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4"/>
  </p:handoutMasterIdLst>
  <p:sldIdLst>
    <p:sldId id="256" r:id="rId2"/>
    <p:sldId id="257" r:id="rId3"/>
    <p:sldId id="272" r:id="rId4"/>
    <p:sldId id="271" r:id="rId5"/>
    <p:sldId id="258" r:id="rId6"/>
    <p:sldId id="273" r:id="rId7"/>
    <p:sldId id="259" r:id="rId8"/>
    <p:sldId id="260" r:id="rId9"/>
    <p:sldId id="261" r:id="rId10"/>
    <p:sldId id="262" r:id="rId11"/>
    <p:sldId id="263" r:id="rId12"/>
    <p:sldId id="264" r:id="rId13"/>
    <p:sldId id="274" r:id="rId14"/>
    <p:sldId id="265" r:id="rId15"/>
    <p:sldId id="266" r:id="rId16"/>
    <p:sldId id="275" r:id="rId17"/>
    <p:sldId id="267" r:id="rId18"/>
    <p:sldId id="276" r:id="rId19"/>
    <p:sldId id="268" r:id="rId20"/>
    <p:sldId id="269" r:id="rId21"/>
    <p:sldId id="270"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1" autoAdjust="0"/>
    <p:restoredTop sz="94660"/>
  </p:normalViewPr>
  <p:slideViewPr>
    <p:cSldViewPr>
      <p:cViewPr varScale="1">
        <p:scale>
          <a:sx n="63" d="100"/>
          <a:sy n="63" d="100"/>
        </p:scale>
        <p:origin x="72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22D481-9842-40D5-888B-AA0CA0F030E5}" type="datetimeFigureOut">
              <a:rPr lang="en-US" smtClean="0"/>
              <a:pPr/>
              <a:t>11/16/2016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8B2DBC-2174-46BA-B96B-1B8F8D3D785C}" type="slidenum">
              <a:rPr lang="en-US" smtClean="0"/>
              <a:pPr/>
              <a:t>‹#›</a:t>
            </a:fld>
            <a:endParaRPr lang="en-US"/>
          </a:p>
        </p:txBody>
      </p:sp>
    </p:spTree>
    <p:extLst>
      <p:ext uri="{BB962C8B-B14F-4D97-AF65-F5344CB8AC3E}">
        <p14:creationId xmlns:p14="http://schemas.microsoft.com/office/powerpoint/2010/main" val="326213510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224B6E8-68A7-4CA1-B7C5-F1127CCE39B0}" type="datetimeFigureOut">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9F53C-C94F-4595-AD61-1CD862DCBCC6}"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24B6E8-68A7-4CA1-B7C5-F1127CCE39B0}" type="datetimeFigureOut">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9F53C-C94F-4595-AD61-1CD862DCBCC6}"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24B6E8-68A7-4CA1-B7C5-F1127CCE39B0}" type="datetimeFigureOut">
              <a:rPr lang="en-US" smtClean="0"/>
              <a:pPr/>
              <a:t>11/16/2016</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01C9F53C-C94F-4595-AD61-1CD862DCBCC6}"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24B6E8-68A7-4CA1-B7C5-F1127CCE39B0}" type="datetimeFigureOut">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9F53C-C94F-4595-AD61-1CD862DCBCC6}"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224B6E8-68A7-4CA1-B7C5-F1127CCE39B0}" type="datetimeFigureOut">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9F53C-C94F-4595-AD61-1CD862DCBCC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224B6E8-68A7-4CA1-B7C5-F1127CCE39B0}" type="datetimeFigureOut">
              <a:rPr lang="en-US" smtClean="0"/>
              <a:pPr/>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9F53C-C94F-4595-AD61-1CD862DCBCC6}"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224B6E8-68A7-4CA1-B7C5-F1127CCE39B0}" type="datetimeFigureOut">
              <a:rPr lang="en-US" smtClean="0"/>
              <a:pPr/>
              <a:t>11/16/2016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9F53C-C94F-4595-AD61-1CD862DCBCC6}"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224B6E8-68A7-4CA1-B7C5-F1127CCE39B0}" type="datetimeFigureOut">
              <a:rPr lang="en-US" smtClean="0"/>
              <a:pPr/>
              <a:t>11/16/2016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9F53C-C94F-4595-AD61-1CD862DCBCC6}"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24B6E8-68A7-4CA1-B7C5-F1127CCE39B0}" type="datetimeFigureOut">
              <a:rPr lang="en-US" smtClean="0"/>
              <a:pPr/>
              <a:t>11/16/2016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9F53C-C94F-4595-AD61-1CD862DCBCC6}"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224B6E8-68A7-4CA1-B7C5-F1127CCE39B0}" type="datetimeFigureOut">
              <a:rPr lang="en-US" smtClean="0"/>
              <a:pPr/>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9F53C-C94F-4595-AD61-1CD862DCBCC6}"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224B6E8-68A7-4CA1-B7C5-F1127CCE39B0}" type="datetimeFigureOut">
              <a:rPr lang="en-US" smtClean="0"/>
              <a:pPr/>
              <a:t>11/16/2016</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01C9F53C-C94F-4595-AD61-1CD862DCBCC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224B6E8-68A7-4CA1-B7C5-F1127CCE39B0}" type="datetimeFigureOut">
              <a:rPr lang="en-US" smtClean="0"/>
              <a:pPr/>
              <a:t>11/16/2016</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01C9F53C-C94F-4595-AD61-1CD862DCBCC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8077200" cy="1673352"/>
          </a:xfrm>
        </p:spPr>
        <p:txBody>
          <a:bodyPr/>
          <a:lstStyle/>
          <a:p>
            <a:r>
              <a:rPr lang="en-US" dirty="0" smtClean="0"/>
              <a:t>Spain Builds an American Empire</a:t>
            </a:r>
            <a:endParaRPr lang="en-US" dirty="0"/>
          </a:p>
        </p:txBody>
      </p:sp>
      <p:sp>
        <p:nvSpPr>
          <p:cNvPr id="3" name="Subtitle 2"/>
          <p:cNvSpPr>
            <a:spLocks noGrp="1"/>
          </p:cNvSpPr>
          <p:nvPr>
            <p:ph type="subTitle" idx="1"/>
          </p:nvPr>
        </p:nvSpPr>
        <p:spPr>
          <a:xfrm>
            <a:off x="685800" y="1828800"/>
            <a:ext cx="8077200" cy="1600200"/>
          </a:xfrm>
        </p:spPr>
        <p:txBody>
          <a:bodyPr>
            <a:normAutofit/>
          </a:bodyPr>
          <a:lstStyle/>
          <a:p>
            <a:r>
              <a:rPr lang="en-US" sz="2400" dirty="0" smtClean="0"/>
              <a:t>Thanks to their colonies in America, Spain becomes the richest, most powerful nation in the world during much of the 16</a:t>
            </a:r>
            <a:r>
              <a:rPr lang="en-US" sz="2400" baseline="30000" dirty="0" smtClean="0"/>
              <a:t>th</a:t>
            </a:r>
            <a:r>
              <a:rPr lang="en-US" sz="2400" dirty="0" smtClean="0"/>
              <a:t> century</a:t>
            </a:r>
            <a:endParaRPr lang="en-US" sz="24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Magellan’s Journey</a:t>
            </a:r>
            <a:endParaRPr lang="en-US" dirty="0"/>
          </a:p>
        </p:txBody>
      </p:sp>
      <p:pic>
        <p:nvPicPr>
          <p:cNvPr id="4" name="Content Placeholder 3" descr="800px-Magellan_Elcano_Circumnavigation-en.svg.png"/>
          <p:cNvPicPr>
            <a:picLocks noGrp="1" noChangeAspect="1"/>
          </p:cNvPicPr>
          <p:nvPr>
            <p:ph idx="1"/>
          </p:nvPr>
        </p:nvPicPr>
        <p:blipFill>
          <a:blip r:embed="rId2" cstate="print"/>
          <a:stretch>
            <a:fillRect/>
          </a:stretch>
        </p:blipFill>
        <p:spPr>
          <a:xfrm>
            <a:off x="304800" y="1905000"/>
            <a:ext cx="8667907" cy="4398963"/>
          </a:xfr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Explorers</a:t>
            </a:r>
            <a:endParaRPr lang="en-US" dirty="0"/>
          </a:p>
        </p:txBody>
      </p:sp>
      <p:sp>
        <p:nvSpPr>
          <p:cNvPr id="5" name="Content Placeholder 4"/>
          <p:cNvSpPr>
            <a:spLocks noGrp="1"/>
          </p:cNvSpPr>
          <p:nvPr>
            <p:ph sz="half" idx="1"/>
          </p:nvPr>
        </p:nvSpPr>
        <p:spPr/>
        <p:txBody>
          <a:bodyPr>
            <a:normAutofit fontScale="85000" lnSpcReduction="20000"/>
          </a:bodyPr>
          <a:lstStyle/>
          <a:p>
            <a:r>
              <a:rPr lang="en-US" sz="2400" b="1" dirty="0" smtClean="0"/>
              <a:t>Hernando Cortes </a:t>
            </a:r>
            <a:r>
              <a:rPr lang="en-US" sz="2400" dirty="0" smtClean="0"/>
              <a:t>– Spain</a:t>
            </a:r>
          </a:p>
          <a:p>
            <a:pPr lvl="1"/>
            <a:r>
              <a:rPr lang="en-US" dirty="0" smtClean="0"/>
              <a:t>First of the </a:t>
            </a:r>
            <a:r>
              <a:rPr lang="en-US" b="1" dirty="0" smtClean="0"/>
              <a:t>conquistadors</a:t>
            </a:r>
          </a:p>
          <a:p>
            <a:pPr lvl="1"/>
            <a:r>
              <a:rPr lang="en-US" dirty="0" smtClean="0"/>
              <a:t>Settled colonies in Mexico, South America, and the US</a:t>
            </a:r>
          </a:p>
          <a:p>
            <a:pPr lvl="1"/>
            <a:r>
              <a:rPr lang="en-US" b="1" dirty="0" smtClean="0"/>
              <a:t>How he conquered Aztec Empire in 1521</a:t>
            </a:r>
          </a:p>
          <a:p>
            <a:pPr marL="1225296" lvl="2" indent="-457200">
              <a:buFont typeface="+mj-lt"/>
              <a:buAutoNum type="arabicPeriod"/>
            </a:pPr>
            <a:r>
              <a:rPr lang="en-US" sz="2400" dirty="0" smtClean="0"/>
              <a:t>Used muskets and cannons </a:t>
            </a:r>
          </a:p>
          <a:p>
            <a:pPr marL="1225296" lvl="2" indent="-457200">
              <a:buFont typeface="+mj-lt"/>
              <a:buAutoNum type="arabicPeriod"/>
            </a:pPr>
            <a:r>
              <a:rPr lang="en-US" sz="2400" dirty="0" smtClean="0"/>
              <a:t>Enlisted various native groups who hated Aztecs</a:t>
            </a:r>
          </a:p>
          <a:p>
            <a:pPr marL="1225296" lvl="2" indent="-457200">
              <a:buFont typeface="+mj-lt"/>
              <a:buAutoNum type="arabicPeriod"/>
            </a:pPr>
            <a:r>
              <a:rPr lang="en-US" sz="2400" b="1" dirty="0" smtClean="0"/>
              <a:t>Disease</a:t>
            </a:r>
            <a:r>
              <a:rPr lang="en-US" sz="2400" dirty="0" smtClean="0"/>
              <a:t> – Measles, mumps, smallpox, and typhus</a:t>
            </a:r>
          </a:p>
          <a:p>
            <a:pPr marL="1444752" lvl="3" indent="-457200"/>
            <a:r>
              <a:rPr lang="en-US" sz="2200" dirty="0" smtClean="0"/>
              <a:t>Hundreds of thousands natives died</a:t>
            </a:r>
          </a:p>
        </p:txBody>
      </p:sp>
      <p:pic>
        <p:nvPicPr>
          <p:cNvPr id="7" name="Content Placeholder 6" descr="Cortez and Montezuma.jpg"/>
          <p:cNvPicPr>
            <a:picLocks noGrp="1" noChangeAspect="1"/>
          </p:cNvPicPr>
          <p:nvPr>
            <p:ph sz="half" idx="2"/>
          </p:nvPr>
        </p:nvPicPr>
        <p:blipFill>
          <a:blip r:embed="rId2" cstate="print"/>
          <a:stretch>
            <a:fillRect/>
          </a:stretch>
        </p:blipFill>
        <p:spPr>
          <a:xfrm>
            <a:off x="4876800" y="1752600"/>
            <a:ext cx="3851402" cy="449580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 calcmode="lin" valueType="num">
                                      <p:cBhvr additive="base">
                                        <p:cTn id="4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 calcmode="lin" valueType="num">
                                      <p:cBhvr additive="base">
                                        <p:cTn id="4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
                                            <p:txEl>
                                              <p:pRg st="7" end="7"/>
                                            </p:txEl>
                                          </p:spTgt>
                                        </p:tgtEl>
                                        <p:attrNameLst>
                                          <p:attrName>style.visibility</p:attrName>
                                        </p:attrNameLst>
                                      </p:cBhvr>
                                      <p:to>
                                        <p:strVal val="visible"/>
                                      </p:to>
                                    </p:set>
                                    <p:anim calcmode="lin" valueType="num">
                                      <p:cBhvr additive="base">
                                        <p:cTn id="5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Explorers</a:t>
            </a:r>
            <a:endParaRPr lang="en-US" dirty="0"/>
          </a:p>
        </p:txBody>
      </p:sp>
      <p:sp>
        <p:nvSpPr>
          <p:cNvPr id="3" name="Content Placeholder 2"/>
          <p:cNvSpPr>
            <a:spLocks noGrp="1"/>
          </p:cNvSpPr>
          <p:nvPr>
            <p:ph idx="1"/>
          </p:nvPr>
        </p:nvSpPr>
        <p:spPr>
          <a:xfrm>
            <a:off x="457200" y="1524001"/>
            <a:ext cx="8229600" cy="4876800"/>
          </a:xfrm>
        </p:spPr>
        <p:txBody>
          <a:bodyPr>
            <a:normAutofit/>
          </a:bodyPr>
          <a:lstStyle/>
          <a:p>
            <a:r>
              <a:rPr lang="en-US" b="1" dirty="0" smtClean="0"/>
              <a:t>Francisco Pizarro </a:t>
            </a:r>
            <a:r>
              <a:rPr lang="en-US" dirty="0" smtClean="0"/>
              <a:t>– Spain</a:t>
            </a:r>
          </a:p>
          <a:p>
            <a:pPr lvl="1"/>
            <a:r>
              <a:rPr lang="en-US" sz="2400" dirty="0" smtClean="0"/>
              <a:t>Atahualpa is kidnapped and Incans forced to pay ransom</a:t>
            </a:r>
          </a:p>
          <a:p>
            <a:pPr lvl="1"/>
            <a:r>
              <a:rPr lang="en-US" sz="2400" dirty="0" smtClean="0"/>
              <a:t>After they pay ransom, Spanish strangle Atahualpa</a:t>
            </a:r>
          </a:p>
          <a:p>
            <a:pPr lvl="1"/>
            <a:r>
              <a:rPr lang="en-US" sz="2400" dirty="0" smtClean="0"/>
              <a:t>Conquers Incan Empire in Peru in 1533</a:t>
            </a:r>
          </a:p>
          <a:p>
            <a:pPr lvl="1">
              <a:buNone/>
            </a:pPr>
            <a:endParaRPr lang="en-US" dirty="0" smtClean="0"/>
          </a:p>
        </p:txBody>
      </p:sp>
      <p:pic>
        <p:nvPicPr>
          <p:cNvPr id="4" name="Picture 3" descr="Pizarro1.jpg"/>
          <p:cNvPicPr>
            <a:picLocks noChangeAspect="1"/>
          </p:cNvPicPr>
          <p:nvPr/>
        </p:nvPicPr>
        <p:blipFill>
          <a:blip r:embed="rId2" cstate="print"/>
          <a:stretch>
            <a:fillRect/>
          </a:stretch>
        </p:blipFill>
        <p:spPr>
          <a:xfrm>
            <a:off x="2133600" y="3505201"/>
            <a:ext cx="4789716" cy="3352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By the middle of 16</a:t>
            </a:r>
            <a:r>
              <a:rPr lang="en-US" baseline="30000" dirty="0" smtClean="0"/>
              <a:t>th</a:t>
            </a:r>
            <a:r>
              <a:rPr lang="en-US" dirty="0" smtClean="0"/>
              <a:t> century, Spain had created an American Empire</a:t>
            </a:r>
          </a:p>
          <a:p>
            <a:pPr lvl="1"/>
            <a:r>
              <a:rPr lang="en-US" dirty="0" smtClean="0"/>
              <a:t>New Spain (Mexico, part of Guatemala)</a:t>
            </a:r>
          </a:p>
          <a:p>
            <a:pPr lvl="1"/>
            <a:r>
              <a:rPr lang="en-US" dirty="0" smtClean="0"/>
              <a:t>Lands in Central and South America, Caribbean</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the Conquistadors</a:t>
            </a:r>
            <a:endParaRPr lang="en-US" dirty="0"/>
          </a:p>
        </p:txBody>
      </p:sp>
      <p:sp>
        <p:nvSpPr>
          <p:cNvPr id="3" name="Content Placeholder 2"/>
          <p:cNvSpPr>
            <a:spLocks noGrp="1"/>
          </p:cNvSpPr>
          <p:nvPr>
            <p:ph idx="1"/>
          </p:nvPr>
        </p:nvSpPr>
        <p:spPr>
          <a:xfrm>
            <a:off x="457200" y="1981200"/>
            <a:ext cx="3048000" cy="4419600"/>
          </a:xfrm>
        </p:spPr>
        <p:txBody>
          <a:bodyPr>
            <a:normAutofit fontScale="85000" lnSpcReduction="20000"/>
          </a:bodyPr>
          <a:lstStyle/>
          <a:p>
            <a:r>
              <a:rPr lang="en-US" sz="2400" b="1" dirty="0" err="1" smtClean="0"/>
              <a:t>Mestizo</a:t>
            </a:r>
            <a:r>
              <a:rPr lang="en-US" sz="2400" dirty="0" smtClean="0"/>
              <a:t> – mixed Spanish and Native American people.</a:t>
            </a:r>
          </a:p>
          <a:p>
            <a:r>
              <a:rPr lang="en-US" sz="2400" b="1" dirty="0" err="1" smtClean="0"/>
              <a:t>Encomienda</a:t>
            </a:r>
            <a:r>
              <a:rPr lang="en-US" sz="2400" dirty="0" smtClean="0"/>
              <a:t> – Labor system forced upon the natives </a:t>
            </a:r>
          </a:p>
          <a:p>
            <a:pPr lvl="1"/>
            <a:r>
              <a:rPr lang="en-US" sz="2400" dirty="0" smtClean="0"/>
              <a:t>Similar to </a:t>
            </a:r>
          </a:p>
          <a:p>
            <a:pPr lvl="1">
              <a:buNone/>
            </a:pPr>
            <a:r>
              <a:rPr lang="en-US" sz="2400" dirty="0" smtClean="0"/>
              <a:t>	slavery</a:t>
            </a:r>
            <a:endParaRPr lang="en-US" sz="2400" dirty="0"/>
          </a:p>
          <a:p>
            <a:pPr lvl="1"/>
            <a:r>
              <a:rPr lang="en-US" sz="2400" dirty="0" smtClean="0"/>
              <a:t>Farmed, ranched, or mined for the Spanish landlords</a:t>
            </a:r>
          </a:p>
          <a:p>
            <a:pPr lvl="1"/>
            <a:r>
              <a:rPr lang="en-US" sz="2400" dirty="0" smtClean="0"/>
              <a:t>Many abused natives  &amp; forced them to work to death</a:t>
            </a:r>
          </a:p>
        </p:txBody>
      </p:sp>
      <p:pic>
        <p:nvPicPr>
          <p:cNvPr id="4" name="Picture 3" descr="encomienda.jpg"/>
          <p:cNvPicPr>
            <a:picLocks noChangeAspect="1"/>
          </p:cNvPicPr>
          <p:nvPr/>
        </p:nvPicPr>
        <p:blipFill>
          <a:blip r:embed="rId2" cstate="print"/>
          <a:stretch>
            <a:fillRect/>
          </a:stretch>
        </p:blipFill>
        <p:spPr>
          <a:xfrm>
            <a:off x="3581400" y="2590800"/>
            <a:ext cx="5303465" cy="331317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Brazil</a:t>
            </a:r>
            <a:endParaRPr lang="en-US" dirty="0"/>
          </a:p>
        </p:txBody>
      </p:sp>
      <p:sp>
        <p:nvSpPr>
          <p:cNvPr id="3" name="Content Placeholder 2"/>
          <p:cNvSpPr>
            <a:spLocks noGrp="1"/>
          </p:cNvSpPr>
          <p:nvPr>
            <p:ph idx="1"/>
          </p:nvPr>
        </p:nvSpPr>
        <p:spPr/>
        <p:txBody>
          <a:bodyPr/>
          <a:lstStyle/>
          <a:p>
            <a:r>
              <a:rPr lang="en-US" dirty="0" smtClean="0"/>
              <a:t>Brazil stayed out of Spanish control because Cabral claimed it for Portugal.</a:t>
            </a:r>
          </a:p>
          <a:p>
            <a:pPr lvl="1"/>
            <a:r>
              <a:rPr lang="en-US" dirty="0" smtClean="0"/>
              <a:t>Huge amount of sugar production is initiated. </a:t>
            </a:r>
            <a:endParaRPr lang="en-US" dirty="0"/>
          </a:p>
        </p:txBody>
      </p:sp>
      <p:pic>
        <p:nvPicPr>
          <p:cNvPr id="4" name="Picture 3" descr="sugar cane.jpg"/>
          <p:cNvPicPr>
            <a:picLocks noChangeAspect="1"/>
          </p:cNvPicPr>
          <p:nvPr/>
        </p:nvPicPr>
        <p:blipFill>
          <a:blip r:embed="rId2" cstate="print"/>
          <a:stretch>
            <a:fillRect/>
          </a:stretch>
        </p:blipFill>
        <p:spPr>
          <a:xfrm>
            <a:off x="1143000" y="3352800"/>
            <a:ext cx="3657600" cy="3352800"/>
          </a:xfrm>
          <a:prstGeom prst="rect">
            <a:avLst/>
          </a:prstGeom>
        </p:spPr>
      </p:pic>
      <p:pic>
        <p:nvPicPr>
          <p:cNvPr id="5" name="Picture 4" descr="sugar cane 2.jpg"/>
          <p:cNvPicPr>
            <a:picLocks noChangeAspect="1"/>
          </p:cNvPicPr>
          <p:nvPr/>
        </p:nvPicPr>
        <p:blipFill>
          <a:blip r:embed="rId3" cstate="print"/>
          <a:stretch>
            <a:fillRect/>
          </a:stretch>
        </p:blipFill>
        <p:spPr>
          <a:xfrm>
            <a:off x="5791200" y="3352800"/>
            <a:ext cx="2250567" cy="32956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Spain’s Influence Expands</a:t>
            </a:r>
            <a:endParaRPr lang="en-US" dirty="0"/>
          </a:p>
        </p:txBody>
      </p:sp>
      <p:sp>
        <p:nvSpPr>
          <p:cNvPr id="3" name="Content Placeholder 2"/>
          <p:cNvSpPr>
            <a:spLocks noGrp="1"/>
          </p:cNvSpPr>
          <p:nvPr>
            <p:ph idx="1"/>
          </p:nvPr>
        </p:nvSpPr>
        <p:spPr/>
        <p:txBody>
          <a:bodyPr/>
          <a:lstStyle/>
          <a:p>
            <a:r>
              <a:rPr lang="en-US" dirty="0" smtClean="0"/>
              <a:t>American colonies make it the richest, most powerful nation in world during the 16</a:t>
            </a:r>
            <a:r>
              <a:rPr lang="en-US" baseline="30000" dirty="0" smtClean="0"/>
              <a:t>th</a:t>
            </a:r>
            <a:r>
              <a:rPr lang="en-US" dirty="0" smtClean="0"/>
              <a:t> century.</a:t>
            </a:r>
          </a:p>
          <a:p>
            <a:r>
              <a:rPr lang="en-US" dirty="0" smtClean="0"/>
              <a:t>Ushers in a golden age of art and culture </a:t>
            </a:r>
          </a:p>
          <a:p>
            <a:r>
              <a:rPr lang="en-US" dirty="0" smtClean="0"/>
              <a:t>Builds powerful navy to protect its treasure-filled ships</a:t>
            </a:r>
          </a:p>
          <a:p>
            <a:r>
              <a:rPr lang="en-US" dirty="0" smtClean="0"/>
              <a:t>Create a powerful army </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Expansion</a:t>
            </a:r>
            <a:endParaRPr lang="en-US" dirty="0"/>
          </a:p>
        </p:txBody>
      </p:sp>
      <p:sp>
        <p:nvSpPr>
          <p:cNvPr id="3" name="Content Placeholder 2"/>
          <p:cNvSpPr>
            <a:spLocks noGrp="1"/>
          </p:cNvSpPr>
          <p:nvPr>
            <p:ph sz="half" idx="1"/>
          </p:nvPr>
        </p:nvSpPr>
        <p:spPr/>
        <p:txBody>
          <a:bodyPr/>
          <a:lstStyle/>
          <a:p>
            <a:r>
              <a:rPr lang="en-US" dirty="0" smtClean="0"/>
              <a:t>Things are so good for Spain that they expand north.</a:t>
            </a:r>
          </a:p>
          <a:p>
            <a:r>
              <a:rPr lang="en-US" dirty="0" smtClean="0"/>
              <a:t>1513 – </a:t>
            </a:r>
            <a:r>
              <a:rPr lang="en-US" b="1" dirty="0" smtClean="0"/>
              <a:t>Juan Ponce De Leon </a:t>
            </a:r>
            <a:r>
              <a:rPr lang="en-US" dirty="0" smtClean="0"/>
              <a:t>claims modern-day Florida for Spain.  </a:t>
            </a:r>
            <a:endParaRPr lang="en-US" dirty="0"/>
          </a:p>
        </p:txBody>
      </p:sp>
      <p:pic>
        <p:nvPicPr>
          <p:cNvPr id="6" name="Content Placeholder 5" descr="Ponce.JPG"/>
          <p:cNvPicPr>
            <a:picLocks noGrp="1" noChangeAspect="1"/>
          </p:cNvPicPr>
          <p:nvPr>
            <p:ph sz="half" idx="2"/>
          </p:nvPr>
        </p:nvPicPr>
        <p:blipFill>
          <a:blip r:embed="rId2" cstate="print"/>
          <a:stretch>
            <a:fillRect/>
          </a:stretch>
        </p:blipFill>
        <p:spPr>
          <a:xfrm>
            <a:off x="4572000" y="2590800"/>
            <a:ext cx="4293659" cy="3220244"/>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Exploration in Southwest </a:t>
            </a:r>
            <a:endParaRPr lang="en-US" dirty="0"/>
          </a:p>
        </p:txBody>
      </p:sp>
      <p:sp>
        <p:nvSpPr>
          <p:cNvPr id="6" name="Content Placeholder 5"/>
          <p:cNvSpPr>
            <a:spLocks noGrp="1"/>
          </p:cNvSpPr>
          <p:nvPr>
            <p:ph idx="1"/>
          </p:nvPr>
        </p:nvSpPr>
        <p:spPr/>
        <p:txBody>
          <a:bodyPr/>
          <a:lstStyle/>
          <a:p>
            <a:r>
              <a:rPr lang="en-US" dirty="0" smtClean="0"/>
              <a:t>Francisco Vasquez de Coronado explores AZ, NM, TX, OK, and KS.</a:t>
            </a:r>
          </a:p>
          <a:p>
            <a:r>
              <a:rPr lang="en-US" dirty="0" smtClean="0"/>
              <a:t>Doesn’t find gold, so Spain sends mostly priests instead of conquistadors</a:t>
            </a:r>
          </a:p>
          <a:p>
            <a:pPr>
              <a:buNone/>
            </a:pP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Expansion</a:t>
            </a:r>
            <a:endParaRPr lang="en-US" dirty="0"/>
          </a:p>
        </p:txBody>
      </p:sp>
      <p:sp>
        <p:nvSpPr>
          <p:cNvPr id="3" name="Content Placeholder 2"/>
          <p:cNvSpPr>
            <a:spLocks noGrp="1"/>
          </p:cNvSpPr>
          <p:nvPr>
            <p:ph sz="half" idx="1"/>
          </p:nvPr>
        </p:nvSpPr>
        <p:spPr/>
        <p:txBody>
          <a:bodyPr/>
          <a:lstStyle/>
          <a:p>
            <a:r>
              <a:rPr lang="en-US" dirty="0" smtClean="0"/>
              <a:t>Spain sends priests to explore modern-day US.</a:t>
            </a:r>
          </a:p>
          <a:p>
            <a:pPr lvl="1"/>
            <a:r>
              <a:rPr lang="en-US" dirty="0" smtClean="0"/>
              <a:t>Why?</a:t>
            </a:r>
          </a:p>
          <a:p>
            <a:r>
              <a:rPr lang="en-US" dirty="0" smtClean="0"/>
              <a:t>1609-1610 – </a:t>
            </a:r>
            <a:r>
              <a:rPr lang="en-US" b="1" dirty="0" smtClean="0"/>
              <a:t>Pedro de Peralta</a:t>
            </a:r>
            <a:r>
              <a:rPr lang="en-US" dirty="0" smtClean="0"/>
              <a:t> settles Santa Fe on the Rio Grande.</a:t>
            </a:r>
          </a:p>
          <a:p>
            <a:pPr lvl="1"/>
            <a:r>
              <a:rPr lang="en-US" dirty="0" smtClean="0"/>
              <a:t>Becomes headquarters for Catholics in America.</a:t>
            </a:r>
          </a:p>
        </p:txBody>
      </p:sp>
      <p:pic>
        <p:nvPicPr>
          <p:cNvPr id="5" name="Content Placeholder 4" descr="475px-The_Founding_of_Santa_Fe_statue.jpg"/>
          <p:cNvPicPr>
            <a:picLocks noGrp="1" noChangeAspect="1"/>
          </p:cNvPicPr>
          <p:nvPr>
            <p:ph sz="half" idx="2"/>
          </p:nvPr>
        </p:nvPicPr>
        <p:blipFill>
          <a:blip r:embed="rId2" cstate="print"/>
          <a:stretch>
            <a:fillRect/>
          </a:stretch>
        </p:blipFill>
        <p:spPr>
          <a:xfrm>
            <a:off x="4837013" y="1773238"/>
            <a:ext cx="3660973" cy="4624387"/>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Setting the Stage	</a:t>
            </a:r>
            <a:endParaRPr lang="en-US" dirty="0"/>
          </a:p>
        </p:txBody>
      </p:sp>
      <p:sp>
        <p:nvSpPr>
          <p:cNvPr id="3" name="Content Placeholder 2"/>
          <p:cNvSpPr>
            <a:spLocks noGrp="1"/>
          </p:cNvSpPr>
          <p:nvPr>
            <p:ph idx="1"/>
          </p:nvPr>
        </p:nvSpPr>
        <p:spPr/>
        <p:txBody>
          <a:bodyPr/>
          <a:lstStyle/>
          <a:p>
            <a:r>
              <a:rPr lang="en-US" dirty="0" smtClean="0"/>
              <a:t>Attempting to find an alternate route to Asia, Christopher Columbus sailed west from Spain.  Columbus never reached Asia, but he did discover a whole new world.  </a:t>
            </a:r>
            <a:endParaRPr lang="en-US" dirty="0"/>
          </a:p>
        </p:txBody>
      </p:sp>
      <p:pic>
        <p:nvPicPr>
          <p:cNvPr id="4" name="Picture 3" descr="Island_scene_2.gif"/>
          <p:cNvPicPr>
            <a:picLocks noChangeAspect="1"/>
          </p:cNvPicPr>
          <p:nvPr/>
        </p:nvPicPr>
        <p:blipFill>
          <a:blip r:embed="rId2" cstate="print"/>
          <a:stretch>
            <a:fillRect/>
          </a:stretch>
        </p:blipFill>
        <p:spPr>
          <a:xfrm>
            <a:off x="3048000" y="4114800"/>
            <a:ext cx="2733675" cy="21869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Can’t Make Everyone Happy</a:t>
            </a:r>
            <a:endParaRPr lang="en-US" dirty="0"/>
          </a:p>
        </p:txBody>
      </p:sp>
      <p:sp>
        <p:nvSpPr>
          <p:cNvPr id="3" name="Content Placeholder 2"/>
          <p:cNvSpPr>
            <a:spLocks noGrp="1"/>
          </p:cNvSpPr>
          <p:nvPr>
            <p:ph idx="1"/>
          </p:nvPr>
        </p:nvSpPr>
        <p:spPr/>
        <p:txBody>
          <a:bodyPr/>
          <a:lstStyle/>
          <a:p>
            <a:r>
              <a:rPr lang="en-US" dirty="0" smtClean="0"/>
              <a:t>Both priests and natives are unhappy with Spanish rule.  Why?</a:t>
            </a:r>
          </a:p>
          <a:p>
            <a:pPr lvl="1"/>
            <a:r>
              <a:rPr lang="en-US" dirty="0" err="1" smtClean="0"/>
              <a:t>Encomienda</a:t>
            </a:r>
            <a:endParaRPr lang="en-US" dirty="0" smtClean="0"/>
          </a:p>
          <a:p>
            <a:pPr lvl="1"/>
            <a:r>
              <a:rPr lang="en-US" dirty="0" smtClean="0"/>
              <a:t>“There is nothing more detestable or more cruel than the tyranny which the Spaniards use toward the Indians for the getting of pearl” – Dominican Monk</a:t>
            </a:r>
          </a:p>
        </p:txBody>
      </p:sp>
      <p:pic>
        <p:nvPicPr>
          <p:cNvPr id="2050" name="Picture 2"/>
          <p:cNvPicPr>
            <a:picLocks noChangeAspect="1" noChangeArrowheads="1"/>
          </p:cNvPicPr>
          <p:nvPr/>
        </p:nvPicPr>
        <p:blipFill>
          <a:blip r:embed="rId2" cstate="print"/>
          <a:srcRect/>
          <a:stretch>
            <a:fillRect/>
          </a:stretch>
        </p:blipFill>
        <p:spPr bwMode="auto">
          <a:xfrm>
            <a:off x="3505200" y="4800600"/>
            <a:ext cx="1669823" cy="176212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Changes</a:t>
            </a:r>
            <a:endParaRPr lang="en-US" dirty="0"/>
          </a:p>
        </p:txBody>
      </p:sp>
      <p:sp>
        <p:nvSpPr>
          <p:cNvPr id="3" name="Content Placeholder 2"/>
          <p:cNvSpPr>
            <a:spLocks noGrp="1"/>
          </p:cNvSpPr>
          <p:nvPr>
            <p:ph idx="1"/>
          </p:nvPr>
        </p:nvSpPr>
        <p:spPr/>
        <p:txBody>
          <a:bodyPr/>
          <a:lstStyle/>
          <a:p>
            <a:r>
              <a:rPr lang="en-US" dirty="0" smtClean="0"/>
              <a:t>1542 – </a:t>
            </a:r>
            <a:r>
              <a:rPr lang="en-US" dirty="0" err="1" smtClean="0"/>
              <a:t>encomienda</a:t>
            </a:r>
            <a:r>
              <a:rPr lang="en-US" dirty="0" smtClean="0"/>
              <a:t> abolished</a:t>
            </a:r>
          </a:p>
          <a:p>
            <a:pPr lvl="1"/>
            <a:r>
              <a:rPr lang="en-US" dirty="0" smtClean="0"/>
              <a:t>Suggest Africans as a substitute</a:t>
            </a:r>
          </a:p>
          <a:p>
            <a:r>
              <a:rPr lang="en-US" dirty="0" smtClean="0"/>
              <a:t>Native resistance – happened since day one.</a:t>
            </a:r>
          </a:p>
          <a:p>
            <a:pPr lvl="1"/>
            <a:r>
              <a:rPr lang="en-US" dirty="0" smtClean="0"/>
              <a:t>1680 – Pueblo Resistance in New Mexico</a:t>
            </a:r>
          </a:p>
          <a:p>
            <a:pPr lvl="2"/>
            <a:r>
              <a:rPr lang="en-US" dirty="0" smtClean="0"/>
              <a:t>Pueblo push Spanish back into modern-day Mexico</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3581400" y="4572000"/>
            <a:ext cx="1428750" cy="18288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would you take to sea?</a:t>
            </a:r>
            <a:endParaRPr lang="en-US" dirty="0"/>
          </a:p>
        </p:txBody>
      </p:sp>
      <p:sp>
        <p:nvSpPr>
          <p:cNvPr id="3" name="Content Placeholder 2"/>
          <p:cNvSpPr>
            <a:spLocks noGrp="1"/>
          </p:cNvSpPr>
          <p:nvPr>
            <p:ph idx="1"/>
          </p:nvPr>
        </p:nvSpPr>
        <p:spPr>
          <a:xfrm>
            <a:off x="228600" y="1775191"/>
            <a:ext cx="8458200" cy="4854209"/>
          </a:xfrm>
        </p:spPr>
        <p:txBody>
          <a:bodyPr>
            <a:normAutofit fontScale="62500" lnSpcReduction="20000"/>
          </a:bodyPr>
          <a:lstStyle/>
          <a:p>
            <a:pPr>
              <a:buNone/>
            </a:pPr>
            <a:r>
              <a:rPr lang="en-US" sz="3700" dirty="0" smtClean="0"/>
              <a:t> </a:t>
            </a:r>
          </a:p>
          <a:p>
            <a:r>
              <a:rPr lang="en-US" sz="3800" dirty="0" smtClean="0"/>
              <a:t>You are about to undertake a long sea voyage. </a:t>
            </a:r>
          </a:p>
          <a:p>
            <a:r>
              <a:rPr lang="en-US" sz="3800" dirty="0" smtClean="0"/>
              <a:t>1. Choose among the four or five of you what duties you will have on </a:t>
            </a:r>
          </a:p>
          <a:p>
            <a:r>
              <a:rPr lang="en-US" sz="3800" dirty="0" smtClean="0"/>
              <a:t>the ship. What role will you play?   </a:t>
            </a:r>
          </a:p>
          <a:p>
            <a:r>
              <a:rPr lang="en-US" sz="3800" dirty="0" smtClean="0"/>
              <a:t>2. What type of ship will you choose for your journey? </a:t>
            </a:r>
          </a:p>
          <a:p>
            <a:r>
              <a:rPr lang="en-US" sz="3800" dirty="0" smtClean="0"/>
              <a:t>3.  Take a look at the world map or globe in your classroom. Where are </a:t>
            </a:r>
          </a:p>
          <a:p>
            <a:r>
              <a:rPr lang="en-US" sz="3800" dirty="0" smtClean="0"/>
              <a:t>you sailing from? What is you destination? </a:t>
            </a:r>
          </a:p>
          <a:p>
            <a:r>
              <a:rPr lang="en-US" sz="3800" dirty="0" smtClean="0"/>
              <a:t>4. What personal supplies will you need to survive this trip? </a:t>
            </a:r>
          </a:p>
          <a:p>
            <a:r>
              <a:rPr lang="en-US" sz="3800" dirty="0" smtClean="0"/>
              <a:t>5. What kind of knowledge do you need to steer the ship in the right </a:t>
            </a:r>
          </a:p>
          <a:p>
            <a:r>
              <a:rPr lang="en-US" sz="3800" dirty="0" smtClean="0"/>
              <a:t>direction? </a:t>
            </a:r>
          </a:p>
          <a:p>
            <a:r>
              <a:rPr lang="en-US" sz="3800" dirty="0" smtClean="0"/>
              <a:t>6. What supplies will you need to keep the ship sailing? </a:t>
            </a:r>
          </a:p>
          <a:p>
            <a:r>
              <a:rPr lang="en-US" sz="3800" dirty="0" smtClean="0"/>
              <a:t>7.  Will your sailors and ship survive the journey? </a:t>
            </a:r>
          </a:p>
          <a:p>
            <a:endParaRPr lang="en-US" sz="3700"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voyage of Columbus would bring together peoples of Europe, Africa, and the Americas</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 of Exploration.gif"/>
          <p:cNvPicPr>
            <a:picLocks noChangeAspect="1"/>
          </p:cNvPicPr>
          <p:nvPr/>
        </p:nvPicPr>
        <p:blipFill>
          <a:blip r:embed="rId2" cstate="print"/>
          <a:stretch>
            <a:fillRect/>
          </a:stretch>
        </p:blipFill>
        <p:spPr>
          <a:xfrm>
            <a:off x="0" y="304800"/>
            <a:ext cx="9144000" cy="5973730"/>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Christopher Columbus</a:t>
            </a:r>
            <a:endParaRPr lang="en-US" dirty="0"/>
          </a:p>
        </p:txBody>
      </p:sp>
      <p:sp>
        <p:nvSpPr>
          <p:cNvPr id="3" name="Content Placeholder 2"/>
          <p:cNvSpPr>
            <a:spLocks noGrp="1"/>
          </p:cNvSpPr>
          <p:nvPr>
            <p:ph sz="half" idx="1"/>
          </p:nvPr>
        </p:nvSpPr>
        <p:spPr/>
        <p:txBody>
          <a:bodyPr>
            <a:normAutofit lnSpcReduction="10000"/>
          </a:bodyPr>
          <a:lstStyle/>
          <a:p>
            <a:r>
              <a:rPr lang="en-US" sz="2800" dirty="0" smtClean="0"/>
              <a:t>In 1492…</a:t>
            </a:r>
          </a:p>
          <a:p>
            <a:pPr lvl="1"/>
            <a:r>
              <a:rPr lang="en-US" i="1" dirty="0" smtClean="0"/>
              <a:t>Nina, </a:t>
            </a:r>
            <a:r>
              <a:rPr lang="en-US" i="1" dirty="0" err="1" smtClean="0"/>
              <a:t>Pinta</a:t>
            </a:r>
            <a:r>
              <a:rPr lang="en-US" i="1" dirty="0" smtClean="0"/>
              <a:t>, </a:t>
            </a:r>
            <a:r>
              <a:rPr lang="en-US" dirty="0" smtClean="0"/>
              <a:t>and </a:t>
            </a:r>
            <a:r>
              <a:rPr lang="en-US" i="1" dirty="0" smtClean="0"/>
              <a:t>Santa Maria</a:t>
            </a:r>
            <a:r>
              <a:rPr lang="en-US" dirty="0" smtClean="0"/>
              <a:t> land somewhere in the Bahamas.</a:t>
            </a:r>
          </a:p>
          <a:p>
            <a:pPr lvl="2"/>
            <a:r>
              <a:rPr lang="en-US" sz="2800" dirty="0" smtClean="0"/>
              <a:t>Columbus thought it was the East Indies.</a:t>
            </a:r>
          </a:p>
          <a:p>
            <a:pPr lvl="3"/>
            <a:r>
              <a:rPr lang="en-US" sz="2800" dirty="0" smtClean="0"/>
              <a:t>Inhabitants – </a:t>
            </a:r>
            <a:r>
              <a:rPr lang="en-US" sz="2800" b="1" dirty="0" err="1" smtClean="0"/>
              <a:t>Taino</a:t>
            </a:r>
            <a:endParaRPr lang="en-US" sz="2800" b="1" dirty="0" smtClean="0"/>
          </a:p>
          <a:p>
            <a:pPr lvl="3"/>
            <a:r>
              <a:rPr lang="en-US" sz="2800" dirty="0" smtClean="0"/>
              <a:t>Claims island – San Salvador</a:t>
            </a:r>
            <a:endParaRPr lang="en-US" sz="2800" dirty="0"/>
          </a:p>
        </p:txBody>
      </p:sp>
      <p:pic>
        <p:nvPicPr>
          <p:cNvPr id="5" name="Content Placeholder 4" descr="Ridolfo_Ghirlandaio_Columbus.jpg"/>
          <p:cNvPicPr>
            <a:picLocks noGrp="1" noChangeAspect="1"/>
          </p:cNvPicPr>
          <p:nvPr>
            <p:ph sz="half" idx="2"/>
          </p:nvPr>
        </p:nvPicPr>
        <p:blipFill>
          <a:blip r:embed="rId2" cstate="print"/>
          <a:stretch>
            <a:fillRect/>
          </a:stretch>
        </p:blipFill>
        <p:spPr>
          <a:xfrm>
            <a:off x="4648200" y="2075106"/>
            <a:ext cx="4038600" cy="4020651"/>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smtClean="0"/>
              <a:t>Columbus’ First Meeting with Natives</a:t>
            </a:r>
            <a:endParaRPr lang="en-US" i="1" dirty="0"/>
          </a:p>
        </p:txBody>
      </p:sp>
      <p:sp>
        <p:nvSpPr>
          <p:cNvPr id="6" name="Content Placeholder 5"/>
          <p:cNvSpPr>
            <a:spLocks noGrp="1"/>
          </p:cNvSpPr>
          <p:nvPr>
            <p:ph idx="1"/>
          </p:nvPr>
        </p:nvSpPr>
        <p:spPr/>
        <p:txBody>
          <a:bodyPr>
            <a:normAutofit fontScale="92500" lnSpcReduction="20000"/>
          </a:bodyPr>
          <a:lstStyle/>
          <a:p>
            <a:pPr algn="ctr">
              <a:buNone/>
            </a:pPr>
            <a:r>
              <a:rPr lang="en-US" dirty="0" smtClean="0"/>
              <a:t>“I present them with red caps, and strings of glass beads to wear upon the neck, and many other trifles of small value, wherewith they were very much delighted, and became wonderfully attached to us.  Afterwards they came swimming to the boats where we were, bringing parrots, balls of cotton thread, javelins, and many other things, which they exchanged for articles we gave them… in fact they accepted anything and gave what they had with the utmost good will. “</a:t>
            </a:r>
          </a:p>
          <a:p>
            <a:pPr algn="ctr">
              <a:buNone/>
            </a:pPr>
            <a:r>
              <a:rPr lang="en-US" b="1" dirty="0" smtClean="0"/>
              <a:t>Christopher Columbus, </a:t>
            </a:r>
            <a:r>
              <a:rPr lang="en-US" b="1" i="1" dirty="0" smtClean="0"/>
              <a:t>Journal of Columbus</a:t>
            </a:r>
            <a:endParaRPr lang="en-US" b="1"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Christopher Columbus </a:t>
            </a:r>
            <a:endParaRPr lang="en-US" dirty="0"/>
          </a:p>
        </p:txBody>
      </p:sp>
      <p:sp>
        <p:nvSpPr>
          <p:cNvPr id="3" name="Content Placeholder 2"/>
          <p:cNvSpPr>
            <a:spLocks noGrp="1"/>
          </p:cNvSpPr>
          <p:nvPr>
            <p:ph idx="1"/>
          </p:nvPr>
        </p:nvSpPr>
        <p:spPr/>
        <p:txBody>
          <a:bodyPr>
            <a:normAutofit/>
          </a:bodyPr>
          <a:lstStyle/>
          <a:p>
            <a:r>
              <a:rPr lang="en-US" sz="2400" dirty="0" smtClean="0"/>
              <a:t>Not finding gold, Columbus leaves San Salvador.  </a:t>
            </a:r>
          </a:p>
          <a:p>
            <a:pPr lvl="1"/>
            <a:r>
              <a:rPr lang="en-US" sz="2400" dirty="0" smtClean="0"/>
              <a:t>“It was my wish to bypass no island without taking possession.”</a:t>
            </a:r>
          </a:p>
          <a:p>
            <a:r>
              <a:rPr lang="en-US" sz="2400" dirty="0" smtClean="0"/>
              <a:t>Return to Spain – three more trips planned.</a:t>
            </a:r>
          </a:p>
          <a:p>
            <a:pPr lvl="1"/>
            <a:r>
              <a:rPr lang="en-US" sz="2400" dirty="0" smtClean="0"/>
              <a:t>Intended to establish Spanish </a:t>
            </a:r>
            <a:r>
              <a:rPr lang="en-US" sz="2400" b="1" dirty="0" smtClean="0"/>
              <a:t>colonies</a:t>
            </a:r>
            <a:r>
              <a:rPr lang="en-US" sz="2400" dirty="0" smtClean="0"/>
              <a:t> (lands controlled by another nation)</a:t>
            </a:r>
          </a:p>
          <a:p>
            <a:pPr lvl="1"/>
            <a:r>
              <a:rPr lang="en-US" sz="2400" dirty="0" smtClean="0"/>
              <a:t>Second voyage – Sept. 1493</a:t>
            </a:r>
          </a:p>
          <a:p>
            <a:pPr lvl="2"/>
            <a:r>
              <a:rPr lang="en-US" dirty="0" smtClean="0"/>
              <a:t>17 ships with 1,000 soldiers, </a:t>
            </a:r>
          </a:p>
          <a:p>
            <a:pPr lvl="2"/>
            <a:r>
              <a:rPr lang="en-US" dirty="0" smtClean="0"/>
              <a:t>crewmen, and colonists.</a:t>
            </a:r>
          </a:p>
          <a:p>
            <a:pPr lvl="2">
              <a:buNone/>
            </a:pPr>
            <a:endParaRPr lang="en-US" dirty="0" smtClean="0"/>
          </a:p>
        </p:txBody>
      </p:sp>
      <p:pic>
        <p:nvPicPr>
          <p:cNvPr id="4" name="Picture 3" descr="columbus90.gif"/>
          <p:cNvPicPr>
            <a:picLocks noChangeAspect="1"/>
          </p:cNvPicPr>
          <p:nvPr/>
        </p:nvPicPr>
        <p:blipFill>
          <a:blip r:embed="rId2" cstate="print"/>
          <a:stretch>
            <a:fillRect/>
          </a:stretch>
        </p:blipFill>
        <p:spPr>
          <a:xfrm>
            <a:off x="5334000" y="3886200"/>
            <a:ext cx="2984818" cy="283368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Explorers</a:t>
            </a:r>
            <a:endParaRPr lang="en-US" dirty="0"/>
          </a:p>
        </p:txBody>
      </p:sp>
      <p:sp>
        <p:nvSpPr>
          <p:cNvPr id="3" name="Content Placeholder 2"/>
          <p:cNvSpPr>
            <a:spLocks noGrp="1"/>
          </p:cNvSpPr>
          <p:nvPr>
            <p:ph sz="half" idx="1"/>
          </p:nvPr>
        </p:nvSpPr>
        <p:spPr/>
        <p:txBody>
          <a:bodyPr>
            <a:normAutofit fontScale="92500" lnSpcReduction="10000"/>
          </a:bodyPr>
          <a:lstStyle/>
          <a:p>
            <a:r>
              <a:rPr lang="en-US" b="1" dirty="0" smtClean="0"/>
              <a:t>Pedro </a:t>
            </a:r>
            <a:r>
              <a:rPr lang="en-US" b="1" dirty="0" err="1" smtClean="0"/>
              <a:t>Alvares</a:t>
            </a:r>
            <a:r>
              <a:rPr lang="en-US" b="1" dirty="0" smtClean="0"/>
              <a:t> Cabral</a:t>
            </a:r>
          </a:p>
          <a:p>
            <a:pPr lvl="1"/>
            <a:r>
              <a:rPr lang="en-US" dirty="0" smtClean="0"/>
              <a:t>Portugal</a:t>
            </a:r>
          </a:p>
          <a:p>
            <a:pPr lvl="1"/>
            <a:r>
              <a:rPr lang="en-US" dirty="0" smtClean="0"/>
              <a:t>1500 – Claims Brazil</a:t>
            </a:r>
          </a:p>
          <a:p>
            <a:r>
              <a:rPr lang="en-US" dirty="0" smtClean="0"/>
              <a:t> </a:t>
            </a:r>
            <a:r>
              <a:rPr lang="en-US" b="1" dirty="0" err="1" smtClean="0"/>
              <a:t>Amerigo</a:t>
            </a:r>
            <a:r>
              <a:rPr lang="en-US" b="1" dirty="0" smtClean="0"/>
              <a:t> Vespucci </a:t>
            </a:r>
            <a:r>
              <a:rPr lang="en-US" dirty="0" smtClean="0"/>
              <a:t>- Portugal</a:t>
            </a:r>
          </a:p>
          <a:p>
            <a:pPr lvl="1"/>
            <a:r>
              <a:rPr lang="en-US" dirty="0" smtClean="0"/>
              <a:t>1501 – explored eastern South America (still thinks it is Asia)</a:t>
            </a:r>
          </a:p>
          <a:p>
            <a:pPr lvl="1"/>
            <a:r>
              <a:rPr lang="en-US" dirty="0" smtClean="0"/>
              <a:t>Claims  it as a “new world”</a:t>
            </a:r>
          </a:p>
          <a:p>
            <a:pPr lvl="1"/>
            <a:r>
              <a:rPr lang="en-US" dirty="0" smtClean="0"/>
              <a:t>1507 – German cartographer names the new continent “America” after Vespucci</a:t>
            </a:r>
          </a:p>
        </p:txBody>
      </p:sp>
      <p:pic>
        <p:nvPicPr>
          <p:cNvPr id="6" name="Content Placeholder 5" descr="Pedro+Álvares+Cabral+-+steel+engraving+by+American+Bank+Note+Company.jpg"/>
          <p:cNvPicPr>
            <a:picLocks noGrp="1" noChangeAspect="1"/>
          </p:cNvPicPr>
          <p:nvPr>
            <p:ph sz="half" idx="2"/>
          </p:nvPr>
        </p:nvPicPr>
        <p:blipFill>
          <a:blip r:embed="rId2" cstate="print"/>
          <a:stretch>
            <a:fillRect/>
          </a:stretch>
        </p:blipFill>
        <p:spPr>
          <a:xfrm>
            <a:off x="4267200" y="1752600"/>
            <a:ext cx="2260662" cy="2799175"/>
          </a:xfrm>
        </p:spPr>
      </p:pic>
      <p:pic>
        <p:nvPicPr>
          <p:cNvPr id="7" name="Picture 6" descr="amerigo-vespucci-1-sized.jpg"/>
          <p:cNvPicPr>
            <a:picLocks noChangeAspect="1"/>
          </p:cNvPicPr>
          <p:nvPr/>
        </p:nvPicPr>
        <p:blipFill>
          <a:blip r:embed="rId3" cstate="print"/>
          <a:stretch>
            <a:fillRect/>
          </a:stretch>
        </p:blipFill>
        <p:spPr>
          <a:xfrm>
            <a:off x="6638925" y="3657600"/>
            <a:ext cx="2505075" cy="3048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Explorers</a:t>
            </a:r>
            <a:endParaRPr lang="en-US" dirty="0"/>
          </a:p>
        </p:txBody>
      </p:sp>
      <p:sp>
        <p:nvSpPr>
          <p:cNvPr id="3" name="Content Placeholder 2"/>
          <p:cNvSpPr>
            <a:spLocks noGrp="1"/>
          </p:cNvSpPr>
          <p:nvPr>
            <p:ph sz="half" idx="1"/>
          </p:nvPr>
        </p:nvSpPr>
        <p:spPr/>
        <p:txBody>
          <a:bodyPr>
            <a:normAutofit fontScale="92500" lnSpcReduction="20000"/>
          </a:bodyPr>
          <a:lstStyle/>
          <a:p>
            <a:r>
              <a:rPr lang="en-US" sz="2000" b="1" dirty="0" smtClean="0"/>
              <a:t>Vasco Nunez de Balboa </a:t>
            </a:r>
            <a:r>
              <a:rPr lang="en-US" sz="2000" dirty="0" smtClean="0"/>
              <a:t>– Spain</a:t>
            </a:r>
          </a:p>
          <a:p>
            <a:pPr lvl="1"/>
            <a:r>
              <a:rPr lang="en-US" sz="2000" dirty="0" smtClean="0"/>
              <a:t>First European to see the Pacific Ocean after marching through Panama</a:t>
            </a:r>
          </a:p>
          <a:p>
            <a:r>
              <a:rPr lang="en-US" sz="2000" b="1" dirty="0" smtClean="0"/>
              <a:t>Ferdinand Magellan </a:t>
            </a:r>
            <a:r>
              <a:rPr lang="en-US" sz="2000" dirty="0" smtClean="0"/>
              <a:t>– Portugal</a:t>
            </a:r>
          </a:p>
          <a:p>
            <a:pPr lvl="1"/>
            <a:r>
              <a:rPr lang="en-US" sz="2000" dirty="0" smtClean="0"/>
              <a:t>1519 - Convinces king of Spain to fund exploration of the Pacific.</a:t>
            </a:r>
          </a:p>
          <a:p>
            <a:pPr lvl="1"/>
            <a:r>
              <a:rPr lang="en-US" sz="2000" dirty="0" smtClean="0"/>
              <a:t>Leaves w/ 230 men &amp; 5 ships</a:t>
            </a:r>
          </a:p>
          <a:p>
            <a:pPr lvl="1"/>
            <a:r>
              <a:rPr lang="en-US" sz="2000" dirty="0" smtClean="0"/>
              <a:t>Sails around the tip of s. America</a:t>
            </a:r>
          </a:p>
          <a:p>
            <a:pPr lvl="1"/>
            <a:r>
              <a:rPr lang="en-US" sz="2000" b="1" dirty="0" smtClean="0"/>
              <a:t>He names the “Pacific Ocean”</a:t>
            </a:r>
          </a:p>
          <a:p>
            <a:pPr lvl="1"/>
            <a:r>
              <a:rPr lang="en-US" sz="2000" dirty="0" smtClean="0"/>
              <a:t>1522 – 18 men and one ship return (minus Magellan who was killed in the Philippines) </a:t>
            </a:r>
          </a:p>
          <a:p>
            <a:pPr lvl="2"/>
            <a:r>
              <a:rPr lang="en-US" b="1" dirty="0" smtClean="0"/>
              <a:t>First to circumnavigate the globe</a:t>
            </a:r>
            <a:r>
              <a:rPr lang="en-US" dirty="0" smtClean="0"/>
              <a:t>.</a:t>
            </a:r>
            <a:endParaRPr lang="en-US" dirty="0"/>
          </a:p>
        </p:txBody>
      </p:sp>
      <p:pic>
        <p:nvPicPr>
          <p:cNvPr id="9" name="Content Placeholder 8" descr="vasco-de-balboa-2.jpg"/>
          <p:cNvPicPr>
            <a:picLocks noGrp="1" noChangeAspect="1"/>
          </p:cNvPicPr>
          <p:nvPr>
            <p:ph sz="half" idx="2"/>
          </p:nvPr>
        </p:nvPicPr>
        <p:blipFill>
          <a:blip r:embed="rId2" cstate="print"/>
          <a:stretch>
            <a:fillRect/>
          </a:stretch>
        </p:blipFill>
        <p:spPr>
          <a:xfrm>
            <a:off x="4648200" y="2227675"/>
            <a:ext cx="4038600" cy="3715512"/>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719</TotalTime>
  <Words>911</Words>
  <Application>Microsoft Office PowerPoint</Application>
  <PresentationFormat>On-screen Show (4:3)</PresentationFormat>
  <Paragraphs>107</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Corbel</vt:lpstr>
      <vt:lpstr>Wingdings</vt:lpstr>
      <vt:lpstr>Wingdings 2</vt:lpstr>
      <vt:lpstr>Wingdings 3</vt:lpstr>
      <vt:lpstr>Module</vt:lpstr>
      <vt:lpstr>Spain Builds an American Empire</vt:lpstr>
      <vt:lpstr> Setting the Stage </vt:lpstr>
      <vt:lpstr>PowerPoint Presentation</vt:lpstr>
      <vt:lpstr>PowerPoint Presentation</vt:lpstr>
      <vt:lpstr>Christopher Columbus</vt:lpstr>
      <vt:lpstr>Columbus’ First Meeting with Natives</vt:lpstr>
      <vt:lpstr>Christopher Columbus </vt:lpstr>
      <vt:lpstr>More Explorers</vt:lpstr>
      <vt:lpstr>More Explorers</vt:lpstr>
      <vt:lpstr>Magellan’s Journey</vt:lpstr>
      <vt:lpstr>More Explorers</vt:lpstr>
      <vt:lpstr>More Explorers</vt:lpstr>
      <vt:lpstr>PowerPoint Presentation</vt:lpstr>
      <vt:lpstr>Impact of the Conquistadors</vt:lpstr>
      <vt:lpstr>Brazil</vt:lpstr>
      <vt:lpstr>Spain’s Influence Expands</vt:lpstr>
      <vt:lpstr>Expansion</vt:lpstr>
      <vt:lpstr>Exploration in Southwest </vt:lpstr>
      <vt:lpstr>Expansion</vt:lpstr>
      <vt:lpstr>You Can’t Make Everyone Happy</vt:lpstr>
      <vt:lpstr>Changes</vt:lpstr>
      <vt:lpstr>What would you take to sea?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Spain Builds an American Empire</dc:title>
  <dc:creator>CCSD</dc:creator>
  <cp:lastModifiedBy>OLIVIA THATCHER</cp:lastModifiedBy>
  <cp:revision>59</cp:revision>
  <dcterms:created xsi:type="dcterms:W3CDTF">2010-05-09T16:45:55Z</dcterms:created>
  <dcterms:modified xsi:type="dcterms:W3CDTF">2016-11-16T14:22:22Z</dcterms:modified>
</cp:coreProperties>
</file>