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56" r:id="rId9"/>
    <p:sldId id="257" r:id="rId10"/>
    <p:sldId id="258" r:id="rId11"/>
    <p:sldId id="271" r:id="rId12"/>
    <p:sldId id="272" r:id="rId13"/>
    <p:sldId id="259" r:id="rId14"/>
    <p:sldId id="260" r:id="rId15"/>
    <p:sldId id="261" r:id="rId16"/>
    <p:sldId id="262" r:id="rId17"/>
    <p:sldId id="267" r:id="rId18"/>
    <p:sldId id="263" r:id="rId19"/>
    <p:sldId id="264" r:id="rId20"/>
    <p:sldId id="265" r:id="rId21"/>
    <p:sldId id="266" r:id="rId22"/>
    <p:sldId id="269" r:id="rId23"/>
    <p:sldId id="270" r:id="rId24"/>
    <p:sldId id="26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660"/>
  </p:normalViewPr>
  <p:slideViewPr>
    <p:cSldViewPr>
      <p:cViewPr varScale="1">
        <p:scale>
          <a:sx n="63" d="100"/>
          <a:sy n="63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E276B5-533B-4B35-A6A3-959DB619B8F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F4C486-9F13-4DA2-9070-944EA9F8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DF82F-172F-48C2-AB5C-F87F7647237B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9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title.png"/>
          <p:cNvPicPr>
            <a:picLocks noChangeAspect="1"/>
          </p:cNvPicPr>
          <p:nvPr/>
        </p:nvPicPr>
        <p:blipFill>
          <a:blip r:embed="rId2" cstate="print"/>
          <a:srcRect b="39771"/>
          <a:stretch>
            <a:fillRect/>
          </a:stretch>
        </p:blipFill>
        <p:spPr bwMode="auto">
          <a:xfrm>
            <a:off x="0" y="1566863"/>
            <a:ext cx="914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9"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088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088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088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63A0F6-FA71-47A6-A474-8972383A3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7829-1524-4B20-AEFD-511AA854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650A-86BC-48F2-9CFC-81E28DE98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209E-FD1F-48B7-B42A-57E1DA9A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5E59-5039-4326-837B-00CEF900E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esh se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7138"/>
            <a:ext cx="91440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553200"/>
            <a:ext cx="198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553200"/>
            <a:ext cx="2895600" cy="2317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9700" y="6553200"/>
            <a:ext cx="6858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7EA4-D8E4-4776-A1FD-0B2C4CE1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AD77-D138-4362-B226-063CD9755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188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90600" y="1841500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D9E0-C25E-4FFF-B31D-928BE40B1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C64D-E4D9-4691-BB1B-0465B4C6F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14C3-F58B-455B-A9E0-E16C515AB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AB39-9008-47A8-983B-F16213EE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4808-3B98-4766-8D24-C23BCCCC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resh Mast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1460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25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D09DE7-F5AD-445D-BC2B-B041D11D6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58" r:id="rId2"/>
    <p:sldLayoutId id="2147483767" r:id="rId3"/>
    <p:sldLayoutId id="2147483759" r:id="rId4"/>
    <p:sldLayoutId id="2147483768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FF"/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tchcock.itc.virginia.edu/SlaveTrade/collection/large/C014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tchcock.itc.virginia.edu/SlaveTrade/collection/large/LCP-1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hitchcock.itc.virginia.edu/SlaveTrade/collection/large/LCP-1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hitchcock.itc.virginia.edu/SlaveTrade/collection/large/E01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tchcock.itc.virginia.edu/SlaveTrade/collection/large/E0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hitchcock.itc.virginia.edu/SlaveTrade/collection/large/E02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itchcock.itc.virginia.edu/SlaveTrade/collection/large/auction_Richd_186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itchcock.itc.virginia.edu/SlaveTrade/collection/large/Biard04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hitchcock.itc.virginia.edu/SlaveTrade/collection/large/H0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tchcock.itc.virginia.edu/SlaveTrade/collection/large/NW0328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hitchcock.itc.virginia.edu/SlaveTrade/collection/large/H019.JPG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913"/>
            <a:ext cx="8242300" cy="1460500"/>
          </a:xfrm>
        </p:spPr>
        <p:txBody>
          <a:bodyPr/>
          <a:lstStyle/>
          <a:p>
            <a:r>
              <a:rPr lang="en-US" sz="4800" dirty="0" smtClean="0"/>
              <a:t>Trans-Atlantic Trade:</a:t>
            </a:r>
            <a:br>
              <a:rPr lang="en-US" sz="4800" dirty="0" smtClean="0"/>
            </a:br>
            <a:r>
              <a:rPr lang="en-US" sz="4800" dirty="0" smtClean="0"/>
              <a:t>Conditions of Trade &amp; Slaves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3733800"/>
          </a:xfrm>
        </p:spPr>
        <p:txBody>
          <a:bodyPr/>
          <a:lstStyle/>
          <a:p>
            <a:r>
              <a:rPr lang="en-US" dirty="0" smtClean="0"/>
              <a:t>You will be assigned a “specific” leg of the Triangular Trade. Read about your assigned leg of the Triangular Trade taking note on items traded, and write a brief explanation of how the people/country benefitted from those items.</a:t>
            </a:r>
          </a:p>
          <a:p>
            <a:r>
              <a:rPr lang="en-US" dirty="0" smtClean="0"/>
              <a:t>Then you will analyze a Primary Source document set related to your leg of the Triangular Trade. Look carefully at each source. Evaluate and list six observations/facts about the condition of enslaved Africans on your assigned leg of the Triangular Trade.</a:t>
            </a:r>
          </a:p>
          <a:p>
            <a:r>
              <a:rPr lang="en-US" dirty="0" smtClean="0"/>
              <a:t>You will need one person to present your notes to the class. Each individual person will want to take notes on these presentations.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Why the Slave Trade?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239000" cy="3733800"/>
          </a:xfrm>
        </p:spPr>
        <p:txBody>
          <a:bodyPr/>
          <a:lstStyle/>
          <a:p>
            <a:pPr eaLnBrk="1" hangingPunct="1"/>
            <a:r>
              <a:rPr lang="en-US" sz="2400" smtClean="0"/>
              <a:t>Sugar plantations and tobacco farms required a large supply of workers.  </a:t>
            </a:r>
          </a:p>
          <a:p>
            <a:pPr lvl="1" eaLnBrk="1" hangingPunct="1"/>
            <a:r>
              <a:rPr lang="en-US" sz="2400" smtClean="0"/>
              <a:t>Native Americans were once the labor force, but…</a:t>
            </a:r>
          </a:p>
        </p:txBody>
      </p:sp>
      <p:pic>
        <p:nvPicPr>
          <p:cNvPr id="4" name="Picture 3" descr="800px-Cuba_canna_da_zucche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6788"/>
            <a:ext cx="59182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the Slave Trade?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392613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Sugar in England – Before 17th century, sugar was rare in Europe.  </a:t>
            </a:r>
          </a:p>
          <a:p>
            <a:pPr lvl="1" eaLnBrk="1" hangingPunct="1"/>
            <a:r>
              <a:rPr lang="en-US" sz="2400" smtClean="0"/>
              <a:t>By 1700, English consumed 4lbs per year.  </a:t>
            </a:r>
          </a:p>
          <a:p>
            <a:pPr lvl="1" eaLnBrk="1" hangingPunct="1"/>
            <a:r>
              <a:rPr lang="en-US" sz="2400" smtClean="0"/>
              <a:t>By 1750, consumption doubled.  </a:t>
            </a:r>
          </a:p>
          <a:p>
            <a:pPr lvl="1" eaLnBrk="1" hangingPunct="1"/>
            <a:r>
              <a:rPr lang="en-US" sz="2400" smtClean="0"/>
              <a:t>By 1800, it was 18 lbs. per year. </a:t>
            </a:r>
            <a:endParaRPr lang="en-US" smtClean="0"/>
          </a:p>
        </p:txBody>
      </p:sp>
      <p:pic>
        <p:nvPicPr>
          <p:cNvPr id="6" name="Content Placeholder 5" descr="800px-Cut_sugarc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9800"/>
            <a:ext cx="4194175" cy="3114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the Slave Trade?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429000" cy="3738563"/>
          </a:xfrm>
        </p:spPr>
        <p:txBody>
          <a:bodyPr/>
          <a:lstStyle/>
          <a:p>
            <a:pPr eaLnBrk="1" hangingPunct="1"/>
            <a:r>
              <a:rPr lang="en-US" sz="2400" smtClean="0"/>
              <a:t>Flow of sugar from America depended on the flow of slaves from Africa. </a:t>
            </a:r>
          </a:p>
          <a:p>
            <a:pPr eaLnBrk="1" hangingPunct="1"/>
            <a:r>
              <a:rPr lang="en-US" sz="2400" smtClean="0"/>
              <a:t>Average American today?</a:t>
            </a:r>
          </a:p>
          <a:p>
            <a:pPr lvl="1" eaLnBrk="1" hangingPunct="1"/>
            <a:r>
              <a:rPr lang="en-US" sz="2200" smtClean="0"/>
              <a:t>156 pounds (31 five pound bags)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image_sunkist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828800"/>
            <a:ext cx="2927350" cy="3895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Causes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800600"/>
          </a:xfrm>
        </p:spPr>
        <p:txBody>
          <a:bodyPr rtlCol="0">
            <a:normAutofit fontScale="92500"/>
          </a:bodyPr>
          <a:lstStyle/>
          <a:p>
            <a:pPr marL="609600" indent="-6096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dirty="0" smtClean="0"/>
              <a:t>Sugarcane plantations </a:t>
            </a:r>
          </a:p>
          <a:p>
            <a:pPr marL="990600" lvl="1" indent="-5334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/>
              <a:t>Africans already exposed to disease.</a:t>
            </a:r>
          </a:p>
          <a:p>
            <a:pPr marL="609600" indent="-6096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dirty="0" smtClean="0"/>
              <a:t>Existence of slavery in Africa</a:t>
            </a:r>
          </a:p>
          <a:p>
            <a:pPr marL="990600" lvl="1" indent="-5334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/>
              <a:t>Spread of Islam caused an increase.  </a:t>
            </a:r>
          </a:p>
          <a:p>
            <a:pPr marL="1371600" lvl="2" indent="-4572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dirty="0" smtClean="0"/>
              <a:t>Why?</a:t>
            </a:r>
          </a:p>
          <a:p>
            <a:pPr marL="609600" indent="-6096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dirty="0" smtClean="0"/>
              <a:t>African merchants </a:t>
            </a:r>
          </a:p>
          <a:p>
            <a:pPr marL="990600" lvl="1" indent="-5334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600" dirty="0" smtClean="0"/>
              <a:t>Would capture Africans to be enslaved. </a:t>
            </a:r>
          </a:p>
          <a:p>
            <a:pPr marL="1371600" lvl="2" indent="-457200" eaLnBrk="1" fontAlgn="auto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dirty="0" smtClean="0"/>
              <a:t>Traded in exchange for gold, guns, and other goods.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 smtClean="0"/>
          </a:p>
        </p:txBody>
      </p:sp>
      <p:pic>
        <p:nvPicPr>
          <p:cNvPr id="5126" name="Picture 6" descr="king0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981200"/>
            <a:ext cx="4495800" cy="3398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Triangular Trade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smtClean="0"/>
              <a:t>Connected Europe, Africa and Asia, and the American continents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 First leg: Europeans transported goods (guns, cloth, etc.) to the west coast of Africa. 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400" smtClean="0"/>
              <a:t>These items traded for captured Africans. 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Second leg: The Africans were then sold in the West Indies in exchange for sugar, coffee, tobacco, cotton, etc. 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Third leg: These raw materials then went to Europe for manufacturing. </a:t>
            </a:r>
          </a:p>
        </p:txBody>
      </p:sp>
      <p:pic>
        <p:nvPicPr>
          <p:cNvPr id="5" name="Picture 5" descr="C:\Documents and Settings\ELIZABETH_CAIN\Local Settings\Temporary Internet Files\Content.IE5\CPFWJ9CB\MP9003155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1828800" cy="13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rangular Trad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Middle Passage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smtClean="0"/>
              <a:t>Middle portion of the triangular trade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Packed ships as full as possible.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Death was very common. 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Died from physical abuse and disease.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400" smtClean="0"/>
              <a:t>About 20% of Africans died during each trip.</a:t>
            </a:r>
          </a:p>
        </p:txBody>
      </p:sp>
      <p:pic>
        <p:nvPicPr>
          <p:cNvPr id="12292" name="Picture 4" descr="middle pass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989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avery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Life in the Americas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Slave markets – captured Africans would usually go to slave markets and sold to the highest bidder.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9224" name="Picture 8" descr="os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4191000"/>
            <a:ext cx="3767138" cy="2667000"/>
          </a:xfrm>
          <a:noFill/>
        </p:spPr>
      </p:pic>
      <p:pic>
        <p:nvPicPr>
          <p:cNvPr id="9220" name="Picture 4" descr="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8862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Life in the Americas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Life as a slave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Rural slavery: most worked on plantations in groups of ten or more.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Most work in the fields.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“Big House”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400" smtClean="0"/>
              <a:t>Some slaves worked here.</a:t>
            </a:r>
          </a:p>
          <a:p>
            <a:pPr lvl="4" eaLnBrk="1" hangingPunct="1">
              <a:lnSpc>
                <a:spcPct val="80000"/>
              </a:lnSpc>
            </a:pPr>
            <a:r>
              <a:rPr lang="en-US" sz="2400" smtClean="0"/>
              <a:t>Is this good or bad?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6389" name="Picture 7" descr="boonehall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38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boone_hall_avenue_of_-43381-medium-web-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962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Enslavement in Africa</a:t>
            </a:r>
            <a:endParaRPr lang="en-US" dirty="0"/>
          </a:p>
        </p:txBody>
      </p:sp>
      <p:pic>
        <p:nvPicPr>
          <p:cNvPr id="5122" name="Picture 2" descr="http://hitchcock.itc.virginia.edu/SlaveTrade/collection/medium/C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077200" cy="484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Life in the Americas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070100"/>
            <a:ext cx="4087813" cy="3738563"/>
          </a:xfrm>
        </p:spPr>
        <p:txBody>
          <a:bodyPr/>
          <a:lstStyle/>
          <a:p>
            <a:pPr eaLnBrk="1" hangingPunct="1"/>
            <a:r>
              <a:rPr lang="en-US" sz="2400" smtClean="0"/>
              <a:t>Urban slavery: slaves who worked in mills and ships.  </a:t>
            </a:r>
          </a:p>
          <a:p>
            <a:pPr lvl="2" eaLnBrk="1" hangingPunct="1"/>
            <a:r>
              <a:rPr lang="en-US" sz="2400" smtClean="0"/>
              <a:t>Carpentry and blacksmithing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/>
          </a:p>
        </p:txBody>
      </p:sp>
      <p:pic>
        <p:nvPicPr>
          <p:cNvPr id="7" name="Content Placeholder 6" descr="800px-Drayton_Hall_2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2133600"/>
            <a:ext cx="4495800" cy="3371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Life in the Americas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239000" cy="3733800"/>
          </a:xfrm>
        </p:spPr>
        <p:txBody>
          <a:bodyPr/>
          <a:lstStyle/>
          <a:p>
            <a:pPr eaLnBrk="1" hangingPunct="1"/>
            <a:r>
              <a:rPr lang="en-US" sz="2400" smtClean="0"/>
              <a:t>Education discouraged</a:t>
            </a:r>
          </a:p>
          <a:p>
            <a:pPr lvl="1" eaLnBrk="1" hangingPunct="1"/>
            <a:r>
              <a:rPr lang="en-US" sz="2400" smtClean="0"/>
              <a:t>Why?</a:t>
            </a:r>
          </a:p>
          <a:p>
            <a:pPr lvl="1" eaLnBrk="1" hangingPunct="1"/>
            <a:r>
              <a:rPr lang="en-US" sz="2400" smtClean="0"/>
              <a:t>Stono Rebellion in South Carolina (near Charleston) in 1739.</a:t>
            </a:r>
          </a:p>
        </p:txBody>
      </p:sp>
      <p:pic>
        <p:nvPicPr>
          <p:cNvPr id="17412" name="Picture 4" descr="stono_rebel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21138"/>
            <a:ext cx="54864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alpha val="90000"/>
                </a:schemeClr>
              </a:solidFill>
            </a:endParaRPr>
          </a:p>
        </p:txBody>
      </p:sp>
      <p:pic>
        <p:nvPicPr>
          <p:cNvPr id="20483" name="Picture 6" descr="Photo47744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304800"/>
            <a:ext cx="6856413" cy="6367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1">
                  <a:alpha val="90000"/>
                </a:schemeClr>
              </a:solidFill>
            </a:endParaRPr>
          </a:p>
        </p:txBody>
      </p:sp>
      <p:pic>
        <p:nvPicPr>
          <p:cNvPr id="21507" name="Picture 6" descr="Photo47745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04800"/>
            <a:ext cx="7029450" cy="609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alpha val="90000"/>
                  </a:schemeClr>
                </a:solidFill>
              </a:rPr>
              <a:t>Consequences of the Slave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63613" y="2070100"/>
            <a:ext cx="3429000" cy="3738563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Numerous cultures in Africa lost generations of people.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Some were the fittest and most able.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Families were torn apart. 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smtClean="0"/>
              <a:t>Diverse society</a:t>
            </a:r>
          </a:p>
        </p:txBody>
      </p:sp>
      <p:pic>
        <p:nvPicPr>
          <p:cNvPr id="6" name="Picture 4" descr="a_slavery_maryland_0327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81200"/>
            <a:ext cx="3343275" cy="3852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itchcock.itc.virginia.edu/SlaveTrade/collection/medium/LCP-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4100" name="Picture 4" descr="http://hitchcock.itc.virginia.edu/SlaveTrade/collection/medium/LCP-1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877887"/>
          </a:xfrm>
        </p:spPr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074" name="Picture 2" descr="http://hitchcock.itc.virginia.edu/SlaveTrade/collection/medium/E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6248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tchcock.itc.virginia.edu/SlaveTrade/collection/medium/E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724400" cy="6400800"/>
          </a:xfrm>
          <a:prstGeom prst="rect">
            <a:avLst/>
          </a:prstGeom>
          <a:noFill/>
        </p:spPr>
      </p:pic>
      <p:pic>
        <p:nvPicPr>
          <p:cNvPr id="2052" name="Picture 4" descr="http://hitchcock.itc.virginia.edu/SlaveTrade/collection/medium/E02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600"/>
            <a:ext cx="3962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7800" cy="877887"/>
          </a:xfrm>
        </p:spPr>
        <p:txBody>
          <a:bodyPr/>
          <a:lstStyle/>
          <a:p>
            <a:r>
              <a:rPr lang="en-US" dirty="0" smtClean="0"/>
              <a:t>Slave Auctions in Americas</a:t>
            </a:r>
            <a:endParaRPr lang="en-US" dirty="0"/>
          </a:p>
        </p:txBody>
      </p:sp>
      <p:pic>
        <p:nvPicPr>
          <p:cNvPr id="1026" name="Picture 2" descr="http://hitchcock.itc.virginia.edu/SlaveTrade/collection/medium/auction_Richd_186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6858000" cy="524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hitchcock.itc.virginia.edu/SlaveTrade/collection/medium/H0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33444" cy="4419600"/>
          </a:xfrm>
          <a:prstGeom prst="rect">
            <a:avLst/>
          </a:prstGeom>
          <a:noFill/>
        </p:spPr>
      </p:pic>
      <p:pic>
        <p:nvPicPr>
          <p:cNvPr id="39940" name="Picture 4" descr="http://hitchcock.itc.virginia.edu/SlaveTrade/collection/medium/H01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0"/>
            <a:ext cx="5257800" cy="2276475"/>
          </a:xfrm>
          <a:prstGeom prst="rect">
            <a:avLst/>
          </a:prstGeom>
          <a:noFill/>
        </p:spPr>
      </p:pic>
      <p:pic>
        <p:nvPicPr>
          <p:cNvPr id="39942" name="Picture 6" descr="http://hitchcock.itc.virginia.edu/SlaveTrade/collection/medium/NW032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286000"/>
            <a:ext cx="4038600" cy="4572000"/>
          </a:xfrm>
          <a:prstGeom prst="rect">
            <a:avLst/>
          </a:prstGeom>
          <a:noFill/>
        </p:spPr>
      </p:pic>
      <p:pic>
        <p:nvPicPr>
          <p:cNvPr id="39944" name="Picture 8" descr="http://hitchcock.itc.virginia.edu/SlaveTrade/collection/medium/Biard0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14825"/>
            <a:ext cx="50292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1"/>
            <a:ext cx="7772400" cy="106679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>
                    <a:alpha val="90000"/>
                  </a:schemeClr>
                </a:solidFill>
              </a:rPr>
              <a:t>The Atlantic Slave Trade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labor needs </a:t>
            </a:r>
            <a:r>
              <a:rPr lang="en-US" sz="2800" smtClean="0"/>
              <a:t>of Europeans </a:t>
            </a:r>
            <a:r>
              <a:rPr lang="en-US" sz="2800" dirty="0" smtClean="0"/>
              <a:t>leads them to enslaving millions of Africans in the Americas.</a:t>
            </a:r>
          </a:p>
        </p:txBody>
      </p:sp>
      <p:pic>
        <p:nvPicPr>
          <p:cNvPr id="6148" name="Picture 4" descr="image_slaveTrade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31226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3" y="188259"/>
            <a:ext cx="7799294" cy="1461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alpha val="90000"/>
                  </a:schemeClr>
                </a:solidFill>
              </a:rPr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239000" cy="3733800"/>
          </a:xfrm>
        </p:spPr>
        <p:txBody>
          <a:bodyPr/>
          <a:lstStyle/>
          <a:p>
            <a:pPr marL="609600" indent="-609600" eaLnBrk="1" hangingPunct="1"/>
            <a:r>
              <a:rPr lang="en-US" sz="2400" smtClean="0"/>
              <a:t>Slavery: social institution defined by law and custom as the most absolute and involuntary form of human servitude.</a:t>
            </a:r>
          </a:p>
          <a:p>
            <a:pPr marL="609600" indent="-609600" eaLnBrk="1" hangingPunct="1"/>
            <a:endParaRPr lang="en-US" smtClean="0"/>
          </a:p>
        </p:txBody>
      </p:sp>
      <p:pic>
        <p:nvPicPr>
          <p:cNvPr id="3076" name="Picture 4" descr="USASsug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575945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theme1.xml><?xml version="1.0" encoding="utf-8"?>
<a:theme xmlns:a="http://schemas.openxmlformats.org/drawingml/2006/main" name="Fresh">
  <a:themeElements>
    <a:clrScheme name="Custom 6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7030A0"/>
      </a:accent1>
      <a:accent2>
        <a:srgbClr val="DEED53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1182</TotalTime>
  <Words>561</Words>
  <Application>Microsoft Office PowerPoint</Application>
  <PresentationFormat>On-screen Show (4:3)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Bookman Old Style</vt:lpstr>
      <vt:lpstr>Calibri</vt:lpstr>
      <vt:lpstr>Wingdings</vt:lpstr>
      <vt:lpstr>Wingdings 2</vt:lpstr>
      <vt:lpstr>Fresh</vt:lpstr>
      <vt:lpstr>Trans-Atlantic Trade: Conditions of Trade &amp; Slaves</vt:lpstr>
      <vt:lpstr>Enslavement in Africa</vt:lpstr>
      <vt:lpstr>PowerPoint Presentation</vt:lpstr>
      <vt:lpstr>Middle Passage</vt:lpstr>
      <vt:lpstr>PowerPoint Presentation</vt:lpstr>
      <vt:lpstr>Slave Auctions in Americas</vt:lpstr>
      <vt:lpstr>PowerPoint Presentation</vt:lpstr>
      <vt:lpstr>The Atlantic Slave Trade</vt:lpstr>
      <vt:lpstr>Definition</vt:lpstr>
      <vt:lpstr>Why the Slave Trade?</vt:lpstr>
      <vt:lpstr>Why the Slave Trade?</vt:lpstr>
      <vt:lpstr>Why the Slave Trade?</vt:lpstr>
      <vt:lpstr>Causes</vt:lpstr>
      <vt:lpstr>Triangular Trade</vt:lpstr>
      <vt:lpstr>PowerPoint Presentation</vt:lpstr>
      <vt:lpstr>Middle Passage</vt:lpstr>
      <vt:lpstr>PowerPoint Presentation</vt:lpstr>
      <vt:lpstr>Life in the Americas</vt:lpstr>
      <vt:lpstr>Life in the Americas</vt:lpstr>
      <vt:lpstr>Life in the Americas</vt:lpstr>
      <vt:lpstr>Life in the Americas</vt:lpstr>
      <vt:lpstr>PowerPoint Presentation</vt:lpstr>
      <vt:lpstr>PowerPoint Presentation</vt:lpstr>
      <vt:lpstr>Consequences of the Slave Trade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Atlantic Slave Trade</dc:title>
  <dc:creator>Jason Brisini</dc:creator>
  <cp:lastModifiedBy>OLIVIA THATCHER</cp:lastModifiedBy>
  <cp:revision>65</cp:revision>
  <dcterms:created xsi:type="dcterms:W3CDTF">2010-05-14T02:25:59Z</dcterms:created>
  <dcterms:modified xsi:type="dcterms:W3CDTF">2016-11-16T14:21:37Z</dcterms:modified>
</cp:coreProperties>
</file>