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1"/>
  </p:notesMasterIdLst>
  <p:handoutMasterIdLst>
    <p:handoutMasterId r:id="rId82"/>
  </p:handoutMasterIdLst>
  <p:sldIdLst>
    <p:sldId id="256" r:id="rId6"/>
    <p:sldId id="327" r:id="rId7"/>
    <p:sldId id="315" r:id="rId8"/>
    <p:sldId id="314" r:id="rId9"/>
    <p:sldId id="257" r:id="rId10"/>
    <p:sldId id="311" r:id="rId11"/>
    <p:sldId id="309" r:id="rId12"/>
    <p:sldId id="301" r:id="rId13"/>
    <p:sldId id="258" r:id="rId14"/>
    <p:sldId id="328" r:id="rId15"/>
    <p:sldId id="259" r:id="rId16"/>
    <p:sldId id="316" r:id="rId17"/>
    <p:sldId id="260" r:id="rId18"/>
    <p:sldId id="317" r:id="rId19"/>
    <p:sldId id="318" r:id="rId20"/>
    <p:sldId id="319" r:id="rId21"/>
    <p:sldId id="261" r:id="rId22"/>
    <p:sldId id="331" r:id="rId23"/>
    <p:sldId id="320" r:id="rId24"/>
    <p:sldId id="262" r:id="rId25"/>
    <p:sldId id="263" r:id="rId26"/>
    <p:sldId id="264" r:id="rId27"/>
    <p:sldId id="265" r:id="rId28"/>
    <p:sldId id="266" r:id="rId29"/>
    <p:sldId id="267" r:id="rId30"/>
    <p:sldId id="269" r:id="rId31"/>
    <p:sldId id="273" r:id="rId32"/>
    <p:sldId id="270" r:id="rId33"/>
    <p:sldId id="310" r:id="rId34"/>
    <p:sldId id="329" r:id="rId35"/>
    <p:sldId id="271" r:id="rId36"/>
    <p:sldId id="272" r:id="rId37"/>
    <p:sldId id="321" r:id="rId38"/>
    <p:sldId id="322" r:id="rId39"/>
    <p:sldId id="323" r:id="rId40"/>
    <p:sldId id="274" r:id="rId41"/>
    <p:sldId id="276" r:id="rId42"/>
    <p:sldId id="312" r:id="rId43"/>
    <p:sldId id="313" r:id="rId44"/>
    <p:sldId id="330" r:id="rId45"/>
    <p:sldId id="275" r:id="rId46"/>
    <p:sldId id="277" r:id="rId47"/>
    <p:sldId id="300" r:id="rId48"/>
    <p:sldId id="278" r:id="rId49"/>
    <p:sldId id="302" r:id="rId50"/>
    <p:sldId id="332" r:id="rId51"/>
    <p:sldId id="303" r:id="rId52"/>
    <p:sldId id="305" r:id="rId53"/>
    <p:sldId id="279" r:id="rId54"/>
    <p:sldId id="306" r:id="rId55"/>
    <p:sldId id="307" r:id="rId56"/>
    <p:sldId id="308" r:id="rId57"/>
    <p:sldId id="324"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 id="294" r:id="rId73"/>
    <p:sldId id="295" r:id="rId74"/>
    <p:sldId id="325" r:id="rId75"/>
    <p:sldId id="296" r:id="rId76"/>
    <p:sldId id="297" r:id="rId77"/>
    <p:sldId id="326" r:id="rId78"/>
    <p:sldId id="298" r:id="rId79"/>
    <p:sldId id="299" r:id="rId80"/>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a:srgbClr val="503F2E"/>
    <a:srgbClr val="DFD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58" d="100"/>
          <a:sy n="58" d="100"/>
        </p:scale>
        <p:origin x="78"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9193D-565F-4A3D-8E52-C50C059C12AE}"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en-US"/>
        </a:p>
      </dgm:t>
    </dgm:pt>
    <dgm:pt modelId="{1ED212D8-9965-4616-913F-D56FF4686F66}">
      <dgm:prSet phldrT="[Text]" custT="1"/>
      <dgm:spPr/>
      <dgm:t>
        <a:bodyPr/>
        <a:lstStyle/>
        <a:p>
          <a:r>
            <a:rPr lang="en-US" sz="2000" b="1" dirty="0" smtClean="0">
              <a:solidFill>
                <a:schemeClr val="tx1">
                  <a:lumMod val="10000"/>
                </a:schemeClr>
              </a:solidFill>
            </a:rPr>
            <a:t>Fascism</a:t>
          </a:r>
          <a:endParaRPr lang="en-US" sz="2000" b="1" dirty="0">
            <a:solidFill>
              <a:schemeClr val="tx1">
                <a:lumMod val="10000"/>
              </a:schemeClr>
            </a:solidFill>
          </a:endParaRPr>
        </a:p>
      </dgm:t>
    </dgm:pt>
    <dgm:pt modelId="{03B41556-493E-46DF-87B7-43E9C2E8135D}" type="parTrans" cxnId="{5C75E4B1-F3EC-4E9B-947A-77EE86E9F3BE}">
      <dgm:prSet/>
      <dgm:spPr/>
      <dgm:t>
        <a:bodyPr/>
        <a:lstStyle/>
        <a:p>
          <a:endParaRPr lang="en-US"/>
        </a:p>
      </dgm:t>
    </dgm:pt>
    <dgm:pt modelId="{CFC11EDD-C0D4-43DD-8C20-A14337BF0038}" type="sibTrans" cxnId="{5C75E4B1-F3EC-4E9B-947A-77EE86E9F3BE}">
      <dgm:prSet/>
      <dgm:spPr/>
      <dgm:t>
        <a:bodyPr/>
        <a:lstStyle/>
        <a:p>
          <a:endParaRPr lang="en-US"/>
        </a:p>
      </dgm:t>
    </dgm:pt>
    <dgm:pt modelId="{9D7539D5-E771-4D66-9FDD-C987598472D6}">
      <dgm:prSet phldrT="[Text]"/>
      <dgm:spPr/>
      <dgm:t>
        <a:bodyPr/>
        <a:lstStyle/>
        <a:p>
          <a:r>
            <a:rPr lang="en-US" dirty="0" smtClean="0">
              <a:solidFill>
                <a:schemeClr val="tx1">
                  <a:lumMod val="10000"/>
                </a:schemeClr>
              </a:solidFill>
            </a:rPr>
            <a:t>Did not seek classless society</a:t>
          </a:r>
          <a:endParaRPr lang="en-US" dirty="0">
            <a:solidFill>
              <a:schemeClr val="tx1">
                <a:lumMod val="10000"/>
              </a:schemeClr>
            </a:solidFill>
          </a:endParaRPr>
        </a:p>
      </dgm:t>
    </dgm:pt>
    <dgm:pt modelId="{0D430E3F-E6E5-4FF0-A2F2-BEE65F719C45}" type="parTrans" cxnId="{DAF758A1-1D3E-407C-BCE5-41708F363C57}">
      <dgm:prSet/>
      <dgm:spPr/>
      <dgm:t>
        <a:bodyPr/>
        <a:lstStyle/>
        <a:p>
          <a:endParaRPr lang="en-US"/>
        </a:p>
      </dgm:t>
    </dgm:pt>
    <dgm:pt modelId="{84278CBA-D308-4096-A4A0-21085C8B5B69}" type="sibTrans" cxnId="{DAF758A1-1D3E-407C-BCE5-41708F363C57}">
      <dgm:prSet/>
      <dgm:spPr/>
      <dgm:t>
        <a:bodyPr/>
        <a:lstStyle/>
        <a:p>
          <a:endParaRPr lang="en-US"/>
        </a:p>
      </dgm:t>
    </dgm:pt>
    <dgm:pt modelId="{6423DEEF-B67F-4766-9204-6F966493C525}">
      <dgm:prSet phldrT="[Text]"/>
      <dgm:spPr/>
      <dgm:t>
        <a:bodyPr/>
        <a:lstStyle/>
        <a:p>
          <a:r>
            <a:rPr lang="en-US" dirty="0" smtClean="0">
              <a:solidFill>
                <a:schemeClr val="tx1">
                  <a:lumMod val="10000"/>
                </a:schemeClr>
              </a:solidFill>
            </a:rPr>
            <a:t>Seek classless society</a:t>
          </a:r>
          <a:endParaRPr lang="en-US" dirty="0">
            <a:solidFill>
              <a:schemeClr val="tx1">
                <a:lumMod val="10000"/>
              </a:schemeClr>
            </a:solidFill>
          </a:endParaRPr>
        </a:p>
      </dgm:t>
    </dgm:pt>
    <dgm:pt modelId="{4DB85536-C136-4570-B4C4-6F55923F4059}" type="parTrans" cxnId="{B75A3CCC-53FD-4BDD-8C4A-470B534ACA69}">
      <dgm:prSet/>
      <dgm:spPr/>
      <dgm:t>
        <a:bodyPr/>
        <a:lstStyle/>
        <a:p>
          <a:endParaRPr lang="en-US"/>
        </a:p>
      </dgm:t>
    </dgm:pt>
    <dgm:pt modelId="{E8A3FF85-B21D-4ACD-81EA-030A99B564D4}" type="sibTrans" cxnId="{B75A3CCC-53FD-4BDD-8C4A-470B534ACA69}">
      <dgm:prSet/>
      <dgm:spPr/>
      <dgm:t>
        <a:bodyPr/>
        <a:lstStyle/>
        <a:p>
          <a:endParaRPr lang="en-US"/>
        </a:p>
      </dgm:t>
    </dgm:pt>
    <dgm:pt modelId="{26F2621D-3EEB-48CD-9AFC-3C2534E8F53F}">
      <dgm:prSet phldrT="[Text]"/>
      <dgm:spPr/>
      <dgm:t>
        <a:bodyPr/>
        <a:lstStyle/>
        <a:p>
          <a:r>
            <a:rPr lang="en-US" dirty="0" smtClean="0">
              <a:solidFill>
                <a:schemeClr val="tx1">
                  <a:lumMod val="10000"/>
                </a:schemeClr>
              </a:solidFill>
            </a:rPr>
            <a:t>Dictator with one party rule</a:t>
          </a:r>
          <a:endParaRPr lang="en-US" dirty="0">
            <a:solidFill>
              <a:schemeClr val="tx1">
                <a:lumMod val="10000"/>
              </a:schemeClr>
            </a:solidFill>
          </a:endParaRPr>
        </a:p>
      </dgm:t>
    </dgm:pt>
    <dgm:pt modelId="{1AD9837D-2CD6-4BE1-A0D6-185586BD24B7}" type="parTrans" cxnId="{9F373971-71D5-42D0-B443-A6F725784570}">
      <dgm:prSet/>
      <dgm:spPr/>
      <dgm:t>
        <a:bodyPr/>
        <a:lstStyle/>
        <a:p>
          <a:endParaRPr lang="en-US"/>
        </a:p>
      </dgm:t>
    </dgm:pt>
    <dgm:pt modelId="{F18A8C1D-0039-4AD7-A7F7-F471011EA406}" type="sibTrans" cxnId="{9F373971-71D5-42D0-B443-A6F725784570}">
      <dgm:prSet/>
      <dgm:spPr/>
      <dgm:t>
        <a:bodyPr/>
        <a:lstStyle/>
        <a:p>
          <a:endParaRPr lang="en-US"/>
        </a:p>
      </dgm:t>
    </dgm:pt>
    <dgm:pt modelId="{8BCDDC57-5D26-420C-8D51-523A0F223DEC}">
      <dgm:prSet phldrT="[Text]"/>
      <dgm:spPr/>
      <dgm:t>
        <a:bodyPr/>
        <a:lstStyle/>
        <a:p>
          <a:r>
            <a:rPr lang="en-US" dirty="0" smtClean="0">
              <a:solidFill>
                <a:schemeClr val="tx1">
                  <a:lumMod val="10000"/>
                </a:schemeClr>
              </a:solidFill>
            </a:rPr>
            <a:t>Internationalist, who were hoping to unit workers worldwide</a:t>
          </a:r>
          <a:endParaRPr lang="en-US" dirty="0">
            <a:solidFill>
              <a:schemeClr val="tx1">
                <a:lumMod val="10000"/>
              </a:schemeClr>
            </a:solidFill>
          </a:endParaRPr>
        </a:p>
      </dgm:t>
    </dgm:pt>
    <dgm:pt modelId="{E3206B43-AF0A-4C8A-AD08-495ADD8618DD}" type="parTrans" cxnId="{BD655EBE-EBEC-4BC1-BD32-15E32A08B890}">
      <dgm:prSet/>
      <dgm:spPr/>
      <dgm:t>
        <a:bodyPr/>
        <a:lstStyle/>
        <a:p>
          <a:endParaRPr lang="en-US"/>
        </a:p>
      </dgm:t>
    </dgm:pt>
    <dgm:pt modelId="{EAD0329B-6B92-44F2-8D8D-D70D6448B658}" type="sibTrans" cxnId="{BD655EBE-EBEC-4BC1-BD32-15E32A08B890}">
      <dgm:prSet/>
      <dgm:spPr/>
      <dgm:t>
        <a:bodyPr/>
        <a:lstStyle/>
        <a:p>
          <a:endParaRPr lang="en-US"/>
        </a:p>
      </dgm:t>
    </dgm:pt>
    <dgm:pt modelId="{C9EC11CF-5936-4B43-BCCE-244537D690B0}">
      <dgm:prSet phldrT="[Text]"/>
      <dgm:spPr/>
      <dgm:t>
        <a:bodyPr/>
        <a:lstStyle/>
        <a:p>
          <a:r>
            <a:rPr lang="en-US" dirty="0" smtClean="0">
              <a:solidFill>
                <a:schemeClr val="tx1">
                  <a:lumMod val="10000"/>
                </a:schemeClr>
              </a:solidFill>
            </a:rPr>
            <a:t>State is supreme and no individual rights</a:t>
          </a:r>
          <a:endParaRPr lang="en-US" dirty="0">
            <a:solidFill>
              <a:schemeClr val="tx1">
                <a:lumMod val="10000"/>
              </a:schemeClr>
            </a:solidFill>
          </a:endParaRPr>
        </a:p>
      </dgm:t>
    </dgm:pt>
    <dgm:pt modelId="{7F6E7653-98CF-4F9F-92FC-BF53853920CA}" type="parTrans" cxnId="{AF145E85-22AD-4FF1-A527-C879B342EB94}">
      <dgm:prSet/>
      <dgm:spPr/>
      <dgm:t>
        <a:bodyPr/>
        <a:lstStyle/>
        <a:p>
          <a:endParaRPr lang="en-US"/>
        </a:p>
      </dgm:t>
    </dgm:pt>
    <dgm:pt modelId="{36847099-1602-4927-8696-6FEC4BCC5FE7}" type="sibTrans" cxnId="{AF145E85-22AD-4FF1-A527-C879B342EB94}">
      <dgm:prSet/>
      <dgm:spPr/>
      <dgm:t>
        <a:bodyPr/>
        <a:lstStyle/>
        <a:p>
          <a:endParaRPr lang="en-US"/>
        </a:p>
      </dgm:t>
    </dgm:pt>
    <dgm:pt modelId="{90ABE2AA-0E1B-4F38-912D-7F21F9582039}">
      <dgm:prSet phldrT="[Text]"/>
      <dgm:spPr/>
      <dgm:t>
        <a:bodyPr/>
        <a:lstStyle/>
        <a:p>
          <a:r>
            <a:rPr lang="en-US" dirty="0" smtClean="0">
              <a:solidFill>
                <a:schemeClr val="tx1">
                  <a:lumMod val="10000"/>
                </a:schemeClr>
              </a:solidFill>
            </a:rPr>
            <a:t>They were nationalists </a:t>
          </a:r>
          <a:endParaRPr lang="en-US" dirty="0">
            <a:solidFill>
              <a:schemeClr val="tx1">
                <a:lumMod val="10000"/>
              </a:schemeClr>
            </a:solidFill>
          </a:endParaRPr>
        </a:p>
      </dgm:t>
    </dgm:pt>
    <dgm:pt modelId="{8EF0433D-74EA-4BC7-A3B1-B866F130A9A0}" type="parTrans" cxnId="{6DA47896-9706-47F4-82BD-AB8DB701B11C}">
      <dgm:prSet/>
      <dgm:spPr/>
      <dgm:t>
        <a:bodyPr/>
        <a:lstStyle/>
        <a:p>
          <a:endParaRPr lang="en-US"/>
        </a:p>
      </dgm:t>
    </dgm:pt>
    <dgm:pt modelId="{74E8CF2D-3C30-4299-A3CE-789F6E3EBC3B}" type="sibTrans" cxnId="{6DA47896-9706-47F4-82BD-AB8DB701B11C}">
      <dgm:prSet/>
      <dgm:spPr/>
      <dgm:t>
        <a:bodyPr/>
        <a:lstStyle/>
        <a:p>
          <a:endParaRPr lang="en-US"/>
        </a:p>
      </dgm:t>
    </dgm:pt>
    <dgm:pt modelId="{A999A0FD-A145-4B5B-9ECB-423954B6D139}">
      <dgm:prSet phldrT="[Text]"/>
      <dgm:spPr/>
      <dgm:t>
        <a:bodyPr/>
        <a:lstStyle/>
        <a:p>
          <a:r>
            <a:rPr lang="en-US" dirty="0" smtClean="0">
              <a:solidFill>
                <a:schemeClr val="tx1">
                  <a:lumMod val="10000"/>
                </a:schemeClr>
              </a:solidFill>
            </a:rPr>
            <a:t>It has a place and function</a:t>
          </a:r>
          <a:endParaRPr lang="en-US" dirty="0">
            <a:solidFill>
              <a:schemeClr val="tx1">
                <a:lumMod val="10000"/>
              </a:schemeClr>
            </a:solidFill>
          </a:endParaRPr>
        </a:p>
      </dgm:t>
    </dgm:pt>
    <dgm:pt modelId="{9C058B5B-6B61-4F5E-A127-5A25B2F7CB25}" type="parTrans" cxnId="{B5AA361F-5143-41EB-8ECD-E743CA3D7E5E}">
      <dgm:prSet/>
      <dgm:spPr/>
      <dgm:t>
        <a:bodyPr/>
        <a:lstStyle/>
        <a:p>
          <a:endParaRPr lang="en-US"/>
        </a:p>
      </dgm:t>
    </dgm:pt>
    <dgm:pt modelId="{BFBC046D-0544-4801-9EB4-B6153C90268D}" type="sibTrans" cxnId="{B5AA361F-5143-41EB-8ECD-E743CA3D7E5E}">
      <dgm:prSet/>
      <dgm:spPr/>
      <dgm:t>
        <a:bodyPr/>
        <a:lstStyle/>
        <a:p>
          <a:endParaRPr lang="en-US"/>
        </a:p>
      </dgm:t>
    </dgm:pt>
    <dgm:pt modelId="{790325B4-3AED-4EB0-8EA7-077F352F87B7}">
      <dgm:prSet phldrT="[Text]" custT="1"/>
      <dgm:spPr/>
      <dgm:t>
        <a:bodyPr/>
        <a:lstStyle/>
        <a:p>
          <a:r>
            <a:rPr lang="en-US" sz="1600" b="1" dirty="0" smtClean="0">
              <a:solidFill>
                <a:schemeClr val="tx1">
                  <a:lumMod val="10000"/>
                </a:schemeClr>
              </a:solidFill>
            </a:rPr>
            <a:t>Communism</a:t>
          </a:r>
          <a:endParaRPr lang="en-US" sz="1600" b="1" dirty="0">
            <a:solidFill>
              <a:schemeClr val="tx1">
                <a:lumMod val="10000"/>
              </a:schemeClr>
            </a:solidFill>
          </a:endParaRPr>
        </a:p>
      </dgm:t>
    </dgm:pt>
    <dgm:pt modelId="{EAC6BA76-2D55-4804-A499-BB43778A51AF}" type="sibTrans" cxnId="{BCBC9449-C4FA-47A6-A435-B5BBB51E4F77}">
      <dgm:prSet/>
      <dgm:spPr/>
      <dgm:t>
        <a:bodyPr/>
        <a:lstStyle/>
        <a:p>
          <a:endParaRPr lang="en-US"/>
        </a:p>
      </dgm:t>
    </dgm:pt>
    <dgm:pt modelId="{F46BD772-C7CE-4AF6-B8B6-D416F29B8E3E}" type="parTrans" cxnId="{BCBC9449-C4FA-47A6-A435-B5BBB51E4F77}">
      <dgm:prSet/>
      <dgm:spPr/>
      <dgm:t>
        <a:bodyPr/>
        <a:lstStyle/>
        <a:p>
          <a:endParaRPr lang="en-US"/>
        </a:p>
      </dgm:t>
    </dgm:pt>
    <dgm:pt modelId="{9CF2954A-4E32-445F-89E4-6D60551030FE}" type="pres">
      <dgm:prSet presAssocID="{EEA9193D-565F-4A3D-8E52-C50C059C12AE}" presName="cycleMatrixDiagram" presStyleCnt="0">
        <dgm:presLayoutVars>
          <dgm:chMax val="1"/>
          <dgm:dir/>
          <dgm:animLvl val="lvl"/>
          <dgm:resizeHandles val="exact"/>
        </dgm:presLayoutVars>
      </dgm:prSet>
      <dgm:spPr/>
      <dgm:t>
        <a:bodyPr/>
        <a:lstStyle/>
        <a:p>
          <a:endParaRPr lang="en-US"/>
        </a:p>
      </dgm:t>
    </dgm:pt>
    <dgm:pt modelId="{15128FB3-8657-4A7F-B78C-F2E86CF99658}" type="pres">
      <dgm:prSet presAssocID="{EEA9193D-565F-4A3D-8E52-C50C059C12AE}" presName="children" presStyleCnt="0"/>
      <dgm:spPr/>
    </dgm:pt>
    <dgm:pt modelId="{9A4044E3-1C4C-42C8-AD2A-BBDA61DE5556}" type="pres">
      <dgm:prSet presAssocID="{EEA9193D-565F-4A3D-8E52-C50C059C12AE}" presName="child1group" presStyleCnt="0"/>
      <dgm:spPr/>
    </dgm:pt>
    <dgm:pt modelId="{28043508-27D5-47C0-84E2-3B6E856FB2B3}" type="pres">
      <dgm:prSet presAssocID="{EEA9193D-565F-4A3D-8E52-C50C059C12AE}" presName="child1" presStyleLbl="bgAcc1" presStyleIdx="0" presStyleCnt="4"/>
      <dgm:spPr/>
      <dgm:t>
        <a:bodyPr/>
        <a:lstStyle/>
        <a:p>
          <a:endParaRPr lang="en-US"/>
        </a:p>
      </dgm:t>
    </dgm:pt>
    <dgm:pt modelId="{B688D5E9-860A-4C3F-926A-5F9656F11554}" type="pres">
      <dgm:prSet presAssocID="{EEA9193D-565F-4A3D-8E52-C50C059C12AE}" presName="child1Text" presStyleLbl="bgAcc1" presStyleIdx="0" presStyleCnt="4">
        <dgm:presLayoutVars>
          <dgm:bulletEnabled val="1"/>
        </dgm:presLayoutVars>
      </dgm:prSet>
      <dgm:spPr/>
      <dgm:t>
        <a:bodyPr/>
        <a:lstStyle/>
        <a:p>
          <a:endParaRPr lang="en-US"/>
        </a:p>
      </dgm:t>
    </dgm:pt>
    <dgm:pt modelId="{A76AC60A-7E59-447E-BC2B-C992A5DB0BDC}" type="pres">
      <dgm:prSet presAssocID="{EEA9193D-565F-4A3D-8E52-C50C059C12AE}" presName="child2group" presStyleCnt="0"/>
      <dgm:spPr/>
    </dgm:pt>
    <dgm:pt modelId="{784702F3-976B-42D7-B66D-6552FADFA7E6}" type="pres">
      <dgm:prSet presAssocID="{EEA9193D-565F-4A3D-8E52-C50C059C12AE}" presName="child2" presStyleLbl="bgAcc1" presStyleIdx="1" presStyleCnt="4"/>
      <dgm:spPr/>
      <dgm:t>
        <a:bodyPr/>
        <a:lstStyle/>
        <a:p>
          <a:endParaRPr lang="en-US"/>
        </a:p>
      </dgm:t>
    </dgm:pt>
    <dgm:pt modelId="{C54D9B29-F8A2-4B5E-B5D4-E73A97DA798F}" type="pres">
      <dgm:prSet presAssocID="{EEA9193D-565F-4A3D-8E52-C50C059C12AE}" presName="child2Text" presStyleLbl="bgAcc1" presStyleIdx="1" presStyleCnt="4">
        <dgm:presLayoutVars>
          <dgm:bulletEnabled val="1"/>
        </dgm:presLayoutVars>
      </dgm:prSet>
      <dgm:spPr/>
      <dgm:t>
        <a:bodyPr/>
        <a:lstStyle/>
        <a:p>
          <a:endParaRPr lang="en-US"/>
        </a:p>
      </dgm:t>
    </dgm:pt>
    <dgm:pt modelId="{3FB1F2FB-7322-4C9D-A994-0BFAB24438E0}" type="pres">
      <dgm:prSet presAssocID="{EEA9193D-565F-4A3D-8E52-C50C059C12AE}" presName="child3group" presStyleCnt="0"/>
      <dgm:spPr/>
    </dgm:pt>
    <dgm:pt modelId="{E50BAF8F-BFC8-4076-8B7A-15E8B3D47D78}" type="pres">
      <dgm:prSet presAssocID="{EEA9193D-565F-4A3D-8E52-C50C059C12AE}" presName="child3" presStyleLbl="bgAcc1" presStyleIdx="2" presStyleCnt="4"/>
      <dgm:spPr/>
      <dgm:t>
        <a:bodyPr/>
        <a:lstStyle/>
        <a:p>
          <a:endParaRPr lang="en-US"/>
        </a:p>
      </dgm:t>
    </dgm:pt>
    <dgm:pt modelId="{A819BE00-A779-4BD0-927D-E0306868B32F}" type="pres">
      <dgm:prSet presAssocID="{EEA9193D-565F-4A3D-8E52-C50C059C12AE}" presName="child3Text" presStyleLbl="bgAcc1" presStyleIdx="2" presStyleCnt="4">
        <dgm:presLayoutVars>
          <dgm:bulletEnabled val="1"/>
        </dgm:presLayoutVars>
      </dgm:prSet>
      <dgm:spPr/>
      <dgm:t>
        <a:bodyPr/>
        <a:lstStyle/>
        <a:p>
          <a:endParaRPr lang="en-US"/>
        </a:p>
      </dgm:t>
    </dgm:pt>
    <dgm:pt modelId="{FB1B56D9-7CE4-4532-9D52-58841D16F7E2}" type="pres">
      <dgm:prSet presAssocID="{EEA9193D-565F-4A3D-8E52-C50C059C12AE}" presName="child4group" presStyleCnt="0"/>
      <dgm:spPr/>
    </dgm:pt>
    <dgm:pt modelId="{BEB3C130-0C89-4E49-9025-5E2E99FFF78A}" type="pres">
      <dgm:prSet presAssocID="{EEA9193D-565F-4A3D-8E52-C50C059C12AE}" presName="child4" presStyleLbl="bgAcc1" presStyleIdx="3" presStyleCnt="4"/>
      <dgm:spPr/>
      <dgm:t>
        <a:bodyPr/>
        <a:lstStyle/>
        <a:p>
          <a:endParaRPr lang="en-US"/>
        </a:p>
      </dgm:t>
    </dgm:pt>
    <dgm:pt modelId="{B88DED1C-3F74-4E43-A705-E2EF007989F7}" type="pres">
      <dgm:prSet presAssocID="{EEA9193D-565F-4A3D-8E52-C50C059C12AE}" presName="child4Text" presStyleLbl="bgAcc1" presStyleIdx="3" presStyleCnt="4">
        <dgm:presLayoutVars>
          <dgm:bulletEnabled val="1"/>
        </dgm:presLayoutVars>
      </dgm:prSet>
      <dgm:spPr/>
      <dgm:t>
        <a:bodyPr/>
        <a:lstStyle/>
        <a:p>
          <a:endParaRPr lang="en-US"/>
        </a:p>
      </dgm:t>
    </dgm:pt>
    <dgm:pt modelId="{7A259E07-926A-4157-9FEF-43CE01E80B3C}" type="pres">
      <dgm:prSet presAssocID="{EEA9193D-565F-4A3D-8E52-C50C059C12AE}" presName="childPlaceholder" presStyleCnt="0"/>
      <dgm:spPr/>
    </dgm:pt>
    <dgm:pt modelId="{F52D891D-0669-4E3C-ABA4-81BA7AA428F8}" type="pres">
      <dgm:prSet presAssocID="{EEA9193D-565F-4A3D-8E52-C50C059C12AE}" presName="circle" presStyleCnt="0"/>
      <dgm:spPr/>
    </dgm:pt>
    <dgm:pt modelId="{6E3ACE9F-9042-4E59-9A9E-D01C696AB8B6}" type="pres">
      <dgm:prSet presAssocID="{EEA9193D-565F-4A3D-8E52-C50C059C12AE}" presName="quadrant1" presStyleLbl="node1" presStyleIdx="0" presStyleCnt="4">
        <dgm:presLayoutVars>
          <dgm:chMax val="1"/>
          <dgm:bulletEnabled val="1"/>
        </dgm:presLayoutVars>
      </dgm:prSet>
      <dgm:spPr/>
      <dgm:t>
        <a:bodyPr/>
        <a:lstStyle/>
        <a:p>
          <a:endParaRPr lang="en-US"/>
        </a:p>
      </dgm:t>
    </dgm:pt>
    <dgm:pt modelId="{DAFD7EEE-522E-458A-80C7-6592084F9CA1}" type="pres">
      <dgm:prSet presAssocID="{EEA9193D-565F-4A3D-8E52-C50C059C12AE}" presName="quadrant2" presStyleLbl="node1" presStyleIdx="1" presStyleCnt="4" custScaleX="105646">
        <dgm:presLayoutVars>
          <dgm:chMax val="1"/>
          <dgm:bulletEnabled val="1"/>
        </dgm:presLayoutVars>
      </dgm:prSet>
      <dgm:spPr/>
      <dgm:t>
        <a:bodyPr/>
        <a:lstStyle/>
        <a:p>
          <a:endParaRPr lang="en-US"/>
        </a:p>
      </dgm:t>
    </dgm:pt>
    <dgm:pt modelId="{54881248-05C5-4783-A0AA-118F06FDEE6D}" type="pres">
      <dgm:prSet presAssocID="{EEA9193D-565F-4A3D-8E52-C50C059C12AE}" presName="quadrant3" presStyleLbl="node1" presStyleIdx="2" presStyleCnt="4">
        <dgm:presLayoutVars>
          <dgm:chMax val="1"/>
          <dgm:bulletEnabled val="1"/>
        </dgm:presLayoutVars>
      </dgm:prSet>
      <dgm:spPr/>
      <dgm:t>
        <a:bodyPr/>
        <a:lstStyle/>
        <a:p>
          <a:endParaRPr lang="en-US"/>
        </a:p>
      </dgm:t>
    </dgm:pt>
    <dgm:pt modelId="{F05272A2-832D-468A-AA04-FF161A7FEA61}" type="pres">
      <dgm:prSet presAssocID="{EEA9193D-565F-4A3D-8E52-C50C059C12AE}" presName="quadrant4" presStyleLbl="node1" presStyleIdx="3" presStyleCnt="4">
        <dgm:presLayoutVars>
          <dgm:chMax val="1"/>
          <dgm:bulletEnabled val="1"/>
        </dgm:presLayoutVars>
      </dgm:prSet>
      <dgm:spPr/>
      <dgm:t>
        <a:bodyPr/>
        <a:lstStyle/>
        <a:p>
          <a:endParaRPr lang="en-US"/>
        </a:p>
      </dgm:t>
    </dgm:pt>
    <dgm:pt modelId="{A224601E-A3D1-48EB-B92F-163DEB34B8B6}" type="pres">
      <dgm:prSet presAssocID="{EEA9193D-565F-4A3D-8E52-C50C059C12AE}" presName="quadrantPlaceholder" presStyleCnt="0"/>
      <dgm:spPr/>
    </dgm:pt>
    <dgm:pt modelId="{6EFF681C-F9FC-438F-A1CB-B76B6525A08C}" type="pres">
      <dgm:prSet presAssocID="{EEA9193D-565F-4A3D-8E52-C50C059C12AE}" presName="center1" presStyleLbl="fgShp" presStyleIdx="0" presStyleCnt="2"/>
      <dgm:spPr/>
    </dgm:pt>
    <dgm:pt modelId="{80159C0D-2AF5-4E96-9205-79B977A626A3}" type="pres">
      <dgm:prSet presAssocID="{EEA9193D-565F-4A3D-8E52-C50C059C12AE}" presName="center2" presStyleLbl="fgShp" presStyleIdx="1" presStyleCnt="2"/>
      <dgm:spPr/>
    </dgm:pt>
  </dgm:ptLst>
  <dgm:cxnLst>
    <dgm:cxn modelId="{30ACBD50-6181-46D4-9E73-C8016AEEE96B}" type="presOf" srcId="{90ABE2AA-0E1B-4F38-912D-7F21F9582039}" destId="{BEB3C130-0C89-4E49-9025-5E2E99FFF78A}" srcOrd="0" destOrd="0" presId="urn:microsoft.com/office/officeart/2005/8/layout/cycle4#1"/>
    <dgm:cxn modelId="{DAF758A1-1D3E-407C-BCE5-41708F363C57}" srcId="{1ED212D8-9965-4616-913F-D56FF4686F66}" destId="{9D7539D5-E771-4D66-9FDD-C987598472D6}" srcOrd="0" destOrd="0" parTransId="{0D430E3F-E6E5-4FF0-A2F2-BEE65F719C45}" sibTransId="{84278CBA-D308-4096-A4A0-21085C8B5B69}"/>
    <dgm:cxn modelId="{5BF34607-18D7-4C40-8E42-AB7D8B218633}" type="presOf" srcId="{1ED212D8-9965-4616-913F-D56FF4686F66}" destId="{6E3ACE9F-9042-4E59-9A9E-D01C696AB8B6}" srcOrd="0" destOrd="0" presId="urn:microsoft.com/office/officeart/2005/8/layout/cycle4#1"/>
    <dgm:cxn modelId="{82493AC1-696B-4DC4-B0DC-AB09A6584CD8}" type="presOf" srcId="{26F2621D-3EEB-48CD-9AFC-3C2534E8F53F}" destId="{54881248-05C5-4783-A0AA-118F06FDEE6D}" srcOrd="0" destOrd="0" presId="urn:microsoft.com/office/officeart/2005/8/layout/cycle4#1"/>
    <dgm:cxn modelId="{BCBC9449-C4FA-47A6-A435-B5BBB51E4F77}" srcId="{EEA9193D-565F-4A3D-8E52-C50C059C12AE}" destId="{790325B4-3AED-4EB0-8EA7-077F352F87B7}" srcOrd="1" destOrd="0" parTransId="{F46BD772-C7CE-4AF6-B8B6-D416F29B8E3E}" sibTransId="{EAC6BA76-2D55-4804-A499-BB43778A51AF}"/>
    <dgm:cxn modelId="{B5AA361F-5143-41EB-8ECD-E743CA3D7E5E}" srcId="{1ED212D8-9965-4616-913F-D56FF4686F66}" destId="{A999A0FD-A145-4B5B-9ECB-423954B6D139}" srcOrd="1" destOrd="0" parTransId="{9C058B5B-6B61-4F5E-A127-5A25B2F7CB25}" sibTransId="{BFBC046D-0544-4801-9EB4-B6153C90268D}"/>
    <dgm:cxn modelId="{BD655EBE-EBEC-4BC1-BD32-15E32A08B890}" srcId="{26F2621D-3EEB-48CD-9AFC-3C2534E8F53F}" destId="{8BCDDC57-5D26-420C-8D51-523A0F223DEC}" srcOrd="0" destOrd="0" parTransId="{E3206B43-AF0A-4C8A-AD08-495ADD8618DD}" sibTransId="{EAD0329B-6B92-44F2-8D8D-D70D6448B658}"/>
    <dgm:cxn modelId="{9F373971-71D5-42D0-B443-A6F725784570}" srcId="{EEA9193D-565F-4A3D-8E52-C50C059C12AE}" destId="{26F2621D-3EEB-48CD-9AFC-3C2534E8F53F}" srcOrd="2" destOrd="0" parTransId="{1AD9837D-2CD6-4BE1-A0D6-185586BD24B7}" sibTransId="{F18A8C1D-0039-4AD7-A7F7-F471011EA406}"/>
    <dgm:cxn modelId="{DEABE0E0-86D9-47AE-858C-5E442D3B4ADD}" type="presOf" srcId="{90ABE2AA-0E1B-4F38-912D-7F21F9582039}" destId="{B88DED1C-3F74-4E43-A705-E2EF007989F7}" srcOrd="1" destOrd="0" presId="urn:microsoft.com/office/officeart/2005/8/layout/cycle4#1"/>
    <dgm:cxn modelId="{D32F9A84-6D73-4814-8A4C-A8696712AFFB}" type="presOf" srcId="{C9EC11CF-5936-4B43-BCCE-244537D690B0}" destId="{F05272A2-832D-468A-AA04-FF161A7FEA61}" srcOrd="0" destOrd="0" presId="urn:microsoft.com/office/officeart/2005/8/layout/cycle4#1"/>
    <dgm:cxn modelId="{B75A3CCC-53FD-4BDD-8C4A-470B534ACA69}" srcId="{790325B4-3AED-4EB0-8EA7-077F352F87B7}" destId="{6423DEEF-B67F-4766-9204-6F966493C525}" srcOrd="0" destOrd="0" parTransId="{4DB85536-C136-4570-B4C4-6F55923F4059}" sibTransId="{E8A3FF85-B21D-4ACD-81EA-030A99B564D4}"/>
    <dgm:cxn modelId="{C57DE576-176E-494E-A953-823F49CFECA0}" type="presOf" srcId="{A999A0FD-A145-4B5B-9ECB-423954B6D139}" destId="{B688D5E9-860A-4C3F-926A-5F9656F11554}" srcOrd="1" destOrd="1" presId="urn:microsoft.com/office/officeart/2005/8/layout/cycle4#1"/>
    <dgm:cxn modelId="{AF145E85-22AD-4FF1-A527-C879B342EB94}" srcId="{EEA9193D-565F-4A3D-8E52-C50C059C12AE}" destId="{C9EC11CF-5936-4B43-BCCE-244537D690B0}" srcOrd="3" destOrd="0" parTransId="{7F6E7653-98CF-4F9F-92FC-BF53853920CA}" sibTransId="{36847099-1602-4927-8696-6FEC4BCC5FE7}"/>
    <dgm:cxn modelId="{5C75E4B1-F3EC-4E9B-947A-77EE86E9F3BE}" srcId="{EEA9193D-565F-4A3D-8E52-C50C059C12AE}" destId="{1ED212D8-9965-4616-913F-D56FF4686F66}" srcOrd="0" destOrd="0" parTransId="{03B41556-493E-46DF-87B7-43E9C2E8135D}" sibTransId="{CFC11EDD-C0D4-43DD-8C20-A14337BF0038}"/>
    <dgm:cxn modelId="{0AF6FB95-5A1E-4604-B6CF-7FEF16C98096}" type="presOf" srcId="{6423DEEF-B67F-4766-9204-6F966493C525}" destId="{C54D9B29-F8A2-4B5E-B5D4-E73A97DA798F}" srcOrd="1" destOrd="0" presId="urn:microsoft.com/office/officeart/2005/8/layout/cycle4#1"/>
    <dgm:cxn modelId="{49577F6C-52BC-459F-AFFF-78EEEB0D3B6A}" type="presOf" srcId="{9D7539D5-E771-4D66-9FDD-C987598472D6}" destId="{B688D5E9-860A-4C3F-926A-5F9656F11554}" srcOrd="1" destOrd="0" presId="urn:microsoft.com/office/officeart/2005/8/layout/cycle4#1"/>
    <dgm:cxn modelId="{9C3E7275-8D26-4CBB-8E9D-AB148AFC6353}" type="presOf" srcId="{8BCDDC57-5D26-420C-8D51-523A0F223DEC}" destId="{E50BAF8F-BFC8-4076-8B7A-15E8B3D47D78}" srcOrd="0" destOrd="0" presId="urn:microsoft.com/office/officeart/2005/8/layout/cycle4#1"/>
    <dgm:cxn modelId="{6DA47896-9706-47F4-82BD-AB8DB701B11C}" srcId="{C9EC11CF-5936-4B43-BCCE-244537D690B0}" destId="{90ABE2AA-0E1B-4F38-912D-7F21F9582039}" srcOrd="0" destOrd="0" parTransId="{8EF0433D-74EA-4BC7-A3B1-B866F130A9A0}" sibTransId="{74E8CF2D-3C30-4299-A3CE-789F6E3EBC3B}"/>
    <dgm:cxn modelId="{28235319-E520-441A-B6D4-5B3D81BCFA5D}" type="presOf" srcId="{A999A0FD-A145-4B5B-9ECB-423954B6D139}" destId="{28043508-27D5-47C0-84E2-3B6E856FB2B3}" srcOrd="0" destOrd="1" presId="urn:microsoft.com/office/officeart/2005/8/layout/cycle4#1"/>
    <dgm:cxn modelId="{C3BC839D-0D4E-4494-B4A0-A82E59D65F6B}" type="presOf" srcId="{EEA9193D-565F-4A3D-8E52-C50C059C12AE}" destId="{9CF2954A-4E32-445F-89E4-6D60551030FE}" srcOrd="0" destOrd="0" presId="urn:microsoft.com/office/officeart/2005/8/layout/cycle4#1"/>
    <dgm:cxn modelId="{B9011850-2A6F-4025-A668-88C76ABF6436}" type="presOf" srcId="{6423DEEF-B67F-4766-9204-6F966493C525}" destId="{784702F3-976B-42D7-B66D-6552FADFA7E6}" srcOrd="0" destOrd="0" presId="urn:microsoft.com/office/officeart/2005/8/layout/cycle4#1"/>
    <dgm:cxn modelId="{823095AC-3132-4B37-A4CC-C63AD0663A89}" type="presOf" srcId="{790325B4-3AED-4EB0-8EA7-077F352F87B7}" destId="{DAFD7EEE-522E-458A-80C7-6592084F9CA1}" srcOrd="0" destOrd="0" presId="urn:microsoft.com/office/officeart/2005/8/layout/cycle4#1"/>
    <dgm:cxn modelId="{610A6D56-CC1F-4802-933F-11E4CEB93A2E}" type="presOf" srcId="{8BCDDC57-5D26-420C-8D51-523A0F223DEC}" destId="{A819BE00-A779-4BD0-927D-E0306868B32F}" srcOrd="1" destOrd="0" presId="urn:microsoft.com/office/officeart/2005/8/layout/cycle4#1"/>
    <dgm:cxn modelId="{5E93C575-4B96-43F9-A77B-1DCB9C4A4CEB}" type="presOf" srcId="{9D7539D5-E771-4D66-9FDD-C987598472D6}" destId="{28043508-27D5-47C0-84E2-3B6E856FB2B3}" srcOrd="0" destOrd="0" presId="urn:microsoft.com/office/officeart/2005/8/layout/cycle4#1"/>
    <dgm:cxn modelId="{EA143E86-9484-43AB-9EA6-D67C5BAA3F8C}" type="presParOf" srcId="{9CF2954A-4E32-445F-89E4-6D60551030FE}" destId="{15128FB3-8657-4A7F-B78C-F2E86CF99658}" srcOrd="0" destOrd="0" presId="urn:microsoft.com/office/officeart/2005/8/layout/cycle4#1"/>
    <dgm:cxn modelId="{AF5357D2-C583-4D0B-95E7-A34FDE53917F}" type="presParOf" srcId="{15128FB3-8657-4A7F-B78C-F2E86CF99658}" destId="{9A4044E3-1C4C-42C8-AD2A-BBDA61DE5556}" srcOrd="0" destOrd="0" presId="urn:microsoft.com/office/officeart/2005/8/layout/cycle4#1"/>
    <dgm:cxn modelId="{C051D51C-A47B-47DF-9B68-55F6EADF4A8C}" type="presParOf" srcId="{9A4044E3-1C4C-42C8-AD2A-BBDA61DE5556}" destId="{28043508-27D5-47C0-84E2-3B6E856FB2B3}" srcOrd="0" destOrd="0" presId="urn:microsoft.com/office/officeart/2005/8/layout/cycle4#1"/>
    <dgm:cxn modelId="{EA01A438-2C5A-43E6-A43B-0D01C45F36A5}" type="presParOf" srcId="{9A4044E3-1C4C-42C8-AD2A-BBDA61DE5556}" destId="{B688D5E9-860A-4C3F-926A-5F9656F11554}" srcOrd="1" destOrd="0" presId="urn:microsoft.com/office/officeart/2005/8/layout/cycle4#1"/>
    <dgm:cxn modelId="{3E36A8AE-5113-47DE-8596-24FCE803BB59}" type="presParOf" srcId="{15128FB3-8657-4A7F-B78C-F2E86CF99658}" destId="{A76AC60A-7E59-447E-BC2B-C992A5DB0BDC}" srcOrd="1" destOrd="0" presId="urn:microsoft.com/office/officeart/2005/8/layout/cycle4#1"/>
    <dgm:cxn modelId="{C68924BE-A5A5-4A1F-B115-D452BE7C15A4}" type="presParOf" srcId="{A76AC60A-7E59-447E-BC2B-C992A5DB0BDC}" destId="{784702F3-976B-42D7-B66D-6552FADFA7E6}" srcOrd="0" destOrd="0" presId="urn:microsoft.com/office/officeart/2005/8/layout/cycle4#1"/>
    <dgm:cxn modelId="{D654EA16-F4FE-4441-9513-59E65E1CDAAE}" type="presParOf" srcId="{A76AC60A-7E59-447E-BC2B-C992A5DB0BDC}" destId="{C54D9B29-F8A2-4B5E-B5D4-E73A97DA798F}" srcOrd="1" destOrd="0" presId="urn:microsoft.com/office/officeart/2005/8/layout/cycle4#1"/>
    <dgm:cxn modelId="{E8CCC56C-3A52-4AA2-86BA-8964FBF865BF}" type="presParOf" srcId="{15128FB3-8657-4A7F-B78C-F2E86CF99658}" destId="{3FB1F2FB-7322-4C9D-A994-0BFAB24438E0}" srcOrd="2" destOrd="0" presId="urn:microsoft.com/office/officeart/2005/8/layout/cycle4#1"/>
    <dgm:cxn modelId="{838F84FA-4AE1-4EB3-815F-C50F07F32222}" type="presParOf" srcId="{3FB1F2FB-7322-4C9D-A994-0BFAB24438E0}" destId="{E50BAF8F-BFC8-4076-8B7A-15E8B3D47D78}" srcOrd="0" destOrd="0" presId="urn:microsoft.com/office/officeart/2005/8/layout/cycle4#1"/>
    <dgm:cxn modelId="{ED192407-67E9-426F-AC4A-EDAED4A96F24}" type="presParOf" srcId="{3FB1F2FB-7322-4C9D-A994-0BFAB24438E0}" destId="{A819BE00-A779-4BD0-927D-E0306868B32F}" srcOrd="1" destOrd="0" presId="urn:microsoft.com/office/officeart/2005/8/layout/cycle4#1"/>
    <dgm:cxn modelId="{4055B229-0010-4290-81A3-6B9DC70F63A3}" type="presParOf" srcId="{15128FB3-8657-4A7F-B78C-F2E86CF99658}" destId="{FB1B56D9-7CE4-4532-9D52-58841D16F7E2}" srcOrd="3" destOrd="0" presId="urn:microsoft.com/office/officeart/2005/8/layout/cycle4#1"/>
    <dgm:cxn modelId="{21A684F6-3773-4B95-97D1-DFC0095A5388}" type="presParOf" srcId="{FB1B56D9-7CE4-4532-9D52-58841D16F7E2}" destId="{BEB3C130-0C89-4E49-9025-5E2E99FFF78A}" srcOrd="0" destOrd="0" presId="urn:microsoft.com/office/officeart/2005/8/layout/cycle4#1"/>
    <dgm:cxn modelId="{E1C5FBC6-F523-46D4-BE69-362C6F7CEB36}" type="presParOf" srcId="{FB1B56D9-7CE4-4532-9D52-58841D16F7E2}" destId="{B88DED1C-3F74-4E43-A705-E2EF007989F7}" srcOrd="1" destOrd="0" presId="urn:microsoft.com/office/officeart/2005/8/layout/cycle4#1"/>
    <dgm:cxn modelId="{B44B488D-7E7A-4A2C-9E6A-BDEF71152A88}" type="presParOf" srcId="{15128FB3-8657-4A7F-B78C-F2E86CF99658}" destId="{7A259E07-926A-4157-9FEF-43CE01E80B3C}" srcOrd="4" destOrd="0" presId="urn:microsoft.com/office/officeart/2005/8/layout/cycle4#1"/>
    <dgm:cxn modelId="{CF3D41A3-6C3D-4480-8DC9-C6032F697440}" type="presParOf" srcId="{9CF2954A-4E32-445F-89E4-6D60551030FE}" destId="{F52D891D-0669-4E3C-ABA4-81BA7AA428F8}" srcOrd="1" destOrd="0" presId="urn:microsoft.com/office/officeart/2005/8/layout/cycle4#1"/>
    <dgm:cxn modelId="{C5541BB3-2A90-4A74-B361-A486B2EEF35B}" type="presParOf" srcId="{F52D891D-0669-4E3C-ABA4-81BA7AA428F8}" destId="{6E3ACE9F-9042-4E59-9A9E-D01C696AB8B6}" srcOrd="0" destOrd="0" presId="urn:microsoft.com/office/officeart/2005/8/layout/cycle4#1"/>
    <dgm:cxn modelId="{B9738226-AC58-43A9-81FC-EE0E85FF7FC0}" type="presParOf" srcId="{F52D891D-0669-4E3C-ABA4-81BA7AA428F8}" destId="{DAFD7EEE-522E-458A-80C7-6592084F9CA1}" srcOrd="1" destOrd="0" presId="urn:microsoft.com/office/officeart/2005/8/layout/cycle4#1"/>
    <dgm:cxn modelId="{90BFB47D-8F11-4EF5-BEAF-0485ADAF9A00}" type="presParOf" srcId="{F52D891D-0669-4E3C-ABA4-81BA7AA428F8}" destId="{54881248-05C5-4783-A0AA-118F06FDEE6D}" srcOrd="2" destOrd="0" presId="urn:microsoft.com/office/officeart/2005/8/layout/cycle4#1"/>
    <dgm:cxn modelId="{5DB66B4D-646C-464F-9FF8-61B4A20246C7}" type="presParOf" srcId="{F52D891D-0669-4E3C-ABA4-81BA7AA428F8}" destId="{F05272A2-832D-468A-AA04-FF161A7FEA61}" srcOrd="3" destOrd="0" presId="urn:microsoft.com/office/officeart/2005/8/layout/cycle4#1"/>
    <dgm:cxn modelId="{F4FE69C6-55C0-4131-AE94-E6E9ABA599F3}" type="presParOf" srcId="{F52D891D-0669-4E3C-ABA4-81BA7AA428F8}" destId="{A224601E-A3D1-48EB-B92F-163DEB34B8B6}" srcOrd="4" destOrd="0" presId="urn:microsoft.com/office/officeart/2005/8/layout/cycle4#1"/>
    <dgm:cxn modelId="{05F2DCC3-D76E-44E7-B19F-BCED7AA09519}" type="presParOf" srcId="{9CF2954A-4E32-445F-89E4-6D60551030FE}" destId="{6EFF681C-F9FC-438F-A1CB-B76B6525A08C}" srcOrd="2" destOrd="0" presId="urn:microsoft.com/office/officeart/2005/8/layout/cycle4#1"/>
    <dgm:cxn modelId="{A8A62FB2-26D1-4F92-B199-7292C2D9B919}" type="presParOf" srcId="{9CF2954A-4E32-445F-89E4-6D60551030FE}" destId="{80159C0D-2AF5-4E96-9205-79B977A626A3}"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79980-EACC-4C63-8114-1BA2CC0AA344}" type="doc">
      <dgm:prSet loTypeId="urn:microsoft.com/office/officeart/2005/8/layout/cycle8" loCatId="cycle" qsTypeId="urn:microsoft.com/office/officeart/2005/8/quickstyle/simple1" qsCatId="simple" csTypeId="urn:microsoft.com/office/officeart/2005/8/colors/accent1_2" csCatId="accent1" phldr="1"/>
      <dgm:spPr/>
    </dgm:pt>
    <dgm:pt modelId="{6E403A40-E73B-4361-BBE1-F541E7CBF8E4}">
      <dgm:prSet phldrT="[Text]"/>
      <dgm:spPr/>
      <dgm:t>
        <a:bodyPr/>
        <a:lstStyle/>
        <a:p>
          <a:r>
            <a:rPr lang="en-US" b="1" dirty="0" smtClean="0">
              <a:solidFill>
                <a:schemeClr val="tx1">
                  <a:lumMod val="10000"/>
                </a:schemeClr>
              </a:solidFill>
            </a:rPr>
            <a:t>“Alpine Race “ French and Italian</a:t>
          </a:r>
          <a:endParaRPr lang="en-US" b="1" dirty="0">
            <a:solidFill>
              <a:schemeClr val="tx1">
                <a:lumMod val="10000"/>
              </a:schemeClr>
            </a:solidFill>
          </a:endParaRPr>
        </a:p>
      </dgm:t>
    </dgm:pt>
    <dgm:pt modelId="{166E4B02-B8E0-417E-A46D-C7E25A03183A}" type="parTrans" cxnId="{5CE145C3-3A38-47BE-9CCF-6581874F757C}">
      <dgm:prSet/>
      <dgm:spPr/>
      <dgm:t>
        <a:bodyPr/>
        <a:lstStyle/>
        <a:p>
          <a:endParaRPr lang="en-US"/>
        </a:p>
      </dgm:t>
    </dgm:pt>
    <dgm:pt modelId="{9A2FAD4C-8157-48D6-A274-9AB38A4DF891}" type="sibTrans" cxnId="{5CE145C3-3A38-47BE-9CCF-6581874F757C}">
      <dgm:prSet/>
      <dgm:spPr/>
      <dgm:t>
        <a:bodyPr/>
        <a:lstStyle/>
        <a:p>
          <a:endParaRPr lang="en-US"/>
        </a:p>
      </dgm:t>
    </dgm:pt>
    <dgm:pt modelId="{5013DC56-D3BF-461C-BADD-79957CD85F61}">
      <dgm:prSet phldrT="[Text]"/>
      <dgm:spPr/>
      <dgm:t>
        <a:bodyPr/>
        <a:lstStyle/>
        <a:p>
          <a:r>
            <a:rPr lang="en-US" b="1" dirty="0" smtClean="0">
              <a:solidFill>
                <a:schemeClr val="tx1">
                  <a:lumMod val="10000"/>
                </a:schemeClr>
              </a:solidFill>
            </a:rPr>
            <a:t>Russian and Eastern Slavs – The slaves of the master race </a:t>
          </a:r>
          <a:endParaRPr lang="en-US" b="1" dirty="0">
            <a:solidFill>
              <a:schemeClr val="tx1">
                <a:lumMod val="10000"/>
              </a:schemeClr>
            </a:solidFill>
          </a:endParaRPr>
        </a:p>
      </dgm:t>
    </dgm:pt>
    <dgm:pt modelId="{027A4A9C-3E89-4E2A-B2BD-1926156E30F8}" type="parTrans" cxnId="{EE6DCAA0-E0A2-4279-B86A-8C7C02B1733E}">
      <dgm:prSet/>
      <dgm:spPr/>
      <dgm:t>
        <a:bodyPr/>
        <a:lstStyle/>
        <a:p>
          <a:endParaRPr lang="en-US"/>
        </a:p>
      </dgm:t>
    </dgm:pt>
    <dgm:pt modelId="{4299FA0D-29E6-4830-98A0-876409F2E5D5}" type="sibTrans" cxnId="{EE6DCAA0-E0A2-4279-B86A-8C7C02B1733E}">
      <dgm:prSet/>
      <dgm:spPr/>
      <dgm:t>
        <a:bodyPr/>
        <a:lstStyle/>
        <a:p>
          <a:endParaRPr lang="en-US"/>
        </a:p>
      </dgm:t>
    </dgm:pt>
    <dgm:pt modelId="{714BDE97-18B9-4B12-A80F-25DADE2714DF}">
      <dgm:prSet phldrT="[Text]"/>
      <dgm:spPr/>
      <dgm:t>
        <a:bodyPr/>
        <a:lstStyle/>
        <a:p>
          <a:r>
            <a:rPr lang="en-US" b="1" dirty="0" smtClean="0">
              <a:solidFill>
                <a:schemeClr val="tx1">
                  <a:lumMod val="10000"/>
                </a:schemeClr>
              </a:solidFill>
            </a:rPr>
            <a:t>Aryan Race- Germans, Scandinavian, Britons</a:t>
          </a:r>
          <a:endParaRPr lang="en-US" b="1" dirty="0">
            <a:solidFill>
              <a:schemeClr val="tx1">
                <a:lumMod val="10000"/>
              </a:schemeClr>
            </a:solidFill>
          </a:endParaRPr>
        </a:p>
      </dgm:t>
    </dgm:pt>
    <dgm:pt modelId="{F1DCC87A-9776-46E1-A7EA-D5BD99019B58}" type="parTrans" cxnId="{2CADBDBC-48BD-4550-8169-A0DAC2CD9647}">
      <dgm:prSet/>
      <dgm:spPr/>
      <dgm:t>
        <a:bodyPr/>
        <a:lstStyle/>
        <a:p>
          <a:endParaRPr lang="en-US"/>
        </a:p>
      </dgm:t>
    </dgm:pt>
    <dgm:pt modelId="{90C430A0-4797-4FC0-94A2-336B22CE4369}" type="sibTrans" cxnId="{2CADBDBC-48BD-4550-8169-A0DAC2CD9647}">
      <dgm:prSet/>
      <dgm:spPr/>
      <dgm:t>
        <a:bodyPr/>
        <a:lstStyle/>
        <a:p>
          <a:endParaRPr lang="en-US"/>
        </a:p>
      </dgm:t>
    </dgm:pt>
    <dgm:pt modelId="{08CD2CC8-906B-437E-96AE-BC03AE65640A}" type="pres">
      <dgm:prSet presAssocID="{A5479980-EACC-4C63-8114-1BA2CC0AA344}" presName="compositeShape" presStyleCnt="0">
        <dgm:presLayoutVars>
          <dgm:chMax val="7"/>
          <dgm:dir/>
          <dgm:resizeHandles val="exact"/>
        </dgm:presLayoutVars>
      </dgm:prSet>
      <dgm:spPr/>
    </dgm:pt>
    <dgm:pt modelId="{B1F97E3E-E063-4B26-823F-0CA221733397}" type="pres">
      <dgm:prSet presAssocID="{A5479980-EACC-4C63-8114-1BA2CC0AA344}" presName="wedge1" presStyleLbl="node1" presStyleIdx="0" presStyleCnt="3"/>
      <dgm:spPr/>
      <dgm:t>
        <a:bodyPr/>
        <a:lstStyle/>
        <a:p>
          <a:endParaRPr lang="en-US"/>
        </a:p>
      </dgm:t>
    </dgm:pt>
    <dgm:pt modelId="{32DAC57B-EABA-4BBF-AD26-82562BA77F7F}" type="pres">
      <dgm:prSet presAssocID="{A5479980-EACC-4C63-8114-1BA2CC0AA344}" presName="dummy1a" presStyleCnt="0"/>
      <dgm:spPr/>
    </dgm:pt>
    <dgm:pt modelId="{1B3713E6-DBA1-4E71-B8E7-C371006B6395}" type="pres">
      <dgm:prSet presAssocID="{A5479980-EACC-4C63-8114-1BA2CC0AA344}" presName="dummy1b" presStyleCnt="0"/>
      <dgm:spPr/>
    </dgm:pt>
    <dgm:pt modelId="{E103BE05-A0AE-4FF2-B217-4922D3405716}" type="pres">
      <dgm:prSet presAssocID="{A5479980-EACC-4C63-8114-1BA2CC0AA344}" presName="wedge1Tx" presStyleLbl="node1" presStyleIdx="0" presStyleCnt="3">
        <dgm:presLayoutVars>
          <dgm:chMax val="0"/>
          <dgm:chPref val="0"/>
          <dgm:bulletEnabled val="1"/>
        </dgm:presLayoutVars>
      </dgm:prSet>
      <dgm:spPr/>
      <dgm:t>
        <a:bodyPr/>
        <a:lstStyle/>
        <a:p>
          <a:endParaRPr lang="en-US"/>
        </a:p>
      </dgm:t>
    </dgm:pt>
    <dgm:pt modelId="{E69A18BA-02BA-4F7D-B27B-D5C55B7281E0}" type="pres">
      <dgm:prSet presAssocID="{A5479980-EACC-4C63-8114-1BA2CC0AA344}" presName="wedge2" presStyleLbl="node1" presStyleIdx="1" presStyleCnt="3" custScaleX="93750" custLinFactNeighborX="-465" custLinFactNeighborY="-218"/>
      <dgm:spPr/>
      <dgm:t>
        <a:bodyPr/>
        <a:lstStyle/>
        <a:p>
          <a:endParaRPr lang="en-US"/>
        </a:p>
      </dgm:t>
    </dgm:pt>
    <dgm:pt modelId="{40FEDA18-F812-4E0F-8385-62C553DB95AD}" type="pres">
      <dgm:prSet presAssocID="{A5479980-EACC-4C63-8114-1BA2CC0AA344}" presName="dummy2a" presStyleCnt="0"/>
      <dgm:spPr/>
    </dgm:pt>
    <dgm:pt modelId="{65C3D7EA-FB23-49E3-84C1-1614FCE9D6CA}" type="pres">
      <dgm:prSet presAssocID="{A5479980-EACC-4C63-8114-1BA2CC0AA344}" presName="dummy2b" presStyleCnt="0"/>
      <dgm:spPr/>
    </dgm:pt>
    <dgm:pt modelId="{43A77A0E-93E1-4192-9CC1-C4926C806675}" type="pres">
      <dgm:prSet presAssocID="{A5479980-EACC-4C63-8114-1BA2CC0AA344}" presName="wedge2Tx" presStyleLbl="node1" presStyleIdx="1" presStyleCnt="3">
        <dgm:presLayoutVars>
          <dgm:chMax val="0"/>
          <dgm:chPref val="0"/>
          <dgm:bulletEnabled val="1"/>
        </dgm:presLayoutVars>
      </dgm:prSet>
      <dgm:spPr/>
      <dgm:t>
        <a:bodyPr/>
        <a:lstStyle/>
        <a:p>
          <a:endParaRPr lang="en-US"/>
        </a:p>
      </dgm:t>
    </dgm:pt>
    <dgm:pt modelId="{BD193A92-39CE-46F1-8ABF-CCED779DBD32}" type="pres">
      <dgm:prSet presAssocID="{A5479980-EACC-4C63-8114-1BA2CC0AA344}" presName="wedge3" presStyleLbl="node1" presStyleIdx="2" presStyleCnt="3" custScaleX="103024"/>
      <dgm:spPr/>
      <dgm:t>
        <a:bodyPr/>
        <a:lstStyle/>
        <a:p>
          <a:endParaRPr lang="en-US"/>
        </a:p>
      </dgm:t>
    </dgm:pt>
    <dgm:pt modelId="{A5267BEB-04C3-4611-A943-E377BE9003FA}" type="pres">
      <dgm:prSet presAssocID="{A5479980-EACC-4C63-8114-1BA2CC0AA344}" presName="dummy3a" presStyleCnt="0"/>
      <dgm:spPr/>
    </dgm:pt>
    <dgm:pt modelId="{C8CBACCC-E503-4919-9D8F-A0D3A73B3F3C}" type="pres">
      <dgm:prSet presAssocID="{A5479980-EACC-4C63-8114-1BA2CC0AA344}" presName="dummy3b" presStyleCnt="0"/>
      <dgm:spPr/>
    </dgm:pt>
    <dgm:pt modelId="{C92D2FEA-D122-428D-B208-F2B18981DEFA}" type="pres">
      <dgm:prSet presAssocID="{A5479980-EACC-4C63-8114-1BA2CC0AA344}" presName="wedge3Tx" presStyleLbl="node1" presStyleIdx="2" presStyleCnt="3">
        <dgm:presLayoutVars>
          <dgm:chMax val="0"/>
          <dgm:chPref val="0"/>
          <dgm:bulletEnabled val="1"/>
        </dgm:presLayoutVars>
      </dgm:prSet>
      <dgm:spPr/>
      <dgm:t>
        <a:bodyPr/>
        <a:lstStyle/>
        <a:p>
          <a:endParaRPr lang="en-US"/>
        </a:p>
      </dgm:t>
    </dgm:pt>
    <dgm:pt modelId="{86539AFA-D06F-40D2-92F0-6CAC7CE66FE3}" type="pres">
      <dgm:prSet presAssocID="{9A2FAD4C-8157-48D6-A274-9AB38A4DF891}" presName="arrowWedge1" presStyleLbl="fgSibTrans2D1" presStyleIdx="0" presStyleCnt="3"/>
      <dgm:spPr/>
    </dgm:pt>
    <dgm:pt modelId="{B23CD0EC-E963-4B65-BC56-61C7323658E7}" type="pres">
      <dgm:prSet presAssocID="{4299FA0D-29E6-4830-98A0-876409F2E5D5}" presName="arrowWedge2" presStyleLbl="fgSibTrans2D1" presStyleIdx="1" presStyleCnt="3"/>
      <dgm:spPr/>
    </dgm:pt>
    <dgm:pt modelId="{58F449D3-BB65-4705-AE9A-5FF63D3547F2}" type="pres">
      <dgm:prSet presAssocID="{90C430A0-4797-4FC0-94A2-336B22CE4369}" presName="arrowWedge3" presStyleLbl="fgSibTrans2D1" presStyleIdx="2" presStyleCnt="3"/>
      <dgm:spPr/>
    </dgm:pt>
  </dgm:ptLst>
  <dgm:cxnLst>
    <dgm:cxn modelId="{5CE145C3-3A38-47BE-9CCF-6581874F757C}" srcId="{A5479980-EACC-4C63-8114-1BA2CC0AA344}" destId="{6E403A40-E73B-4361-BBE1-F541E7CBF8E4}" srcOrd="0" destOrd="0" parTransId="{166E4B02-B8E0-417E-A46D-C7E25A03183A}" sibTransId="{9A2FAD4C-8157-48D6-A274-9AB38A4DF891}"/>
    <dgm:cxn modelId="{88AF1589-569E-485A-9FA1-8B251A0079B3}" type="presOf" srcId="{5013DC56-D3BF-461C-BADD-79957CD85F61}" destId="{E69A18BA-02BA-4F7D-B27B-D5C55B7281E0}" srcOrd="0" destOrd="0" presId="urn:microsoft.com/office/officeart/2005/8/layout/cycle8"/>
    <dgm:cxn modelId="{EE6DCAA0-E0A2-4279-B86A-8C7C02B1733E}" srcId="{A5479980-EACC-4C63-8114-1BA2CC0AA344}" destId="{5013DC56-D3BF-461C-BADD-79957CD85F61}" srcOrd="1" destOrd="0" parTransId="{027A4A9C-3E89-4E2A-B2BD-1926156E30F8}" sibTransId="{4299FA0D-29E6-4830-98A0-876409F2E5D5}"/>
    <dgm:cxn modelId="{EA618655-19B5-461A-A456-8C9FE5B04CE6}" type="presOf" srcId="{A5479980-EACC-4C63-8114-1BA2CC0AA344}" destId="{08CD2CC8-906B-437E-96AE-BC03AE65640A}" srcOrd="0" destOrd="0" presId="urn:microsoft.com/office/officeart/2005/8/layout/cycle8"/>
    <dgm:cxn modelId="{701EC310-748A-4156-996D-4C497DFD8C94}" type="presOf" srcId="{6E403A40-E73B-4361-BBE1-F541E7CBF8E4}" destId="{B1F97E3E-E063-4B26-823F-0CA221733397}" srcOrd="0" destOrd="0" presId="urn:microsoft.com/office/officeart/2005/8/layout/cycle8"/>
    <dgm:cxn modelId="{E3C9EE26-6AAA-4BDF-8BC0-1D91D426E283}" type="presOf" srcId="{6E403A40-E73B-4361-BBE1-F541E7CBF8E4}" destId="{E103BE05-A0AE-4FF2-B217-4922D3405716}" srcOrd="1" destOrd="0" presId="urn:microsoft.com/office/officeart/2005/8/layout/cycle8"/>
    <dgm:cxn modelId="{4D92F43E-C5C6-4B31-9CAB-09A0F184D22E}" type="presOf" srcId="{714BDE97-18B9-4B12-A80F-25DADE2714DF}" destId="{C92D2FEA-D122-428D-B208-F2B18981DEFA}" srcOrd="1" destOrd="0" presId="urn:microsoft.com/office/officeart/2005/8/layout/cycle8"/>
    <dgm:cxn modelId="{2CADBDBC-48BD-4550-8169-A0DAC2CD9647}" srcId="{A5479980-EACC-4C63-8114-1BA2CC0AA344}" destId="{714BDE97-18B9-4B12-A80F-25DADE2714DF}" srcOrd="2" destOrd="0" parTransId="{F1DCC87A-9776-46E1-A7EA-D5BD99019B58}" sibTransId="{90C430A0-4797-4FC0-94A2-336B22CE4369}"/>
    <dgm:cxn modelId="{329F0137-C150-4206-997A-AFF66405BA6F}" type="presOf" srcId="{714BDE97-18B9-4B12-A80F-25DADE2714DF}" destId="{BD193A92-39CE-46F1-8ABF-CCED779DBD32}" srcOrd="0" destOrd="0" presId="urn:microsoft.com/office/officeart/2005/8/layout/cycle8"/>
    <dgm:cxn modelId="{7FBE5318-5009-4864-8616-CCDEDC8768B3}" type="presOf" srcId="{5013DC56-D3BF-461C-BADD-79957CD85F61}" destId="{43A77A0E-93E1-4192-9CC1-C4926C806675}" srcOrd="1" destOrd="0" presId="urn:microsoft.com/office/officeart/2005/8/layout/cycle8"/>
    <dgm:cxn modelId="{BEECCCC4-00B6-4852-BAC1-526B1ED7BE07}" type="presParOf" srcId="{08CD2CC8-906B-437E-96AE-BC03AE65640A}" destId="{B1F97E3E-E063-4B26-823F-0CA221733397}" srcOrd="0" destOrd="0" presId="urn:microsoft.com/office/officeart/2005/8/layout/cycle8"/>
    <dgm:cxn modelId="{8FA9F636-32E6-4162-9133-56CB8D287520}" type="presParOf" srcId="{08CD2CC8-906B-437E-96AE-BC03AE65640A}" destId="{32DAC57B-EABA-4BBF-AD26-82562BA77F7F}" srcOrd="1" destOrd="0" presId="urn:microsoft.com/office/officeart/2005/8/layout/cycle8"/>
    <dgm:cxn modelId="{3E248922-B046-4576-A385-785A1310DB4A}" type="presParOf" srcId="{08CD2CC8-906B-437E-96AE-BC03AE65640A}" destId="{1B3713E6-DBA1-4E71-B8E7-C371006B6395}" srcOrd="2" destOrd="0" presId="urn:microsoft.com/office/officeart/2005/8/layout/cycle8"/>
    <dgm:cxn modelId="{AAD47577-E0C5-4632-ACEC-F8A4CBF35091}" type="presParOf" srcId="{08CD2CC8-906B-437E-96AE-BC03AE65640A}" destId="{E103BE05-A0AE-4FF2-B217-4922D3405716}" srcOrd="3" destOrd="0" presId="urn:microsoft.com/office/officeart/2005/8/layout/cycle8"/>
    <dgm:cxn modelId="{AB76BF39-1580-4A34-A4EC-5C9801E5225B}" type="presParOf" srcId="{08CD2CC8-906B-437E-96AE-BC03AE65640A}" destId="{E69A18BA-02BA-4F7D-B27B-D5C55B7281E0}" srcOrd="4" destOrd="0" presId="urn:microsoft.com/office/officeart/2005/8/layout/cycle8"/>
    <dgm:cxn modelId="{ED6F2F4E-33DC-4E84-9BAA-02B7522AB50C}" type="presParOf" srcId="{08CD2CC8-906B-437E-96AE-BC03AE65640A}" destId="{40FEDA18-F812-4E0F-8385-62C553DB95AD}" srcOrd="5" destOrd="0" presId="urn:microsoft.com/office/officeart/2005/8/layout/cycle8"/>
    <dgm:cxn modelId="{C96FE38B-0979-434D-8ABF-D78EE57A4D13}" type="presParOf" srcId="{08CD2CC8-906B-437E-96AE-BC03AE65640A}" destId="{65C3D7EA-FB23-49E3-84C1-1614FCE9D6CA}" srcOrd="6" destOrd="0" presId="urn:microsoft.com/office/officeart/2005/8/layout/cycle8"/>
    <dgm:cxn modelId="{53E7CC0D-D8DF-49EB-B238-7AC18D43AD10}" type="presParOf" srcId="{08CD2CC8-906B-437E-96AE-BC03AE65640A}" destId="{43A77A0E-93E1-4192-9CC1-C4926C806675}" srcOrd="7" destOrd="0" presId="urn:microsoft.com/office/officeart/2005/8/layout/cycle8"/>
    <dgm:cxn modelId="{918C04E0-FD8F-4433-95EE-B002D7FD49FC}" type="presParOf" srcId="{08CD2CC8-906B-437E-96AE-BC03AE65640A}" destId="{BD193A92-39CE-46F1-8ABF-CCED779DBD32}" srcOrd="8" destOrd="0" presId="urn:microsoft.com/office/officeart/2005/8/layout/cycle8"/>
    <dgm:cxn modelId="{B0D58D49-5C0E-463E-8AAE-E7BED69D10C5}" type="presParOf" srcId="{08CD2CC8-906B-437E-96AE-BC03AE65640A}" destId="{A5267BEB-04C3-4611-A943-E377BE9003FA}" srcOrd="9" destOrd="0" presId="urn:microsoft.com/office/officeart/2005/8/layout/cycle8"/>
    <dgm:cxn modelId="{ED19C8FB-EBFA-4CFE-806F-FBA6D65E1BD9}" type="presParOf" srcId="{08CD2CC8-906B-437E-96AE-BC03AE65640A}" destId="{C8CBACCC-E503-4919-9D8F-A0D3A73B3F3C}" srcOrd="10" destOrd="0" presId="urn:microsoft.com/office/officeart/2005/8/layout/cycle8"/>
    <dgm:cxn modelId="{80A6F4B6-064B-4EFF-9183-89F91317351E}" type="presParOf" srcId="{08CD2CC8-906B-437E-96AE-BC03AE65640A}" destId="{C92D2FEA-D122-428D-B208-F2B18981DEFA}" srcOrd="11" destOrd="0" presId="urn:microsoft.com/office/officeart/2005/8/layout/cycle8"/>
    <dgm:cxn modelId="{E58CF0C7-B23B-4074-8D64-C068B2958691}" type="presParOf" srcId="{08CD2CC8-906B-437E-96AE-BC03AE65640A}" destId="{86539AFA-D06F-40D2-92F0-6CAC7CE66FE3}" srcOrd="12" destOrd="0" presId="urn:microsoft.com/office/officeart/2005/8/layout/cycle8"/>
    <dgm:cxn modelId="{12E88CDF-2B30-4709-BB4F-01DF722D4224}" type="presParOf" srcId="{08CD2CC8-906B-437E-96AE-BC03AE65640A}" destId="{B23CD0EC-E963-4B65-BC56-61C7323658E7}" srcOrd="13" destOrd="0" presId="urn:microsoft.com/office/officeart/2005/8/layout/cycle8"/>
    <dgm:cxn modelId="{609A9FAC-57F1-4817-85C2-251C362543AB}" type="presParOf" srcId="{08CD2CC8-906B-437E-96AE-BC03AE65640A}" destId="{58F449D3-BB65-4705-AE9A-5FF63D3547F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72940571-7411-4FC5-B78B-E4ECC0F9B606}" type="datetimeFigureOut">
              <a:rPr lang="en-US" smtClean="0"/>
              <a:pPr/>
              <a:t>5/4/2016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AD512DA0-8C60-4FEE-8061-B8CE17308601}" type="slidenum">
              <a:rPr lang="en-US" smtClean="0"/>
              <a:pPr/>
              <a:t>‹#›</a:t>
            </a:fld>
            <a:endParaRPr lang="en-US"/>
          </a:p>
        </p:txBody>
      </p:sp>
    </p:spTree>
    <p:extLst>
      <p:ext uri="{BB962C8B-B14F-4D97-AF65-F5344CB8AC3E}">
        <p14:creationId xmlns:p14="http://schemas.microsoft.com/office/powerpoint/2010/main" val="668898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5C2BA64D-EC52-4A4D-A5CA-3B10C40980EA}" type="datetimeFigureOut">
              <a:rPr lang="en-US" smtClean="0"/>
              <a:pPr/>
              <a:t>5/4/2016</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BC9D10EA-C567-4983-9EFF-E94A3CF274EE}" type="slidenum">
              <a:rPr lang="en-US" smtClean="0"/>
              <a:pPr/>
              <a:t>‹#›</a:t>
            </a:fld>
            <a:endParaRPr lang="en-US"/>
          </a:p>
        </p:txBody>
      </p:sp>
    </p:spTree>
    <p:extLst>
      <p:ext uri="{BB962C8B-B14F-4D97-AF65-F5344CB8AC3E}">
        <p14:creationId xmlns:p14="http://schemas.microsoft.com/office/powerpoint/2010/main" val="32471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D10EA-C567-4983-9EFF-E94A3CF274EE}" type="slidenum">
              <a:rPr lang="en-US" smtClean="0"/>
              <a:pPr/>
              <a:t>1</a:t>
            </a:fld>
            <a:endParaRPr lang="en-US"/>
          </a:p>
        </p:txBody>
      </p:sp>
    </p:spTree>
    <p:extLst>
      <p:ext uri="{BB962C8B-B14F-4D97-AF65-F5344CB8AC3E}">
        <p14:creationId xmlns:p14="http://schemas.microsoft.com/office/powerpoint/2010/main" val="307734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9D10EA-C567-4983-9EFF-E94A3CF274EE}" type="slidenum">
              <a:rPr lang="en-US" smtClean="0"/>
              <a:pPr/>
              <a:t>37</a:t>
            </a:fld>
            <a:endParaRPr lang="en-US"/>
          </a:p>
        </p:txBody>
      </p:sp>
    </p:spTree>
    <p:extLst>
      <p:ext uri="{BB962C8B-B14F-4D97-AF65-F5344CB8AC3E}">
        <p14:creationId xmlns:p14="http://schemas.microsoft.com/office/powerpoint/2010/main" val="38817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D10EA-C567-4983-9EFF-E94A3CF274EE}" type="slidenum">
              <a:rPr lang="en-US" smtClean="0"/>
              <a:pPr/>
              <a:t>50</a:t>
            </a:fld>
            <a:endParaRPr lang="en-US"/>
          </a:p>
        </p:txBody>
      </p:sp>
    </p:spTree>
    <p:extLst>
      <p:ext uri="{BB962C8B-B14F-4D97-AF65-F5344CB8AC3E}">
        <p14:creationId xmlns:p14="http://schemas.microsoft.com/office/powerpoint/2010/main" val="218772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438400"/>
            <a:ext cx="7772400" cy="8382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438400" y="3733800"/>
            <a:ext cx="6019800" cy="10668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7A3F1772-8346-4FCA-BCEB-0B783291851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B20FFF-7D3B-408F-98DC-29814835E2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D560FC-C1A6-4DF8-BA8F-461337D4D0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385833-B66F-42BE-B55E-9D5B125BDBE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DD0E18-4DC5-49BC-ADF8-6B1FF8FD446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11D1BA-8302-467B-9ED5-74EDB391DD0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028E3C-A296-4F12-B59E-27DA7B0F679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DD1BC0-85BC-4B77-B171-00A703A5A38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2BE8FD-EDC7-453E-85D2-AF001CD57B2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49AE38-276C-4D8F-BFB7-0237CC38CCD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D06DF8-FD10-4CC4-9F23-30499ABCAEE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057400"/>
            <a:ext cx="82296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2AA4BE88-0F88-4402-8948-38E8978ED0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entury Gothic" pitchFamily="34" charset="0"/>
        </a:defRPr>
      </a:lvl2pPr>
      <a:lvl3pPr algn="l" rtl="0" eaLnBrk="1" fontAlgn="base" hangingPunct="1">
        <a:spcBef>
          <a:spcPct val="0"/>
        </a:spcBef>
        <a:spcAft>
          <a:spcPct val="0"/>
        </a:spcAft>
        <a:defRPr sz="4400">
          <a:solidFill>
            <a:schemeClr val="tx2"/>
          </a:solidFill>
          <a:latin typeface="Century Gothic" pitchFamily="34" charset="0"/>
        </a:defRPr>
      </a:lvl3pPr>
      <a:lvl4pPr algn="l" rtl="0" eaLnBrk="1" fontAlgn="base" hangingPunct="1">
        <a:spcBef>
          <a:spcPct val="0"/>
        </a:spcBef>
        <a:spcAft>
          <a:spcPct val="0"/>
        </a:spcAft>
        <a:defRPr sz="4400">
          <a:solidFill>
            <a:schemeClr val="tx2"/>
          </a:solidFill>
          <a:latin typeface="Century Gothic" pitchFamily="34" charset="0"/>
        </a:defRPr>
      </a:lvl4pPr>
      <a:lvl5pPr algn="l" rtl="0" eaLnBrk="1" fontAlgn="base" hangingPunct="1">
        <a:spcBef>
          <a:spcPct val="0"/>
        </a:spcBef>
        <a:spcAft>
          <a:spcPct val="0"/>
        </a:spcAft>
        <a:defRPr sz="4400">
          <a:solidFill>
            <a:schemeClr val="tx2"/>
          </a:solidFill>
          <a:latin typeface="Century Gothic" pitchFamily="34" charset="0"/>
        </a:defRPr>
      </a:lvl5pPr>
      <a:lvl6pPr marL="457200" algn="l" rtl="0" eaLnBrk="1" fontAlgn="base" hangingPunct="1">
        <a:spcBef>
          <a:spcPct val="0"/>
        </a:spcBef>
        <a:spcAft>
          <a:spcPct val="0"/>
        </a:spcAft>
        <a:defRPr sz="4400">
          <a:solidFill>
            <a:schemeClr val="tx2"/>
          </a:solidFill>
          <a:latin typeface="Century Gothic" pitchFamily="34" charset="0"/>
        </a:defRPr>
      </a:lvl6pPr>
      <a:lvl7pPr marL="914400" algn="l" rtl="0" eaLnBrk="1" fontAlgn="base" hangingPunct="1">
        <a:spcBef>
          <a:spcPct val="0"/>
        </a:spcBef>
        <a:spcAft>
          <a:spcPct val="0"/>
        </a:spcAft>
        <a:defRPr sz="4400">
          <a:solidFill>
            <a:schemeClr val="tx2"/>
          </a:solidFill>
          <a:latin typeface="Century Gothic" pitchFamily="34" charset="0"/>
        </a:defRPr>
      </a:lvl7pPr>
      <a:lvl8pPr marL="1371600" algn="l" rtl="0" eaLnBrk="1" fontAlgn="base" hangingPunct="1">
        <a:spcBef>
          <a:spcPct val="0"/>
        </a:spcBef>
        <a:spcAft>
          <a:spcPct val="0"/>
        </a:spcAft>
        <a:defRPr sz="4400">
          <a:solidFill>
            <a:schemeClr val="tx2"/>
          </a:solidFill>
          <a:latin typeface="Century Gothic" pitchFamily="34" charset="0"/>
        </a:defRPr>
      </a:lvl8pPr>
      <a:lvl9pPr marL="1828800" algn="l" rtl="0" eaLnBrk="1" fontAlgn="base" hangingPunct="1">
        <a:spcBef>
          <a:spcPct val="0"/>
        </a:spcBef>
        <a:spcAft>
          <a:spcPct val="0"/>
        </a:spcAft>
        <a:defRPr sz="44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38400"/>
            <a:ext cx="6248400" cy="1143000"/>
          </a:xfrm>
        </p:spPr>
        <p:txBody>
          <a:bodyPr/>
          <a:lstStyle/>
          <a:p>
            <a:pPr algn="ctr"/>
            <a:r>
              <a:rPr lang="en-US" sz="3600" b="1" dirty="0" smtClean="0"/>
              <a:t>The Age of Anxiety</a:t>
            </a:r>
            <a:endParaRPr lang="en-US" sz="3600" b="1" dirty="0"/>
          </a:p>
        </p:txBody>
      </p:sp>
      <p:pic>
        <p:nvPicPr>
          <p:cNvPr id="5" name="Content Placeholder 4" descr="hitler propaganda.jpg"/>
          <p:cNvPicPr>
            <a:picLocks noGrp="1" noChangeAspect="1"/>
          </p:cNvPicPr>
          <p:nvPr>
            <p:ph idx="4294967295"/>
          </p:nvPr>
        </p:nvPicPr>
        <p:blipFill>
          <a:blip r:embed="rId3" cstate="print"/>
          <a:stretch>
            <a:fillRect/>
          </a:stretch>
        </p:blipFill>
        <p:spPr>
          <a:xfrm rot="284245">
            <a:off x="433187" y="261616"/>
            <a:ext cx="2778125" cy="3223949"/>
          </a:xfrm>
        </p:spPr>
      </p:pic>
      <p:pic>
        <p:nvPicPr>
          <p:cNvPr id="8" name="Picture 7" descr="breadline.gif"/>
          <p:cNvPicPr>
            <a:picLocks noChangeAspect="1"/>
          </p:cNvPicPr>
          <p:nvPr/>
        </p:nvPicPr>
        <p:blipFill>
          <a:blip r:embed="rId4" cstate="print"/>
          <a:stretch>
            <a:fillRect/>
          </a:stretch>
        </p:blipFill>
        <p:spPr>
          <a:xfrm>
            <a:off x="5333999" y="226060"/>
            <a:ext cx="3038515" cy="2440940"/>
          </a:xfrm>
          <a:prstGeom prst="rect">
            <a:avLst/>
          </a:prstGeom>
        </p:spPr>
      </p:pic>
      <p:pic>
        <p:nvPicPr>
          <p:cNvPr id="7" name="Picture 6" descr="mussolini time.jpg"/>
          <p:cNvPicPr>
            <a:picLocks noChangeAspect="1"/>
          </p:cNvPicPr>
          <p:nvPr/>
        </p:nvPicPr>
        <p:blipFill>
          <a:blip r:embed="rId5" cstate="print"/>
          <a:stretch>
            <a:fillRect/>
          </a:stretch>
        </p:blipFill>
        <p:spPr>
          <a:xfrm rot="20895320">
            <a:off x="766105" y="3711157"/>
            <a:ext cx="2257419" cy="2974149"/>
          </a:xfrm>
          <a:prstGeom prst="rect">
            <a:avLst/>
          </a:prstGeom>
        </p:spPr>
      </p:pic>
      <p:pic>
        <p:nvPicPr>
          <p:cNvPr id="9" name="Picture 8" descr="stalin and baby.jpg"/>
          <p:cNvPicPr>
            <a:picLocks noChangeAspect="1"/>
          </p:cNvPicPr>
          <p:nvPr/>
        </p:nvPicPr>
        <p:blipFill>
          <a:blip r:embed="rId6" cstate="print"/>
          <a:stretch>
            <a:fillRect/>
          </a:stretch>
        </p:blipFill>
        <p:spPr>
          <a:xfrm rot="545307">
            <a:off x="5729351" y="3447801"/>
            <a:ext cx="2237084" cy="32539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pPr algn="ctr"/>
            <a:r>
              <a:rPr lang="en-US" dirty="0" smtClean="0"/>
              <a:t>Consumerism, Radio, Movies </a:t>
            </a:r>
            <a:endParaRPr lang="en-US" dirty="0"/>
          </a:p>
        </p:txBody>
      </p:sp>
      <p:sp>
        <p:nvSpPr>
          <p:cNvPr id="3" name="Content Placeholder 2"/>
          <p:cNvSpPr>
            <a:spLocks noGrp="1"/>
          </p:cNvSpPr>
          <p:nvPr>
            <p:ph sz="half" idx="1"/>
          </p:nvPr>
        </p:nvSpPr>
        <p:spPr>
          <a:xfrm>
            <a:off x="457200" y="1524000"/>
            <a:ext cx="4038600" cy="4602163"/>
          </a:xfrm>
        </p:spPr>
        <p:txBody>
          <a:bodyPr/>
          <a:lstStyle/>
          <a:p>
            <a:r>
              <a:rPr lang="en-US" dirty="0" smtClean="0"/>
              <a:t>Consumerism</a:t>
            </a:r>
          </a:p>
          <a:p>
            <a:pPr lvl="1"/>
            <a:r>
              <a:rPr lang="en-US" dirty="0" smtClean="0"/>
              <a:t>Acquire washing machines, vacuum cleaners, gas ovens, etc.</a:t>
            </a:r>
          </a:p>
          <a:p>
            <a:r>
              <a:rPr lang="en-US" dirty="0" smtClean="0"/>
              <a:t>Radio and Movies</a:t>
            </a:r>
          </a:p>
          <a:p>
            <a:pPr lvl="1"/>
            <a:r>
              <a:rPr lang="en-US" dirty="0" smtClean="0"/>
              <a:t>Vehicles of pop culture</a:t>
            </a:r>
          </a:p>
          <a:p>
            <a:pPr lvl="1"/>
            <a:r>
              <a:rPr lang="en-US" dirty="0" smtClean="0"/>
              <a:t>American Jazz and Hollywood stars become international celebrities</a:t>
            </a:r>
          </a:p>
        </p:txBody>
      </p:sp>
      <p:pic>
        <p:nvPicPr>
          <p:cNvPr id="5" name="Content Placeholder 4" descr="jazz.jpg"/>
          <p:cNvPicPr>
            <a:picLocks noGrp="1" noChangeAspect="1"/>
          </p:cNvPicPr>
          <p:nvPr>
            <p:ph sz="half" idx="2"/>
          </p:nvPr>
        </p:nvPicPr>
        <p:blipFill>
          <a:blip r:embed="rId2" cstate="print"/>
          <a:stretch>
            <a:fillRect/>
          </a:stretch>
        </p:blipFill>
        <p:spPr>
          <a:xfrm>
            <a:off x="4916424" y="2240121"/>
            <a:ext cx="3502152" cy="370332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algn="ctr"/>
            <a:r>
              <a:rPr lang="en-US" sz="3600" i="1" dirty="0" smtClean="0"/>
              <a:t>Revolutions in Physics and Psychology</a:t>
            </a:r>
            <a:endParaRPr lang="en-US" sz="3600" i="1" dirty="0"/>
          </a:p>
        </p:txBody>
      </p:sp>
      <p:pic>
        <p:nvPicPr>
          <p:cNvPr id="5" name="Content Placeholder 4" descr="einstein.bmp"/>
          <p:cNvPicPr>
            <a:picLocks noGrp="1" noChangeAspect="1"/>
          </p:cNvPicPr>
          <p:nvPr>
            <p:ph sz="half" idx="1"/>
          </p:nvPr>
        </p:nvPicPr>
        <p:blipFill>
          <a:blip r:embed="rId2" cstate="print"/>
          <a:stretch>
            <a:fillRect/>
          </a:stretch>
        </p:blipFill>
        <p:spPr>
          <a:xfrm>
            <a:off x="838199" y="1524000"/>
            <a:ext cx="3326869" cy="4141841"/>
          </a:xfrm>
        </p:spPr>
      </p:pic>
      <p:sp>
        <p:nvSpPr>
          <p:cNvPr id="4" name="Content Placeholder 3"/>
          <p:cNvSpPr>
            <a:spLocks noGrp="1"/>
          </p:cNvSpPr>
          <p:nvPr>
            <p:ph sz="half" idx="2"/>
          </p:nvPr>
        </p:nvSpPr>
        <p:spPr>
          <a:xfrm>
            <a:off x="4267200" y="1676400"/>
            <a:ext cx="4419600" cy="4449763"/>
          </a:xfrm>
        </p:spPr>
        <p:txBody>
          <a:bodyPr/>
          <a:lstStyle/>
          <a:p>
            <a:r>
              <a:rPr lang="en-US" dirty="0" smtClean="0"/>
              <a:t>Albert Einstein’s theory of relativity, 1906</a:t>
            </a:r>
          </a:p>
          <a:p>
            <a:r>
              <a:rPr lang="en-US" dirty="0" smtClean="0"/>
              <a:t>Time, space, energy, and mass are not fixed but relative to one another</a:t>
            </a:r>
          </a:p>
          <a:p>
            <a:pPr lvl="1"/>
            <a:r>
              <a:rPr lang="en-US" dirty="0" smtClean="0"/>
              <a:t>“C” or “speed of light” is the only constant in the universe</a:t>
            </a:r>
          </a:p>
          <a:p>
            <a:r>
              <a:rPr lang="en-US" dirty="0" smtClean="0"/>
              <a:t>Reality and truth was merely a set of mental constructions</a:t>
            </a:r>
          </a:p>
          <a:p>
            <a:endParaRPr lang="en-US" dirty="0" smtClean="0"/>
          </a:p>
          <a:p>
            <a:endParaRPr lang="en-US" dirty="0"/>
          </a:p>
        </p:txBody>
      </p:sp>
      <p:sp>
        <p:nvSpPr>
          <p:cNvPr id="6" name="TextBox 5"/>
          <p:cNvSpPr txBox="1"/>
          <p:nvPr/>
        </p:nvSpPr>
        <p:spPr>
          <a:xfrm>
            <a:off x="533401" y="5791200"/>
            <a:ext cx="3886200" cy="646331"/>
          </a:xfrm>
          <a:prstGeom prst="rect">
            <a:avLst/>
          </a:prstGeom>
          <a:noFill/>
        </p:spPr>
        <p:txBody>
          <a:bodyPr wrap="square" rtlCol="0">
            <a:spAutoFit/>
          </a:bodyPr>
          <a:lstStyle/>
          <a:p>
            <a:pPr algn="ctr"/>
            <a:r>
              <a:rPr lang="en-US" dirty="0" smtClean="0"/>
              <a:t>Einstein became symbolic for the revolution in physics.</a:t>
            </a:r>
            <a:endParaRPr lang="en-US" dirty="0"/>
          </a:p>
        </p:txBody>
      </p:sp>
      <p:pic>
        <p:nvPicPr>
          <p:cNvPr id="8" name="Picture 7" descr="matter-and-energy-Physics-e=mc2.jpg"/>
          <p:cNvPicPr>
            <a:picLocks noChangeAspect="1"/>
          </p:cNvPicPr>
          <p:nvPr/>
        </p:nvPicPr>
        <p:blipFill>
          <a:blip r:embed="rId3" cstate="print"/>
          <a:stretch>
            <a:fillRect/>
          </a:stretch>
        </p:blipFill>
        <p:spPr>
          <a:xfrm rot="20686594">
            <a:off x="7249573" y="207039"/>
            <a:ext cx="1752600" cy="13144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Einstein</a:t>
            </a:r>
            <a:endParaRPr lang="en-US" dirty="0"/>
          </a:p>
        </p:txBody>
      </p:sp>
      <p:pic>
        <p:nvPicPr>
          <p:cNvPr id="5" name="Content Placeholder 4" descr="einstein.jpg"/>
          <p:cNvPicPr>
            <a:picLocks noGrp="1" noChangeAspect="1"/>
          </p:cNvPicPr>
          <p:nvPr>
            <p:ph idx="1"/>
          </p:nvPr>
        </p:nvPicPr>
        <p:blipFill>
          <a:blip r:embed="rId2" cstate="print"/>
          <a:stretch>
            <a:fillRect/>
          </a:stretch>
        </p:blipFill>
        <p:spPr>
          <a:xfrm>
            <a:off x="3577809" y="273050"/>
            <a:ext cx="5106231" cy="5853113"/>
          </a:xfrm>
        </p:spPr>
      </p:pic>
      <p:sp>
        <p:nvSpPr>
          <p:cNvPr id="4" name="Text Placeholder 3"/>
          <p:cNvSpPr>
            <a:spLocks noGrp="1"/>
          </p:cNvSpPr>
          <p:nvPr>
            <p:ph type="body" sz="half" idx="2"/>
          </p:nvPr>
        </p:nvSpPr>
        <p:spPr/>
        <p:txBody>
          <a:bodyPr/>
          <a:lstStyle/>
          <a:p>
            <a:r>
              <a:rPr lang="en-US" sz="1800" dirty="0" smtClean="0"/>
              <a:t>One of the best-known faces of the twentieth century, Albert Einstein was the symbol of the revolution in physics</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a:r>
              <a:rPr lang="en-US" sz="4000" dirty="0" smtClean="0"/>
              <a:t>Freud’s Psychoanalytical theory 1896</a:t>
            </a:r>
            <a:endParaRPr lang="en-US" sz="4000" dirty="0"/>
          </a:p>
        </p:txBody>
      </p:sp>
      <p:sp>
        <p:nvSpPr>
          <p:cNvPr id="3" name="Content Placeholder 2"/>
          <p:cNvSpPr>
            <a:spLocks noGrp="1"/>
          </p:cNvSpPr>
          <p:nvPr>
            <p:ph sz="half" idx="1"/>
          </p:nvPr>
        </p:nvSpPr>
        <p:spPr>
          <a:xfrm>
            <a:off x="152400" y="1143000"/>
            <a:ext cx="5791200" cy="4983163"/>
          </a:xfrm>
        </p:spPr>
        <p:txBody>
          <a:bodyPr/>
          <a:lstStyle/>
          <a:p>
            <a:r>
              <a:rPr lang="en-US" sz="2400" dirty="0" smtClean="0"/>
              <a:t>Developed psychoanalysis to analyze minds of patients</a:t>
            </a:r>
          </a:p>
          <a:p>
            <a:r>
              <a:rPr lang="en-US" sz="2400" dirty="0" smtClean="0"/>
              <a:t>Argued psychological problems were caused by trauma and later repressed </a:t>
            </a:r>
          </a:p>
          <a:p>
            <a:pPr lvl="1"/>
            <a:r>
              <a:rPr lang="en-US" sz="2000" dirty="0" smtClean="0"/>
              <a:t>Trauma came from sexual experiences in early childhood</a:t>
            </a:r>
          </a:p>
          <a:p>
            <a:r>
              <a:rPr lang="en-US" sz="2400" dirty="0" smtClean="0"/>
              <a:t>Guided patients to interpret dreams since they held key to your unconscious mind </a:t>
            </a:r>
          </a:p>
          <a:p>
            <a:pPr lvl="1"/>
            <a:r>
              <a:rPr lang="en-US" sz="2000" dirty="0" smtClean="0"/>
              <a:t>Ex. Oedipus complex</a:t>
            </a:r>
          </a:p>
          <a:p>
            <a:pPr lvl="1"/>
            <a:r>
              <a:rPr lang="en-US" sz="2400" dirty="0" smtClean="0"/>
              <a:t>Controversial among psychologists and public</a:t>
            </a:r>
          </a:p>
          <a:p>
            <a:r>
              <a:rPr lang="en-US" sz="2400" dirty="0" smtClean="0"/>
              <a:t>Today his psychoanalysis methods are influential</a:t>
            </a:r>
          </a:p>
          <a:p>
            <a:endParaRPr lang="en-US" dirty="0"/>
          </a:p>
        </p:txBody>
      </p:sp>
      <p:pic>
        <p:nvPicPr>
          <p:cNvPr id="5" name="Content Placeholder 4" descr="freudCigar200.jpg"/>
          <p:cNvPicPr>
            <a:picLocks noGrp="1" noChangeAspect="1"/>
          </p:cNvPicPr>
          <p:nvPr>
            <p:ph sz="half" idx="2"/>
          </p:nvPr>
        </p:nvPicPr>
        <p:blipFill>
          <a:blip r:embed="rId2" cstate="print"/>
          <a:stretch>
            <a:fillRect/>
          </a:stretch>
        </p:blipFill>
        <p:spPr>
          <a:xfrm>
            <a:off x="6019800" y="1676400"/>
            <a:ext cx="2743200" cy="381304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Freud</a:t>
            </a:r>
            <a:endParaRPr lang="en-US" sz="2800" dirty="0"/>
          </a:p>
        </p:txBody>
      </p:sp>
      <p:pic>
        <p:nvPicPr>
          <p:cNvPr id="8" name="Content Placeholder 7" descr="freud.jpg"/>
          <p:cNvPicPr>
            <a:picLocks noGrp="1" noChangeAspect="1"/>
          </p:cNvPicPr>
          <p:nvPr>
            <p:ph idx="1"/>
          </p:nvPr>
        </p:nvPicPr>
        <p:blipFill>
          <a:blip r:embed="rId2" cstate="print"/>
          <a:stretch>
            <a:fillRect/>
          </a:stretch>
        </p:blipFill>
        <p:spPr>
          <a:xfrm>
            <a:off x="3810000" y="273050"/>
            <a:ext cx="4350107" cy="6356350"/>
          </a:xfrm>
        </p:spPr>
      </p:pic>
      <p:sp>
        <p:nvSpPr>
          <p:cNvPr id="7" name="Text Placeholder 6"/>
          <p:cNvSpPr>
            <a:spLocks noGrp="1"/>
          </p:cNvSpPr>
          <p:nvPr>
            <p:ph type="body" sz="half" idx="2"/>
          </p:nvPr>
        </p:nvSpPr>
        <p:spPr/>
        <p:txBody>
          <a:bodyPr/>
          <a:lstStyle/>
          <a:p>
            <a:r>
              <a:rPr lang="en-US" sz="2000" dirty="0" smtClean="0"/>
              <a:t>A striking painted portrait of Sigmund Freud. Freud formulated psychoanalysis, a theory and clinical practice to explore the mind and, by extension, its creations, such as literature, religion, art, and history</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Experiments in Art</a:t>
            </a:r>
            <a:endParaRPr lang="en-US" sz="2400" dirty="0"/>
          </a:p>
        </p:txBody>
      </p:sp>
      <p:pic>
        <p:nvPicPr>
          <p:cNvPr id="5" name="Content Placeholder 4" descr="gauguin.jpg"/>
          <p:cNvPicPr>
            <a:picLocks noGrp="1" noChangeAspect="1"/>
          </p:cNvPicPr>
          <p:nvPr>
            <p:ph idx="1"/>
          </p:nvPr>
        </p:nvPicPr>
        <p:blipFill>
          <a:blip r:embed="rId2" cstate="print"/>
          <a:stretch>
            <a:fillRect/>
          </a:stretch>
        </p:blipFill>
        <p:spPr>
          <a:xfrm>
            <a:off x="3930259" y="273050"/>
            <a:ext cx="4401331" cy="5853113"/>
          </a:xfrm>
        </p:spPr>
      </p:pic>
      <p:sp>
        <p:nvSpPr>
          <p:cNvPr id="4" name="Text Placeholder 3"/>
          <p:cNvSpPr>
            <a:spLocks noGrp="1"/>
          </p:cNvSpPr>
          <p:nvPr>
            <p:ph type="body" sz="half" idx="2"/>
          </p:nvPr>
        </p:nvSpPr>
        <p:spPr/>
        <p:txBody>
          <a:bodyPr/>
          <a:lstStyle/>
          <a:p>
            <a:r>
              <a:rPr lang="en-US" sz="2000" b="1" dirty="0" smtClean="0"/>
              <a:t>Paul Gauguin</a:t>
            </a:r>
            <a:r>
              <a:rPr lang="en-US" sz="2000" dirty="0" smtClean="0"/>
              <a:t>, </a:t>
            </a:r>
            <a:r>
              <a:rPr lang="en-US" sz="2000" i="1" dirty="0" err="1" smtClean="0"/>
              <a:t>Nafea</a:t>
            </a:r>
            <a:r>
              <a:rPr lang="en-US" sz="2000" i="1" dirty="0" smtClean="0"/>
              <a:t> Fan </a:t>
            </a:r>
            <a:r>
              <a:rPr lang="en-US" sz="2000" i="1" dirty="0" err="1" smtClean="0"/>
              <a:t>Ipoipo</a:t>
            </a:r>
            <a:r>
              <a:rPr lang="en-US" sz="2000" dirty="0" smtClean="0"/>
              <a:t> (“When are you to be married?”; 1892). Gauguin sought the spiritual meaning for his art in the islands of the South Pacific. This painting of two Tahitian women revealed his debt to impressionism, but also showed his innovations: strong outlines, flat colors, and flattened form</a:t>
            </a:r>
            <a:r>
              <a:rPr lang="en-US" dirty="0" smtClean="0"/>
              <a:t>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Picasso</a:t>
            </a:r>
            <a:endParaRPr lang="en-US" sz="2400" dirty="0"/>
          </a:p>
        </p:txBody>
      </p:sp>
      <p:pic>
        <p:nvPicPr>
          <p:cNvPr id="5" name="Content Placeholder 4" descr="picasso.jpg"/>
          <p:cNvPicPr>
            <a:picLocks noGrp="1" noChangeAspect="1"/>
          </p:cNvPicPr>
          <p:nvPr>
            <p:ph idx="1"/>
          </p:nvPr>
        </p:nvPicPr>
        <p:blipFill>
          <a:blip r:embed="rId2" cstate="print"/>
          <a:stretch>
            <a:fillRect/>
          </a:stretch>
        </p:blipFill>
        <p:spPr>
          <a:xfrm>
            <a:off x="3575050" y="521660"/>
            <a:ext cx="5465692" cy="5726740"/>
          </a:xfrm>
        </p:spPr>
      </p:pic>
      <p:sp>
        <p:nvSpPr>
          <p:cNvPr id="4" name="Text Placeholder 3"/>
          <p:cNvSpPr>
            <a:spLocks noGrp="1"/>
          </p:cNvSpPr>
          <p:nvPr>
            <p:ph type="body" sz="half" idx="2"/>
          </p:nvPr>
        </p:nvSpPr>
        <p:spPr/>
        <p:txBody>
          <a:bodyPr/>
          <a:lstStyle/>
          <a:p>
            <a:r>
              <a:rPr lang="en-US" sz="2000" dirty="0" smtClean="0"/>
              <a:t>Pablo Picasso's </a:t>
            </a:r>
            <a:r>
              <a:rPr lang="en-US" sz="2000" i="1" dirty="0" smtClean="0"/>
              <a:t>Les Demoiselles </a:t>
            </a:r>
            <a:r>
              <a:rPr lang="en-US" sz="2000" i="1" dirty="0" err="1" smtClean="0"/>
              <a:t>d'Avignon</a:t>
            </a:r>
            <a:r>
              <a:rPr lang="en-US" sz="2000" dirty="0" smtClean="0"/>
              <a:t> (1907) was the first of what would be called cubist works. This image had a profound influence on subsequent art. </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Technology and the Environment</a:t>
            </a:r>
            <a:endParaRPr lang="en-US" dirty="0"/>
          </a:p>
        </p:txBody>
      </p:sp>
      <p:sp>
        <p:nvSpPr>
          <p:cNvPr id="3" name="Content Placeholder 2"/>
          <p:cNvSpPr>
            <a:spLocks noGrp="1"/>
          </p:cNvSpPr>
          <p:nvPr>
            <p:ph sz="half" idx="1"/>
          </p:nvPr>
        </p:nvSpPr>
        <p:spPr>
          <a:xfrm>
            <a:off x="0" y="1270566"/>
            <a:ext cx="2819400" cy="5118566"/>
          </a:xfrm>
        </p:spPr>
        <p:txBody>
          <a:bodyPr/>
          <a:lstStyle/>
          <a:p>
            <a:r>
              <a:rPr lang="en-US" b="1" dirty="0" smtClean="0"/>
              <a:t>Architecture</a:t>
            </a:r>
          </a:p>
          <a:p>
            <a:r>
              <a:rPr lang="en-US" dirty="0" smtClean="0"/>
              <a:t>Skyscraper transforms the urban environment</a:t>
            </a:r>
          </a:p>
          <a:p>
            <a:pPr lvl="1"/>
            <a:r>
              <a:rPr lang="en-US" dirty="0" smtClean="0"/>
              <a:t>Ex. New York and Chicago</a:t>
            </a:r>
          </a:p>
        </p:txBody>
      </p:sp>
      <p:pic>
        <p:nvPicPr>
          <p:cNvPr id="5" name="Content Placeholder 4" descr="empire-state-building.gif"/>
          <p:cNvPicPr>
            <a:picLocks noGrp="1" noChangeAspect="1"/>
          </p:cNvPicPr>
          <p:nvPr>
            <p:ph sz="half" idx="2"/>
          </p:nvPr>
        </p:nvPicPr>
        <p:blipFill>
          <a:blip r:embed="rId2" cstate="print"/>
          <a:stretch>
            <a:fillRect/>
          </a:stretch>
        </p:blipFill>
        <p:spPr>
          <a:xfrm>
            <a:off x="6248400" y="1385898"/>
            <a:ext cx="2895600" cy="4354982"/>
          </a:xfrm>
        </p:spPr>
      </p:pic>
      <p:sp>
        <p:nvSpPr>
          <p:cNvPr id="6" name="TextBox 5"/>
          <p:cNvSpPr txBox="1"/>
          <p:nvPr/>
        </p:nvSpPr>
        <p:spPr>
          <a:xfrm>
            <a:off x="6477000" y="5983778"/>
            <a:ext cx="2667000" cy="646331"/>
          </a:xfrm>
          <a:prstGeom prst="rect">
            <a:avLst/>
          </a:prstGeom>
          <a:noFill/>
        </p:spPr>
        <p:txBody>
          <a:bodyPr wrap="square" rtlCol="0">
            <a:spAutoFit/>
          </a:bodyPr>
          <a:lstStyle/>
          <a:p>
            <a:pPr algn="ctr"/>
            <a:r>
              <a:rPr lang="en-US" dirty="0" smtClean="0"/>
              <a:t>Empire State Building, 1932</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0782" y="1557703"/>
            <a:ext cx="3137382" cy="4183176"/>
          </a:xfrm>
          <a:prstGeom prst="rect">
            <a:avLst/>
          </a:prstGeom>
        </p:spPr>
      </p:pic>
      <p:sp>
        <p:nvSpPr>
          <p:cNvPr id="10" name="TextBox 9"/>
          <p:cNvSpPr txBox="1"/>
          <p:nvPr/>
        </p:nvSpPr>
        <p:spPr>
          <a:xfrm>
            <a:off x="3352800" y="5740879"/>
            <a:ext cx="2438400" cy="923330"/>
          </a:xfrm>
          <a:prstGeom prst="rect">
            <a:avLst/>
          </a:prstGeom>
          <a:noFill/>
        </p:spPr>
        <p:txBody>
          <a:bodyPr wrap="square" rtlCol="0">
            <a:spAutoFit/>
          </a:bodyPr>
          <a:lstStyle/>
          <a:p>
            <a:r>
              <a:rPr lang="en-US" dirty="0" smtClean="0"/>
              <a:t>Detail of the art deco crown of the Chrysler Building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838201" y="381000"/>
            <a:ext cx="7086600" cy="923330"/>
          </a:xfrm>
          <a:prstGeom prst="rect">
            <a:avLst/>
          </a:prstGeom>
          <a:noFill/>
        </p:spPr>
        <p:txBody>
          <a:bodyPr wrap="square" rtlCol="0">
            <a:spAutoFit/>
          </a:bodyPr>
          <a:lstStyle/>
          <a:p>
            <a:r>
              <a:rPr lang="en-US" dirty="0" smtClean="0">
                <a:solidFill>
                  <a:schemeClr val="tx1">
                    <a:lumMod val="10000"/>
                  </a:schemeClr>
                </a:solidFill>
              </a:rPr>
              <a:t>Chrysler Building was the world’s tallest building for 11 months until the Empire State Building surpassed it in 1931.  Art deco style, brick and steel, </a:t>
            </a:r>
            <a:endParaRPr lang="en-US" dirty="0">
              <a:solidFill>
                <a:schemeClr val="tx1">
                  <a:lumMod val="10000"/>
                </a:schemeClr>
              </a:solidFill>
            </a:endParaRPr>
          </a:p>
        </p:txBody>
      </p:sp>
    </p:spTree>
    <p:extLst>
      <p:ext uri="{BB962C8B-B14F-4D97-AF65-F5344CB8AC3E}">
        <p14:creationId xmlns:p14="http://schemas.microsoft.com/office/powerpoint/2010/main" val="2160515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Functional Architecture</a:t>
            </a:r>
            <a:endParaRPr lang="en-US" dirty="0"/>
          </a:p>
        </p:txBody>
      </p:sp>
      <p:pic>
        <p:nvPicPr>
          <p:cNvPr id="8" name="Picture Placeholder 7" descr="bauhaus.jpg"/>
          <p:cNvPicPr>
            <a:picLocks noGrp="1" noChangeAspect="1"/>
          </p:cNvPicPr>
          <p:nvPr>
            <p:ph type="pic" idx="1"/>
          </p:nvPr>
        </p:nvPicPr>
        <p:blipFill>
          <a:blip r:embed="rId2" cstate="print"/>
          <a:srcRect t="832" b="832"/>
          <a:stretch>
            <a:fillRect/>
          </a:stretch>
        </p:blipFill>
        <p:spPr/>
      </p:pic>
      <p:sp>
        <p:nvSpPr>
          <p:cNvPr id="7" name="Text Placeholder 6"/>
          <p:cNvSpPr>
            <a:spLocks noGrp="1"/>
          </p:cNvSpPr>
          <p:nvPr>
            <p:ph type="body" sz="half" idx="2"/>
          </p:nvPr>
        </p:nvSpPr>
        <p:spPr/>
        <p:txBody>
          <a:bodyPr/>
          <a:lstStyle/>
          <a:p>
            <a:r>
              <a:rPr lang="en-US" dirty="0" smtClean="0"/>
              <a:t>Designed by Walter Gropius in 1925, this building introduced the functional international style of architecture that dominated for the next half century.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“Prague Street” by Otto Dix</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Content Placeholder 7" descr="Men without faces.gif"/>
          <p:cNvPicPr>
            <a:picLocks noGrp="1" noChangeAspect="1"/>
          </p:cNvPicPr>
          <p:nvPr>
            <p:ph idx="1"/>
          </p:nvPr>
        </p:nvPicPr>
        <p:blipFill>
          <a:blip r:embed="rId2" cstate="print"/>
          <a:stretch>
            <a:fillRect/>
          </a:stretch>
        </p:blipFill>
        <p:spPr>
          <a:xfrm>
            <a:off x="3546258" y="0"/>
            <a:ext cx="5539946"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52600" y="5410200"/>
            <a:ext cx="5486400" cy="381000"/>
          </a:xfrm>
        </p:spPr>
        <p:txBody>
          <a:bodyPr/>
          <a:lstStyle/>
          <a:p>
            <a:pPr algn="ctr"/>
            <a:r>
              <a:rPr lang="en-US" dirty="0" smtClean="0"/>
              <a:t>Paris city view</a:t>
            </a:r>
            <a:endParaRPr lang="en-US" dirty="0"/>
          </a:p>
        </p:txBody>
      </p:sp>
      <p:pic>
        <p:nvPicPr>
          <p:cNvPr id="7" name="Content Placeholder 6" descr="paris_wp09.jpg"/>
          <p:cNvPicPr>
            <a:picLocks noGrp="1" noChangeAspect="1"/>
          </p:cNvPicPr>
          <p:nvPr>
            <p:ph type="pic" idx="1"/>
          </p:nvPr>
        </p:nvPicPr>
        <p:blipFill>
          <a:blip r:embed="rId2" cstate="print"/>
          <a:srcRect/>
          <a:stretch>
            <a:fillRect/>
          </a:stretch>
        </p:blipFill>
        <p:spPr>
          <a:xfrm>
            <a:off x="1066800" y="152400"/>
            <a:ext cx="7010400" cy="5257800"/>
          </a:xfrm>
        </p:spPr>
      </p:pic>
      <p:sp>
        <p:nvSpPr>
          <p:cNvPr id="4" name="Content Placeholder 3"/>
          <p:cNvSpPr>
            <a:spLocks noGrp="1"/>
          </p:cNvSpPr>
          <p:nvPr>
            <p:ph type="body" sz="half" idx="2"/>
          </p:nvPr>
        </p:nvSpPr>
        <p:spPr>
          <a:xfrm>
            <a:off x="1792288" y="5867400"/>
            <a:ext cx="5486400" cy="609600"/>
          </a:xfrm>
        </p:spPr>
        <p:txBody>
          <a:bodyPr/>
          <a:lstStyle/>
          <a:p>
            <a:pPr algn="ctr"/>
            <a:r>
              <a:rPr lang="en-US" sz="1800" dirty="0" smtClean="0"/>
              <a:t>European cities limited height of buildings to protect architectural heritage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457200"/>
          </a:xfrm>
        </p:spPr>
        <p:txBody>
          <a:bodyPr/>
          <a:lstStyle/>
          <a:p>
            <a:r>
              <a:rPr lang="en-US" dirty="0" smtClean="0"/>
              <a:t>Swiss architect:  Le </a:t>
            </a:r>
            <a:r>
              <a:rPr lang="en-US" dirty="0" err="1" smtClean="0"/>
              <a:t>Corbusier’s</a:t>
            </a:r>
            <a:r>
              <a:rPr lang="en-US" dirty="0" smtClean="0"/>
              <a:t> Villa </a:t>
            </a:r>
            <a:r>
              <a:rPr lang="en-US" dirty="0" err="1" smtClean="0"/>
              <a:t>Savoye</a:t>
            </a:r>
            <a:r>
              <a:rPr lang="en-US" dirty="0" smtClean="0"/>
              <a:t> in </a:t>
            </a:r>
            <a:r>
              <a:rPr lang="en-US" dirty="0" err="1" smtClean="0"/>
              <a:t>Legos</a:t>
            </a:r>
            <a:endParaRPr lang="en-US" dirty="0"/>
          </a:p>
        </p:txBody>
      </p:sp>
      <p:pic>
        <p:nvPicPr>
          <p:cNvPr id="5" name="Picture Placeholder 4" descr="lego7108.jpg"/>
          <p:cNvPicPr>
            <a:picLocks noGrp="1" noChangeAspect="1"/>
          </p:cNvPicPr>
          <p:nvPr>
            <p:ph type="pic" idx="1"/>
          </p:nvPr>
        </p:nvPicPr>
        <p:blipFill>
          <a:blip r:embed="rId2" cstate="print"/>
          <a:srcRect t="5000" b="5000"/>
          <a:stretch>
            <a:fillRect/>
          </a:stretch>
        </p:blipFill>
        <p:spPr>
          <a:xfrm>
            <a:off x="1752600" y="457200"/>
            <a:ext cx="5486400" cy="4114800"/>
          </a:xfrm>
        </p:spPr>
      </p:pic>
      <p:sp>
        <p:nvSpPr>
          <p:cNvPr id="4" name="Text Placeholder 3"/>
          <p:cNvSpPr>
            <a:spLocks noGrp="1"/>
          </p:cNvSpPr>
          <p:nvPr>
            <p:ph type="body" sz="half" idx="2"/>
          </p:nvPr>
        </p:nvSpPr>
        <p:spPr>
          <a:xfrm>
            <a:off x="1792288" y="5715000"/>
            <a:ext cx="5486400" cy="762000"/>
          </a:xfrm>
        </p:spPr>
        <p:txBody>
          <a:bodyPr/>
          <a:lstStyle/>
          <a:p>
            <a:pPr algn="ctr"/>
            <a:r>
              <a:rPr lang="en-US" sz="1600" dirty="0" smtClean="0"/>
              <a:t>Simplicity of form, absence of surface ornamentation, easy manufacture, and inexpensive materials</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457200"/>
          </a:xfrm>
        </p:spPr>
        <p:txBody>
          <a:bodyPr/>
          <a:lstStyle/>
          <a:p>
            <a:pPr algn="ctr"/>
            <a:r>
              <a:rPr lang="en-US" dirty="0" smtClean="0"/>
              <a:t>American Architect:  Frank Lloyd Wright</a:t>
            </a:r>
            <a:endParaRPr lang="en-US" dirty="0"/>
          </a:p>
        </p:txBody>
      </p:sp>
      <p:pic>
        <p:nvPicPr>
          <p:cNvPr id="5" name="Picture Placeholder 4" descr="fallingwater-1.jpg"/>
          <p:cNvPicPr>
            <a:picLocks noGrp="1" noChangeAspect="1"/>
          </p:cNvPicPr>
          <p:nvPr>
            <p:ph type="pic" idx="1"/>
          </p:nvPr>
        </p:nvPicPr>
        <p:blipFill>
          <a:blip r:embed="rId2" cstate="print"/>
          <a:srcRect t="4553" b="4553"/>
          <a:stretch>
            <a:fillRect/>
          </a:stretch>
        </p:blipFill>
        <p:spPr>
          <a:xfrm>
            <a:off x="1066800" y="0"/>
            <a:ext cx="7213600" cy="5410200"/>
          </a:xfrm>
        </p:spPr>
      </p:pic>
      <p:sp>
        <p:nvSpPr>
          <p:cNvPr id="4" name="Text Placeholder 3"/>
          <p:cNvSpPr>
            <a:spLocks noGrp="1"/>
          </p:cNvSpPr>
          <p:nvPr>
            <p:ph type="body" sz="half" idx="2"/>
          </p:nvPr>
        </p:nvSpPr>
        <p:spPr>
          <a:xfrm>
            <a:off x="1792288" y="5867400"/>
            <a:ext cx="5486400" cy="609600"/>
          </a:xfrm>
        </p:spPr>
        <p:txBody>
          <a:bodyPr/>
          <a:lstStyle/>
          <a:p>
            <a:pPr algn="ctr"/>
            <a:r>
              <a:rPr lang="en-US" dirty="0" smtClean="0"/>
              <a:t>“Falling water” is located in Mill Run, Pennsylvania 1937.  Known as “organic architecture”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0"/>
            <a:ext cx="8229600" cy="1447800"/>
          </a:xfrm>
        </p:spPr>
        <p:txBody>
          <a:bodyPr/>
          <a:lstStyle/>
          <a:p>
            <a:pPr algn="ctr"/>
            <a:r>
              <a:rPr lang="en-US" sz="3600" dirty="0" smtClean="0"/>
              <a:t>Another example of Frank Lloyd Wright:  Guggenheim Museum in NYC, 1959</a:t>
            </a:r>
            <a:endParaRPr lang="en-US" sz="3600" dirty="0"/>
          </a:p>
        </p:txBody>
      </p:sp>
      <p:pic>
        <p:nvPicPr>
          <p:cNvPr id="10" name="Content Placeholder 9" descr="frank-lloyd-wright-guggenheim-museum1.jpg"/>
          <p:cNvPicPr>
            <a:picLocks noGrp="1" noChangeAspect="1"/>
          </p:cNvPicPr>
          <p:nvPr>
            <p:ph sz="half" idx="1"/>
          </p:nvPr>
        </p:nvPicPr>
        <p:blipFill>
          <a:blip r:embed="rId2" cstate="print"/>
          <a:stretch>
            <a:fillRect/>
          </a:stretch>
        </p:blipFill>
        <p:spPr>
          <a:xfrm>
            <a:off x="609599" y="1676400"/>
            <a:ext cx="3405283" cy="4307077"/>
          </a:xfrm>
        </p:spPr>
      </p:pic>
      <p:pic>
        <p:nvPicPr>
          <p:cNvPr id="13" name="Content Placeholder 12" descr="guggenheim_museum_exterior.jpg"/>
          <p:cNvPicPr>
            <a:picLocks noGrp="1" noChangeAspect="1"/>
          </p:cNvPicPr>
          <p:nvPr>
            <p:ph sz="half" idx="2"/>
          </p:nvPr>
        </p:nvPicPr>
        <p:blipFill>
          <a:blip r:embed="rId3" cstate="print"/>
          <a:stretch>
            <a:fillRect/>
          </a:stretch>
        </p:blipFill>
        <p:spPr>
          <a:xfrm>
            <a:off x="4419600" y="1981200"/>
            <a:ext cx="4547448" cy="340490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Experimentation in Art</a:t>
            </a:r>
            <a:endParaRPr lang="en-US" dirty="0"/>
          </a:p>
        </p:txBody>
      </p:sp>
      <p:sp>
        <p:nvSpPr>
          <p:cNvPr id="3" name="Content Placeholder 2"/>
          <p:cNvSpPr>
            <a:spLocks noGrp="1"/>
          </p:cNvSpPr>
          <p:nvPr>
            <p:ph sz="half" idx="1"/>
          </p:nvPr>
        </p:nvSpPr>
        <p:spPr>
          <a:xfrm>
            <a:off x="152400" y="1676400"/>
            <a:ext cx="4114800" cy="4449763"/>
          </a:xfrm>
        </p:spPr>
        <p:txBody>
          <a:bodyPr/>
          <a:lstStyle/>
          <a:p>
            <a:r>
              <a:rPr lang="en-US" sz="2400" dirty="0" smtClean="0"/>
              <a:t>Modern painting:  when photography can reproduce nature, why should painting?</a:t>
            </a:r>
          </a:p>
          <a:p>
            <a:r>
              <a:rPr lang="en-US" sz="2400" dirty="0" smtClean="0"/>
              <a:t>No widely accepted standards of art</a:t>
            </a:r>
          </a:p>
          <a:p>
            <a:r>
              <a:rPr lang="en-US" sz="2400" dirty="0" smtClean="0"/>
              <a:t>Some sought to express feelings and emotions through violent distortion and color</a:t>
            </a:r>
          </a:p>
          <a:p>
            <a:r>
              <a:rPr lang="en-US" sz="2400" dirty="0" smtClean="0"/>
              <a:t>Others tap into subconscious mind</a:t>
            </a:r>
          </a:p>
          <a:p>
            <a:pPr lvl="1"/>
            <a:r>
              <a:rPr lang="en-US" sz="2000" b="1" dirty="0" smtClean="0"/>
              <a:t>Salvador Dali</a:t>
            </a:r>
            <a:endParaRPr lang="en-US" sz="2000" b="1" dirty="0"/>
          </a:p>
        </p:txBody>
      </p:sp>
      <p:pic>
        <p:nvPicPr>
          <p:cNvPr id="5" name="Content Placeholder 4" descr="The_Persistence_of_Memory.jpg"/>
          <p:cNvPicPr>
            <a:picLocks noGrp="1" noChangeAspect="1"/>
          </p:cNvPicPr>
          <p:nvPr>
            <p:ph sz="half" idx="2"/>
          </p:nvPr>
        </p:nvPicPr>
        <p:blipFill>
          <a:blip r:embed="rId2" cstate="print"/>
          <a:stretch>
            <a:fillRect/>
          </a:stretch>
        </p:blipFill>
        <p:spPr>
          <a:xfrm>
            <a:off x="4191000" y="2154480"/>
            <a:ext cx="4648200" cy="3208630"/>
          </a:xfrm>
        </p:spPr>
      </p:pic>
      <p:sp>
        <p:nvSpPr>
          <p:cNvPr id="6" name="TextBox 5"/>
          <p:cNvSpPr txBox="1"/>
          <p:nvPr/>
        </p:nvSpPr>
        <p:spPr>
          <a:xfrm>
            <a:off x="4038601" y="5791200"/>
            <a:ext cx="5105400" cy="646331"/>
          </a:xfrm>
          <a:prstGeom prst="rect">
            <a:avLst/>
          </a:prstGeom>
          <a:noFill/>
        </p:spPr>
        <p:txBody>
          <a:bodyPr wrap="square" rtlCol="0">
            <a:spAutoFit/>
          </a:bodyPr>
          <a:lstStyle/>
          <a:p>
            <a:pPr algn="ctr"/>
            <a:r>
              <a:rPr lang="en-US" i="1" dirty="0" smtClean="0"/>
              <a:t>The Persistence of Memory, </a:t>
            </a:r>
            <a:r>
              <a:rPr lang="en-US" dirty="0" smtClean="0"/>
              <a:t>Salvador Dali, 1931 from </a:t>
            </a:r>
            <a:r>
              <a:rPr lang="en-US" dirty="0" err="1" smtClean="0"/>
              <a:t>MoMA</a:t>
            </a:r>
            <a:r>
              <a:rPr lang="en-US" dirty="0" smtClean="0"/>
              <a:t>, NYC</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lgn="ctr"/>
            <a:r>
              <a:rPr lang="en-US" sz="3600" dirty="0" smtClean="0"/>
              <a:t>Pablo Picasso-Cubism (1881-1973</a:t>
            </a:r>
            <a:r>
              <a:rPr lang="en-US" dirty="0" smtClean="0"/>
              <a:t>)</a:t>
            </a:r>
            <a:endParaRPr lang="en-US" dirty="0"/>
          </a:p>
        </p:txBody>
      </p:sp>
      <p:pic>
        <p:nvPicPr>
          <p:cNvPr id="5" name="Content Placeholder 4" descr="picasso_3music_moma.jpg"/>
          <p:cNvPicPr>
            <a:picLocks noGrp="1" noChangeAspect="1"/>
          </p:cNvPicPr>
          <p:nvPr>
            <p:ph sz="half" idx="1"/>
          </p:nvPr>
        </p:nvPicPr>
        <p:blipFill>
          <a:blip r:embed="rId2" cstate="print"/>
          <a:stretch>
            <a:fillRect/>
          </a:stretch>
        </p:blipFill>
        <p:spPr>
          <a:xfrm>
            <a:off x="457200" y="2254614"/>
            <a:ext cx="4038600" cy="3674334"/>
          </a:xfrm>
        </p:spPr>
      </p:pic>
      <p:pic>
        <p:nvPicPr>
          <p:cNvPr id="6" name="Content Placeholder 5" descr="dora_Maar_Au_Chat.jpg"/>
          <p:cNvPicPr>
            <a:picLocks noGrp="1" noChangeAspect="1"/>
          </p:cNvPicPr>
          <p:nvPr>
            <p:ph sz="half" idx="2"/>
          </p:nvPr>
        </p:nvPicPr>
        <p:blipFill>
          <a:blip r:embed="rId3" cstate="print"/>
          <a:stretch>
            <a:fillRect/>
          </a:stretch>
        </p:blipFill>
        <p:spPr>
          <a:xfrm>
            <a:off x="5175620" y="2057400"/>
            <a:ext cx="2983760" cy="4068763"/>
          </a:xfrm>
        </p:spPr>
      </p:pic>
      <p:sp>
        <p:nvSpPr>
          <p:cNvPr id="7" name="TextBox 6"/>
          <p:cNvSpPr txBox="1"/>
          <p:nvPr/>
        </p:nvSpPr>
        <p:spPr>
          <a:xfrm>
            <a:off x="685800" y="6248400"/>
            <a:ext cx="3124200" cy="369332"/>
          </a:xfrm>
          <a:prstGeom prst="rect">
            <a:avLst/>
          </a:prstGeom>
          <a:noFill/>
        </p:spPr>
        <p:txBody>
          <a:bodyPr wrap="square" rtlCol="0">
            <a:spAutoFit/>
          </a:bodyPr>
          <a:lstStyle/>
          <a:p>
            <a:r>
              <a:rPr lang="en-US" i="1" dirty="0" smtClean="0"/>
              <a:t>The Three Musicians</a:t>
            </a:r>
            <a:r>
              <a:rPr lang="en-US" dirty="0" smtClean="0"/>
              <a:t>, 1921</a:t>
            </a:r>
            <a:endParaRPr lang="en-US" dirty="0"/>
          </a:p>
        </p:txBody>
      </p:sp>
      <p:sp>
        <p:nvSpPr>
          <p:cNvPr id="8" name="TextBox 7"/>
          <p:cNvSpPr txBox="1"/>
          <p:nvPr/>
        </p:nvSpPr>
        <p:spPr>
          <a:xfrm>
            <a:off x="5486400" y="6400800"/>
            <a:ext cx="3023585" cy="369332"/>
          </a:xfrm>
          <a:prstGeom prst="rect">
            <a:avLst/>
          </a:prstGeom>
          <a:noFill/>
        </p:spPr>
        <p:txBody>
          <a:bodyPr wrap="none" rtlCol="0">
            <a:spAutoFit/>
          </a:bodyPr>
          <a:lstStyle/>
          <a:p>
            <a:r>
              <a:rPr lang="en-US" i="1" dirty="0" smtClean="0"/>
              <a:t>Dora </a:t>
            </a:r>
            <a:r>
              <a:rPr lang="en-US" i="1" dirty="0" err="1" smtClean="0"/>
              <a:t>Maar</a:t>
            </a:r>
            <a:r>
              <a:rPr lang="en-US" i="1" dirty="0" smtClean="0"/>
              <a:t> au Chat</a:t>
            </a:r>
            <a:r>
              <a:rPr lang="en-US" dirty="0" smtClean="0"/>
              <a:t>, 1941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4000" i="1" dirty="0" smtClean="0"/>
              <a:t>Guernica, </a:t>
            </a:r>
            <a:r>
              <a:rPr lang="en-US" sz="4000" dirty="0" smtClean="0"/>
              <a:t>Picasso 1937</a:t>
            </a:r>
            <a:endParaRPr lang="en-US" sz="4000" i="1" dirty="0"/>
          </a:p>
        </p:txBody>
      </p:sp>
      <p:sp>
        <p:nvSpPr>
          <p:cNvPr id="13" name="TextBox 12"/>
          <p:cNvSpPr txBox="1"/>
          <p:nvPr/>
        </p:nvSpPr>
        <p:spPr>
          <a:xfrm>
            <a:off x="381001" y="1295400"/>
            <a:ext cx="8458200" cy="923330"/>
          </a:xfrm>
          <a:prstGeom prst="rect">
            <a:avLst/>
          </a:prstGeom>
          <a:noFill/>
        </p:spPr>
        <p:txBody>
          <a:bodyPr wrap="square" rtlCol="0">
            <a:spAutoFit/>
          </a:bodyPr>
          <a:lstStyle/>
          <a:p>
            <a:pPr algn="ctr"/>
            <a:r>
              <a:rPr lang="en-US" smtClean="0"/>
              <a:t>Commissioned  </a:t>
            </a:r>
            <a:r>
              <a:rPr lang="en-US" dirty="0" smtClean="0"/>
              <a:t>in response to the German/Italian bombing of Guernica during the Spanish Civil War in 1937</a:t>
            </a:r>
          </a:p>
          <a:p>
            <a:pPr algn="ctr"/>
            <a:r>
              <a:rPr lang="en-US" dirty="0" smtClean="0"/>
              <a:t>Became symbol of the tragedies of war, especially to civilian populations</a:t>
            </a:r>
            <a:endParaRPr lang="en-US" dirty="0"/>
          </a:p>
        </p:txBody>
      </p:sp>
      <p:pic>
        <p:nvPicPr>
          <p:cNvPr id="7" name="Content Placeholder 6" descr="Picasso.Guernica2.jpg"/>
          <p:cNvPicPr>
            <a:picLocks noGrp="1" noChangeAspect="1"/>
          </p:cNvPicPr>
          <p:nvPr>
            <p:ph idx="1"/>
          </p:nvPr>
        </p:nvPicPr>
        <p:blipFill>
          <a:blip r:embed="rId2" cstate="print"/>
          <a:stretch>
            <a:fillRect/>
          </a:stretch>
        </p:blipFill>
        <p:spPr>
          <a:xfrm>
            <a:off x="1" y="2408502"/>
            <a:ext cx="9144000" cy="406849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uenica.jpg"/>
          <p:cNvPicPr>
            <a:picLocks noGrp="1" noChangeAspect="1"/>
          </p:cNvPicPr>
          <p:nvPr>
            <p:ph idx="4294967295"/>
          </p:nvPr>
        </p:nvPicPr>
        <p:blipFill>
          <a:blip r:embed="rId2" cstate="print"/>
          <a:stretch>
            <a:fillRect/>
          </a:stretch>
        </p:blipFill>
        <p:spPr>
          <a:xfrm>
            <a:off x="533400" y="609600"/>
            <a:ext cx="7858614" cy="5830109"/>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Global Depression</a:t>
            </a:r>
            <a:endParaRPr lang="en-US" dirty="0"/>
          </a:p>
        </p:txBody>
      </p:sp>
      <p:sp>
        <p:nvSpPr>
          <p:cNvPr id="3" name="Content Placeholder 2"/>
          <p:cNvSpPr>
            <a:spLocks noGrp="1"/>
          </p:cNvSpPr>
          <p:nvPr>
            <p:ph sz="half" idx="1"/>
          </p:nvPr>
        </p:nvSpPr>
        <p:spPr>
          <a:xfrm>
            <a:off x="228600" y="990600"/>
            <a:ext cx="5029200" cy="5135563"/>
          </a:xfrm>
        </p:spPr>
        <p:txBody>
          <a:bodyPr/>
          <a:lstStyle/>
          <a:p>
            <a:r>
              <a:rPr lang="en-US" sz="2000" dirty="0" smtClean="0"/>
              <a:t>Global </a:t>
            </a:r>
            <a:r>
              <a:rPr lang="en-US" sz="2000" dirty="0" smtClean="0"/>
              <a:t>economy &amp; European gov’ts  </a:t>
            </a:r>
            <a:r>
              <a:rPr lang="en-US" sz="2000" dirty="0" smtClean="0"/>
              <a:t>weak in 1920’s as they </a:t>
            </a:r>
            <a:r>
              <a:rPr lang="en-US" sz="2000" dirty="0" smtClean="0"/>
              <a:t>recover</a:t>
            </a:r>
          </a:p>
          <a:p>
            <a:pPr lvl="1"/>
            <a:r>
              <a:rPr lang="en-US" sz="1600" dirty="0" smtClean="0"/>
              <a:t>Many </a:t>
            </a:r>
            <a:r>
              <a:rPr lang="en-US" sz="1600" b="1" dirty="0" smtClean="0"/>
              <a:t>coalition gov’ts that were</a:t>
            </a:r>
            <a:endParaRPr lang="en-US" sz="1600" dirty="0" smtClean="0"/>
          </a:p>
          <a:p>
            <a:r>
              <a:rPr lang="en-US" sz="2000" dirty="0" smtClean="0"/>
              <a:t>1919 German </a:t>
            </a:r>
            <a:r>
              <a:rPr lang="en-US" sz="2000" b="1" dirty="0" smtClean="0"/>
              <a:t>Weimar Republic </a:t>
            </a:r>
            <a:r>
              <a:rPr lang="en-US" sz="2000" dirty="0" smtClean="0"/>
              <a:t>was the democratic </a:t>
            </a:r>
            <a:r>
              <a:rPr lang="en-US" sz="2000" dirty="0" err="1" smtClean="0"/>
              <a:t>gov’t</a:t>
            </a:r>
            <a:r>
              <a:rPr lang="en-US" sz="2000" dirty="0" smtClean="0"/>
              <a:t> set up after WWI</a:t>
            </a:r>
          </a:p>
          <a:p>
            <a:r>
              <a:rPr lang="en-US" sz="2000" dirty="0" smtClean="0"/>
              <a:t>Germany suffers hyperinflation1923</a:t>
            </a:r>
          </a:p>
          <a:p>
            <a:pPr lvl="1"/>
            <a:r>
              <a:rPr lang="en-US" sz="2000" dirty="0" smtClean="0"/>
              <a:t>Caused by war reparations and economic failures</a:t>
            </a:r>
          </a:p>
          <a:p>
            <a:pPr lvl="2"/>
            <a:r>
              <a:rPr lang="en-US" sz="1600" dirty="0" smtClean="0"/>
              <a:t>Kept printing $ </a:t>
            </a:r>
          </a:p>
          <a:p>
            <a:pPr lvl="1"/>
            <a:r>
              <a:rPr lang="en-US" sz="2000" dirty="0" smtClean="0"/>
              <a:t>Aug. 1922 –Nov. 1922 prices rose 1 trillion %</a:t>
            </a:r>
          </a:p>
          <a:p>
            <a:pPr lvl="1"/>
            <a:r>
              <a:rPr lang="en-US" sz="2000" dirty="0" smtClean="0"/>
              <a:t>1923, $1 = 4 trillion German marks</a:t>
            </a:r>
          </a:p>
          <a:p>
            <a:pPr lvl="1"/>
            <a:r>
              <a:rPr lang="en-US" sz="2000" dirty="0" smtClean="0"/>
              <a:t>International committee helps stabilize economy –Dawes Plan</a:t>
            </a:r>
          </a:p>
          <a:p>
            <a:r>
              <a:rPr lang="en-US" sz="2000" dirty="0" err="1" smtClean="0"/>
              <a:t>Gov’ts</a:t>
            </a:r>
            <a:r>
              <a:rPr lang="en-US" sz="2000" dirty="0" smtClean="0"/>
              <a:t> and businesses try to rebuild, however short-lived</a:t>
            </a:r>
          </a:p>
          <a:p>
            <a:endParaRPr lang="en-US" sz="2000" dirty="0"/>
          </a:p>
        </p:txBody>
      </p:sp>
      <p:sp>
        <p:nvSpPr>
          <p:cNvPr id="6" name="TextBox 5"/>
          <p:cNvSpPr txBox="1"/>
          <p:nvPr/>
        </p:nvSpPr>
        <p:spPr>
          <a:xfrm>
            <a:off x="4648201" y="5867400"/>
            <a:ext cx="4495800" cy="923330"/>
          </a:xfrm>
          <a:prstGeom prst="rect">
            <a:avLst/>
          </a:prstGeom>
          <a:noFill/>
        </p:spPr>
        <p:txBody>
          <a:bodyPr wrap="square" rtlCol="0">
            <a:spAutoFit/>
          </a:bodyPr>
          <a:lstStyle/>
          <a:p>
            <a:pPr algn="ctr"/>
            <a:r>
              <a:rPr lang="en-US" dirty="0" smtClean="0"/>
              <a:t>German children use sacks of $ as building blocks during the 1923 inflation.</a:t>
            </a:r>
            <a:endParaRPr lang="en-US" dirty="0"/>
          </a:p>
        </p:txBody>
      </p:sp>
      <p:pic>
        <p:nvPicPr>
          <p:cNvPr id="8" name="Content Placeholder 7" descr="weimarplay.jpg"/>
          <p:cNvPicPr>
            <a:picLocks noGrp="1" noChangeAspect="1"/>
          </p:cNvPicPr>
          <p:nvPr>
            <p:ph sz="half" idx="2"/>
          </p:nvPr>
        </p:nvPicPr>
        <p:blipFill>
          <a:blip r:embed="rId2" cstate="print"/>
          <a:stretch>
            <a:fillRect/>
          </a:stretch>
        </p:blipFill>
        <p:spPr>
          <a:xfrm>
            <a:off x="5263342" y="1409699"/>
            <a:ext cx="3624282" cy="42973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Dawes Plan 1923</a:t>
            </a:r>
            <a:endParaRPr lang="en-US" dirty="0"/>
          </a:p>
        </p:txBody>
      </p:sp>
      <p:pic>
        <p:nvPicPr>
          <p:cNvPr id="5" name="Content Placeholder 4" descr="German_Hyperinflation.jpg"/>
          <p:cNvPicPr>
            <a:picLocks noGrp="1" noChangeAspect="1"/>
          </p:cNvPicPr>
          <p:nvPr>
            <p:ph idx="1"/>
          </p:nvPr>
        </p:nvPicPr>
        <p:blipFill>
          <a:blip r:embed="rId2" cstate="print"/>
          <a:stretch>
            <a:fillRect/>
          </a:stretch>
        </p:blipFill>
        <p:spPr>
          <a:xfrm>
            <a:off x="375341" y="2789237"/>
            <a:ext cx="3891860" cy="4068763"/>
          </a:xfrm>
        </p:spPr>
      </p:pic>
      <p:pic>
        <p:nvPicPr>
          <p:cNvPr id="6" name="Content Placeholder 5" descr="hist_hyperinflation.jpg"/>
          <p:cNvPicPr>
            <a:picLocks noGrp="1" noChangeAspect="1"/>
          </p:cNvPicPr>
          <p:nvPr>
            <p:ph sz="half" idx="4294967295"/>
          </p:nvPr>
        </p:nvPicPr>
        <p:blipFill>
          <a:blip r:embed="rId3" cstate="print"/>
          <a:stretch>
            <a:fillRect/>
          </a:stretch>
        </p:blipFill>
        <p:spPr>
          <a:xfrm>
            <a:off x="5040313" y="930522"/>
            <a:ext cx="3951287" cy="5717928"/>
          </a:xfrm>
        </p:spPr>
      </p:pic>
      <p:sp>
        <p:nvSpPr>
          <p:cNvPr id="3" name="TextBox 2"/>
          <p:cNvSpPr txBox="1"/>
          <p:nvPr/>
        </p:nvSpPr>
        <p:spPr>
          <a:xfrm>
            <a:off x="838201" y="1143000"/>
            <a:ext cx="3429000" cy="1200329"/>
          </a:xfrm>
          <a:prstGeom prst="rect">
            <a:avLst/>
          </a:prstGeom>
          <a:noFill/>
        </p:spPr>
        <p:txBody>
          <a:bodyPr wrap="square" rtlCol="0">
            <a:spAutoFit/>
          </a:bodyPr>
          <a:lstStyle/>
          <a:p>
            <a:r>
              <a:rPr lang="en-US" dirty="0" smtClean="0"/>
              <a:t>The loan from the US for $200 million to stabilize German currency and strengthen their economy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Adolf Hitler</a:t>
            </a:r>
            <a:endParaRPr lang="en-US" sz="2800" dirty="0"/>
          </a:p>
        </p:txBody>
      </p:sp>
      <p:pic>
        <p:nvPicPr>
          <p:cNvPr id="7" name="Content Placeholder 6" descr="hitler.jpg"/>
          <p:cNvPicPr>
            <a:picLocks noGrp="1" noChangeAspect="1"/>
          </p:cNvPicPr>
          <p:nvPr>
            <p:ph idx="1"/>
          </p:nvPr>
        </p:nvPicPr>
        <p:blipFill>
          <a:blip r:embed="rId2" cstate="print"/>
          <a:stretch>
            <a:fillRect/>
          </a:stretch>
        </p:blipFill>
        <p:spPr>
          <a:xfrm>
            <a:off x="3886200" y="228601"/>
            <a:ext cx="5035938" cy="6629400"/>
          </a:xfrm>
        </p:spPr>
      </p:pic>
      <p:sp>
        <p:nvSpPr>
          <p:cNvPr id="6" name="Text Placeholder 5"/>
          <p:cNvSpPr>
            <a:spLocks noGrp="1"/>
          </p:cNvSpPr>
          <p:nvPr>
            <p:ph type="body" sz="half" idx="2"/>
          </p:nvPr>
        </p:nvSpPr>
        <p:spPr/>
        <p:txBody>
          <a:bodyPr/>
          <a:lstStyle/>
          <a:p>
            <a:r>
              <a:rPr lang="en-US" sz="2400" dirty="0" smtClean="0"/>
              <a:t>This is one of the few known photographs of a young Adolf Hitler, taken in 1923. </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742950" indent="-742950" algn="ctr"/>
            <a:r>
              <a:rPr lang="en-US" sz="3600" b="1" dirty="0" smtClean="0"/>
              <a:t>What led to the Great Depression?</a:t>
            </a:r>
            <a:endParaRPr lang="en-US" sz="3600" b="1" dirty="0"/>
          </a:p>
        </p:txBody>
      </p:sp>
      <p:sp>
        <p:nvSpPr>
          <p:cNvPr id="6" name="Content Placeholder 5"/>
          <p:cNvSpPr>
            <a:spLocks noGrp="1"/>
          </p:cNvSpPr>
          <p:nvPr>
            <p:ph idx="1"/>
          </p:nvPr>
        </p:nvSpPr>
        <p:spPr>
          <a:xfrm>
            <a:off x="457200" y="1143000"/>
            <a:ext cx="8229600" cy="4983163"/>
          </a:xfrm>
        </p:spPr>
        <p:txBody>
          <a:bodyPr/>
          <a:lstStyle/>
          <a:p>
            <a:r>
              <a:rPr lang="en-US" sz="2400" dirty="0" smtClean="0"/>
              <a:t>Historians find it a complicated task</a:t>
            </a:r>
          </a:p>
          <a:p>
            <a:r>
              <a:rPr lang="en-US" sz="2400" dirty="0" smtClean="0"/>
              <a:t>US economy booms during 20’s and wartime demand had stimulated industrial and agricultural capacity</a:t>
            </a:r>
          </a:p>
          <a:p>
            <a:r>
              <a:rPr lang="en-US" sz="2400" dirty="0" smtClean="0"/>
              <a:t>However:</a:t>
            </a:r>
          </a:p>
          <a:p>
            <a:pPr marL="514350" indent="-514350">
              <a:buFont typeface="+mj-lt"/>
              <a:buAutoNum type="arabicPeriod"/>
            </a:pPr>
            <a:r>
              <a:rPr lang="en-US" sz="2000" dirty="0" smtClean="0"/>
              <a:t>By late 20’s, farms and factories producing more than could be sold </a:t>
            </a:r>
          </a:p>
          <a:p>
            <a:pPr marL="514350" indent="-514350">
              <a:buFont typeface="+mj-lt"/>
              <a:buAutoNum type="arabicPeriod"/>
            </a:pPr>
            <a:r>
              <a:rPr lang="en-US" sz="2000" dirty="0" smtClean="0"/>
              <a:t>Europeans couldn’t afford to buy the products also</a:t>
            </a:r>
          </a:p>
          <a:p>
            <a:pPr marL="514350" indent="-514350">
              <a:buFont typeface="+mj-lt"/>
              <a:buAutoNum type="arabicPeriod"/>
            </a:pPr>
            <a:r>
              <a:rPr lang="en-US" sz="2000" dirty="0" smtClean="0"/>
              <a:t>Germany and Austria made reparation payments with US loans</a:t>
            </a:r>
          </a:p>
          <a:p>
            <a:pPr marL="514350" indent="-514350">
              <a:buFont typeface="+mj-lt"/>
              <a:buAutoNum type="arabicPeriod"/>
            </a:pPr>
            <a:r>
              <a:rPr lang="en-US" sz="2000" dirty="0" smtClean="0"/>
              <a:t>Britain and France were indebt to US, but depended on the reparations to pay their loans</a:t>
            </a:r>
          </a:p>
          <a:p>
            <a:pPr marL="514350" indent="-514350">
              <a:buFont typeface="+mj-lt"/>
              <a:buAutoNum type="arabicPeriod"/>
            </a:pPr>
            <a:r>
              <a:rPr lang="en-US" sz="2000" dirty="0" smtClean="0"/>
              <a:t>US economic boom prompted many to speculate and invest beyond their means</a:t>
            </a:r>
          </a:p>
          <a:p>
            <a:pPr marL="914400" lvl="1" indent="-514350">
              <a:buFont typeface="+mj-lt"/>
              <a:buAutoNum type="arabicPeriod"/>
            </a:pPr>
            <a:r>
              <a:rPr lang="en-US" sz="1600" dirty="0" smtClean="0"/>
              <a:t>Buy stocks on margin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Crash of 1929</a:t>
            </a:r>
            <a:endParaRPr lang="en-US" dirty="0"/>
          </a:p>
        </p:txBody>
      </p:sp>
      <p:sp>
        <p:nvSpPr>
          <p:cNvPr id="3" name="Content Placeholder 2"/>
          <p:cNvSpPr>
            <a:spLocks noGrp="1"/>
          </p:cNvSpPr>
          <p:nvPr>
            <p:ph sz="half" idx="1"/>
          </p:nvPr>
        </p:nvSpPr>
        <p:spPr>
          <a:xfrm>
            <a:off x="0" y="1143000"/>
            <a:ext cx="4495800" cy="4983163"/>
          </a:xfrm>
        </p:spPr>
        <p:txBody>
          <a:bodyPr/>
          <a:lstStyle/>
          <a:p>
            <a:r>
              <a:rPr lang="en-US" sz="2000" b="1" dirty="0" smtClean="0"/>
              <a:t>Black Thursday:  October 24, 1929 </a:t>
            </a:r>
            <a:r>
              <a:rPr lang="en-US" sz="2000" dirty="0" smtClean="0"/>
              <a:t>stocks plummet and investors lost life savings</a:t>
            </a:r>
          </a:p>
          <a:p>
            <a:pPr lvl="1"/>
            <a:r>
              <a:rPr lang="en-US" sz="2000" dirty="0" smtClean="0"/>
              <a:t>Nearly 13-16 million shares traded on that day-record</a:t>
            </a:r>
          </a:p>
          <a:p>
            <a:pPr lvl="1"/>
            <a:r>
              <a:rPr lang="en-US" sz="2000" dirty="0" smtClean="0"/>
              <a:t>Prices dropped so fast that stock ticker couldn’t keep up</a:t>
            </a:r>
          </a:p>
          <a:p>
            <a:pPr lvl="1"/>
            <a:r>
              <a:rPr lang="en-US" sz="2000" dirty="0" smtClean="0"/>
              <a:t>Exchange lost $14 billion in value or 10% of US federal budget that year (Time)</a:t>
            </a:r>
          </a:p>
          <a:p>
            <a:pPr lvl="1"/>
            <a:r>
              <a:rPr lang="en-US" sz="2000" dirty="0" smtClean="0"/>
              <a:t>Eleven Wall Street financiers committed suicide by jumping out skyscrapers</a:t>
            </a:r>
          </a:p>
          <a:p>
            <a:pPr lvl="1"/>
            <a:r>
              <a:rPr lang="en-US" sz="2000" dirty="0" smtClean="0"/>
              <a:t>Banks closed</a:t>
            </a:r>
            <a:endParaRPr lang="en-US" dirty="0" smtClean="0"/>
          </a:p>
          <a:p>
            <a:endParaRPr lang="en-US" dirty="0"/>
          </a:p>
        </p:txBody>
      </p:sp>
      <p:pic>
        <p:nvPicPr>
          <p:cNvPr id="7" name="Content Placeholder 6" descr="stock_crash_01.jpg"/>
          <p:cNvPicPr>
            <a:picLocks noGrp="1" noChangeAspect="1"/>
          </p:cNvPicPr>
          <p:nvPr>
            <p:ph sz="half" idx="2"/>
          </p:nvPr>
        </p:nvPicPr>
        <p:blipFill>
          <a:blip r:embed="rId2" cstate="print"/>
          <a:stretch>
            <a:fillRect/>
          </a:stretch>
        </p:blipFill>
        <p:spPr>
          <a:xfrm>
            <a:off x="4267201" y="2438400"/>
            <a:ext cx="4900834" cy="3240486"/>
          </a:xfrm>
        </p:spPr>
      </p:pic>
      <p:sp>
        <p:nvSpPr>
          <p:cNvPr id="9" name="TextBox 8"/>
          <p:cNvSpPr txBox="1"/>
          <p:nvPr/>
        </p:nvSpPr>
        <p:spPr>
          <a:xfrm>
            <a:off x="5029200" y="5943600"/>
            <a:ext cx="3724096" cy="369332"/>
          </a:xfrm>
          <a:prstGeom prst="rect">
            <a:avLst/>
          </a:prstGeom>
          <a:noFill/>
        </p:spPr>
        <p:txBody>
          <a:bodyPr wrap="none" rtlCol="0">
            <a:spAutoFit/>
          </a:bodyPr>
          <a:lstStyle/>
          <a:p>
            <a:r>
              <a:rPr lang="en-US" dirty="0" smtClean="0"/>
              <a:t>Outside NYSE on Black Thursday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Effects of the Stock Market Crash</a:t>
            </a:r>
            <a:endParaRPr lang="en-US" sz="3600" dirty="0"/>
          </a:p>
        </p:txBody>
      </p:sp>
      <p:sp>
        <p:nvSpPr>
          <p:cNvPr id="3" name="Content Placeholder 2"/>
          <p:cNvSpPr>
            <a:spLocks noGrp="1"/>
          </p:cNvSpPr>
          <p:nvPr>
            <p:ph sz="half" idx="1"/>
          </p:nvPr>
        </p:nvSpPr>
        <p:spPr>
          <a:xfrm>
            <a:off x="152400" y="1066800"/>
            <a:ext cx="4648200" cy="5059363"/>
          </a:xfrm>
        </p:spPr>
        <p:txBody>
          <a:bodyPr/>
          <a:lstStyle/>
          <a:p>
            <a:r>
              <a:rPr lang="en-US" sz="2000" dirty="0" smtClean="0"/>
              <a:t>Deepest depression in history</a:t>
            </a:r>
          </a:p>
          <a:p>
            <a:r>
              <a:rPr lang="en-US" sz="2000" dirty="0" smtClean="0"/>
              <a:t>Consumers reduced purchases</a:t>
            </a:r>
          </a:p>
          <a:p>
            <a:r>
              <a:rPr lang="en-US" sz="2000" dirty="0" smtClean="0"/>
              <a:t>Businesses cut production</a:t>
            </a:r>
          </a:p>
          <a:p>
            <a:r>
              <a:rPr lang="en-US" sz="2000" dirty="0" smtClean="0"/>
              <a:t>By 1932, unemployment at 25%</a:t>
            </a:r>
          </a:p>
          <a:p>
            <a:r>
              <a:rPr lang="en-US" sz="2000" dirty="0" smtClean="0"/>
              <a:t>Farmers bankrupt</a:t>
            </a:r>
          </a:p>
          <a:p>
            <a:r>
              <a:rPr lang="en-US" sz="2000" dirty="0" smtClean="0"/>
              <a:t>In 1930, US </a:t>
            </a:r>
            <a:r>
              <a:rPr lang="en-US" sz="2000" dirty="0" err="1" smtClean="0"/>
              <a:t>gov’t</a:t>
            </a:r>
            <a:r>
              <a:rPr lang="en-US" sz="2000" dirty="0" smtClean="0"/>
              <a:t> imposed the Smoot-Hawley tariff on imported manufactured goods, highest in American history </a:t>
            </a:r>
          </a:p>
          <a:p>
            <a:pPr lvl="1"/>
            <a:r>
              <a:rPr lang="en-US" sz="1600" b="1" dirty="0" smtClean="0"/>
              <a:t>Tariff-taxes charged by </a:t>
            </a:r>
            <a:r>
              <a:rPr lang="en-US" sz="1600" b="1" dirty="0" err="1" smtClean="0"/>
              <a:t>gov’t</a:t>
            </a:r>
            <a:r>
              <a:rPr lang="en-US" sz="1600" b="1" dirty="0" smtClean="0"/>
              <a:t> on imported goods</a:t>
            </a:r>
          </a:p>
          <a:p>
            <a:pPr lvl="1"/>
            <a:r>
              <a:rPr lang="en-US" sz="2000" dirty="0" smtClean="0"/>
              <a:t>Ex. Protectionism</a:t>
            </a:r>
          </a:p>
          <a:p>
            <a:r>
              <a:rPr lang="en-US" sz="2000" dirty="0" smtClean="0"/>
              <a:t>Countries retaliate with their own tariffs</a:t>
            </a:r>
          </a:p>
          <a:p>
            <a:r>
              <a:rPr lang="en-US" sz="2000" b="1" dirty="0" smtClean="0"/>
              <a:t>B/n 1929-1932, global industrial production was down 36% and world trade dropped to 62%</a:t>
            </a:r>
            <a:endParaRPr lang="en-US" sz="2000" b="1" dirty="0"/>
          </a:p>
        </p:txBody>
      </p:sp>
      <p:pic>
        <p:nvPicPr>
          <p:cNvPr id="5" name="Picture 4" descr="migrant mother.jpg"/>
          <p:cNvPicPr>
            <a:picLocks noChangeAspect="1"/>
          </p:cNvPicPr>
          <p:nvPr/>
        </p:nvPicPr>
        <p:blipFill>
          <a:blip r:embed="rId2" cstate="print"/>
          <a:stretch>
            <a:fillRect/>
          </a:stretch>
        </p:blipFill>
        <p:spPr>
          <a:xfrm>
            <a:off x="4800600" y="838200"/>
            <a:ext cx="4036815" cy="5439076"/>
          </a:xfrm>
          <a:prstGeom prst="rect">
            <a:avLst/>
          </a:prstGeom>
        </p:spPr>
      </p:pic>
      <p:sp>
        <p:nvSpPr>
          <p:cNvPr id="7" name="TextBox 6"/>
          <p:cNvSpPr txBox="1"/>
          <p:nvPr/>
        </p:nvSpPr>
        <p:spPr>
          <a:xfrm>
            <a:off x="4343400" y="6248400"/>
            <a:ext cx="4800600" cy="646331"/>
          </a:xfrm>
          <a:prstGeom prst="rect">
            <a:avLst/>
          </a:prstGeom>
          <a:noFill/>
        </p:spPr>
        <p:txBody>
          <a:bodyPr wrap="square" rtlCol="0">
            <a:spAutoFit/>
          </a:bodyPr>
          <a:lstStyle/>
          <a:p>
            <a:pPr algn="ctr"/>
            <a:r>
              <a:rPr lang="en-US" i="1" dirty="0" smtClean="0"/>
              <a:t>Migrant Mother</a:t>
            </a:r>
            <a:r>
              <a:rPr lang="en-US" dirty="0" smtClean="0"/>
              <a:t>.  4 million migrants were on the road by the end.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 Suffering</a:t>
            </a:r>
            <a:endParaRPr lang="en-US" dirty="0"/>
          </a:p>
        </p:txBody>
      </p:sp>
      <p:pic>
        <p:nvPicPr>
          <p:cNvPr id="5" name="Content Placeholder 4" descr="hunger strikers.jpg"/>
          <p:cNvPicPr>
            <a:picLocks noGrp="1" noChangeAspect="1"/>
          </p:cNvPicPr>
          <p:nvPr>
            <p:ph sz="half" idx="1"/>
          </p:nvPr>
        </p:nvPicPr>
        <p:blipFill>
          <a:blip r:embed="rId2" cstate="print"/>
          <a:stretch>
            <a:fillRect/>
          </a:stretch>
        </p:blipFill>
        <p:spPr>
          <a:xfrm>
            <a:off x="0" y="1524000"/>
            <a:ext cx="4537849" cy="5059363"/>
          </a:xfrm>
        </p:spPr>
      </p:pic>
      <p:sp>
        <p:nvSpPr>
          <p:cNvPr id="4" name="Content Placeholder 3"/>
          <p:cNvSpPr>
            <a:spLocks noGrp="1"/>
          </p:cNvSpPr>
          <p:nvPr>
            <p:ph sz="half" idx="2"/>
          </p:nvPr>
        </p:nvSpPr>
        <p:spPr/>
        <p:txBody>
          <a:bodyPr/>
          <a:lstStyle/>
          <a:p>
            <a:r>
              <a:rPr lang="en-US" dirty="0" smtClean="0"/>
              <a:t>In January 1932, ten thousand hunger strikers marched on Washington, D.C., seeking government relief for their misery.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oup kitchen.jpg"/>
          <p:cNvPicPr>
            <a:picLocks noGrp="1" noChangeAspect="1"/>
          </p:cNvPicPr>
          <p:nvPr>
            <p:ph type="pic" idx="1"/>
          </p:nvPr>
        </p:nvPicPr>
        <p:blipFill>
          <a:blip r:embed="rId2" cstate="print"/>
          <a:srcRect t="50" b="50"/>
          <a:stretch>
            <a:fillRect/>
          </a:stretch>
        </p:blipFill>
        <p:spPr>
          <a:xfrm>
            <a:off x="1085321" y="228600"/>
            <a:ext cx="6705599" cy="5029199"/>
          </a:xfrm>
        </p:spPr>
      </p:pic>
      <p:sp>
        <p:nvSpPr>
          <p:cNvPr id="7" name="Text Placeholder 6"/>
          <p:cNvSpPr>
            <a:spLocks noGrp="1"/>
          </p:cNvSpPr>
          <p:nvPr>
            <p:ph type="body" sz="half" idx="2"/>
          </p:nvPr>
        </p:nvSpPr>
        <p:spPr/>
        <p:txBody>
          <a:bodyPr/>
          <a:lstStyle/>
          <a:p>
            <a:r>
              <a:rPr lang="en-US" dirty="0" smtClean="0"/>
              <a:t>Soup kitchens and breadlines became commonplace in the United States during the earliest, darkest years of the Great Depression. They fed millions of starving and unemployed people.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eat depression kids.jpg"/>
          <p:cNvPicPr>
            <a:picLocks noGrp="1" noChangeAspect="1"/>
          </p:cNvPicPr>
          <p:nvPr>
            <p:ph type="pic" idx="1"/>
          </p:nvPr>
        </p:nvPicPr>
        <p:blipFill>
          <a:blip r:embed="rId2" cstate="print"/>
          <a:srcRect t="7773" b="7773"/>
          <a:stretch>
            <a:fillRect/>
          </a:stretch>
        </p:blipFill>
        <p:spPr>
          <a:xfrm>
            <a:off x="1030288" y="97069"/>
            <a:ext cx="7010400" cy="5257800"/>
          </a:xfrm>
        </p:spPr>
      </p:pic>
      <p:sp>
        <p:nvSpPr>
          <p:cNvPr id="7" name="Text Placeholder 6"/>
          <p:cNvSpPr>
            <a:spLocks noGrp="1"/>
          </p:cNvSpPr>
          <p:nvPr>
            <p:ph type="body" sz="half" idx="2"/>
          </p:nvPr>
        </p:nvSpPr>
        <p:spPr/>
        <p:txBody>
          <a:bodyPr/>
          <a:lstStyle/>
          <a:p>
            <a:r>
              <a:rPr lang="en-US" dirty="0" smtClean="0"/>
              <a:t>Human faces of the Great Depression: children bathing in the Ozark Mountains, Missouri, 1940.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Depression in Industrial Nations</a:t>
            </a:r>
            <a:endParaRPr lang="en-US" sz="4000" dirty="0"/>
          </a:p>
        </p:txBody>
      </p:sp>
      <p:pic>
        <p:nvPicPr>
          <p:cNvPr id="5" name="Content Placeholder 4" descr="map of depression.jpg"/>
          <p:cNvPicPr>
            <a:picLocks noGrp="1" noChangeAspect="1"/>
          </p:cNvPicPr>
          <p:nvPr>
            <p:ph sz="half" idx="1"/>
          </p:nvPr>
        </p:nvPicPr>
        <p:blipFill>
          <a:blip r:embed="rId2" cstate="print"/>
          <a:stretch>
            <a:fillRect/>
          </a:stretch>
        </p:blipFill>
        <p:spPr>
          <a:xfrm>
            <a:off x="0" y="1828800"/>
            <a:ext cx="4249924" cy="4191000"/>
          </a:xfrm>
        </p:spPr>
      </p:pic>
      <p:sp>
        <p:nvSpPr>
          <p:cNvPr id="4" name="Content Placeholder 3"/>
          <p:cNvSpPr>
            <a:spLocks noGrp="1"/>
          </p:cNvSpPr>
          <p:nvPr>
            <p:ph sz="half" idx="2"/>
          </p:nvPr>
        </p:nvSpPr>
        <p:spPr>
          <a:xfrm>
            <a:off x="4343400" y="914400"/>
            <a:ext cx="4572000" cy="5943600"/>
          </a:xfrm>
        </p:spPr>
        <p:txBody>
          <a:bodyPr/>
          <a:lstStyle/>
          <a:p>
            <a:r>
              <a:rPr lang="en-US" sz="2400" dirty="0" smtClean="0"/>
              <a:t>Spread to Europe by 1931</a:t>
            </a:r>
          </a:p>
          <a:p>
            <a:r>
              <a:rPr lang="en-US" sz="2400" dirty="0" smtClean="0"/>
              <a:t>France and Britain weather it by making colonies purchase their products</a:t>
            </a:r>
          </a:p>
          <a:p>
            <a:r>
              <a:rPr lang="en-US" sz="2400" dirty="0" smtClean="0"/>
              <a:t>German unemployment reaches 6 million by 1932</a:t>
            </a:r>
          </a:p>
          <a:p>
            <a:r>
              <a:rPr lang="en-US" sz="2400" dirty="0" smtClean="0"/>
              <a:t>½ German pop. lived in poverty while those in jobs saw salaries cut</a:t>
            </a:r>
          </a:p>
          <a:p>
            <a:r>
              <a:rPr lang="en-US" sz="2400" dirty="0" smtClean="0"/>
              <a:t>Japan’s farmers suffer crop failures</a:t>
            </a:r>
          </a:p>
          <a:p>
            <a:pPr lvl="1"/>
            <a:r>
              <a:rPr lang="en-US" sz="2000" dirty="0" smtClean="0"/>
              <a:t>Families eat tree bark and roots to survive</a:t>
            </a:r>
          </a:p>
          <a:p>
            <a:pPr>
              <a:buNone/>
            </a:pPr>
            <a:endParaRPr lang="en-US" sz="2400" dirty="0" smtClean="0"/>
          </a:p>
          <a:p>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5257800"/>
            <a:ext cx="5486400" cy="609600"/>
          </a:xfrm>
        </p:spPr>
        <p:txBody>
          <a:bodyPr/>
          <a:lstStyle/>
          <a:p>
            <a:pPr algn="ctr"/>
            <a:r>
              <a:rPr lang="en-US" sz="2400" dirty="0" smtClean="0"/>
              <a:t>Hoover Dam</a:t>
            </a:r>
            <a:endParaRPr lang="en-US" sz="2400" dirty="0"/>
          </a:p>
        </p:txBody>
      </p:sp>
      <p:pic>
        <p:nvPicPr>
          <p:cNvPr id="5" name="Content Placeholder 4" descr="hoover_dam.jpg"/>
          <p:cNvPicPr>
            <a:picLocks noGrp="1" noChangeAspect="1"/>
          </p:cNvPicPr>
          <p:nvPr>
            <p:ph type="pic" idx="1"/>
          </p:nvPr>
        </p:nvPicPr>
        <p:blipFill>
          <a:blip r:embed="rId3" cstate="print"/>
          <a:srcRect l="2381" r="2381"/>
          <a:stretch>
            <a:fillRect/>
          </a:stretch>
        </p:blipFill>
        <p:spPr>
          <a:xfrm>
            <a:off x="1143000" y="152400"/>
            <a:ext cx="7086600" cy="5314950"/>
          </a:xfrm>
        </p:spPr>
      </p:pic>
      <p:sp>
        <p:nvSpPr>
          <p:cNvPr id="7" name="Text Placeholder 6"/>
          <p:cNvSpPr>
            <a:spLocks noGrp="1"/>
          </p:cNvSpPr>
          <p:nvPr>
            <p:ph type="body" sz="half" idx="2"/>
          </p:nvPr>
        </p:nvSpPr>
        <p:spPr>
          <a:xfrm>
            <a:off x="1792288" y="6019800"/>
            <a:ext cx="5486400" cy="685800"/>
          </a:xfrm>
        </p:spPr>
        <p:txBody>
          <a:bodyPr/>
          <a:lstStyle/>
          <a:p>
            <a:pPr algn="ctr"/>
            <a:r>
              <a:rPr lang="en-US" dirty="0" smtClean="0"/>
              <a:t>Constructed from 1931-1935 during the Depression.  B/n 10-20 thousands of the unemployed come to southern Nevada to gain work.</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Despair and </a:t>
            </a:r>
            <a:r>
              <a:rPr lang="en-US" dirty="0" err="1" smtClean="0"/>
              <a:t>Gov’t</a:t>
            </a:r>
            <a:r>
              <a:rPr lang="en-US" dirty="0" smtClean="0"/>
              <a:t> Action</a:t>
            </a:r>
            <a:endParaRPr lang="en-US" dirty="0"/>
          </a:p>
        </p:txBody>
      </p:sp>
      <p:sp>
        <p:nvSpPr>
          <p:cNvPr id="6" name="Content Placeholder 5"/>
          <p:cNvSpPr>
            <a:spLocks noGrp="1"/>
          </p:cNvSpPr>
          <p:nvPr>
            <p:ph idx="1"/>
          </p:nvPr>
        </p:nvSpPr>
        <p:spPr>
          <a:xfrm>
            <a:off x="457200" y="914400"/>
            <a:ext cx="8229600" cy="5211763"/>
          </a:xfrm>
        </p:spPr>
        <p:txBody>
          <a:bodyPr/>
          <a:lstStyle/>
          <a:p>
            <a:r>
              <a:rPr lang="en-US" sz="2000" dirty="0" smtClean="0"/>
              <a:t>By 1933, unemployment in industrial societies reached 30 million</a:t>
            </a:r>
          </a:p>
          <a:p>
            <a:pPr lvl="1"/>
            <a:r>
              <a:rPr lang="en-US" sz="2000" dirty="0" smtClean="0"/>
              <a:t>For a short period of time, women stayed employed b/c only paid 2/3 of amount of men</a:t>
            </a:r>
          </a:p>
          <a:p>
            <a:r>
              <a:rPr lang="en-US" sz="2000" dirty="0" smtClean="0"/>
              <a:t>Struggle for food, clothing, shelter</a:t>
            </a:r>
          </a:p>
          <a:p>
            <a:r>
              <a:rPr lang="en-US" sz="2000" dirty="0" smtClean="0"/>
              <a:t>Marriage, childbearing, divorce decline</a:t>
            </a:r>
          </a:p>
          <a:p>
            <a:r>
              <a:rPr lang="en-US" sz="2000" dirty="0" smtClean="0"/>
              <a:t>Suicide goes up</a:t>
            </a:r>
          </a:p>
          <a:p>
            <a:r>
              <a:rPr lang="en-US" sz="2000" dirty="0" smtClean="0"/>
              <a:t>Social divisions and class hatreds become stronger</a:t>
            </a:r>
          </a:p>
          <a:p>
            <a:r>
              <a:rPr lang="en-US" sz="2000" dirty="0" smtClean="0"/>
              <a:t>Adolescents finish school to face a nonexistent job market</a:t>
            </a:r>
          </a:p>
          <a:p>
            <a:endParaRPr lang="en-US" dirty="0" smtClean="0"/>
          </a:p>
          <a:p>
            <a:endParaRPr lang="en-US" dirty="0"/>
          </a:p>
        </p:txBody>
      </p:sp>
      <p:pic>
        <p:nvPicPr>
          <p:cNvPr id="7" name="Picture 6" descr="kids depression.jpg"/>
          <p:cNvPicPr>
            <a:picLocks noChangeAspect="1"/>
          </p:cNvPicPr>
          <p:nvPr/>
        </p:nvPicPr>
        <p:blipFill>
          <a:blip r:embed="rId2" cstate="print"/>
          <a:stretch>
            <a:fillRect/>
          </a:stretch>
        </p:blipFill>
        <p:spPr>
          <a:xfrm>
            <a:off x="1600200" y="4191000"/>
            <a:ext cx="5212378" cy="2667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Experimentation</a:t>
            </a:r>
            <a:endParaRPr lang="en-US" dirty="0"/>
          </a:p>
        </p:txBody>
      </p:sp>
      <p:sp>
        <p:nvSpPr>
          <p:cNvPr id="3" name="Content Placeholder 2"/>
          <p:cNvSpPr>
            <a:spLocks noGrp="1"/>
          </p:cNvSpPr>
          <p:nvPr>
            <p:ph sz="half" idx="1"/>
          </p:nvPr>
        </p:nvSpPr>
        <p:spPr>
          <a:xfrm>
            <a:off x="2819400" y="1143000"/>
            <a:ext cx="3657600" cy="4906963"/>
          </a:xfrm>
        </p:spPr>
        <p:txBody>
          <a:bodyPr/>
          <a:lstStyle/>
          <a:p>
            <a:r>
              <a:rPr lang="en-US" dirty="0" smtClean="0"/>
              <a:t>Classic economic thought said that capitalism was a self-correcting system that operated when left to its own</a:t>
            </a:r>
          </a:p>
          <a:p>
            <a:r>
              <a:rPr lang="en-US" dirty="0" smtClean="0"/>
              <a:t>Didn’t </a:t>
            </a:r>
            <a:r>
              <a:rPr lang="en-US" smtClean="0"/>
              <a:t>necessarily work in the 1930s</a:t>
            </a:r>
            <a:endParaRPr lang="en-US" dirty="0" smtClean="0"/>
          </a:p>
          <a:p>
            <a:endParaRPr lang="en-US" dirty="0"/>
          </a:p>
        </p:txBody>
      </p:sp>
      <p:pic>
        <p:nvPicPr>
          <p:cNvPr id="5" name="Content Placeholder 4" descr="economics.jpg"/>
          <p:cNvPicPr>
            <a:picLocks noGrp="1" noChangeAspect="1"/>
          </p:cNvPicPr>
          <p:nvPr>
            <p:ph sz="half" idx="2"/>
          </p:nvPr>
        </p:nvPicPr>
        <p:blipFill>
          <a:blip r:embed="rId2" cstate="print"/>
          <a:stretch>
            <a:fillRect/>
          </a:stretch>
        </p:blipFill>
        <p:spPr>
          <a:xfrm>
            <a:off x="0" y="2667000"/>
            <a:ext cx="3002280" cy="3812419"/>
          </a:xfrm>
        </p:spPr>
      </p:pic>
      <p:pic>
        <p:nvPicPr>
          <p:cNvPr id="6" name="Picture 5" descr="Adam-Smith-The-Wealth-of-Nations.jpg"/>
          <p:cNvPicPr>
            <a:picLocks noChangeAspect="1"/>
          </p:cNvPicPr>
          <p:nvPr/>
        </p:nvPicPr>
        <p:blipFill>
          <a:blip r:embed="rId3" cstate="print"/>
          <a:stretch>
            <a:fillRect/>
          </a:stretch>
        </p:blipFill>
        <p:spPr>
          <a:xfrm>
            <a:off x="6400800" y="1676400"/>
            <a:ext cx="2514600" cy="37719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3050"/>
            <a:ext cx="2895601" cy="1162050"/>
          </a:xfrm>
        </p:spPr>
        <p:txBody>
          <a:bodyPr/>
          <a:lstStyle/>
          <a:p>
            <a:r>
              <a:rPr lang="en-US" sz="2800" i="1" dirty="0" smtClean="0"/>
              <a:t>Seven Deadly Sins, Otto Dix</a:t>
            </a:r>
            <a:endParaRPr lang="en-US" sz="2800" i="1" dirty="0"/>
          </a:p>
        </p:txBody>
      </p:sp>
      <p:pic>
        <p:nvPicPr>
          <p:cNvPr id="4" name="Content Placeholder 3" descr="dix pic.jpg"/>
          <p:cNvPicPr>
            <a:picLocks noGrp="1" noChangeAspect="1"/>
          </p:cNvPicPr>
          <p:nvPr>
            <p:ph idx="1"/>
          </p:nvPr>
        </p:nvPicPr>
        <p:blipFill>
          <a:blip r:embed="rId2" cstate="print"/>
          <a:stretch>
            <a:fillRect/>
          </a:stretch>
        </p:blipFill>
        <p:spPr>
          <a:xfrm>
            <a:off x="3331433" y="304800"/>
            <a:ext cx="5812567" cy="6553200"/>
          </a:xfrm>
        </p:spPr>
      </p:pic>
      <p:sp>
        <p:nvSpPr>
          <p:cNvPr id="6" name="Text Placeholder 5"/>
          <p:cNvSpPr>
            <a:spLocks noGrp="1"/>
          </p:cNvSpPr>
          <p:nvPr>
            <p:ph type="body" sz="half" idx="2"/>
          </p:nvPr>
        </p:nvSpPr>
        <p:spPr>
          <a:xfrm>
            <a:off x="228601" y="1435100"/>
            <a:ext cx="2971800" cy="4691063"/>
          </a:xfrm>
        </p:spPr>
        <p:txBody>
          <a:bodyPr/>
          <a:lstStyle/>
          <a:p>
            <a:pPr>
              <a:buFont typeface="Arial" pitchFamily="34" charset="0"/>
              <a:buChar char="•"/>
            </a:pPr>
            <a:r>
              <a:rPr lang="en-US" sz="1800" b="1" dirty="0" smtClean="0"/>
              <a:t>In his disturbing painting of the</a:t>
            </a:r>
            <a:r>
              <a:rPr lang="en-US" sz="1800" dirty="0" smtClean="0"/>
              <a:t> </a:t>
            </a:r>
            <a:r>
              <a:rPr lang="en-US" sz="1800" b="1" i="1" dirty="0" smtClean="0"/>
              <a:t>Seven Deadly Sins</a:t>
            </a:r>
            <a:r>
              <a:rPr lang="en-US" sz="1800" dirty="0" smtClean="0"/>
              <a:t> </a:t>
            </a:r>
            <a:r>
              <a:rPr lang="en-US" sz="1800" b="1" dirty="0" smtClean="0"/>
              <a:t>(1933), Otto Dix features Hitler, clearly identified by a black moustache, in the guise of envy. </a:t>
            </a:r>
          </a:p>
          <a:p>
            <a:pPr>
              <a:buFont typeface="Arial" pitchFamily="34" charset="0"/>
              <a:buChar char="•"/>
            </a:pPr>
            <a:r>
              <a:rPr lang="en-US" sz="1800" b="1" dirty="0" smtClean="0"/>
              <a:t>Catalogues the excess and horror of the depression years in Germany</a:t>
            </a:r>
          </a:p>
          <a:p>
            <a:pPr>
              <a:buFont typeface="Arial" pitchFamily="34" charset="0"/>
              <a:buChar char="•"/>
            </a:pPr>
            <a:r>
              <a:rPr lang="en-US" sz="1800" b="1" dirty="0" smtClean="0"/>
              <a:t>Hitler is depicted as gluttonous child</a:t>
            </a:r>
          </a:p>
          <a:p>
            <a:pPr>
              <a:buFont typeface="Arial" pitchFamily="34" charset="0"/>
              <a:buChar char="•"/>
            </a:pPr>
            <a:r>
              <a:rPr lang="en-US" sz="1800" b="1" dirty="0" smtClean="0"/>
              <a:t>Fearing retribution while the </a:t>
            </a:r>
            <a:r>
              <a:rPr lang="en-US" sz="1800" b="1" dirty="0" err="1" smtClean="0"/>
              <a:t>Führer</a:t>
            </a:r>
            <a:r>
              <a:rPr lang="en-US" sz="1800" b="1" dirty="0" smtClean="0"/>
              <a:t> remained in power, Dix added the moustache after Hitler's death.</a:t>
            </a:r>
            <a:endParaRPr lang="en-US"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John Maynard Keynes</a:t>
            </a:r>
            <a:endParaRPr lang="en-US" dirty="0"/>
          </a:p>
        </p:txBody>
      </p:sp>
      <p:sp>
        <p:nvSpPr>
          <p:cNvPr id="3" name="Content Placeholder 2"/>
          <p:cNvSpPr>
            <a:spLocks noGrp="1"/>
          </p:cNvSpPr>
          <p:nvPr>
            <p:ph sz="half" idx="1"/>
          </p:nvPr>
        </p:nvSpPr>
        <p:spPr>
          <a:xfrm>
            <a:off x="228600" y="914400"/>
            <a:ext cx="5562600" cy="5211763"/>
          </a:xfrm>
        </p:spPr>
        <p:txBody>
          <a:bodyPr/>
          <a:lstStyle/>
          <a:p>
            <a:r>
              <a:rPr lang="en-US" sz="2400" dirty="0" smtClean="0"/>
              <a:t>Most influential economist of 20</a:t>
            </a:r>
            <a:r>
              <a:rPr lang="en-US" sz="2400" baseline="30000" dirty="0" smtClean="0"/>
              <a:t>th</a:t>
            </a:r>
            <a:r>
              <a:rPr lang="en-US" sz="2400" dirty="0" smtClean="0"/>
              <a:t> c. who wrote</a:t>
            </a:r>
            <a:r>
              <a:rPr lang="en-US" sz="2400" b="1" i="1" dirty="0" smtClean="0"/>
              <a:t> The General Theory of Employment, Interest, and Money</a:t>
            </a:r>
          </a:p>
          <a:p>
            <a:r>
              <a:rPr lang="en-US" sz="2400" dirty="0" smtClean="0"/>
              <a:t>His answer to Great Depression</a:t>
            </a:r>
          </a:p>
          <a:p>
            <a:pPr lvl="1"/>
            <a:r>
              <a:rPr lang="en-US" sz="2000" b="1" dirty="0" err="1" smtClean="0"/>
              <a:t>Gov’t</a:t>
            </a:r>
            <a:r>
              <a:rPr lang="en-US" sz="2000" b="1" dirty="0" smtClean="0"/>
              <a:t> needs to stimulate the economy by increasing $ supply, lower interest rates, and encourage investment</a:t>
            </a:r>
          </a:p>
          <a:p>
            <a:r>
              <a:rPr lang="en-US" sz="2400" dirty="0" err="1" smtClean="0"/>
              <a:t>Gov’t</a:t>
            </a:r>
            <a:r>
              <a:rPr lang="en-US" sz="2400" dirty="0" smtClean="0"/>
              <a:t> should undertake public work projects to provide jobs and redistribute incomes through tax policy</a:t>
            </a:r>
          </a:p>
          <a:p>
            <a:r>
              <a:rPr lang="en-US" sz="2400" dirty="0" smtClean="0"/>
              <a:t>It will reduce unemployment and increase consumer demand</a:t>
            </a:r>
          </a:p>
          <a:p>
            <a:endParaRPr lang="en-US" sz="2400" dirty="0"/>
          </a:p>
        </p:txBody>
      </p:sp>
      <p:pic>
        <p:nvPicPr>
          <p:cNvPr id="5" name="Content Placeholder 4" descr="keynes.jpg"/>
          <p:cNvPicPr>
            <a:picLocks noGrp="1" noChangeAspect="1"/>
          </p:cNvPicPr>
          <p:nvPr>
            <p:ph sz="half" idx="2"/>
          </p:nvPr>
        </p:nvPicPr>
        <p:blipFill>
          <a:blip r:embed="rId2"/>
          <a:stretch>
            <a:fillRect/>
          </a:stretch>
        </p:blipFill>
        <p:spPr>
          <a:xfrm>
            <a:off x="5847110" y="1676400"/>
            <a:ext cx="3101188" cy="48006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algn="ctr"/>
            <a:r>
              <a:rPr lang="en-US" sz="4000" dirty="0" smtClean="0"/>
              <a:t>Political Repercussions From the Depression </a:t>
            </a:r>
            <a:endParaRPr lang="en-US" sz="4000" dirty="0"/>
          </a:p>
        </p:txBody>
      </p:sp>
      <p:sp>
        <p:nvSpPr>
          <p:cNvPr id="3" name="Content Placeholder 2"/>
          <p:cNvSpPr>
            <a:spLocks noGrp="1"/>
          </p:cNvSpPr>
          <p:nvPr>
            <p:ph sz="half" idx="1"/>
          </p:nvPr>
        </p:nvSpPr>
        <p:spPr>
          <a:xfrm>
            <a:off x="304800" y="1371600"/>
            <a:ext cx="4953000" cy="4754563"/>
          </a:xfrm>
        </p:spPr>
        <p:txBody>
          <a:bodyPr/>
          <a:lstStyle/>
          <a:p>
            <a:r>
              <a:rPr lang="en-US" dirty="0" smtClean="0"/>
              <a:t>FDR was elected president in 1932 on a </a:t>
            </a:r>
            <a:r>
              <a:rPr lang="en-US" b="1" dirty="0" smtClean="0"/>
              <a:t>“New Deal” </a:t>
            </a:r>
            <a:r>
              <a:rPr lang="en-US" dirty="0" smtClean="0"/>
              <a:t>platform</a:t>
            </a:r>
          </a:p>
          <a:p>
            <a:pPr lvl="1"/>
            <a:r>
              <a:rPr lang="en-US" dirty="0" smtClean="0"/>
              <a:t>Social Security</a:t>
            </a:r>
          </a:p>
          <a:p>
            <a:pPr lvl="1"/>
            <a:r>
              <a:rPr lang="en-US" dirty="0" smtClean="0"/>
              <a:t>FDIC</a:t>
            </a:r>
          </a:p>
          <a:p>
            <a:pPr lvl="1"/>
            <a:r>
              <a:rPr lang="en-US" dirty="0" smtClean="0"/>
              <a:t>Civil Conservation Corp.</a:t>
            </a:r>
          </a:p>
          <a:p>
            <a:r>
              <a:rPr lang="en-US" b="1" dirty="0" smtClean="0"/>
              <a:t>Germany and Japan turn to radical leaders who turn their nations into military machines hoping to acquire empires &amp; self-sufficient economies</a:t>
            </a:r>
            <a:endParaRPr lang="en-US" b="1" dirty="0"/>
          </a:p>
        </p:txBody>
      </p:sp>
      <p:pic>
        <p:nvPicPr>
          <p:cNvPr id="5" name="Content Placeholder 4" descr="fdr_new_deal_s.png"/>
          <p:cNvPicPr>
            <a:picLocks noGrp="1" noChangeAspect="1"/>
          </p:cNvPicPr>
          <p:nvPr>
            <p:ph sz="half" idx="2"/>
          </p:nvPr>
        </p:nvPicPr>
        <p:blipFill>
          <a:blip r:embed="rId2" cstate="print"/>
          <a:stretch>
            <a:fillRect/>
          </a:stretch>
        </p:blipFill>
        <p:spPr>
          <a:xfrm>
            <a:off x="5334000" y="2133600"/>
            <a:ext cx="3428999" cy="3428999"/>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lgn="ctr"/>
            <a:r>
              <a:rPr lang="en-US" sz="4000" dirty="0" smtClean="0"/>
              <a:t>Depression in Asia, Africa and Latin America</a:t>
            </a:r>
            <a:endParaRPr lang="en-US" sz="4000" dirty="0"/>
          </a:p>
        </p:txBody>
      </p:sp>
      <p:sp>
        <p:nvSpPr>
          <p:cNvPr id="4" name="Content Placeholder 3"/>
          <p:cNvSpPr>
            <a:spLocks noGrp="1"/>
          </p:cNvSpPr>
          <p:nvPr>
            <p:ph idx="1"/>
          </p:nvPr>
        </p:nvSpPr>
        <p:spPr>
          <a:xfrm>
            <a:off x="304800" y="1676400"/>
            <a:ext cx="8382000" cy="4449763"/>
          </a:xfrm>
        </p:spPr>
        <p:txBody>
          <a:bodyPr/>
          <a:lstStyle/>
          <a:p>
            <a:r>
              <a:rPr lang="en-US" sz="2400" dirty="0" smtClean="0"/>
              <a:t>China was little affected by trade with other countries b/c of political problems</a:t>
            </a:r>
          </a:p>
          <a:p>
            <a:r>
              <a:rPr lang="en-US" sz="2400" b="1" dirty="0" smtClean="0"/>
              <a:t>Latin America </a:t>
            </a:r>
            <a:r>
              <a:rPr lang="en-US" sz="2400" dirty="0" smtClean="0"/>
              <a:t>saw unemployment, homelessness increase</a:t>
            </a:r>
          </a:p>
          <a:p>
            <a:pPr lvl="1"/>
            <a:r>
              <a:rPr lang="en-US" sz="2000" b="1" dirty="0" smtClean="0"/>
              <a:t>Military officers seize power </a:t>
            </a:r>
          </a:p>
          <a:p>
            <a:pPr lvl="1"/>
            <a:r>
              <a:rPr lang="en-US" sz="2000" b="1" dirty="0" smtClean="0"/>
              <a:t>Imitate dictatorships of Europe</a:t>
            </a:r>
          </a:p>
          <a:p>
            <a:r>
              <a:rPr lang="en-US" sz="2400" dirty="0" smtClean="0"/>
              <a:t>Russia not affected b/c of Stalin’s Five Year Plan</a:t>
            </a:r>
          </a:p>
          <a:p>
            <a:r>
              <a:rPr lang="en-US" sz="2400" dirty="0" smtClean="0"/>
              <a:t>Africa</a:t>
            </a:r>
          </a:p>
          <a:p>
            <a:pPr lvl="1"/>
            <a:r>
              <a:rPr lang="en-US" sz="2000" dirty="0" smtClean="0"/>
              <a:t>Egypt dependent on cotton exports was hit</a:t>
            </a:r>
          </a:p>
          <a:p>
            <a:pPr lvl="2"/>
            <a:r>
              <a:rPr lang="en-US" sz="2000" dirty="0" err="1" smtClean="0"/>
              <a:t>Gov’t</a:t>
            </a:r>
            <a:r>
              <a:rPr lang="en-US" sz="2000" dirty="0" smtClean="0"/>
              <a:t> becomes more autocratic</a:t>
            </a:r>
          </a:p>
          <a:p>
            <a:pPr lvl="1"/>
            <a:r>
              <a:rPr lang="en-US" sz="2000" dirty="0" smtClean="0"/>
              <a:t>Southern Africa boomed </a:t>
            </a:r>
          </a:p>
          <a:p>
            <a:pPr lvl="1"/>
            <a:r>
              <a:rPr lang="en-US" sz="2000" dirty="0" smtClean="0"/>
              <a:t>Copper deposits cheaper 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 in Russia</a:t>
            </a:r>
            <a:endParaRPr lang="en-US" dirty="0"/>
          </a:p>
        </p:txBody>
      </p:sp>
      <p:sp>
        <p:nvSpPr>
          <p:cNvPr id="3" name="Content Placeholder 2"/>
          <p:cNvSpPr>
            <a:spLocks noGrp="1"/>
          </p:cNvSpPr>
          <p:nvPr>
            <p:ph sz="half" idx="1"/>
          </p:nvPr>
        </p:nvSpPr>
        <p:spPr>
          <a:xfrm>
            <a:off x="457200" y="1143000"/>
            <a:ext cx="4572000" cy="4983163"/>
          </a:xfrm>
        </p:spPr>
        <p:txBody>
          <a:bodyPr/>
          <a:lstStyle/>
          <a:p>
            <a:r>
              <a:rPr lang="en-US" sz="2000" dirty="0" smtClean="0"/>
              <a:t>Must defend the world’s 1</a:t>
            </a:r>
            <a:r>
              <a:rPr lang="en-US" sz="2000" baseline="30000" dirty="0" smtClean="0"/>
              <a:t>st</a:t>
            </a:r>
            <a:r>
              <a:rPr lang="en-US" sz="2000" dirty="0" smtClean="0"/>
              <a:t> “dictatorship of the proletariat”</a:t>
            </a:r>
          </a:p>
          <a:p>
            <a:r>
              <a:rPr lang="en-US" sz="2000" dirty="0" smtClean="0"/>
              <a:t>Civil War in 1918-1920:  Reds-Bolsheviks v. Whites</a:t>
            </a:r>
          </a:p>
          <a:p>
            <a:pPr lvl="1"/>
            <a:r>
              <a:rPr lang="en-US" sz="2000" dirty="0" smtClean="0"/>
              <a:t>Bolshevik Red Army wins</a:t>
            </a:r>
          </a:p>
          <a:p>
            <a:r>
              <a:rPr lang="en-US" sz="2000" dirty="0" smtClean="0"/>
              <a:t>Tsar executed as well as enemies of revolution</a:t>
            </a:r>
          </a:p>
          <a:p>
            <a:r>
              <a:rPr lang="en-US" sz="2000" b="1" dirty="0" smtClean="0"/>
              <a:t>Lenin institutes the NEP:  New Economic Policy 1921</a:t>
            </a:r>
          </a:p>
          <a:p>
            <a:pPr lvl="1">
              <a:buNone/>
            </a:pPr>
            <a:r>
              <a:rPr lang="en-US" sz="2000" dirty="0" smtClean="0"/>
              <a:t>	-Temporarily restores market economy</a:t>
            </a:r>
          </a:p>
          <a:p>
            <a:pPr lvl="1">
              <a:buNone/>
            </a:pPr>
            <a:r>
              <a:rPr lang="en-US" sz="2000" dirty="0" smtClean="0"/>
              <a:t>	-Large industry, banks, transportation, communications stay under state control</a:t>
            </a:r>
          </a:p>
          <a:p>
            <a:pPr lvl="1"/>
            <a:endParaRPr lang="en-US" dirty="0" smtClean="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05400" y="962025"/>
            <a:ext cx="3810000" cy="2847975"/>
          </a:xfrm>
          <a:prstGeom prst="rect">
            <a:avLst/>
          </a:prstGeom>
          <a:noFill/>
          <a:ln w="9525">
            <a:noFill/>
            <a:miter lim="800000"/>
            <a:headEnd/>
            <a:tailEnd/>
          </a:ln>
        </p:spPr>
      </p:pic>
      <p:sp>
        <p:nvSpPr>
          <p:cNvPr id="6" name="TextBox 5"/>
          <p:cNvSpPr txBox="1"/>
          <p:nvPr/>
        </p:nvSpPr>
        <p:spPr>
          <a:xfrm>
            <a:off x="5105399" y="4191000"/>
            <a:ext cx="3581401" cy="1477328"/>
          </a:xfrm>
          <a:prstGeom prst="rect">
            <a:avLst/>
          </a:prstGeom>
          <a:noFill/>
        </p:spPr>
        <p:txBody>
          <a:bodyPr wrap="square" rtlCol="0">
            <a:spAutoFit/>
          </a:bodyPr>
          <a:lstStyle/>
          <a:p>
            <a:pPr algn="ctr"/>
            <a:r>
              <a:rPr lang="en-US" dirty="0" smtClean="0"/>
              <a:t>NEP-Period Marketplace 1921</a:t>
            </a:r>
          </a:p>
          <a:p>
            <a:pPr algn="ctr"/>
            <a:r>
              <a:rPr lang="en-US" dirty="0" smtClean="0"/>
              <a:t>Small-scale private trade brought rural</a:t>
            </a:r>
          </a:p>
          <a:p>
            <a:pPr algn="ctr"/>
            <a:r>
              <a:rPr lang="en-US" dirty="0" smtClean="0"/>
              <a:t>foodstuff into city marketplaces.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Stalin Revolution</a:t>
            </a:r>
            <a:endParaRPr lang="en-US" dirty="0"/>
          </a:p>
        </p:txBody>
      </p:sp>
      <p:sp>
        <p:nvSpPr>
          <p:cNvPr id="3" name="Content Placeholder 2"/>
          <p:cNvSpPr>
            <a:spLocks noGrp="1"/>
          </p:cNvSpPr>
          <p:nvPr>
            <p:ph sz="half" idx="1"/>
          </p:nvPr>
        </p:nvSpPr>
        <p:spPr>
          <a:xfrm>
            <a:off x="381000" y="1371600"/>
            <a:ext cx="4267200" cy="4068763"/>
          </a:xfrm>
        </p:spPr>
        <p:txBody>
          <a:bodyPr/>
          <a:lstStyle/>
          <a:p>
            <a:r>
              <a:rPr lang="en-US" dirty="0" smtClean="0"/>
              <a:t>1920’s recover from Revolution &amp; civil war</a:t>
            </a:r>
          </a:p>
          <a:p>
            <a:r>
              <a:rPr lang="en-US" dirty="0" smtClean="0"/>
              <a:t>1929, Stalin leads them to economic and social transformation</a:t>
            </a:r>
          </a:p>
          <a:p>
            <a:r>
              <a:rPr lang="en-US" dirty="0" smtClean="0"/>
              <a:t>Part of the Bolshevik Revolution, works his way up w/in party</a:t>
            </a:r>
          </a:p>
          <a:p>
            <a:r>
              <a:rPr lang="en-US" dirty="0" smtClean="0"/>
              <a:t>Makes himself absolute dictator</a:t>
            </a:r>
          </a:p>
          <a:p>
            <a:endParaRPr lang="en-US" dirty="0" smtClean="0"/>
          </a:p>
        </p:txBody>
      </p:sp>
      <p:pic>
        <p:nvPicPr>
          <p:cNvPr id="5" name="Content Placeholder 4" descr="stalin_11.jpg"/>
          <p:cNvPicPr>
            <a:picLocks noGrp="1" noChangeAspect="1"/>
          </p:cNvPicPr>
          <p:nvPr>
            <p:ph sz="half" idx="2"/>
          </p:nvPr>
        </p:nvPicPr>
        <p:blipFill>
          <a:blip r:embed="rId2" cstate="print"/>
          <a:stretch>
            <a:fillRect/>
          </a:stretch>
        </p:blipFill>
        <p:spPr>
          <a:xfrm>
            <a:off x="5105400" y="1318711"/>
            <a:ext cx="3505200" cy="5071587"/>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Totalitarianism</a:t>
            </a:r>
            <a:endParaRPr lang="en-US" dirty="0"/>
          </a:p>
        </p:txBody>
      </p:sp>
      <p:sp>
        <p:nvSpPr>
          <p:cNvPr id="4" name="Content Placeholder 3"/>
          <p:cNvSpPr>
            <a:spLocks noGrp="1"/>
          </p:cNvSpPr>
          <p:nvPr>
            <p:ph sz="half" idx="1"/>
          </p:nvPr>
        </p:nvSpPr>
        <p:spPr>
          <a:xfrm>
            <a:off x="457200" y="762000"/>
            <a:ext cx="3886200" cy="5364163"/>
          </a:xfrm>
        </p:spPr>
        <p:txBody>
          <a:bodyPr/>
          <a:lstStyle/>
          <a:p>
            <a:r>
              <a:rPr lang="en-US" dirty="0" smtClean="0"/>
              <a:t>A </a:t>
            </a:r>
            <a:r>
              <a:rPr lang="en-US" dirty="0" err="1" smtClean="0"/>
              <a:t>gov’t</a:t>
            </a:r>
            <a:r>
              <a:rPr lang="en-US" dirty="0" smtClean="0"/>
              <a:t> that takes total, centralized state control over every aspect of public and private life</a:t>
            </a:r>
          </a:p>
          <a:p>
            <a:r>
              <a:rPr lang="en-US" dirty="0" smtClean="0"/>
              <a:t>Mass communications made it possible to reach into all aspects of their lives</a:t>
            </a:r>
          </a:p>
          <a:p>
            <a:endParaRPr lang="en-US" dirty="0"/>
          </a:p>
        </p:txBody>
      </p:sp>
      <p:pic>
        <p:nvPicPr>
          <p:cNvPr id="6" name="Content Placeholder 5" descr="stalin 1936.jpg"/>
          <p:cNvPicPr>
            <a:picLocks noGrp="1" noChangeAspect="1"/>
          </p:cNvPicPr>
          <p:nvPr>
            <p:ph sz="half" idx="2"/>
          </p:nvPr>
        </p:nvPicPr>
        <p:blipFill>
          <a:blip r:embed="rId2" cstate="print"/>
          <a:stretch>
            <a:fillRect/>
          </a:stretch>
        </p:blipFill>
        <p:spPr>
          <a:xfrm>
            <a:off x="4495800" y="990600"/>
            <a:ext cx="4052865" cy="5105400"/>
          </a:xfrm>
        </p:spPr>
      </p:pic>
      <p:sp>
        <p:nvSpPr>
          <p:cNvPr id="7" name="TextBox 6"/>
          <p:cNvSpPr txBox="1"/>
          <p:nvPr/>
        </p:nvSpPr>
        <p:spPr>
          <a:xfrm>
            <a:off x="3352800" y="6096000"/>
            <a:ext cx="5791200" cy="738664"/>
          </a:xfrm>
          <a:prstGeom prst="rect">
            <a:avLst/>
          </a:prstGeom>
          <a:noFill/>
        </p:spPr>
        <p:txBody>
          <a:bodyPr wrap="square" rtlCol="0">
            <a:spAutoFit/>
          </a:bodyPr>
          <a:lstStyle/>
          <a:p>
            <a:r>
              <a:rPr lang="en-US" sz="1400" dirty="0" smtClean="0"/>
              <a:t>Joseph Stalin at a Soviet congress in 1936. By 1928 Stalin had prevailed over his opponents to become the dictator of the Soviet Union, a position he held until his death in 1953. </a:t>
            </a:r>
            <a:endParaRPr lang="en-U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06752"/>
            <a:ext cx="9144000" cy="7163518"/>
          </a:xfrm>
        </p:spPr>
      </p:pic>
    </p:spTree>
    <p:extLst>
      <p:ext uri="{BB962C8B-B14F-4D97-AF65-F5344CB8AC3E}">
        <p14:creationId xmlns:p14="http://schemas.microsoft.com/office/powerpoint/2010/main" val="4228069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 of Control</a:t>
            </a:r>
            <a:endParaRPr lang="en-US" dirty="0"/>
          </a:p>
        </p:txBody>
      </p:sp>
      <p:sp>
        <p:nvSpPr>
          <p:cNvPr id="3" name="Content Placeholder 2"/>
          <p:cNvSpPr>
            <a:spLocks noGrp="1"/>
          </p:cNvSpPr>
          <p:nvPr>
            <p:ph idx="1"/>
          </p:nvPr>
        </p:nvSpPr>
        <p:spPr>
          <a:xfrm>
            <a:off x="152400" y="762000"/>
            <a:ext cx="8991600" cy="5364163"/>
          </a:xfrm>
        </p:spPr>
        <p:txBody>
          <a:bodyPr/>
          <a:lstStyle/>
          <a:p>
            <a:r>
              <a:rPr lang="en-US" sz="2400" b="1" dirty="0" smtClean="0"/>
              <a:t>Police Terror</a:t>
            </a:r>
          </a:p>
          <a:p>
            <a:pPr lvl="1"/>
            <a:r>
              <a:rPr lang="en-US" sz="2400" dirty="0" smtClean="0"/>
              <a:t>To enforce </a:t>
            </a:r>
            <a:r>
              <a:rPr lang="en-US" sz="2400" dirty="0" err="1" smtClean="0"/>
              <a:t>gov’t</a:t>
            </a:r>
            <a:r>
              <a:rPr lang="en-US" sz="2400" dirty="0" smtClean="0"/>
              <a:t> policies </a:t>
            </a:r>
          </a:p>
          <a:p>
            <a:pPr lvl="1"/>
            <a:r>
              <a:rPr lang="en-US" sz="2400" dirty="0" smtClean="0"/>
              <a:t>May use spying, brutal force, or murder</a:t>
            </a:r>
          </a:p>
          <a:p>
            <a:r>
              <a:rPr lang="en-US" sz="2400" b="1" dirty="0" smtClean="0"/>
              <a:t>Indoctrination</a:t>
            </a:r>
          </a:p>
          <a:p>
            <a:pPr lvl="1"/>
            <a:r>
              <a:rPr lang="en-US" sz="2400" dirty="0" smtClean="0"/>
              <a:t>Instruction in the </a:t>
            </a:r>
            <a:r>
              <a:rPr lang="en-US" sz="2400" dirty="0" err="1" smtClean="0"/>
              <a:t>gov’ts</a:t>
            </a:r>
            <a:r>
              <a:rPr lang="en-US" sz="2400" dirty="0" smtClean="0"/>
              <a:t> beliefs</a:t>
            </a:r>
          </a:p>
          <a:p>
            <a:pPr lvl="1"/>
            <a:r>
              <a:rPr lang="en-US" sz="2400" dirty="0" smtClean="0"/>
              <a:t>Begins very young</a:t>
            </a:r>
          </a:p>
          <a:p>
            <a:r>
              <a:rPr lang="en-US" sz="2400" b="1" dirty="0" smtClean="0"/>
              <a:t>Propaganda and Censorship</a:t>
            </a:r>
          </a:p>
          <a:p>
            <a:pPr lvl="1"/>
            <a:r>
              <a:rPr lang="en-US" sz="2400" dirty="0" smtClean="0"/>
              <a:t>Biased or incomplete information to sway people to accept beliefs</a:t>
            </a:r>
          </a:p>
          <a:p>
            <a:pPr lvl="1"/>
            <a:r>
              <a:rPr lang="en-US" sz="2400" dirty="0" smtClean="0"/>
              <a:t>Control mass media</a:t>
            </a:r>
          </a:p>
          <a:p>
            <a:pPr lvl="1"/>
            <a:r>
              <a:rPr lang="en-US" sz="2400" dirty="0" smtClean="0"/>
              <a:t>Suggesting that it is incorrect is treason and punished </a:t>
            </a:r>
          </a:p>
          <a:p>
            <a:pPr lvl="1"/>
            <a:r>
              <a:rPr lang="en-US" sz="2400" dirty="0" smtClean="0"/>
              <a:t>Imprisonment or killed</a:t>
            </a:r>
          </a:p>
          <a:p>
            <a:r>
              <a:rPr lang="en-US" sz="2400" b="1" dirty="0" smtClean="0"/>
              <a:t>Religious or ethnic persecution</a:t>
            </a:r>
          </a:p>
          <a:p>
            <a:pPr lvl="1"/>
            <a:r>
              <a:rPr lang="en-US" sz="2400" dirty="0" smtClean="0"/>
              <a:t>“Enemies of the state”</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 and Censorship</a:t>
            </a:r>
            <a:endParaRPr lang="en-US" dirty="0"/>
          </a:p>
        </p:txBody>
      </p:sp>
      <p:sp>
        <p:nvSpPr>
          <p:cNvPr id="3" name="Content Placeholder 2"/>
          <p:cNvSpPr>
            <a:spLocks noGrp="1"/>
          </p:cNvSpPr>
          <p:nvPr>
            <p:ph sz="half" idx="1"/>
          </p:nvPr>
        </p:nvSpPr>
        <p:spPr>
          <a:xfrm>
            <a:off x="152400" y="1066800"/>
            <a:ext cx="4800600" cy="5059363"/>
          </a:xfrm>
        </p:spPr>
        <p:txBody>
          <a:bodyPr/>
          <a:lstStyle/>
          <a:p>
            <a:r>
              <a:rPr lang="en-US" dirty="0" smtClean="0"/>
              <a:t>Controlled all newspaper, motion pictures, radio etc.</a:t>
            </a:r>
          </a:p>
          <a:p>
            <a:r>
              <a:rPr lang="en-US" dirty="0" smtClean="0"/>
              <a:t>Writers, composers, artists censored</a:t>
            </a:r>
          </a:p>
          <a:p>
            <a:pPr lvl="1"/>
            <a:r>
              <a:rPr lang="en-US" dirty="0" smtClean="0"/>
              <a:t>No toleration of individual creativity </a:t>
            </a:r>
          </a:p>
          <a:p>
            <a:pPr lvl="1"/>
            <a:r>
              <a:rPr lang="en-US" dirty="0" smtClean="0"/>
              <a:t>Rewarded those artists who created works of propaganda </a:t>
            </a:r>
          </a:p>
          <a:p>
            <a:r>
              <a:rPr lang="en-US" dirty="0" smtClean="0"/>
              <a:t>All glorified the achievements of the Communist state, Stalin </a:t>
            </a:r>
          </a:p>
        </p:txBody>
      </p:sp>
      <p:pic>
        <p:nvPicPr>
          <p:cNvPr id="5" name="Content Placeholder 4" descr="stalin socialist realism.JPG"/>
          <p:cNvPicPr>
            <a:picLocks noGrp="1" noChangeAspect="1"/>
          </p:cNvPicPr>
          <p:nvPr>
            <p:ph sz="half" idx="2"/>
          </p:nvPr>
        </p:nvPicPr>
        <p:blipFill>
          <a:blip r:embed="rId2" cstate="print"/>
          <a:stretch>
            <a:fillRect/>
          </a:stretch>
        </p:blipFill>
        <p:spPr>
          <a:xfrm>
            <a:off x="5105400" y="4267200"/>
            <a:ext cx="3507005" cy="2590800"/>
          </a:xfrm>
        </p:spPr>
      </p:pic>
      <p:pic>
        <p:nvPicPr>
          <p:cNvPr id="8" name="Picture 7" descr="stalin prop.jpeg"/>
          <p:cNvPicPr>
            <a:picLocks noChangeAspect="1"/>
          </p:cNvPicPr>
          <p:nvPr/>
        </p:nvPicPr>
        <p:blipFill>
          <a:blip r:embed="rId3" cstate="print"/>
          <a:stretch>
            <a:fillRect/>
          </a:stretch>
        </p:blipFill>
        <p:spPr>
          <a:xfrm>
            <a:off x="5638800" y="914400"/>
            <a:ext cx="2124075" cy="319191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Year Plans</a:t>
            </a:r>
            <a:endParaRPr lang="en-US" dirty="0"/>
          </a:p>
        </p:txBody>
      </p:sp>
      <p:sp>
        <p:nvSpPr>
          <p:cNvPr id="3" name="Content Placeholder 2"/>
          <p:cNvSpPr>
            <a:spLocks noGrp="1"/>
          </p:cNvSpPr>
          <p:nvPr>
            <p:ph sz="half" idx="1"/>
          </p:nvPr>
        </p:nvSpPr>
        <p:spPr>
          <a:xfrm>
            <a:off x="304800" y="990600"/>
            <a:ext cx="4419600" cy="4906963"/>
          </a:xfrm>
        </p:spPr>
        <p:txBody>
          <a:bodyPr/>
          <a:lstStyle/>
          <a:p>
            <a:r>
              <a:rPr lang="en-US" sz="2400" dirty="0" smtClean="0"/>
              <a:t>Plans to industrialize the Soviet Union rapidly </a:t>
            </a:r>
          </a:p>
          <a:p>
            <a:r>
              <a:rPr lang="en-US" sz="2400" dirty="0" smtClean="0"/>
              <a:t>Set goals for output of steel, electricity, and machinery </a:t>
            </a:r>
          </a:p>
          <a:p>
            <a:r>
              <a:rPr lang="en-US" sz="2400" dirty="0" smtClean="0"/>
              <a:t>Created whole industries and cities from scratch</a:t>
            </a:r>
          </a:p>
          <a:p>
            <a:r>
              <a:rPr lang="en-US" sz="2400" dirty="0" smtClean="0"/>
              <a:t>Peasants work in mines, factories, offices</a:t>
            </a:r>
          </a:p>
          <a:p>
            <a:r>
              <a:rPr lang="en-US" sz="2400" dirty="0" smtClean="0"/>
              <a:t>Roads, canals, railroads cut landscape</a:t>
            </a:r>
            <a:endParaRPr lang="en-US" sz="2400" dirty="0"/>
          </a:p>
        </p:txBody>
      </p:sp>
      <p:pic>
        <p:nvPicPr>
          <p:cNvPr id="7" name="Content Placeholder 6" descr="five year plan.jpg"/>
          <p:cNvPicPr>
            <a:picLocks noGrp="1" noChangeAspect="1"/>
          </p:cNvPicPr>
          <p:nvPr>
            <p:ph sz="half" idx="2"/>
          </p:nvPr>
        </p:nvPicPr>
        <p:blipFill>
          <a:blip r:embed="rId2" cstate="print"/>
          <a:stretch>
            <a:fillRect/>
          </a:stretch>
        </p:blipFill>
        <p:spPr>
          <a:xfrm>
            <a:off x="4396657" y="1828800"/>
            <a:ext cx="4697635" cy="3276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Probing Cultural Frontiers</a:t>
            </a:r>
            <a:endParaRPr lang="en-US" dirty="0"/>
          </a:p>
        </p:txBody>
      </p:sp>
      <p:sp>
        <p:nvSpPr>
          <p:cNvPr id="5" name="Content Placeholder 4"/>
          <p:cNvSpPr>
            <a:spLocks noGrp="1"/>
          </p:cNvSpPr>
          <p:nvPr>
            <p:ph idx="1"/>
          </p:nvPr>
        </p:nvSpPr>
        <p:spPr>
          <a:xfrm>
            <a:off x="2133600" y="1295400"/>
            <a:ext cx="6553200" cy="4830763"/>
          </a:xfrm>
        </p:spPr>
        <p:txBody>
          <a:bodyPr/>
          <a:lstStyle/>
          <a:p>
            <a:r>
              <a:rPr lang="en-US" sz="2400" dirty="0" smtClean="0"/>
              <a:t>The </a:t>
            </a:r>
            <a:r>
              <a:rPr lang="en-US" sz="2400" b="1" dirty="0" smtClean="0"/>
              <a:t>“lost generation”</a:t>
            </a:r>
          </a:p>
          <a:p>
            <a:pPr lvl="1"/>
            <a:r>
              <a:rPr lang="en-US" sz="2400" dirty="0" smtClean="0"/>
              <a:t>It was a term used to describe the pessimism of US and European thinkers after the war </a:t>
            </a:r>
          </a:p>
          <a:p>
            <a:pPr lvl="1"/>
            <a:r>
              <a:rPr lang="en-US" sz="2400" dirty="0" smtClean="0"/>
              <a:t>Looking for meaning in life</a:t>
            </a:r>
          </a:p>
          <a:p>
            <a:r>
              <a:rPr lang="en-US" sz="2400" b="1" dirty="0" smtClean="0"/>
              <a:t>Postwar poetry and literature reflects the disillusionment with Western culture</a:t>
            </a:r>
          </a:p>
          <a:p>
            <a:pPr lvl="1"/>
            <a:r>
              <a:rPr lang="en-US" sz="2000" dirty="0" smtClean="0"/>
              <a:t>Novels such as </a:t>
            </a:r>
            <a:r>
              <a:rPr lang="en-US" sz="2000" u="sng" dirty="0" smtClean="0"/>
              <a:t>All Quiet on the Western Front, </a:t>
            </a:r>
            <a:r>
              <a:rPr lang="en-US" sz="2000" dirty="0" smtClean="0"/>
              <a:t>and Hemingway’s </a:t>
            </a:r>
            <a:r>
              <a:rPr lang="en-US" sz="2000" u="sng" dirty="0" smtClean="0"/>
              <a:t>A Farewell to Arms</a:t>
            </a:r>
            <a:endParaRPr lang="en-US" sz="2000" dirty="0" smtClean="0"/>
          </a:p>
          <a:p>
            <a:pPr lvl="1"/>
            <a:r>
              <a:rPr lang="en-US" sz="2000" dirty="0" smtClean="0"/>
              <a:t>Ex.  American poet T.S. Elliot </a:t>
            </a:r>
          </a:p>
          <a:p>
            <a:pPr lvl="2"/>
            <a:r>
              <a:rPr lang="en-US" sz="1600" dirty="0" smtClean="0"/>
              <a:t>Western culture has lost it’s spiritual values</a:t>
            </a:r>
          </a:p>
          <a:p>
            <a:pPr lvl="2"/>
            <a:r>
              <a:rPr lang="en-US" sz="1600" dirty="0" smtClean="0"/>
              <a:t>Postwar world is barren “wasteland”, drained of hope and faith</a:t>
            </a:r>
            <a:endParaRPr lang="en-US" sz="1600" dirty="0"/>
          </a:p>
        </p:txBody>
      </p:sp>
      <p:pic>
        <p:nvPicPr>
          <p:cNvPr id="7" name="Picture 6" descr="AllQuietOnTheWesternFront.jpg"/>
          <p:cNvPicPr>
            <a:picLocks noChangeAspect="1"/>
          </p:cNvPicPr>
          <p:nvPr/>
        </p:nvPicPr>
        <p:blipFill>
          <a:blip r:embed="rId2" cstate="print"/>
          <a:stretch>
            <a:fillRect/>
          </a:stretch>
        </p:blipFill>
        <p:spPr>
          <a:xfrm>
            <a:off x="533400" y="990600"/>
            <a:ext cx="1428750" cy="2286000"/>
          </a:xfrm>
          <a:prstGeom prst="rect">
            <a:avLst/>
          </a:prstGeom>
        </p:spPr>
      </p:pic>
      <p:pic>
        <p:nvPicPr>
          <p:cNvPr id="8" name="Picture 7" descr="Hemingway_farewell.jpg"/>
          <p:cNvPicPr>
            <a:picLocks noChangeAspect="1"/>
          </p:cNvPicPr>
          <p:nvPr/>
        </p:nvPicPr>
        <p:blipFill>
          <a:blip r:embed="rId3" cstate="print"/>
          <a:stretch>
            <a:fillRect/>
          </a:stretch>
        </p:blipFill>
        <p:spPr>
          <a:xfrm>
            <a:off x="381000" y="3733800"/>
            <a:ext cx="1515618" cy="2159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Indoctrination</a:t>
            </a:r>
            <a:endParaRPr lang="en-US" dirty="0"/>
          </a:p>
        </p:txBody>
      </p:sp>
      <p:pic>
        <p:nvPicPr>
          <p:cNvPr id="5" name="Content Placeholder 4" descr="stalin_parents.jpg"/>
          <p:cNvPicPr>
            <a:picLocks noGrp="1" noChangeAspect="1"/>
          </p:cNvPicPr>
          <p:nvPr>
            <p:ph sz="half" idx="1"/>
          </p:nvPr>
        </p:nvPicPr>
        <p:blipFill>
          <a:blip r:embed="rId3" cstate="print"/>
          <a:stretch>
            <a:fillRect/>
          </a:stretch>
        </p:blipFill>
        <p:spPr>
          <a:xfrm>
            <a:off x="228599" y="2438400"/>
            <a:ext cx="4360107" cy="3100152"/>
          </a:xfrm>
        </p:spPr>
      </p:pic>
      <p:sp>
        <p:nvSpPr>
          <p:cNvPr id="4" name="Content Placeholder 3"/>
          <p:cNvSpPr>
            <a:spLocks noGrp="1"/>
          </p:cNvSpPr>
          <p:nvPr>
            <p:ph sz="half" idx="2"/>
          </p:nvPr>
        </p:nvSpPr>
        <p:spPr>
          <a:xfrm>
            <a:off x="4648200" y="1524000"/>
            <a:ext cx="4495800" cy="4602163"/>
          </a:xfrm>
        </p:spPr>
        <p:txBody>
          <a:bodyPr/>
          <a:lstStyle/>
          <a:p>
            <a:r>
              <a:rPr lang="en-US" b="1" dirty="0" smtClean="0"/>
              <a:t>Control of education</a:t>
            </a:r>
          </a:p>
          <a:p>
            <a:pPr lvl="1"/>
            <a:r>
              <a:rPr lang="en-US" b="1" dirty="0" smtClean="0"/>
              <a:t>From nursery schools to universities</a:t>
            </a:r>
          </a:p>
          <a:p>
            <a:r>
              <a:rPr lang="en-US" dirty="0" smtClean="0"/>
              <a:t>Learned virtues of Communist Party</a:t>
            </a:r>
          </a:p>
          <a:p>
            <a:r>
              <a:rPr lang="en-US" dirty="0" smtClean="0"/>
              <a:t>Party leaders lecture on ideals </a:t>
            </a:r>
          </a:p>
          <a:p>
            <a:r>
              <a:rPr lang="en-US" dirty="0" smtClean="0"/>
              <a:t>Stress importance of sacrifice and hard work to build Communist state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Religious Persecution</a:t>
            </a:r>
            <a:endParaRPr lang="en-US" dirty="0"/>
          </a:p>
        </p:txBody>
      </p:sp>
      <p:sp>
        <p:nvSpPr>
          <p:cNvPr id="3" name="Content Placeholder 2"/>
          <p:cNvSpPr>
            <a:spLocks noGrp="1"/>
          </p:cNvSpPr>
          <p:nvPr>
            <p:ph sz="half" idx="1"/>
          </p:nvPr>
        </p:nvSpPr>
        <p:spPr>
          <a:xfrm>
            <a:off x="0" y="1066800"/>
            <a:ext cx="9144000" cy="5059363"/>
          </a:xfrm>
        </p:spPr>
        <p:txBody>
          <a:bodyPr/>
          <a:lstStyle/>
          <a:p>
            <a:r>
              <a:rPr lang="en-US" sz="2000" dirty="0" smtClean="0"/>
              <a:t>Replace religious teachings with ideals of communism</a:t>
            </a:r>
          </a:p>
          <a:p>
            <a:r>
              <a:rPr lang="en-US" sz="2000" dirty="0" smtClean="0"/>
              <a:t>“Museums of atheism” displayed exhibits to show religious beliefs were superstition</a:t>
            </a:r>
          </a:p>
          <a:p>
            <a:r>
              <a:rPr lang="en-US" sz="2000" dirty="0" smtClean="0"/>
              <a:t>Russian Orthodox church was the target of persecution</a:t>
            </a:r>
          </a:p>
          <a:p>
            <a:pPr lvl="1"/>
            <a:r>
              <a:rPr lang="en-US" sz="2000" dirty="0" smtClean="0"/>
              <a:t>Leaders killed or sent to camps</a:t>
            </a:r>
          </a:p>
          <a:p>
            <a:pPr lvl="1"/>
            <a:r>
              <a:rPr lang="en-US" sz="2000" dirty="0" smtClean="0"/>
              <a:t>Destroy churches and  synagogues</a:t>
            </a:r>
            <a:endParaRPr lang="en-US" sz="2000" dirty="0"/>
          </a:p>
        </p:txBody>
      </p:sp>
      <p:pic>
        <p:nvPicPr>
          <p:cNvPr id="5" name="Content Placeholder 4" descr="atheism.jpg"/>
          <p:cNvPicPr>
            <a:picLocks noGrp="1" noChangeAspect="1"/>
          </p:cNvPicPr>
          <p:nvPr>
            <p:ph sz="half" idx="2"/>
          </p:nvPr>
        </p:nvPicPr>
        <p:blipFill>
          <a:blip r:embed="rId2" cstate="print"/>
          <a:stretch>
            <a:fillRect/>
          </a:stretch>
        </p:blipFill>
        <p:spPr>
          <a:xfrm>
            <a:off x="2413671" y="3352800"/>
            <a:ext cx="4444329" cy="35052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Women’s Role in Soviet Society</a:t>
            </a:r>
            <a:endParaRPr lang="en-US" sz="4000" dirty="0"/>
          </a:p>
        </p:txBody>
      </p:sp>
      <p:sp>
        <p:nvSpPr>
          <p:cNvPr id="3" name="Content Placeholder 2"/>
          <p:cNvSpPr>
            <a:spLocks noGrp="1"/>
          </p:cNvSpPr>
          <p:nvPr>
            <p:ph sz="half" idx="1"/>
          </p:nvPr>
        </p:nvSpPr>
        <p:spPr>
          <a:xfrm>
            <a:off x="457200" y="990600"/>
            <a:ext cx="5105400" cy="5135563"/>
          </a:xfrm>
        </p:spPr>
        <p:txBody>
          <a:bodyPr/>
          <a:lstStyle/>
          <a:p>
            <a:r>
              <a:rPr lang="en-US" dirty="0" smtClean="0"/>
              <a:t>Soviet women won equal rights after Bolshevik Revolution 1917</a:t>
            </a:r>
          </a:p>
          <a:p>
            <a:r>
              <a:rPr lang="en-US" sz="2000" dirty="0" smtClean="0"/>
              <a:t>Under Five Year Plan, they are forced to join labor force</a:t>
            </a:r>
          </a:p>
          <a:p>
            <a:r>
              <a:rPr lang="en-US" sz="2000" dirty="0" smtClean="0"/>
              <a:t>Same jobs as men</a:t>
            </a:r>
          </a:p>
          <a:p>
            <a:r>
              <a:rPr lang="en-US" sz="2000" dirty="0" smtClean="0"/>
              <a:t>Work in factories, built dams, roads</a:t>
            </a:r>
          </a:p>
          <a:p>
            <a:r>
              <a:rPr lang="en-US" sz="2000" dirty="0" smtClean="0"/>
              <a:t>Careers in science engineering</a:t>
            </a:r>
          </a:p>
          <a:p>
            <a:r>
              <a:rPr lang="en-US" sz="2000" dirty="0" smtClean="0"/>
              <a:t>75% of Soviet doctors were women in 1950</a:t>
            </a:r>
          </a:p>
          <a:p>
            <a:r>
              <a:rPr lang="en-US" sz="2000" dirty="0" smtClean="0"/>
              <a:t>Motherhood was patriotic duty to provide state with future, loyal, obedient citizens</a:t>
            </a:r>
          </a:p>
          <a:p>
            <a:endParaRPr lang="en-US" dirty="0" smtClean="0"/>
          </a:p>
          <a:p>
            <a:endParaRPr lang="en-US" dirty="0"/>
          </a:p>
        </p:txBody>
      </p:sp>
      <p:pic>
        <p:nvPicPr>
          <p:cNvPr id="5" name="Content Placeholder 4" descr="Soviet women.jpg"/>
          <p:cNvPicPr>
            <a:picLocks noGrp="1" noChangeAspect="1"/>
          </p:cNvPicPr>
          <p:nvPr>
            <p:ph sz="half" idx="2"/>
          </p:nvPr>
        </p:nvPicPr>
        <p:blipFill>
          <a:blip r:embed="rId2" cstate="print"/>
          <a:stretch>
            <a:fillRect/>
          </a:stretch>
        </p:blipFill>
        <p:spPr>
          <a:xfrm>
            <a:off x="5715000" y="914400"/>
            <a:ext cx="3324869" cy="4754563"/>
          </a:xfrm>
        </p:spPr>
      </p:pic>
      <p:sp>
        <p:nvSpPr>
          <p:cNvPr id="6" name="TextBox 5"/>
          <p:cNvSpPr txBox="1"/>
          <p:nvPr/>
        </p:nvSpPr>
        <p:spPr>
          <a:xfrm>
            <a:off x="5638801" y="5867400"/>
            <a:ext cx="3200400" cy="923330"/>
          </a:xfrm>
          <a:prstGeom prst="rect">
            <a:avLst/>
          </a:prstGeom>
          <a:noFill/>
        </p:spPr>
        <p:txBody>
          <a:bodyPr wrap="square" rtlCol="0">
            <a:spAutoFit/>
          </a:bodyPr>
          <a:lstStyle/>
          <a:p>
            <a:pPr algn="ctr"/>
            <a:r>
              <a:rPr lang="en-US" dirty="0" smtClean="0"/>
              <a:t>Liberated women-build up socialism</a:t>
            </a:r>
          </a:p>
          <a:p>
            <a:pPr algn="ctr"/>
            <a:r>
              <a:rPr lang="en-US" dirty="0" smtClean="0"/>
              <a:t>1926</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Collectivization of Agriculture</a:t>
            </a:r>
            <a:endParaRPr lang="en-US" dirty="0"/>
          </a:p>
        </p:txBody>
      </p:sp>
      <p:pic>
        <p:nvPicPr>
          <p:cNvPr id="5" name="Content Placeholder 4" descr="machine tractors USSR.jpg"/>
          <p:cNvPicPr>
            <a:picLocks noGrp="1" noChangeAspect="1"/>
          </p:cNvPicPr>
          <p:nvPr>
            <p:ph sz="half" idx="1"/>
          </p:nvPr>
        </p:nvPicPr>
        <p:blipFill>
          <a:blip r:embed="rId2" cstate="print"/>
          <a:stretch>
            <a:fillRect/>
          </a:stretch>
        </p:blipFill>
        <p:spPr>
          <a:xfrm>
            <a:off x="228600" y="2209800"/>
            <a:ext cx="4719320" cy="2641410"/>
          </a:xfrm>
        </p:spPr>
      </p:pic>
      <p:sp>
        <p:nvSpPr>
          <p:cNvPr id="4" name="Content Placeholder 3"/>
          <p:cNvSpPr>
            <a:spLocks noGrp="1"/>
          </p:cNvSpPr>
          <p:nvPr>
            <p:ph sz="half" idx="2"/>
          </p:nvPr>
        </p:nvSpPr>
        <p:spPr>
          <a:xfrm>
            <a:off x="5029200" y="2057400"/>
            <a:ext cx="3657600" cy="4068763"/>
          </a:xfrm>
        </p:spPr>
        <p:txBody>
          <a:bodyPr/>
          <a:lstStyle/>
          <a:p>
            <a:r>
              <a:rPr lang="en-US" dirty="0" smtClean="0"/>
              <a:t>Men and women drive tractors out of one of the Soviet Union's Machine Tractor Stations to work fields where mechanization had been a rare sight.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Collectivization of Agriculture </a:t>
            </a:r>
            <a:endParaRPr lang="en-US" dirty="0"/>
          </a:p>
        </p:txBody>
      </p:sp>
      <p:pic>
        <p:nvPicPr>
          <p:cNvPr id="5" name="Content Placeholder 4" descr="collective farm.jpg"/>
          <p:cNvPicPr>
            <a:picLocks noGrp="1" noChangeAspect="1"/>
          </p:cNvPicPr>
          <p:nvPr>
            <p:ph sz="half" idx="1"/>
          </p:nvPr>
        </p:nvPicPr>
        <p:blipFill>
          <a:blip r:embed="rId2" cstate="print"/>
          <a:stretch>
            <a:fillRect/>
          </a:stretch>
        </p:blipFill>
        <p:spPr>
          <a:xfrm>
            <a:off x="457200" y="1828800"/>
            <a:ext cx="3227237" cy="4373563"/>
          </a:xfrm>
        </p:spPr>
      </p:pic>
      <p:sp>
        <p:nvSpPr>
          <p:cNvPr id="4" name="Content Placeholder 3"/>
          <p:cNvSpPr>
            <a:spLocks noGrp="1"/>
          </p:cNvSpPr>
          <p:nvPr>
            <p:ph sz="half" idx="2"/>
          </p:nvPr>
        </p:nvSpPr>
        <p:spPr>
          <a:xfrm>
            <a:off x="3810000" y="990600"/>
            <a:ext cx="5181600" cy="5135563"/>
          </a:xfrm>
        </p:spPr>
        <p:txBody>
          <a:bodyPr/>
          <a:lstStyle/>
          <a:p>
            <a:r>
              <a:rPr lang="en-US" sz="2000" dirty="0" smtClean="0"/>
              <a:t>Consolidated the small private farms into vast collectives </a:t>
            </a:r>
          </a:p>
          <a:p>
            <a:r>
              <a:rPr lang="en-US" sz="2000" dirty="0" smtClean="0"/>
              <a:t>Farmers had to work together in commonly owned fields</a:t>
            </a:r>
          </a:p>
          <a:p>
            <a:pPr lvl="1"/>
            <a:r>
              <a:rPr lang="en-US" sz="2000" dirty="0" smtClean="0"/>
              <a:t>Collectives required to supply </a:t>
            </a:r>
            <a:r>
              <a:rPr lang="en-US" sz="2000" dirty="0" err="1" smtClean="0"/>
              <a:t>gov’t</a:t>
            </a:r>
            <a:r>
              <a:rPr lang="en-US" sz="2000" dirty="0" smtClean="0"/>
              <a:t> w/ fixed amount of food and distribute the rest</a:t>
            </a:r>
          </a:p>
          <a:p>
            <a:r>
              <a:rPr lang="en-US" sz="2000" b="1" dirty="0" smtClean="0"/>
              <a:t>Kulaks</a:t>
            </a:r>
            <a:r>
              <a:rPr lang="en-US" sz="2000" dirty="0" smtClean="0"/>
              <a:t> (better-off peasants) resisted</a:t>
            </a:r>
          </a:p>
          <a:p>
            <a:r>
              <a:rPr lang="en-US" sz="2000" dirty="0" smtClean="0"/>
              <a:t>Soldiers came at gunpoint &amp; burnt crops, smashed equipment, slaughter livestock</a:t>
            </a:r>
          </a:p>
          <a:p>
            <a:pPr lvl="1"/>
            <a:r>
              <a:rPr lang="en-US" sz="2000" dirty="0" smtClean="0"/>
              <a:t>½ of horses &amp; cattle and 2/3 of sheep &amp; goats slaughtered</a:t>
            </a:r>
          </a:p>
          <a:p>
            <a:r>
              <a:rPr lang="en-US" sz="2000" dirty="0" smtClean="0"/>
              <a:t>Stalin orders the liquidation of kulaks as a class</a:t>
            </a:r>
          </a:p>
          <a:p>
            <a:pPr lvl="1"/>
            <a:r>
              <a:rPr lang="en-US" sz="2000" dirty="0" smtClean="0"/>
              <a:t>8 million executed, sent to gulags, or starve to death</a:t>
            </a: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Famine </a:t>
            </a:r>
            <a:endParaRPr lang="en-US" dirty="0"/>
          </a:p>
        </p:txBody>
      </p:sp>
      <p:sp>
        <p:nvSpPr>
          <p:cNvPr id="3" name="Content Placeholder 2"/>
          <p:cNvSpPr>
            <a:spLocks noGrp="1"/>
          </p:cNvSpPr>
          <p:nvPr>
            <p:ph idx="1"/>
          </p:nvPr>
        </p:nvSpPr>
        <p:spPr/>
        <p:txBody>
          <a:bodyPr/>
          <a:lstStyle/>
          <a:p>
            <a:r>
              <a:rPr lang="en-US" dirty="0" smtClean="0"/>
              <a:t>Peasants left to farm were least competent</a:t>
            </a:r>
          </a:p>
          <a:p>
            <a:r>
              <a:rPr lang="en-US" dirty="0" smtClean="0"/>
              <a:t>Could not plant or harvest enough to meet demands of cities</a:t>
            </a:r>
          </a:p>
          <a:p>
            <a:r>
              <a:rPr lang="en-US" dirty="0" err="1" smtClean="0"/>
              <a:t>Gov’t</a:t>
            </a:r>
            <a:r>
              <a:rPr lang="en-US" dirty="0" smtClean="0"/>
              <a:t> took everything they found</a:t>
            </a:r>
          </a:p>
          <a:p>
            <a:r>
              <a:rPr lang="en-US" b="1" dirty="0" smtClean="0"/>
              <a:t>1933-34 famine killed some 5 million people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Stalin’s Second Five Year Plan</a:t>
            </a:r>
            <a:endParaRPr lang="en-US" dirty="0"/>
          </a:p>
        </p:txBody>
      </p:sp>
      <p:sp>
        <p:nvSpPr>
          <p:cNvPr id="3" name="Content Placeholder 2"/>
          <p:cNvSpPr>
            <a:spLocks noGrp="1"/>
          </p:cNvSpPr>
          <p:nvPr>
            <p:ph idx="1"/>
          </p:nvPr>
        </p:nvSpPr>
        <p:spPr/>
        <p:txBody>
          <a:bodyPr/>
          <a:lstStyle/>
          <a:p>
            <a:r>
              <a:rPr lang="en-US" dirty="0" smtClean="0"/>
              <a:t>Ran from 1933-37 emphasized heavy industry to produce armaments</a:t>
            </a:r>
          </a:p>
          <a:p>
            <a:r>
              <a:rPr lang="en-US" dirty="0" smtClean="0"/>
              <a:t>Metals and machines increase 14 x over but consumer goods scarce</a:t>
            </a:r>
          </a:p>
          <a:p>
            <a:r>
              <a:rPr lang="en-US" dirty="0" smtClean="0"/>
              <a:t>Leaves Soviets without clothing, food, and housing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Purge</a:t>
            </a:r>
            <a:endParaRPr lang="en-US" dirty="0"/>
          </a:p>
        </p:txBody>
      </p:sp>
      <p:sp>
        <p:nvSpPr>
          <p:cNvPr id="3" name="Content Placeholder 2"/>
          <p:cNvSpPr>
            <a:spLocks noGrp="1"/>
          </p:cNvSpPr>
          <p:nvPr>
            <p:ph sz="half" idx="1"/>
          </p:nvPr>
        </p:nvSpPr>
        <p:spPr>
          <a:xfrm>
            <a:off x="0" y="914400"/>
            <a:ext cx="7848600" cy="5211763"/>
          </a:xfrm>
        </p:spPr>
        <p:txBody>
          <a:bodyPr/>
          <a:lstStyle/>
          <a:p>
            <a:r>
              <a:rPr lang="en-US" sz="2400" b="1" dirty="0" smtClean="0"/>
              <a:t>A campaign of terror directed at eliminating anyone who threatened power</a:t>
            </a:r>
          </a:p>
          <a:p>
            <a:pPr lvl="1"/>
            <a:r>
              <a:rPr lang="en-US" b="1" dirty="0" smtClean="0"/>
              <a:t>Estimate 8-13 million deaths</a:t>
            </a:r>
          </a:p>
          <a:p>
            <a:r>
              <a:rPr lang="en-US" sz="2400" b="1" dirty="0" smtClean="0"/>
              <a:t>Stalin used secret police</a:t>
            </a:r>
            <a:r>
              <a:rPr lang="en-US" sz="2400" dirty="0" smtClean="0"/>
              <a:t>, the NKVD, to prevent rebellion</a:t>
            </a:r>
          </a:p>
          <a:p>
            <a:pPr lvl="1"/>
            <a:r>
              <a:rPr lang="en-US" dirty="0" smtClean="0"/>
              <a:t>Arrested engineers and technicians for fear of counterrevolutionary ideas</a:t>
            </a:r>
          </a:p>
          <a:p>
            <a:r>
              <a:rPr lang="en-US" sz="2400" dirty="0" smtClean="0"/>
              <a:t>Expelled 1 million members of Communist party </a:t>
            </a:r>
          </a:p>
          <a:p>
            <a:r>
              <a:rPr lang="en-US" sz="2400" b="1" dirty="0" smtClean="0"/>
              <a:t>Great Purge Trials</a:t>
            </a:r>
          </a:p>
          <a:p>
            <a:pPr lvl="1"/>
            <a:r>
              <a:rPr lang="en-US" dirty="0" smtClean="0"/>
              <a:t>Accused Communist party members of treason </a:t>
            </a:r>
          </a:p>
          <a:p>
            <a:pPr lvl="1"/>
            <a:r>
              <a:rPr lang="en-US" dirty="0" smtClean="0"/>
              <a:t>Executed or sent to “gulags” or forced labor camps for “crimes against the Soviet state”</a:t>
            </a:r>
          </a:p>
        </p:txBody>
      </p:sp>
      <p:pic>
        <p:nvPicPr>
          <p:cNvPr id="5" name="Content Placeholder 4" descr="nkvd.png"/>
          <p:cNvPicPr>
            <a:picLocks noGrp="1" noChangeAspect="1"/>
          </p:cNvPicPr>
          <p:nvPr>
            <p:ph sz="half" idx="2"/>
          </p:nvPr>
        </p:nvPicPr>
        <p:blipFill>
          <a:blip r:embed="rId2" cstate="print"/>
          <a:stretch>
            <a:fillRect/>
          </a:stretch>
        </p:blipFill>
        <p:spPr>
          <a:xfrm>
            <a:off x="7467600" y="0"/>
            <a:ext cx="1676400" cy="277177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Gulags</a:t>
            </a:r>
            <a:endParaRPr lang="en-US" dirty="0"/>
          </a:p>
        </p:txBody>
      </p:sp>
      <p:sp>
        <p:nvSpPr>
          <p:cNvPr id="3" name="Content Placeholder 2"/>
          <p:cNvSpPr>
            <a:spLocks noGrp="1"/>
          </p:cNvSpPr>
          <p:nvPr>
            <p:ph sz="half" idx="1"/>
          </p:nvPr>
        </p:nvSpPr>
        <p:spPr>
          <a:xfrm>
            <a:off x="228600" y="990600"/>
            <a:ext cx="4495800" cy="5135563"/>
          </a:xfrm>
        </p:spPr>
        <p:txBody>
          <a:bodyPr/>
          <a:lstStyle/>
          <a:p>
            <a:r>
              <a:rPr lang="en-US" dirty="0" smtClean="0"/>
              <a:t>People from all walks of life arrested for any or no reason</a:t>
            </a:r>
          </a:p>
          <a:p>
            <a:r>
              <a:rPr lang="en-US" dirty="0" smtClean="0"/>
              <a:t>Millions sent without trials to </a:t>
            </a:r>
            <a:r>
              <a:rPr lang="en-US" b="1" dirty="0" smtClean="0"/>
              <a:t>gulags</a:t>
            </a:r>
          </a:p>
          <a:p>
            <a:r>
              <a:rPr lang="en-US" dirty="0" smtClean="0"/>
              <a:t>There they die of exposure of malnutrition</a:t>
            </a:r>
          </a:p>
          <a:p>
            <a:r>
              <a:rPr lang="en-US" dirty="0" smtClean="0"/>
              <a:t>At height, some 8 million sent/ 1 million die</a:t>
            </a:r>
          </a:p>
          <a:p>
            <a:pPr lvl="1">
              <a:buNone/>
            </a:pPr>
            <a:endParaRPr lang="en-US" dirty="0" smtClean="0"/>
          </a:p>
          <a:p>
            <a:r>
              <a:rPr lang="en-US" dirty="0" smtClean="0"/>
              <a:t> </a:t>
            </a:r>
          </a:p>
          <a:p>
            <a:endParaRPr lang="en-US" dirty="0"/>
          </a:p>
        </p:txBody>
      </p:sp>
      <p:pic>
        <p:nvPicPr>
          <p:cNvPr id="5" name="Content Placeholder 4" descr="belbaltlag--1932.gif"/>
          <p:cNvPicPr>
            <a:picLocks noGrp="1" noChangeAspect="1"/>
          </p:cNvPicPr>
          <p:nvPr>
            <p:ph sz="half" idx="2"/>
          </p:nvPr>
        </p:nvPicPr>
        <p:blipFill>
          <a:blip r:embed="rId2" cstate="print"/>
          <a:stretch>
            <a:fillRect/>
          </a:stretch>
        </p:blipFill>
        <p:spPr>
          <a:xfrm>
            <a:off x="4876800" y="2209800"/>
            <a:ext cx="4038600" cy="3087059"/>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Stalin’s Regime</a:t>
            </a:r>
            <a:endParaRPr lang="en-US" dirty="0"/>
          </a:p>
        </p:txBody>
      </p:sp>
      <p:sp>
        <p:nvSpPr>
          <p:cNvPr id="3" name="Content Placeholder 2"/>
          <p:cNvSpPr>
            <a:spLocks noGrp="1"/>
          </p:cNvSpPr>
          <p:nvPr>
            <p:ph sz="half" idx="1"/>
          </p:nvPr>
        </p:nvSpPr>
        <p:spPr>
          <a:xfrm>
            <a:off x="457200" y="1066800"/>
            <a:ext cx="5334000" cy="5059363"/>
          </a:xfrm>
        </p:spPr>
        <p:txBody>
          <a:bodyPr/>
          <a:lstStyle/>
          <a:p>
            <a:r>
              <a:rPr lang="en-US" dirty="0" smtClean="0"/>
              <a:t>Citizens supported his regime with new industries, </a:t>
            </a:r>
            <a:r>
              <a:rPr lang="en-US" sz="2800" dirty="0" smtClean="0"/>
              <a:t>cities, employment </a:t>
            </a:r>
            <a:r>
              <a:rPr lang="en-US" dirty="0" smtClean="0"/>
              <a:t>opportunities for everyone</a:t>
            </a:r>
          </a:p>
          <a:p>
            <a:r>
              <a:rPr lang="en-US" dirty="0" smtClean="0"/>
              <a:t>His brutal methods helped them industrialize faster than any country had done</a:t>
            </a:r>
          </a:p>
          <a:p>
            <a:r>
              <a:rPr lang="en-US" b="1" dirty="0" smtClean="0"/>
              <a:t>By late 1930’s, USSR was the 3</a:t>
            </a:r>
            <a:r>
              <a:rPr lang="en-US" b="1" baseline="30000" dirty="0" smtClean="0"/>
              <a:t>rd</a:t>
            </a:r>
            <a:r>
              <a:rPr lang="en-US" b="1" dirty="0" smtClean="0"/>
              <a:t> largest industrial power after US and Germany</a:t>
            </a:r>
            <a:endParaRPr lang="en-US" b="1" dirty="0"/>
          </a:p>
        </p:txBody>
      </p:sp>
      <p:pic>
        <p:nvPicPr>
          <p:cNvPr id="7" name="Picture 6" descr="hammer_and_sickle_svg.png"/>
          <p:cNvPicPr>
            <a:picLocks noChangeAspect="1"/>
          </p:cNvPicPr>
          <p:nvPr/>
        </p:nvPicPr>
        <p:blipFill>
          <a:blip r:embed="rId2" cstate="print"/>
          <a:stretch>
            <a:fillRect/>
          </a:stretch>
        </p:blipFill>
        <p:spPr>
          <a:xfrm>
            <a:off x="5943600" y="2438400"/>
            <a:ext cx="2581275" cy="25812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229600" cy="6126163"/>
          </a:xfrm>
        </p:spPr>
        <p:txBody>
          <a:bodyPr/>
          <a:lstStyle/>
          <a:p>
            <a:pPr>
              <a:buNone/>
            </a:pPr>
            <a:r>
              <a:rPr lang="en-US" sz="2400" dirty="0" smtClean="0"/>
              <a:t>	And as I sat there brooding on the old unknown world, I thought of Gatsby’s wonder when he first picked out the green light at the end of Daisy’s dock.  He had come a long way to this blue lawn, and his dream must have seemed so close that he could hardly fail to grasp it.  He did not know that it was already behind him, somewhere back in the vast obscurity beyond the city, where the dark fields of the republic rolled under the night.</a:t>
            </a:r>
          </a:p>
          <a:p>
            <a:pPr>
              <a:buNone/>
            </a:pPr>
            <a:r>
              <a:rPr lang="en-US" sz="2400" dirty="0" smtClean="0"/>
              <a:t>		Gatsby believed in the green light, the …future that year by year recedes before us.  It eluded us then, but that’s no matter-tomorrow we will run faster, stretch our the arms farther…And on fine morning-</a:t>
            </a:r>
          </a:p>
          <a:p>
            <a:pPr>
              <a:buNone/>
            </a:pPr>
            <a:r>
              <a:rPr lang="en-US" sz="2400" dirty="0" smtClean="0"/>
              <a:t>		So we beat on, boats against the current, borne back ceaselessly into the past.</a:t>
            </a:r>
          </a:p>
          <a:p>
            <a:pPr lvl="1"/>
            <a:r>
              <a:rPr lang="en-US" sz="2400" dirty="0" err="1" smtClean="0"/>
              <a:t>F.Scott</a:t>
            </a:r>
            <a:r>
              <a:rPr lang="en-US" sz="2400" dirty="0" smtClean="0"/>
              <a:t> Fitzgerald, </a:t>
            </a:r>
            <a:r>
              <a:rPr lang="en-US" sz="2400" b="1" i="1" dirty="0" smtClean="0"/>
              <a:t>The Great Gatsby</a:t>
            </a:r>
            <a:endParaRPr lang="en-US" sz="24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sz="4800" b="1" dirty="0" smtClean="0"/>
              <a:t>Fascism</a:t>
            </a:r>
            <a:endParaRPr lang="en-US" sz="4800" b="1" dirty="0"/>
          </a:p>
        </p:txBody>
      </p:sp>
      <p:pic>
        <p:nvPicPr>
          <p:cNvPr id="6" name="Content Placeholder 5" descr="fascist symbol 1.png"/>
          <p:cNvPicPr>
            <a:picLocks noGrp="1" noChangeAspect="1"/>
          </p:cNvPicPr>
          <p:nvPr>
            <p:ph sz="half" idx="2"/>
          </p:nvPr>
        </p:nvPicPr>
        <p:blipFill>
          <a:blip r:embed="rId2" cstate="print"/>
          <a:stretch>
            <a:fillRect/>
          </a:stretch>
        </p:blipFill>
        <p:spPr>
          <a:xfrm>
            <a:off x="7086600" y="457200"/>
            <a:ext cx="1444625" cy="3611563"/>
          </a:xfrm>
        </p:spPr>
      </p:pic>
      <p:sp>
        <p:nvSpPr>
          <p:cNvPr id="8" name="Content Placeholder 7"/>
          <p:cNvSpPr>
            <a:spLocks noGrp="1"/>
          </p:cNvSpPr>
          <p:nvPr>
            <p:ph sz="half" idx="1"/>
          </p:nvPr>
        </p:nvSpPr>
        <p:spPr>
          <a:xfrm>
            <a:off x="152400" y="1219200"/>
            <a:ext cx="7010400" cy="4906963"/>
          </a:xfrm>
        </p:spPr>
        <p:txBody>
          <a:bodyPr/>
          <a:lstStyle/>
          <a:p>
            <a:r>
              <a:rPr lang="en-US" b="1" dirty="0" smtClean="0"/>
              <a:t>A political movement that promotes extreme form of nationalism and militarism.  </a:t>
            </a:r>
          </a:p>
          <a:p>
            <a:r>
              <a:rPr lang="en-US" dirty="0" smtClean="0"/>
              <a:t>It pledges loyalty to an </a:t>
            </a:r>
            <a:r>
              <a:rPr lang="en-US" b="1" dirty="0" smtClean="0"/>
              <a:t>authoritarian leader</a:t>
            </a:r>
            <a:r>
              <a:rPr lang="en-US" dirty="0" smtClean="0"/>
              <a:t> who guides and brings order</a:t>
            </a:r>
          </a:p>
          <a:p>
            <a:r>
              <a:rPr lang="en-US" dirty="0" smtClean="0"/>
              <a:t>The </a:t>
            </a:r>
            <a:r>
              <a:rPr lang="en-US" b="1" dirty="0" smtClean="0"/>
              <a:t>state is supreme</a:t>
            </a:r>
          </a:p>
          <a:p>
            <a:pPr lvl="1"/>
            <a:r>
              <a:rPr lang="en-US" dirty="0" smtClean="0"/>
              <a:t>It is more important than the individual</a:t>
            </a:r>
          </a:p>
          <a:p>
            <a:r>
              <a:rPr lang="en-US" dirty="0" smtClean="0"/>
              <a:t>It includes a </a:t>
            </a:r>
            <a:r>
              <a:rPr lang="en-US" b="1" dirty="0" smtClean="0"/>
              <a:t>denial of individual rights </a:t>
            </a:r>
          </a:p>
          <a:p>
            <a:r>
              <a:rPr lang="en-US" dirty="0" smtClean="0"/>
              <a:t>It includes a dictatorial </a:t>
            </a:r>
            <a:r>
              <a:rPr lang="en-US" b="1" dirty="0" smtClean="0"/>
              <a:t>one-party rule</a:t>
            </a:r>
          </a:p>
          <a:p>
            <a:r>
              <a:rPr lang="en-US" b="1" dirty="0" smtClean="0"/>
              <a:t>Wore uniforms of certain color, used special salutes, held mass rallies</a:t>
            </a:r>
          </a:p>
        </p:txBody>
      </p:sp>
      <p:sp>
        <p:nvSpPr>
          <p:cNvPr id="9" name="TextBox 8"/>
          <p:cNvSpPr txBox="1"/>
          <p:nvPr/>
        </p:nvSpPr>
        <p:spPr>
          <a:xfrm>
            <a:off x="7086601" y="4191000"/>
            <a:ext cx="2057400" cy="2585323"/>
          </a:xfrm>
          <a:prstGeom prst="rect">
            <a:avLst/>
          </a:prstGeom>
          <a:noFill/>
        </p:spPr>
        <p:txBody>
          <a:bodyPr wrap="square" rtlCol="0">
            <a:spAutoFit/>
          </a:bodyPr>
          <a:lstStyle/>
          <a:p>
            <a:pPr algn="ctr"/>
            <a:r>
              <a:rPr lang="en-US" dirty="0" smtClean="0"/>
              <a:t>Word comes from Latin for </a:t>
            </a:r>
            <a:r>
              <a:rPr lang="en-US" i="1" dirty="0" err="1" smtClean="0"/>
              <a:t>fascis</a:t>
            </a:r>
            <a:r>
              <a:rPr lang="en-US" dirty="0" smtClean="0"/>
              <a:t>, a bundle of wooden rods tied around an ax handle.  This was a symbol of authority in ancient Rome.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Comparing Fascism to Communism</a:t>
            </a:r>
            <a:endParaRPr lang="en-US" sz="3600" dirty="0"/>
          </a:p>
        </p:txBody>
      </p:sp>
      <p:sp>
        <p:nvSpPr>
          <p:cNvPr id="6" name="Text Placeholder 5"/>
          <p:cNvSpPr>
            <a:spLocks noGrp="1"/>
          </p:cNvSpPr>
          <p:nvPr>
            <p:ph type="body" idx="1"/>
          </p:nvPr>
        </p:nvSpPr>
        <p:spPr/>
        <p:txBody>
          <a:bodyPr/>
          <a:lstStyle/>
          <a:p>
            <a:r>
              <a:rPr lang="en-US" dirty="0" smtClean="0"/>
              <a:t>		</a:t>
            </a:r>
            <a:endParaRPr lang="en-US" dirty="0"/>
          </a:p>
        </p:txBody>
      </p:sp>
      <p:sp>
        <p:nvSpPr>
          <p:cNvPr id="7" name="Content Placeholder 6"/>
          <p:cNvSpPr>
            <a:spLocks noGrp="1"/>
          </p:cNvSpPr>
          <p:nvPr>
            <p:ph sz="half" idx="2"/>
          </p:nvPr>
        </p:nvSpPr>
        <p:spPr/>
        <p:txBody>
          <a:bodyPr/>
          <a:lstStyle/>
          <a:p>
            <a:endParaRPr lang="en-US" dirty="0" smtClean="0"/>
          </a:p>
          <a:p>
            <a:endParaRPr lang="en-US" dirty="0" smtClean="0"/>
          </a:p>
          <a:p>
            <a:endParaRPr lang="en-US" dirty="0"/>
          </a:p>
        </p:txBody>
      </p:sp>
      <p:graphicFrame>
        <p:nvGraphicFramePr>
          <p:cNvPr id="12" name="Content Placeholder 11"/>
          <p:cNvGraphicFramePr>
            <a:graphicFrameLocks noGrp="1"/>
          </p:cNvGraphicFramePr>
          <p:nvPr>
            <p:ph sz="quarter" idx="4"/>
          </p:nvPr>
        </p:nvGraphicFramePr>
        <p:xfrm>
          <a:off x="685800" y="1524000"/>
          <a:ext cx="7696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Mussolini’s Italy</a:t>
            </a:r>
            <a:endParaRPr lang="en-US" dirty="0"/>
          </a:p>
        </p:txBody>
      </p:sp>
      <p:sp>
        <p:nvSpPr>
          <p:cNvPr id="7" name="Content Placeholder 6"/>
          <p:cNvSpPr>
            <a:spLocks noGrp="1"/>
          </p:cNvSpPr>
          <p:nvPr>
            <p:ph sz="half" idx="1"/>
          </p:nvPr>
        </p:nvSpPr>
        <p:spPr>
          <a:xfrm>
            <a:off x="152400" y="1066800"/>
            <a:ext cx="4800600" cy="5059363"/>
          </a:xfrm>
        </p:spPr>
        <p:txBody>
          <a:bodyPr/>
          <a:lstStyle/>
          <a:p>
            <a:r>
              <a:rPr lang="en-US" dirty="0" smtClean="0"/>
              <a:t>Seeking radical answers in response to WWI</a:t>
            </a:r>
          </a:p>
          <a:p>
            <a:pPr lvl="1"/>
            <a:r>
              <a:rPr lang="en-US" dirty="0" smtClean="0"/>
              <a:t>Italy disappointed </a:t>
            </a:r>
          </a:p>
          <a:p>
            <a:r>
              <a:rPr lang="en-US" dirty="0" smtClean="0"/>
              <a:t>Benito Mussolini (1922-1943)</a:t>
            </a:r>
          </a:p>
          <a:p>
            <a:r>
              <a:rPr lang="en-US" dirty="0" smtClean="0"/>
              <a:t>Great orator who glorified warfare and &amp; Italian nation</a:t>
            </a:r>
          </a:p>
          <a:p>
            <a:r>
              <a:rPr lang="en-US" dirty="0" smtClean="0"/>
              <a:t>Leader of the Fascist party in Italy</a:t>
            </a:r>
          </a:p>
          <a:p>
            <a:r>
              <a:rPr lang="en-US" dirty="0" smtClean="0"/>
              <a:t>1922 appointed prime minister </a:t>
            </a:r>
          </a:p>
          <a:p>
            <a:endParaRPr lang="en-US" dirty="0" smtClean="0"/>
          </a:p>
          <a:p>
            <a:endParaRPr lang="en-US" dirty="0" smtClean="0"/>
          </a:p>
        </p:txBody>
      </p:sp>
      <p:pic>
        <p:nvPicPr>
          <p:cNvPr id="9" name="Content Placeholder 8" descr="mussolini in sppech.bmp"/>
          <p:cNvPicPr>
            <a:picLocks noGrp="1" noChangeAspect="1"/>
          </p:cNvPicPr>
          <p:nvPr>
            <p:ph sz="half" idx="2"/>
          </p:nvPr>
        </p:nvPicPr>
        <p:blipFill>
          <a:blip r:embed="rId2" cstate="print"/>
          <a:stretch>
            <a:fillRect/>
          </a:stretch>
        </p:blipFill>
        <p:spPr>
          <a:xfrm>
            <a:off x="4762500" y="2438401"/>
            <a:ext cx="4131776" cy="3067844"/>
          </a:xfrm>
        </p:spPr>
      </p:pic>
      <p:sp>
        <p:nvSpPr>
          <p:cNvPr id="5" name="TextBox 4"/>
          <p:cNvSpPr txBox="1"/>
          <p:nvPr/>
        </p:nvSpPr>
        <p:spPr>
          <a:xfrm>
            <a:off x="4267200" y="5715000"/>
            <a:ext cx="4876800" cy="923330"/>
          </a:xfrm>
          <a:prstGeom prst="rect">
            <a:avLst/>
          </a:prstGeom>
          <a:noFill/>
        </p:spPr>
        <p:txBody>
          <a:bodyPr wrap="square" rtlCol="0">
            <a:spAutoFit/>
          </a:bodyPr>
          <a:lstStyle/>
          <a:p>
            <a:pPr algn="ctr"/>
            <a:r>
              <a:rPr lang="en-US" dirty="0" smtClean="0"/>
              <a:t>Known for his bombastic speeches, spectacular parades, and signs proclaiming </a:t>
            </a:r>
            <a:r>
              <a:rPr lang="en-US" i="1" dirty="0" smtClean="0"/>
              <a:t>“Il Duce</a:t>
            </a:r>
            <a:r>
              <a:rPr lang="en-US" dirty="0" smtClean="0"/>
              <a:t> is always right!”</a:t>
            </a:r>
            <a:endParaRPr lang="en-US"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Fascism in Italy</a:t>
            </a:r>
            <a:endParaRPr lang="en-US" dirty="0"/>
          </a:p>
        </p:txBody>
      </p:sp>
      <p:sp>
        <p:nvSpPr>
          <p:cNvPr id="4" name="Content Placeholder 3"/>
          <p:cNvSpPr>
            <a:spLocks noGrp="1"/>
          </p:cNvSpPr>
          <p:nvPr>
            <p:ph sz="half" idx="2"/>
          </p:nvPr>
        </p:nvSpPr>
        <p:spPr>
          <a:xfrm>
            <a:off x="3429000" y="1219200"/>
            <a:ext cx="5486400" cy="5410200"/>
          </a:xfrm>
        </p:spPr>
        <p:txBody>
          <a:bodyPr/>
          <a:lstStyle/>
          <a:p>
            <a:r>
              <a:rPr lang="en-US" sz="2000" dirty="0" smtClean="0"/>
              <a:t>Install Fascist members in all </a:t>
            </a:r>
            <a:r>
              <a:rPr lang="en-US" sz="2000" dirty="0" err="1" smtClean="0"/>
              <a:t>gov’t</a:t>
            </a:r>
            <a:r>
              <a:rPr lang="en-US" sz="2000" dirty="0" smtClean="0"/>
              <a:t> jobs, crush opposition parties </a:t>
            </a:r>
          </a:p>
          <a:p>
            <a:pPr lvl="1"/>
            <a:r>
              <a:rPr lang="en-US" sz="1600" dirty="0" smtClean="0"/>
              <a:t>1,000s  imprisoned, exiled, or executed</a:t>
            </a:r>
          </a:p>
          <a:p>
            <a:r>
              <a:rPr lang="en-US" sz="2000" dirty="0" smtClean="0"/>
              <a:t>Take over press, education, youth activities and gave employers control over workers</a:t>
            </a:r>
          </a:p>
          <a:p>
            <a:r>
              <a:rPr lang="en-US" sz="2000" dirty="0" smtClean="0"/>
              <a:t>Mussolini’s genius was how he applied modern mass communications &amp; advertisements to political life</a:t>
            </a:r>
          </a:p>
          <a:p>
            <a:r>
              <a:rPr lang="en-US" sz="2000" b="1" dirty="0" smtClean="0"/>
              <a:t>His techniques will be mimicked by others in Europe, Latin America, China, and Japan</a:t>
            </a:r>
          </a:p>
          <a:p>
            <a:endParaRPr lang="en-US" sz="2000" b="1" dirty="0" smtClean="0"/>
          </a:p>
          <a:p>
            <a:r>
              <a:rPr lang="en-US" sz="2000" b="1" dirty="0" smtClean="0"/>
              <a:t>1936 Mussolini forms alliance with Hitler known as the Rome-Berlin Axis-…”world history would revolve around a Rome-Berlin Axis”</a:t>
            </a:r>
          </a:p>
          <a:p>
            <a:endParaRPr lang="en-US" sz="2400" dirty="0" smtClean="0"/>
          </a:p>
        </p:txBody>
      </p:sp>
      <p:pic>
        <p:nvPicPr>
          <p:cNvPr id="7" name="Content Placeholder 6" descr="italian Fascist flag.png"/>
          <p:cNvPicPr>
            <a:picLocks noGrp="1" noChangeAspect="1"/>
          </p:cNvPicPr>
          <p:nvPr>
            <p:ph sz="half" idx="1"/>
          </p:nvPr>
        </p:nvPicPr>
        <p:blipFill>
          <a:blip r:embed="rId2" cstate="print"/>
          <a:stretch>
            <a:fillRect/>
          </a:stretch>
        </p:blipFill>
        <p:spPr>
          <a:xfrm>
            <a:off x="381000" y="2488978"/>
            <a:ext cx="3048000" cy="2030730"/>
          </a:xfrm>
        </p:spPr>
      </p:pic>
      <p:sp>
        <p:nvSpPr>
          <p:cNvPr id="8" name="TextBox 7"/>
          <p:cNvSpPr txBox="1"/>
          <p:nvPr/>
        </p:nvSpPr>
        <p:spPr>
          <a:xfrm>
            <a:off x="228600" y="4953000"/>
            <a:ext cx="3429000" cy="1200329"/>
          </a:xfrm>
          <a:prstGeom prst="rect">
            <a:avLst/>
          </a:prstGeom>
          <a:noFill/>
        </p:spPr>
        <p:txBody>
          <a:bodyPr wrap="square" rtlCol="0">
            <a:spAutoFit/>
          </a:bodyPr>
          <a:lstStyle/>
          <a:p>
            <a:r>
              <a:rPr lang="en-US" dirty="0" smtClean="0"/>
              <a:t>“…the twentieth century will be a century of fascism, the century of Italian power.”  	Mussolini, 1932</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lgn="ctr"/>
            <a:r>
              <a:rPr lang="en-US" sz="4800" b="1" dirty="0" smtClean="0"/>
              <a:t>Nazism</a:t>
            </a:r>
            <a:endParaRPr lang="en-US" sz="4800" b="1" dirty="0"/>
          </a:p>
        </p:txBody>
      </p:sp>
      <p:sp>
        <p:nvSpPr>
          <p:cNvPr id="3" name="Content Placeholder 2"/>
          <p:cNvSpPr>
            <a:spLocks noGrp="1"/>
          </p:cNvSpPr>
          <p:nvPr>
            <p:ph sz="half" idx="1"/>
          </p:nvPr>
        </p:nvSpPr>
        <p:spPr>
          <a:xfrm>
            <a:off x="152400" y="914400"/>
            <a:ext cx="4953000" cy="5211763"/>
          </a:xfrm>
        </p:spPr>
        <p:txBody>
          <a:bodyPr/>
          <a:lstStyle/>
          <a:p>
            <a:r>
              <a:rPr lang="en-US" dirty="0" smtClean="0"/>
              <a:t>1921 Hitler becomes chairman of the National Socialist German Workers Party –</a:t>
            </a:r>
            <a:r>
              <a:rPr lang="en-US" b="1" dirty="0" smtClean="0"/>
              <a:t>Nazi Party</a:t>
            </a:r>
          </a:p>
          <a:p>
            <a:r>
              <a:rPr lang="en-US" dirty="0" smtClean="0"/>
              <a:t>1923 Hitler and party attempt to overthrow the democratic Weimar Republic </a:t>
            </a:r>
          </a:p>
          <a:p>
            <a:r>
              <a:rPr lang="en-US" dirty="0" smtClean="0"/>
              <a:t>Hitler is jailed and released in 1924</a:t>
            </a:r>
          </a:p>
          <a:p>
            <a:pPr lvl="1"/>
            <a:r>
              <a:rPr lang="en-US" dirty="0" smtClean="0"/>
              <a:t>Writes </a:t>
            </a:r>
            <a:r>
              <a:rPr lang="en-US" b="1" i="1" dirty="0" smtClean="0"/>
              <a:t>Mein </a:t>
            </a:r>
            <a:r>
              <a:rPr lang="en-US" b="1" i="1" dirty="0" err="1" smtClean="0"/>
              <a:t>Kampf</a:t>
            </a:r>
            <a:r>
              <a:rPr lang="en-US" b="1" i="1" dirty="0" smtClean="0"/>
              <a:t> </a:t>
            </a:r>
            <a:r>
              <a:rPr lang="en-US" dirty="0" smtClean="0"/>
              <a:t>in prison</a:t>
            </a:r>
          </a:p>
          <a:p>
            <a:r>
              <a:rPr lang="en-US" dirty="0" smtClean="0"/>
              <a:t>He reorganizes with goal of gaining power legally</a:t>
            </a:r>
            <a:endParaRPr lang="en-US" dirty="0"/>
          </a:p>
        </p:txBody>
      </p:sp>
      <p:pic>
        <p:nvPicPr>
          <p:cNvPr id="5" name="Content Placeholder 4" descr="beer hall putsch.jpg"/>
          <p:cNvPicPr>
            <a:picLocks noGrp="1" noChangeAspect="1"/>
          </p:cNvPicPr>
          <p:nvPr>
            <p:ph sz="half" idx="2"/>
          </p:nvPr>
        </p:nvPicPr>
        <p:blipFill>
          <a:blip r:embed="rId2" cstate="print"/>
          <a:stretch>
            <a:fillRect/>
          </a:stretch>
        </p:blipFill>
        <p:spPr>
          <a:xfrm>
            <a:off x="5029200" y="2514600"/>
            <a:ext cx="3962400" cy="2773680"/>
          </a:xfrm>
        </p:spPr>
      </p:pic>
      <p:sp>
        <p:nvSpPr>
          <p:cNvPr id="6" name="TextBox 5"/>
          <p:cNvSpPr txBox="1"/>
          <p:nvPr/>
        </p:nvSpPr>
        <p:spPr>
          <a:xfrm>
            <a:off x="5562601" y="5334000"/>
            <a:ext cx="3124200" cy="1477328"/>
          </a:xfrm>
          <a:prstGeom prst="rect">
            <a:avLst/>
          </a:prstGeom>
          <a:noFill/>
        </p:spPr>
        <p:txBody>
          <a:bodyPr wrap="square" rtlCol="0">
            <a:spAutoFit/>
          </a:bodyPr>
          <a:lstStyle/>
          <a:p>
            <a:pPr algn="ctr"/>
            <a:r>
              <a:rPr lang="en-US" dirty="0" smtClean="0"/>
              <a:t>Hitler and all defendants before trial after the attempted coup </a:t>
            </a:r>
            <a:r>
              <a:rPr lang="en-US" dirty="0" err="1" smtClean="0"/>
              <a:t>d’etat</a:t>
            </a:r>
            <a:r>
              <a:rPr lang="en-US" dirty="0" smtClean="0"/>
              <a:t> known as the Beer Hall Putsch.</a:t>
            </a:r>
            <a:endParaRPr lang="en-US" dirty="0"/>
          </a:p>
        </p:txBody>
      </p:sp>
      <p:pic>
        <p:nvPicPr>
          <p:cNvPr id="7" name="Picture 6" descr="mein kampf.jpg"/>
          <p:cNvPicPr>
            <a:picLocks noChangeAspect="1"/>
          </p:cNvPicPr>
          <p:nvPr/>
        </p:nvPicPr>
        <p:blipFill>
          <a:blip r:embed="rId3" cstate="print"/>
          <a:stretch>
            <a:fillRect/>
          </a:stretch>
        </p:blipFill>
        <p:spPr>
          <a:xfrm>
            <a:off x="6019800" y="304800"/>
            <a:ext cx="1981200" cy="1981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Hitler’s Goals from </a:t>
            </a:r>
            <a:r>
              <a:rPr lang="en-US" sz="4000" b="1" i="1" dirty="0" smtClean="0"/>
              <a:t>Mein </a:t>
            </a:r>
            <a:r>
              <a:rPr lang="en-US" sz="4000" b="1" i="1" dirty="0" err="1" smtClean="0"/>
              <a:t>Kampf</a:t>
            </a:r>
            <a:endParaRPr lang="en-US" sz="4000" b="1" i="1" dirty="0"/>
          </a:p>
        </p:txBody>
      </p:sp>
      <p:pic>
        <p:nvPicPr>
          <p:cNvPr id="5" name="Content Placeholder 4" descr="hitler.jpg"/>
          <p:cNvPicPr>
            <a:picLocks noGrp="1" noChangeAspect="1"/>
          </p:cNvPicPr>
          <p:nvPr>
            <p:ph sz="half" idx="1"/>
          </p:nvPr>
        </p:nvPicPr>
        <p:blipFill>
          <a:blip r:embed="rId2" cstate="print"/>
          <a:stretch>
            <a:fillRect/>
          </a:stretch>
        </p:blipFill>
        <p:spPr>
          <a:xfrm>
            <a:off x="558355" y="1544834"/>
            <a:ext cx="3139629" cy="4703566"/>
          </a:xfrm>
        </p:spPr>
      </p:pic>
      <p:sp>
        <p:nvSpPr>
          <p:cNvPr id="4" name="Content Placeholder 3"/>
          <p:cNvSpPr>
            <a:spLocks noGrp="1"/>
          </p:cNvSpPr>
          <p:nvPr>
            <p:ph sz="half" idx="2"/>
          </p:nvPr>
        </p:nvSpPr>
        <p:spPr>
          <a:xfrm>
            <a:off x="3886200" y="2103437"/>
            <a:ext cx="4800600" cy="4068763"/>
          </a:xfrm>
        </p:spPr>
        <p:txBody>
          <a:bodyPr/>
          <a:lstStyle/>
          <a:p>
            <a:pPr marL="514350" indent="-514350"/>
            <a:r>
              <a:rPr lang="en-US" dirty="0" smtClean="0"/>
              <a:t>Believed Germany should incorporate all German-speaking areas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Master Race</a:t>
            </a:r>
            <a:endParaRPr lang="en-US" dirty="0"/>
          </a:p>
        </p:txBody>
      </p:sp>
      <p:sp>
        <p:nvSpPr>
          <p:cNvPr id="4" name="Content Placeholder 3"/>
          <p:cNvSpPr>
            <a:spLocks noGrp="1"/>
          </p:cNvSpPr>
          <p:nvPr>
            <p:ph sz="half" idx="2"/>
          </p:nvPr>
        </p:nvSpPr>
        <p:spPr>
          <a:xfrm>
            <a:off x="4648200" y="914400"/>
            <a:ext cx="4038600" cy="5211763"/>
          </a:xfrm>
        </p:spPr>
        <p:txBody>
          <a:bodyPr/>
          <a:lstStyle/>
          <a:p>
            <a:r>
              <a:rPr lang="en-US" b="1" dirty="0" smtClean="0"/>
              <a:t>The most intense hatred was for the Jews</a:t>
            </a:r>
          </a:p>
          <a:p>
            <a:r>
              <a:rPr lang="en-US" dirty="0" smtClean="0"/>
              <a:t>Blamed for every disaster of the Germans</a:t>
            </a:r>
          </a:p>
          <a:p>
            <a:r>
              <a:rPr lang="en-US" dirty="0" smtClean="0"/>
              <a:t>The defeat of WWI</a:t>
            </a:r>
          </a:p>
          <a:p>
            <a:r>
              <a:rPr lang="en-US" dirty="0" smtClean="0"/>
              <a:t>Looked for the day when the “Master Race” </a:t>
            </a:r>
            <a:r>
              <a:rPr lang="en-US" smtClean="0"/>
              <a:t>would dominate</a:t>
            </a:r>
            <a:endParaRPr lang="en-US" dirty="0"/>
          </a:p>
        </p:txBody>
      </p:sp>
      <p:graphicFrame>
        <p:nvGraphicFramePr>
          <p:cNvPr id="9" name="Diagram 8"/>
          <p:cNvGraphicFramePr/>
          <p:nvPr/>
        </p:nvGraphicFramePr>
        <p:xfrm>
          <a:off x="304800" y="1371600"/>
          <a:ext cx="45720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Lebensraum</a:t>
            </a:r>
            <a:endParaRPr lang="en-US" b="1" i="1" dirty="0"/>
          </a:p>
        </p:txBody>
      </p:sp>
      <p:sp>
        <p:nvSpPr>
          <p:cNvPr id="3" name="Content Placeholder 2"/>
          <p:cNvSpPr>
            <a:spLocks noGrp="1"/>
          </p:cNvSpPr>
          <p:nvPr>
            <p:ph sz="half" idx="1"/>
          </p:nvPr>
        </p:nvSpPr>
        <p:spPr>
          <a:xfrm>
            <a:off x="457200" y="1371600"/>
            <a:ext cx="4419600" cy="4754563"/>
          </a:xfrm>
        </p:spPr>
        <p:txBody>
          <a:bodyPr/>
          <a:lstStyle/>
          <a:p>
            <a:r>
              <a:rPr lang="en-US" dirty="0" smtClean="0"/>
              <a:t>Goal was to repeal the humiliation and military restrictions of Treaty of Versailles</a:t>
            </a:r>
          </a:p>
          <a:p>
            <a:r>
              <a:rPr lang="en-US" dirty="0" smtClean="0"/>
              <a:t>Plan to annex all German-speaking territory to Germany</a:t>
            </a:r>
          </a:p>
          <a:p>
            <a:pPr lvl="1"/>
            <a:r>
              <a:rPr lang="en-US" dirty="0" smtClean="0"/>
              <a:t>Living space to the east</a:t>
            </a:r>
          </a:p>
          <a:p>
            <a:r>
              <a:rPr lang="en-US" dirty="0" smtClean="0"/>
              <a:t>Plan to eliminate all Jews</a:t>
            </a:r>
            <a:endParaRPr lang="en-US" dirty="0"/>
          </a:p>
        </p:txBody>
      </p:sp>
      <p:pic>
        <p:nvPicPr>
          <p:cNvPr id="5" name="Content Placeholder 4" descr="Nazi flag.png"/>
          <p:cNvPicPr>
            <a:picLocks noGrp="1" noChangeAspect="1"/>
          </p:cNvPicPr>
          <p:nvPr>
            <p:ph sz="half" idx="2"/>
          </p:nvPr>
        </p:nvPicPr>
        <p:blipFill>
          <a:blip r:embed="rId2" cstate="print"/>
          <a:stretch>
            <a:fillRect/>
          </a:stretch>
        </p:blipFill>
        <p:spPr>
          <a:xfrm>
            <a:off x="4648200" y="2880201"/>
            <a:ext cx="4038600" cy="242316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Nazi Party in the 1920’s</a:t>
            </a:r>
            <a:endParaRPr lang="en-US" dirty="0"/>
          </a:p>
        </p:txBody>
      </p:sp>
      <p:pic>
        <p:nvPicPr>
          <p:cNvPr id="5" name="Content Placeholder 4" descr="multi-posters.jpg"/>
          <p:cNvPicPr>
            <a:picLocks noGrp="1" noChangeAspect="1"/>
          </p:cNvPicPr>
          <p:nvPr>
            <p:ph sz="half" idx="1"/>
          </p:nvPr>
        </p:nvPicPr>
        <p:blipFill>
          <a:blip r:embed="rId2" cstate="print"/>
          <a:stretch>
            <a:fillRect/>
          </a:stretch>
        </p:blipFill>
        <p:spPr>
          <a:xfrm>
            <a:off x="457200" y="1143000"/>
            <a:ext cx="3505200" cy="2681478"/>
          </a:xfrm>
        </p:spPr>
      </p:pic>
      <p:sp>
        <p:nvSpPr>
          <p:cNvPr id="4" name="Content Placeholder 3"/>
          <p:cNvSpPr>
            <a:spLocks noGrp="1"/>
          </p:cNvSpPr>
          <p:nvPr>
            <p:ph sz="half" idx="2"/>
          </p:nvPr>
        </p:nvSpPr>
        <p:spPr>
          <a:xfrm>
            <a:off x="4419600" y="1143000"/>
            <a:ext cx="4419600" cy="4983163"/>
          </a:xfrm>
        </p:spPr>
        <p:txBody>
          <a:bodyPr/>
          <a:lstStyle/>
          <a:p>
            <a:r>
              <a:rPr lang="en-US" dirty="0" smtClean="0"/>
              <a:t>For most Germans, his ideas are too extreme</a:t>
            </a:r>
          </a:p>
          <a:p>
            <a:r>
              <a:rPr lang="en-US" dirty="0" smtClean="0"/>
              <a:t>When Depression hits, they gain supporters among the unemployed and property owners frightened by the growing popularity of Communism</a:t>
            </a:r>
            <a:endParaRPr lang="en-US" dirty="0"/>
          </a:p>
        </p:txBody>
      </p:sp>
      <p:pic>
        <p:nvPicPr>
          <p:cNvPr id="6" name="Picture 5" descr="wessel-color.jpg"/>
          <p:cNvPicPr>
            <a:picLocks noChangeAspect="1"/>
          </p:cNvPicPr>
          <p:nvPr/>
        </p:nvPicPr>
        <p:blipFill>
          <a:blip r:embed="rId3" cstate="print"/>
          <a:stretch>
            <a:fillRect/>
          </a:stretch>
        </p:blipFill>
        <p:spPr>
          <a:xfrm>
            <a:off x="457200" y="4108704"/>
            <a:ext cx="3505200" cy="2593848"/>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Reich</a:t>
            </a:r>
            <a:endParaRPr lang="en-US" dirty="0"/>
          </a:p>
        </p:txBody>
      </p:sp>
      <p:sp>
        <p:nvSpPr>
          <p:cNvPr id="3" name="Content Placeholder 2"/>
          <p:cNvSpPr>
            <a:spLocks noGrp="1"/>
          </p:cNvSpPr>
          <p:nvPr>
            <p:ph sz="half" idx="1"/>
          </p:nvPr>
        </p:nvSpPr>
        <p:spPr>
          <a:xfrm>
            <a:off x="457200" y="1295400"/>
            <a:ext cx="4038600" cy="4830763"/>
          </a:xfrm>
        </p:spPr>
        <p:txBody>
          <a:bodyPr/>
          <a:lstStyle/>
          <a:p>
            <a:r>
              <a:rPr lang="en-US" sz="2000" dirty="0" smtClean="0"/>
              <a:t>B/n 1930-32, the Nazi Party became the largest party in parliament </a:t>
            </a:r>
          </a:p>
          <a:p>
            <a:pPr lvl="1"/>
            <a:r>
              <a:rPr lang="en-US" sz="2000" dirty="0" smtClean="0"/>
              <a:t>President Paul von Hindenburg offers him chancellorship</a:t>
            </a:r>
          </a:p>
          <a:p>
            <a:r>
              <a:rPr lang="en-US" sz="2000" dirty="0" smtClean="0"/>
              <a:t>1933 Hitler becomes chancellor of Germany where he quickly assumed dictatorial powers</a:t>
            </a:r>
          </a:p>
          <a:p>
            <a:r>
              <a:rPr lang="en-US" sz="2000" dirty="0" smtClean="0"/>
              <a:t>Nazis in charge of </a:t>
            </a:r>
            <a:r>
              <a:rPr lang="en-US" sz="2000" dirty="0" err="1" smtClean="0"/>
              <a:t>gov’t</a:t>
            </a:r>
            <a:r>
              <a:rPr lang="en-US" sz="2000" dirty="0" smtClean="0"/>
              <a:t> agencies, education, professional organizations</a:t>
            </a:r>
          </a:p>
          <a:p>
            <a:r>
              <a:rPr lang="en-US" sz="2000" dirty="0" smtClean="0"/>
              <a:t>Banned all other political parties and threw their leaders into concentration camps or murdered</a:t>
            </a:r>
          </a:p>
          <a:p>
            <a:endParaRPr lang="en-US" dirty="0" smtClean="0"/>
          </a:p>
        </p:txBody>
      </p:sp>
      <p:pic>
        <p:nvPicPr>
          <p:cNvPr id="5" name="Content Placeholder 4" descr="lineup-oranienburg.jpg"/>
          <p:cNvPicPr>
            <a:picLocks noGrp="1" noChangeAspect="1"/>
          </p:cNvPicPr>
          <p:nvPr>
            <p:ph sz="half" idx="2"/>
          </p:nvPr>
        </p:nvPicPr>
        <p:blipFill>
          <a:blip r:embed="rId2" cstate="print"/>
          <a:stretch>
            <a:fillRect/>
          </a:stretch>
        </p:blipFill>
        <p:spPr>
          <a:xfrm>
            <a:off x="4800600" y="2438400"/>
            <a:ext cx="4038600" cy="2806827"/>
          </a:xfrm>
        </p:spPr>
      </p:pic>
      <p:sp>
        <p:nvSpPr>
          <p:cNvPr id="6" name="TextBox 5"/>
          <p:cNvSpPr txBox="1"/>
          <p:nvPr/>
        </p:nvSpPr>
        <p:spPr>
          <a:xfrm>
            <a:off x="4953000" y="5334000"/>
            <a:ext cx="4038600" cy="923330"/>
          </a:xfrm>
          <a:prstGeom prst="rect">
            <a:avLst/>
          </a:prstGeom>
          <a:noFill/>
        </p:spPr>
        <p:txBody>
          <a:bodyPr wrap="square" rtlCol="0">
            <a:spAutoFit/>
          </a:bodyPr>
          <a:lstStyle/>
          <a:p>
            <a:pPr algn="ctr"/>
            <a:r>
              <a:rPr lang="en-US" dirty="0" smtClean="0"/>
              <a:t>Political prisoners lined up at a concentration camp at </a:t>
            </a:r>
            <a:r>
              <a:rPr lang="en-US" dirty="0" err="1" smtClean="0"/>
              <a:t>Oranienburg</a:t>
            </a:r>
            <a:endParaRPr lang="en-US" dirty="0"/>
          </a:p>
        </p:txBody>
      </p:sp>
      <p:sp>
        <p:nvSpPr>
          <p:cNvPr id="7" name="TextBox 6"/>
          <p:cNvSpPr txBox="1"/>
          <p:nvPr/>
        </p:nvSpPr>
        <p:spPr>
          <a:xfrm>
            <a:off x="4800600" y="990600"/>
            <a:ext cx="4114800" cy="923330"/>
          </a:xfrm>
          <a:prstGeom prst="rect">
            <a:avLst/>
          </a:prstGeom>
          <a:noFill/>
        </p:spPr>
        <p:txBody>
          <a:bodyPr wrap="square" rtlCol="0">
            <a:spAutoFit/>
          </a:bodyPr>
          <a:lstStyle/>
          <a:p>
            <a:pPr algn="ctr"/>
            <a:r>
              <a:rPr lang="en-US" dirty="0" smtClean="0"/>
              <a:t>Hitler’s promise:  A German </a:t>
            </a:r>
            <a:r>
              <a:rPr lang="en-US" b="1" i="1" dirty="0" smtClean="0"/>
              <a:t>Third</a:t>
            </a:r>
            <a:r>
              <a:rPr lang="en-US" dirty="0" smtClean="0"/>
              <a:t> </a:t>
            </a:r>
            <a:r>
              <a:rPr lang="en-US" b="1" i="1" dirty="0" smtClean="0"/>
              <a:t>Reich</a:t>
            </a:r>
            <a:r>
              <a:rPr lang="en-US" i="1" dirty="0" smtClean="0"/>
              <a:t> </a:t>
            </a:r>
            <a:r>
              <a:rPr lang="en-US" dirty="0" smtClean="0"/>
              <a:t>that would endure for a 1,000 years.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aftermath of war.gif"/>
          <p:cNvPicPr>
            <a:picLocks noGrp="1" noChangeAspect="1"/>
          </p:cNvPicPr>
          <p:nvPr>
            <p:ph idx="1"/>
          </p:nvPr>
        </p:nvPicPr>
        <p:blipFill>
          <a:blip r:embed="rId2" cstate="print"/>
          <a:stretch>
            <a:fillRect/>
          </a:stretch>
        </p:blipFill>
        <p:spPr>
          <a:xfrm>
            <a:off x="3552239" y="0"/>
            <a:ext cx="5539946" cy="6858000"/>
          </a:xfrm>
        </p:spPr>
      </p:pic>
      <p:sp>
        <p:nvSpPr>
          <p:cNvPr id="6" name="Text Placeholder 5"/>
          <p:cNvSpPr>
            <a:spLocks noGrp="1"/>
          </p:cNvSpPr>
          <p:nvPr>
            <p:ph type="body" sz="half" idx="2"/>
          </p:nvPr>
        </p:nvSpPr>
        <p:spPr/>
        <p:txBody>
          <a:bodyPr/>
          <a:lstStyle/>
          <a:p>
            <a:r>
              <a:rPr lang="en-US" dirty="0" smtClean="0"/>
              <a:t>“Prague Street”, Otto NIX</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hitler in armor.jpg"/>
          <p:cNvPicPr>
            <a:picLocks noGrp="1" noChangeAspect="1"/>
          </p:cNvPicPr>
          <p:nvPr>
            <p:ph idx="1"/>
          </p:nvPr>
        </p:nvPicPr>
        <p:blipFill>
          <a:blip r:embed="rId2" cstate="print"/>
          <a:stretch>
            <a:fillRect/>
          </a:stretch>
        </p:blipFill>
        <p:spPr>
          <a:xfrm>
            <a:off x="3575049" y="381000"/>
            <a:ext cx="5374481" cy="5374481"/>
          </a:xfrm>
        </p:spPr>
      </p:pic>
      <p:sp>
        <p:nvSpPr>
          <p:cNvPr id="7" name="Text Placeholder 6"/>
          <p:cNvSpPr>
            <a:spLocks noGrp="1"/>
          </p:cNvSpPr>
          <p:nvPr>
            <p:ph type="body" sz="half" idx="2"/>
          </p:nvPr>
        </p:nvSpPr>
        <p:spPr/>
        <p:txBody>
          <a:bodyPr/>
          <a:lstStyle/>
          <a:p>
            <a:r>
              <a:rPr lang="en-US" sz="2400" dirty="0" smtClean="0"/>
              <a:t>A 1924 painting of Hitler as a knight in shining armor, as the standard-bearer for National Socialism, became the state-sanctioned Hitler portrait for 1938; reproductions in poster and postcard form proved very popular. </a:t>
            </a:r>
            <a:endParaRPr 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Racial State</a:t>
            </a:r>
            <a:endParaRPr lang="en-US" dirty="0"/>
          </a:p>
        </p:txBody>
      </p:sp>
      <p:sp>
        <p:nvSpPr>
          <p:cNvPr id="4" name="Content Placeholder 3"/>
          <p:cNvSpPr>
            <a:spLocks noGrp="1"/>
          </p:cNvSpPr>
          <p:nvPr>
            <p:ph sz="half" idx="1"/>
          </p:nvPr>
        </p:nvSpPr>
        <p:spPr>
          <a:xfrm>
            <a:off x="152400" y="914400"/>
            <a:ext cx="5791200" cy="5211763"/>
          </a:xfrm>
        </p:spPr>
        <p:txBody>
          <a:bodyPr/>
          <a:lstStyle/>
          <a:p>
            <a:r>
              <a:rPr lang="en-US" dirty="0" smtClean="0"/>
              <a:t>Jews </a:t>
            </a:r>
          </a:p>
          <a:p>
            <a:pPr lvl="1"/>
            <a:r>
              <a:rPr lang="en-US" dirty="0" smtClean="0"/>
              <a:t>Deprived of their citizenship and civil rights</a:t>
            </a:r>
          </a:p>
          <a:p>
            <a:pPr lvl="1"/>
            <a:r>
              <a:rPr lang="en-US" dirty="0" smtClean="0"/>
              <a:t>Prohibited from marrying Aryans</a:t>
            </a:r>
          </a:p>
          <a:p>
            <a:pPr lvl="1"/>
            <a:r>
              <a:rPr lang="en-US" dirty="0" smtClean="0"/>
              <a:t>Ousted from professions</a:t>
            </a:r>
          </a:p>
          <a:p>
            <a:pPr lvl="1"/>
            <a:r>
              <a:rPr lang="en-US" dirty="0" smtClean="0"/>
              <a:t>Confiscated their property</a:t>
            </a:r>
          </a:p>
          <a:p>
            <a:r>
              <a:rPr lang="en-US" dirty="0" smtClean="0"/>
              <a:t>Introduce measures to improve quantity and quality of the German race </a:t>
            </a:r>
          </a:p>
          <a:p>
            <a:r>
              <a:rPr lang="en-US" dirty="0" smtClean="0"/>
              <a:t>Encouraged procreation among young people</a:t>
            </a:r>
          </a:p>
          <a:p>
            <a:pPr lvl="1"/>
            <a:r>
              <a:rPr lang="en-US" dirty="0" smtClean="0"/>
              <a:t>Allowances and rewards for having children</a:t>
            </a:r>
          </a:p>
          <a:p>
            <a:endParaRPr lang="en-US" dirty="0"/>
          </a:p>
        </p:txBody>
      </p:sp>
      <p:pic>
        <p:nvPicPr>
          <p:cNvPr id="7" name="Content Placeholder 6" descr="nazi mother.jpg"/>
          <p:cNvPicPr>
            <a:picLocks noGrp="1" noChangeAspect="1"/>
          </p:cNvPicPr>
          <p:nvPr>
            <p:ph sz="half" idx="2"/>
          </p:nvPr>
        </p:nvPicPr>
        <p:blipFill>
          <a:blip r:embed="rId2" cstate="print"/>
          <a:stretch>
            <a:fillRect/>
          </a:stretch>
        </p:blipFill>
        <p:spPr>
          <a:xfrm>
            <a:off x="5783723" y="304800"/>
            <a:ext cx="3218632" cy="4602163"/>
          </a:xfrm>
        </p:spPr>
      </p:pic>
      <p:sp>
        <p:nvSpPr>
          <p:cNvPr id="10" name="TextBox 9"/>
          <p:cNvSpPr txBox="1"/>
          <p:nvPr/>
        </p:nvSpPr>
        <p:spPr>
          <a:xfrm>
            <a:off x="5791200" y="5105400"/>
            <a:ext cx="3200400" cy="1815882"/>
          </a:xfrm>
          <a:prstGeom prst="rect">
            <a:avLst/>
          </a:prstGeom>
          <a:noFill/>
        </p:spPr>
        <p:txBody>
          <a:bodyPr wrap="square" rtlCol="0">
            <a:spAutoFit/>
          </a:bodyPr>
          <a:lstStyle/>
          <a:p>
            <a:r>
              <a:rPr lang="en-US" sz="1400" dirty="0" smtClean="0"/>
              <a:t>“Mother and Child” was the slogan on this poster, idealizing and encouraging motherhood. The background conveys the Nazi predilection for the wholesome country life, a dream that clashed with the urban reality of German society. </a:t>
            </a:r>
            <a:endParaRPr lang="en-US" sz="1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Nazi Eugenics</a:t>
            </a:r>
            <a:endParaRPr lang="en-US" dirty="0"/>
          </a:p>
        </p:txBody>
      </p:sp>
      <p:pic>
        <p:nvPicPr>
          <p:cNvPr id="5" name="Content Placeholder 4" descr="enthanasiePropaganda.jpg"/>
          <p:cNvPicPr>
            <a:picLocks noGrp="1" noChangeAspect="1"/>
          </p:cNvPicPr>
          <p:nvPr>
            <p:ph sz="half" idx="1"/>
          </p:nvPr>
        </p:nvPicPr>
        <p:blipFill>
          <a:blip r:embed="rId2" cstate="print"/>
          <a:stretch>
            <a:fillRect/>
          </a:stretch>
        </p:blipFill>
        <p:spPr>
          <a:xfrm>
            <a:off x="228600" y="1295400"/>
            <a:ext cx="3523072" cy="4495800"/>
          </a:xfrm>
        </p:spPr>
      </p:pic>
      <p:sp>
        <p:nvSpPr>
          <p:cNvPr id="4" name="Content Placeholder 3"/>
          <p:cNvSpPr>
            <a:spLocks noGrp="1"/>
          </p:cNvSpPr>
          <p:nvPr>
            <p:ph sz="half" idx="2"/>
          </p:nvPr>
        </p:nvSpPr>
        <p:spPr>
          <a:xfrm>
            <a:off x="4038600" y="914400"/>
            <a:ext cx="4800600" cy="5211763"/>
          </a:xfrm>
        </p:spPr>
        <p:txBody>
          <a:bodyPr/>
          <a:lstStyle/>
          <a:p>
            <a:r>
              <a:rPr lang="en-US" sz="2000" dirty="0" smtClean="0"/>
              <a:t>Obsessed with “quality”, regime initiated a compulsory sterilization program for men and women whom they identified as having sicknesses</a:t>
            </a:r>
          </a:p>
          <a:p>
            <a:pPr lvl="1"/>
            <a:r>
              <a:rPr lang="en-US" sz="2000" dirty="0" smtClean="0"/>
              <a:t>Schizophrenia, feeblemindedness, manic depression, hereditary blindness or deafness, chronic alcoholism, physical deformities</a:t>
            </a:r>
          </a:p>
          <a:p>
            <a:pPr lvl="1"/>
            <a:r>
              <a:rPr lang="en-US" sz="2000" dirty="0" smtClean="0"/>
              <a:t>Also sanction abortions for them</a:t>
            </a:r>
          </a:p>
          <a:p>
            <a:r>
              <a:rPr lang="en-US" sz="2000" dirty="0" smtClean="0"/>
              <a:t>200,000 euthanized and becomes precursor to the systematic extermination of the Jews</a:t>
            </a:r>
          </a:p>
        </p:txBody>
      </p:sp>
      <p:sp>
        <p:nvSpPr>
          <p:cNvPr id="6" name="TextBox 5"/>
          <p:cNvSpPr txBox="1"/>
          <p:nvPr/>
        </p:nvSpPr>
        <p:spPr>
          <a:xfrm>
            <a:off x="381000" y="5943600"/>
            <a:ext cx="3429000" cy="830997"/>
          </a:xfrm>
          <a:prstGeom prst="rect">
            <a:avLst/>
          </a:prstGeom>
          <a:noFill/>
        </p:spPr>
        <p:txBody>
          <a:bodyPr wrap="square" rtlCol="0">
            <a:spAutoFit/>
          </a:bodyPr>
          <a:lstStyle/>
          <a:p>
            <a:pPr algn="ctr"/>
            <a:r>
              <a:rPr lang="en-US" sz="1200" dirty="0" smtClean="0"/>
              <a:t>“This person suffering from hereditary defects costs the community 60,000 </a:t>
            </a:r>
            <a:r>
              <a:rPr lang="en-US" sz="1200" dirty="0" err="1" smtClean="0"/>
              <a:t>Reichsmark</a:t>
            </a:r>
            <a:r>
              <a:rPr lang="en-US" sz="1200" dirty="0" smtClean="0"/>
              <a:t> during his lifetime. Fellow German, that is your money, too.”</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nazi racial expert.jpg"/>
          <p:cNvPicPr>
            <a:picLocks noGrp="1" noChangeAspect="1"/>
          </p:cNvPicPr>
          <p:nvPr>
            <p:ph type="pic" idx="1"/>
          </p:nvPr>
        </p:nvPicPr>
        <p:blipFill>
          <a:blip r:embed="rId2" cstate="print"/>
          <a:srcRect t="2861" b="2861"/>
          <a:stretch>
            <a:fillRect/>
          </a:stretch>
        </p:blipFill>
        <p:spPr>
          <a:xfrm>
            <a:off x="838200" y="0"/>
            <a:ext cx="7620000" cy="5715000"/>
          </a:xfrm>
        </p:spPr>
      </p:pic>
      <p:sp>
        <p:nvSpPr>
          <p:cNvPr id="7" name="Text Placeholder 6"/>
          <p:cNvSpPr>
            <a:spLocks noGrp="1"/>
          </p:cNvSpPr>
          <p:nvPr>
            <p:ph type="body" sz="half" idx="2"/>
          </p:nvPr>
        </p:nvSpPr>
        <p:spPr>
          <a:xfrm>
            <a:off x="1792288" y="5867400"/>
            <a:ext cx="5486400" cy="533400"/>
          </a:xfrm>
        </p:spPr>
        <p:txBody>
          <a:bodyPr/>
          <a:lstStyle/>
          <a:p>
            <a:r>
              <a:rPr lang="en-US" dirty="0" smtClean="0"/>
              <a:t>A Nazi “racial expert” uses a caliper to measure the racial purity of a German.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Anti-Semitism</a:t>
            </a:r>
            <a:endParaRPr lang="en-US" dirty="0"/>
          </a:p>
        </p:txBody>
      </p:sp>
      <p:sp>
        <p:nvSpPr>
          <p:cNvPr id="3" name="Content Placeholder 2"/>
          <p:cNvSpPr>
            <a:spLocks noGrp="1"/>
          </p:cNvSpPr>
          <p:nvPr>
            <p:ph sz="half" idx="1"/>
          </p:nvPr>
        </p:nvSpPr>
        <p:spPr>
          <a:xfrm>
            <a:off x="152400" y="1600200"/>
            <a:ext cx="4495800" cy="4525963"/>
          </a:xfrm>
        </p:spPr>
        <p:txBody>
          <a:bodyPr/>
          <a:lstStyle/>
          <a:p>
            <a:r>
              <a:rPr lang="en-US" sz="2000" dirty="0" smtClean="0"/>
              <a:t>1933 the Nazis initiate systematic measures to suppress Jewish population</a:t>
            </a:r>
          </a:p>
          <a:p>
            <a:r>
              <a:rPr lang="en-US" sz="2000" dirty="0" smtClean="0"/>
              <a:t>Nuremberg Laws deprived them of citizenship, marriage or intercourse w/ Germans</a:t>
            </a:r>
          </a:p>
          <a:p>
            <a:r>
              <a:rPr lang="en-US" sz="2000" dirty="0" smtClean="0"/>
              <a:t>Jewish civil servants lost jobs, lawyers, doctors lost non-Jewish clients</a:t>
            </a:r>
          </a:p>
          <a:p>
            <a:r>
              <a:rPr lang="en-US" sz="2000" dirty="0" smtClean="0"/>
              <a:t>Liquidation of Jewish-owned businesses and purchased them at low prices</a:t>
            </a:r>
          </a:p>
          <a:p>
            <a:r>
              <a:rPr lang="en-US" sz="2000" dirty="0" smtClean="0"/>
              <a:t>Throughout 1930s thousands left</a:t>
            </a:r>
          </a:p>
        </p:txBody>
      </p:sp>
      <p:pic>
        <p:nvPicPr>
          <p:cNvPr id="5" name="Content Placeholder 4" descr="sturmer-display.jpg"/>
          <p:cNvPicPr>
            <a:picLocks noGrp="1" noChangeAspect="1"/>
          </p:cNvPicPr>
          <p:nvPr>
            <p:ph sz="half" idx="2"/>
          </p:nvPr>
        </p:nvPicPr>
        <p:blipFill>
          <a:blip r:embed="rId2" cstate="print"/>
          <a:stretch>
            <a:fillRect/>
          </a:stretch>
        </p:blipFill>
        <p:spPr>
          <a:xfrm>
            <a:off x="4876800" y="1676400"/>
            <a:ext cx="4038600" cy="3866960"/>
          </a:xfrm>
        </p:spPr>
      </p:pic>
      <p:sp>
        <p:nvSpPr>
          <p:cNvPr id="8" name="TextBox 7"/>
          <p:cNvSpPr txBox="1"/>
          <p:nvPr/>
        </p:nvSpPr>
        <p:spPr>
          <a:xfrm>
            <a:off x="4724400" y="5486400"/>
            <a:ext cx="4267200" cy="1200329"/>
          </a:xfrm>
          <a:prstGeom prst="rect">
            <a:avLst/>
          </a:prstGeom>
          <a:noFill/>
        </p:spPr>
        <p:txBody>
          <a:bodyPr wrap="square" rtlCol="0">
            <a:spAutoFit/>
          </a:bodyPr>
          <a:lstStyle/>
          <a:p>
            <a:r>
              <a:rPr lang="en-US" dirty="0" smtClean="0"/>
              <a:t>	Under a sign saying "With the </a:t>
            </a:r>
            <a:r>
              <a:rPr lang="en-US" dirty="0" err="1" smtClean="0"/>
              <a:t>Stürmer</a:t>
            </a:r>
            <a:r>
              <a:rPr lang="en-US" dirty="0" smtClean="0"/>
              <a:t> against the Jews" is a page display beneath the Nazi slogan "The Jews are our misfortune."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sz="3600" b="1" i="1" dirty="0" err="1" smtClean="0"/>
              <a:t>Kristallnacht</a:t>
            </a:r>
            <a:r>
              <a:rPr lang="en-US" sz="3600" dirty="0" smtClean="0"/>
              <a:t>- </a:t>
            </a:r>
            <a:br>
              <a:rPr lang="en-US" sz="3600" dirty="0" smtClean="0"/>
            </a:br>
            <a:r>
              <a:rPr lang="en-US" sz="3600" dirty="0" smtClean="0"/>
              <a:t>“Night of the Broken Glass”</a:t>
            </a:r>
            <a:endParaRPr lang="en-US" sz="3600" dirty="0"/>
          </a:p>
        </p:txBody>
      </p:sp>
      <p:pic>
        <p:nvPicPr>
          <p:cNvPr id="5" name="Content Placeholder 4" descr="knacht-aftermath.jpg"/>
          <p:cNvPicPr>
            <a:picLocks noGrp="1" noChangeAspect="1"/>
          </p:cNvPicPr>
          <p:nvPr>
            <p:ph sz="half" idx="1"/>
          </p:nvPr>
        </p:nvPicPr>
        <p:blipFill>
          <a:blip r:embed="rId2" cstate="print"/>
          <a:stretch>
            <a:fillRect/>
          </a:stretch>
        </p:blipFill>
        <p:spPr>
          <a:xfrm>
            <a:off x="900688" y="1143000"/>
            <a:ext cx="2680712" cy="2271903"/>
          </a:xfrm>
        </p:spPr>
      </p:pic>
      <p:sp>
        <p:nvSpPr>
          <p:cNvPr id="4" name="Content Placeholder 3"/>
          <p:cNvSpPr>
            <a:spLocks noGrp="1"/>
          </p:cNvSpPr>
          <p:nvPr>
            <p:ph sz="half" idx="2"/>
          </p:nvPr>
        </p:nvSpPr>
        <p:spPr>
          <a:xfrm>
            <a:off x="4419600" y="1066800"/>
            <a:ext cx="4572000" cy="5059363"/>
          </a:xfrm>
        </p:spPr>
        <p:txBody>
          <a:bodyPr/>
          <a:lstStyle/>
          <a:p>
            <a:r>
              <a:rPr lang="en-US" sz="2400" dirty="0" smtClean="0"/>
              <a:t>Goal was for Jewish emigration</a:t>
            </a:r>
          </a:p>
          <a:p>
            <a:r>
              <a:rPr lang="en-US" sz="2400" dirty="0" smtClean="0"/>
              <a:t>Gained urgency after </a:t>
            </a:r>
            <a:r>
              <a:rPr lang="en-US" sz="2400" dirty="0" err="1" smtClean="0"/>
              <a:t>Kristallnacht</a:t>
            </a:r>
            <a:endParaRPr lang="en-US" sz="2400" dirty="0" smtClean="0"/>
          </a:p>
          <a:p>
            <a:r>
              <a:rPr lang="en-US" sz="2400" dirty="0" smtClean="0"/>
              <a:t>Nov. 9-10, 1938, the Nazis arranged for the destruction of 1000s of Jewish stores, burning most synagogues, and the murder of more than 100 Jews </a:t>
            </a:r>
          </a:p>
          <a:p>
            <a:r>
              <a:rPr lang="en-US" sz="2400" dirty="0" smtClean="0"/>
              <a:t>Became a signal to Jews of what would come</a:t>
            </a:r>
          </a:p>
          <a:p>
            <a:r>
              <a:rPr lang="en-US" sz="2400" dirty="0" smtClean="0"/>
              <a:t>250,000 left by 1938</a:t>
            </a:r>
            <a:endParaRPr lang="en-US" sz="2400" dirty="0"/>
          </a:p>
        </p:txBody>
      </p:sp>
      <p:sp>
        <p:nvSpPr>
          <p:cNvPr id="6" name="TextBox 5"/>
          <p:cNvSpPr txBox="1"/>
          <p:nvPr/>
        </p:nvSpPr>
        <p:spPr>
          <a:xfrm>
            <a:off x="685800" y="3505200"/>
            <a:ext cx="2855155" cy="646331"/>
          </a:xfrm>
          <a:prstGeom prst="rect">
            <a:avLst/>
          </a:prstGeom>
          <a:noFill/>
        </p:spPr>
        <p:txBody>
          <a:bodyPr wrap="square" rtlCol="0">
            <a:spAutoFit/>
          </a:bodyPr>
          <a:lstStyle/>
          <a:p>
            <a:r>
              <a:rPr lang="en-US" dirty="0" smtClean="0"/>
              <a:t>Aftermath of </a:t>
            </a:r>
            <a:r>
              <a:rPr lang="en-US" dirty="0" err="1" smtClean="0"/>
              <a:t>Kristallnacht</a:t>
            </a:r>
            <a:endParaRPr lang="en-US" dirty="0"/>
          </a:p>
        </p:txBody>
      </p:sp>
      <p:pic>
        <p:nvPicPr>
          <p:cNvPr id="7" name="Picture 6" descr="column-knacht.jpg"/>
          <p:cNvPicPr>
            <a:picLocks noChangeAspect="1"/>
          </p:cNvPicPr>
          <p:nvPr/>
        </p:nvPicPr>
        <p:blipFill>
          <a:blip r:embed="rId3" cstate="print"/>
          <a:stretch>
            <a:fillRect/>
          </a:stretch>
        </p:blipFill>
        <p:spPr>
          <a:xfrm>
            <a:off x="838199" y="4114800"/>
            <a:ext cx="2834321" cy="2026539"/>
          </a:xfrm>
          <a:prstGeom prst="rect">
            <a:avLst/>
          </a:prstGeom>
        </p:spPr>
      </p:pic>
      <p:sp>
        <p:nvSpPr>
          <p:cNvPr id="8" name="TextBox 7"/>
          <p:cNvSpPr txBox="1"/>
          <p:nvPr/>
        </p:nvSpPr>
        <p:spPr>
          <a:xfrm>
            <a:off x="228600" y="6172200"/>
            <a:ext cx="4267200" cy="646331"/>
          </a:xfrm>
          <a:prstGeom prst="rect">
            <a:avLst/>
          </a:prstGeom>
          <a:noFill/>
        </p:spPr>
        <p:txBody>
          <a:bodyPr wrap="square" rtlCol="0">
            <a:spAutoFit/>
          </a:bodyPr>
          <a:lstStyle/>
          <a:p>
            <a:r>
              <a:rPr lang="en-US" sz="1200" dirty="0" smtClean="0"/>
              <a:t>Jewish men at Baden-Baden in Germany are marched off under heavy guard to a concentration camp - marking the advent of Nazi mass roundups of Jews.</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George Grosz, </a:t>
            </a:r>
            <a:r>
              <a:rPr lang="en-US" i="1" dirty="0" smtClean="0"/>
              <a:t>Pillars of Society, </a:t>
            </a:r>
            <a:r>
              <a:rPr lang="en-US" b="0" dirty="0" smtClean="0"/>
              <a:t>1926</a:t>
            </a:r>
            <a:endParaRPr lang="en-US" dirty="0"/>
          </a:p>
        </p:txBody>
      </p:sp>
      <p:pic>
        <p:nvPicPr>
          <p:cNvPr id="7" name="Content Placeholder 6" descr="pillars of society.jpg"/>
          <p:cNvPicPr>
            <a:picLocks noGrp="1" noChangeAspect="1"/>
          </p:cNvPicPr>
          <p:nvPr>
            <p:ph idx="1"/>
          </p:nvPr>
        </p:nvPicPr>
        <p:blipFill>
          <a:blip r:embed="rId2" cstate="print"/>
          <a:stretch>
            <a:fillRect/>
          </a:stretch>
        </p:blipFill>
        <p:spPr>
          <a:xfrm>
            <a:off x="4800600" y="13915"/>
            <a:ext cx="3666474" cy="6844085"/>
          </a:xfrm>
        </p:spPr>
      </p:pic>
      <p:sp>
        <p:nvSpPr>
          <p:cNvPr id="6" name="Text Placeholder 5"/>
          <p:cNvSpPr>
            <a:spLocks noGrp="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600" dirty="0" smtClean="0"/>
              <a:t>Attacks on the Ideal of Progress and Capitalism</a:t>
            </a:r>
            <a:endParaRPr lang="en-US" sz="3600" dirty="0"/>
          </a:p>
        </p:txBody>
      </p:sp>
      <p:sp>
        <p:nvSpPr>
          <p:cNvPr id="3" name="Content Placeholder 2"/>
          <p:cNvSpPr>
            <a:spLocks noGrp="1"/>
          </p:cNvSpPr>
          <p:nvPr>
            <p:ph sz="half" idx="1"/>
          </p:nvPr>
        </p:nvSpPr>
        <p:spPr>
          <a:xfrm>
            <a:off x="152400" y="1219200"/>
            <a:ext cx="4648200" cy="4906963"/>
          </a:xfrm>
        </p:spPr>
        <p:txBody>
          <a:bodyPr/>
          <a:lstStyle/>
          <a:p>
            <a:r>
              <a:rPr lang="en-US" sz="2000" dirty="0" smtClean="0"/>
              <a:t>Science tarnished by the technological horrors of WWI</a:t>
            </a:r>
          </a:p>
          <a:p>
            <a:r>
              <a:rPr lang="en-US" sz="2000" b="1" dirty="0" smtClean="0"/>
              <a:t>War loosened hold of tradition</a:t>
            </a:r>
          </a:p>
          <a:p>
            <a:pPr lvl="1"/>
            <a:r>
              <a:rPr lang="en-US" sz="1600" b="1" dirty="0" smtClean="0"/>
              <a:t>Casualties promoted social mobility allowing commoners move into positions previously dominated by aristocrats</a:t>
            </a:r>
          </a:p>
          <a:p>
            <a:r>
              <a:rPr lang="en-US" sz="2000" b="1" dirty="0" smtClean="0"/>
              <a:t>Most western societies granted universal suffrage to all men and women</a:t>
            </a:r>
          </a:p>
          <a:p>
            <a:pPr lvl="1"/>
            <a:r>
              <a:rPr lang="en-US" sz="1600" dirty="0" smtClean="0"/>
              <a:t>Women in US, Britain, Germany, Sweden, and Austria gained right to vote</a:t>
            </a:r>
          </a:p>
          <a:p>
            <a:pPr lvl="1"/>
            <a:r>
              <a:rPr lang="en-US" sz="1600" b="1" dirty="0" smtClean="0"/>
              <a:t>Flappers:  </a:t>
            </a:r>
            <a:r>
              <a:rPr lang="en-US" sz="1600" dirty="0" smtClean="0"/>
              <a:t>Abandon restrictive clothing &amp; hairstyles , wore makeup, drive,  smoke in public, open sexuality</a:t>
            </a:r>
          </a:p>
          <a:p>
            <a:pPr lvl="1">
              <a:buNone/>
            </a:pPr>
            <a:r>
              <a:rPr lang="en-US" sz="2000" dirty="0" smtClean="0"/>
              <a:t>-Many idealized “elite rule” and see democracy as a product of decay and lacked values</a:t>
            </a:r>
            <a:endParaRPr lang="en-US" sz="2000" dirty="0"/>
          </a:p>
        </p:txBody>
      </p:sp>
      <p:pic>
        <p:nvPicPr>
          <p:cNvPr id="6" name="Content Placeholder 5" descr="census4.jpg"/>
          <p:cNvPicPr>
            <a:picLocks noGrp="1" noChangeAspect="1"/>
          </p:cNvPicPr>
          <p:nvPr>
            <p:ph sz="half" idx="2"/>
          </p:nvPr>
        </p:nvPicPr>
        <p:blipFill>
          <a:blip r:embed="rId2" cstate="print"/>
          <a:stretch>
            <a:fillRect/>
          </a:stretch>
        </p:blipFill>
        <p:spPr>
          <a:xfrm>
            <a:off x="5105400" y="3276600"/>
            <a:ext cx="4038600" cy="2423160"/>
          </a:xfrm>
        </p:spPr>
      </p:pic>
      <p:pic>
        <p:nvPicPr>
          <p:cNvPr id="4" name="Picture 3" descr="poison_gas_osha_caution_sign.png"/>
          <p:cNvPicPr>
            <a:picLocks noChangeAspect="1"/>
          </p:cNvPicPr>
          <p:nvPr/>
        </p:nvPicPr>
        <p:blipFill>
          <a:blip r:embed="rId3" cstate="print"/>
          <a:stretch>
            <a:fillRect/>
          </a:stretch>
        </p:blipFill>
        <p:spPr>
          <a:xfrm>
            <a:off x="5715000" y="1219200"/>
            <a:ext cx="1905000" cy="140323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01090012">
  <a:themeElements>
    <a:clrScheme name="Office Theme 12">
      <a:dk1>
        <a:srgbClr val="FED39A"/>
      </a:dk1>
      <a:lt1>
        <a:srgbClr val="FFFFFF"/>
      </a:lt1>
      <a:dk2>
        <a:srgbClr val="B6B6B6"/>
      </a:dk2>
      <a:lt2>
        <a:srgbClr val="969696"/>
      </a:lt2>
      <a:accent1>
        <a:srgbClr val="FBDF53"/>
      </a:accent1>
      <a:accent2>
        <a:srgbClr val="FF9966"/>
      </a:accent2>
      <a:accent3>
        <a:srgbClr val="FFFFFF"/>
      </a:accent3>
      <a:accent4>
        <a:srgbClr val="D9B483"/>
      </a:accent4>
      <a:accent5>
        <a:srgbClr val="FDECB3"/>
      </a:accent5>
      <a:accent6>
        <a:srgbClr val="E78A5C"/>
      </a:accent6>
      <a:hlink>
        <a:srgbClr val="CC3300"/>
      </a:hlink>
      <a:folHlink>
        <a:srgbClr val="99660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FED39A"/>
        </a:dk1>
        <a:lt1>
          <a:srgbClr val="FFFFFF"/>
        </a:lt1>
        <a:dk2>
          <a:srgbClr val="B6B6B6"/>
        </a:dk2>
        <a:lt2>
          <a:srgbClr val="969696"/>
        </a:lt2>
        <a:accent1>
          <a:srgbClr val="FBDF53"/>
        </a:accent1>
        <a:accent2>
          <a:srgbClr val="FF9966"/>
        </a:accent2>
        <a:accent3>
          <a:srgbClr val="FFFFFF"/>
        </a:accent3>
        <a:accent4>
          <a:srgbClr val="D9B483"/>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TP001090012</AuthoringAssetId>
    <AssetId xmlns="145c5697-5eb5-440b-b2f1-a8273fb59250">TS001090012</AssetId>
  </documentManagement>
</p:properties>
</file>

<file path=customXml/item4.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C3103B-6C82-448F-AADE-0EAAFC2C9FC8}">
  <ds:schemaRefs>
    <ds:schemaRef ds:uri="http://schemas.microsoft.com/office/2006/metadata/longProperties"/>
  </ds:schemaRefs>
</ds:datastoreItem>
</file>

<file path=customXml/itemProps2.xml><?xml version="1.0" encoding="utf-8"?>
<ds:datastoreItem xmlns:ds="http://schemas.openxmlformats.org/officeDocument/2006/customXml" ds:itemID="{ABD63881-3783-499B-B856-6E2BCC527E6D}">
  <ds:schemaRefs>
    <ds:schemaRef ds:uri="http://schemas.microsoft.com/sharepoint/v3/contenttype/forms"/>
  </ds:schemaRefs>
</ds:datastoreItem>
</file>

<file path=customXml/itemProps3.xml><?xml version="1.0" encoding="utf-8"?>
<ds:datastoreItem xmlns:ds="http://schemas.openxmlformats.org/officeDocument/2006/customXml" ds:itemID="{C5479653-AC42-43DD-A712-EF1437D7BC8F}">
  <ds:schemaRefs>
    <ds:schemaRef ds:uri="http://schemas.microsoft.com/office/2006/metadata/properties"/>
    <ds:schemaRef ds:uri="145c5697-5eb5-440b-b2f1-a8273fb59250"/>
  </ds:schemaRefs>
</ds:datastoreItem>
</file>

<file path=customXml/itemProps4.xml><?xml version="1.0" encoding="utf-8"?>
<ds:datastoreItem xmlns:ds="http://schemas.openxmlformats.org/officeDocument/2006/customXml" ds:itemID="{E51AECB7-602B-4215-9D66-6B46E0E30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TS001090012</Template>
  <TotalTime>5770</TotalTime>
  <Words>3377</Words>
  <Application>Microsoft Office PowerPoint</Application>
  <PresentationFormat>On-screen Show (4:3)</PresentationFormat>
  <Paragraphs>395</Paragraphs>
  <Slides>75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Century Gothic</vt:lpstr>
      <vt:lpstr>TS001090012</vt:lpstr>
      <vt:lpstr>The Age of Anxiety</vt:lpstr>
      <vt:lpstr>“Prague Street” by Otto Dix</vt:lpstr>
      <vt:lpstr>Adolf Hitler</vt:lpstr>
      <vt:lpstr>Seven Deadly Sins, Otto Dix</vt:lpstr>
      <vt:lpstr>Probing Cultural Frontiers</vt:lpstr>
      <vt:lpstr>PowerPoint Presentation</vt:lpstr>
      <vt:lpstr>PowerPoint Presentation</vt:lpstr>
      <vt:lpstr>George Grosz, Pillars of Society, 1926</vt:lpstr>
      <vt:lpstr>Attacks on the Ideal of Progress and Capitalism</vt:lpstr>
      <vt:lpstr>Consumerism, Radio, Movies </vt:lpstr>
      <vt:lpstr>Revolutions in Physics and Psychology</vt:lpstr>
      <vt:lpstr>Albert Einstein</vt:lpstr>
      <vt:lpstr>Freud’s Psychoanalytical theory 1896</vt:lpstr>
      <vt:lpstr>Freud</vt:lpstr>
      <vt:lpstr>Experiments in Art</vt:lpstr>
      <vt:lpstr>Picasso</vt:lpstr>
      <vt:lpstr>Technology and the Environment</vt:lpstr>
      <vt:lpstr>PowerPoint Presentation</vt:lpstr>
      <vt:lpstr>Functional Architecture</vt:lpstr>
      <vt:lpstr>Paris city view</vt:lpstr>
      <vt:lpstr>Swiss architect:  Le Corbusier’s Villa Savoye in Legos</vt:lpstr>
      <vt:lpstr>American Architect:  Frank Lloyd Wright</vt:lpstr>
      <vt:lpstr>Another example of Frank Lloyd Wright:  Guggenheim Museum in NYC, 1959</vt:lpstr>
      <vt:lpstr>Experimentation in Art</vt:lpstr>
      <vt:lpstr>Pablo Picasso-Cubism (1881-1973)</vt:lpstr>
      <vt:lpstr>Guernica, Picasso 1937</vt:lpstr>
      <vt:lpstr>PowerPoint Presentation</vt:lpstr>
      <vt:lpstr>The Global Depression</vt:lpstr>
      <vt:lpstr>Dawes Plan 1923</vt:lpstr>
      <vt:lpstr>What led to the Great Depression?</vt:lpstr>
      <vt:lpstr>The Crash of 1929</vt:lpstr>
      <vt:lpstr>Effects of the Stock Market Crash</vt:lpstr>
      <vt:lpstr>Personal Suffering</vt:lpstr>
      <vt:lpstr>PowerPoint Presentation</vt:lpstr>
      <vt:lpstr>PowerPoint Presentation</vt:lpstr>
      <vt:lpstr>Depression in Industrial Nations</vt:lpstr>
      <vt:lpstr>Hoover Dam</vt:lpstr>
      <vt:lpstr>Despair and Gov’t Action</vt:lpstr>
      <vt:lpstr>Economic Experimentation</vt:lpstr>
      <vt:lpstr>John Maynard Keynes</vt:lpstr>
      <vt:lpstr>Political Repercussions From the Depression </vt:lpstr>
      <vt:lpstr>Depression in Asia, Africa and Latin America</vt:lpstr>
      <vt:lpstr>Communism in Russia</vt:lpstr>
      <vt:lpstr>The Stalin Revolution</vt:lpstr>
      <vt:lpstr>Totalitarianism</vt:lpstr>
      <vt:lpstr>PowerPoint Presentation</vt:lpstr>
      <vt:lpstr>Methods of Control</vt:lpstr>
      <vt:lpstr>Propaganda and Censorship</vt:lpstr>
      <vt:lpstr>Five Year Plans</vt:lpstr>
      <vt:lpstr>Education and Indoctrination</vt:lpstr>
      <vt:lpstr>Religious Persecution</vt:lpstr>
      <vt:lpstr>Women’s Role in Soviet Society</vt:lpstr>
      <vt:lpstr>Collectivization of Agriculture</vt:lpstr>
      <vt:lpstr>Collectivization of Agriculture </vt:lpstr>
      <vt:lpstr>Famine </vt:lpstr>
      <vt:lpstr>Stalin’s Second Five Year Plan</vt:lpstr>
      <vt:lpstr>The Great Purge</vt:lpstr>
      <vt:lpstr>Gulags</vt:lpstr>
      <vt:lpstr>Outcome of Stalin’s Regime</vt:lpstr>
      <vt:lpstr>Fascism</vt:lpstr>
      <vt:lpstr>Comparing Fascism to Communism</vt:lpstr>
      <vt:lpstr>Mussolini’s Italy</vt:lpstr>
      <vt:lpstr>Fascism in Italy</vt:lpstr>
      <vt:lpstr>Nazism</vt:lpstr>
      <vt:lpstr>Hitler’s Goals from Mein Kampf</vt:lpstr>
      <vt:lpstr>The Master Race</vt:lpstr>
      <vt:lpstr>Lebensraum</vt:lpstr>
      <vt:lpstr>The Nazi Party in the 1920’s</vt:lpstr>
      <vt:lpstr>The Third Reich</vt:lpstr>
      <vt:lpstr>PowerPoint Presentation</vt:lpstr>
      <vt:lpstr>The Racial State</vt:lpstr>
      <vt:lpstr>Nazi Eugenics</vt:lpstr>
      <vt:lpstr>PowerPoint Presentation</vt:lpstr>
      <vt:lpstr>Anti-Semitism</vt:lpstr>
      <vt:lpstr>Kristallnacht-  “Night of the Broken Glass”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Age of Anxiety</dc:title>
  <dc:subject/>
  <dc:creator>CCSD</dc:creator>
  <cp:keywords/>
  <dc:description/>
  <cp:lastModifiedBy>ELIZABETH CAIN</cp:lastModifiedBy>
  <cp:revision>385</cp:revision>
  <cp:lastPrinted>1601-01-01T00:00:00Z</cp:lastPrinted>
  <dcterms:created xsi:type="dcterms:W3CDTF">2011-03-29T01:25:15Z</dcterms:created>
  <dcterms:modified xsi:type="dcterms:W3CDTF">2016-05-04T19:13:31Z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457897L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TS001090012</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Writing on the wall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EY001077968</vt:lpwstr>
  </property>
  <property fmtid="{D5CDD505-2E9C-101B-9397-08002B2CF9AE}" pid="21" name="SourceTitle">
    <vt:lpwstr>Writing on the wall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65;#Microsoft Office PowerPoint 2007;#66;#PowerPoint - Design Templt 2003;#182;#Office XP;#64;#PowerPoint 2003;#67;#PowerPoint - Design Templt 12;#184;#Office 2000;#79;#Template 12</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UANotes">
    <vt:lpwstr>June 2003 retrofit. 457897L</vt:lpwstr>
  </property>
  <property fmtid="{D5CDD505-2E9C-101B-9397-08002B2CF9AE}" pid="34" name="PublishStatusLookup">
    <vt:lpwstr>258312</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TPClientViewer">
    <vt:lpwstr>Microsoft Office PowerPoint</vt:lpwstr>
  </property>
  <property fmtid="{D5CDD505-2E9C-101B-9397-08002B2CF9AE}" pid="38" name="APTrustLevel">
    <vt:lpwstr>1.00000000000000</vt:lpwstr>
  </property>
  <property fmtid="{D5CDD505-2E9C-101B-9397-08002B2CF9AE}" pid="39" name="TrustLevel">
    <vt:lpwstr>Microsoft Managed Content</vt:lpwstr>
  </property>
  <property fmtid="{D5CDD505-2E9C-101B-9397-08002B2CF9AE}" pid="40" name="Content Type">
    <vt:lpwstr>OOFile</vt:lpwstr>
  </property>
  <property fmtid="{D5CDD505-2E9C-101B-9397-08002B2CF9AE}" pid="41" name="AuthoringAssetId">
    <vt:lpwstr>TP001090012</vt:lpwstr>
  </property>
  <property fmtid="{D5CDD505-2E9C-101B-9397-08002B2CF9AE}" pid="42" name="NumericAssetId">
    <vt:lpwstr/>
  </property>
  <property fmtid="{D5CDD505-2E9C-101B-9397-08002B2CF9AE}" pid="43" name="AppVer">
    <vt:lpwstr/>
  </property>
</Properties>
</file>