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handoutMasterIdLst>
    <p:handoutMasterId r:id="rId73"/>
  </p:handoutMasterIdLst>
  <p:sldIdLst>
    <p:sldId id="256" r:id="rId2"/>
    <p:sldId id="285" r:id="rId3"/>
    <p:sldId id="309" r:id="rId4"/>
    <p:sldId id="260" r:id="rId5"/>
    <p:sldId id="334" r:id="rId6"/>
    <p:sldId id="335" r:id="rId7"/>
    <p:sldId id="258" r:id="rId8"/>
    <p:sldId id="311" r:id="rId9"/>
    <p:sldId id="259" r:id="rId10"/>
    <p:sldId id="292" r:id="rId11"/>
    <p:sldId id="310" r:id="rId12"/>
    <p:sldId id="262" r:id="rId13"/>
    <p:sldId id="263" r:id="rId14"/>
    <p:sldId id="295" r:id="rId15"/>
    <p:sldId id="265" r:id="rId16"/>
    <p:sldId id="297" r:id="rId17"/>
    <p:sldId id="313" r:id="rId18"/>
    <p:sldId id="282" r:id="rId19"/>
    <p:sldId id="296" r:id="rId20"/>
    <p:sldId id="264" r:id="rId21"/>
    <p:sldId id="322" r:id="rId22"/>
    <p:sldId id="324" r:id="rId23"/>
    <p:sldId id="325" r:id="rId24"/>
    <p:sldId id="266" r:id="rId25"/>
    <p:sldId id="315" r:id="rId26"/>
    <p:sldId id="267" r:id="rId27"/>
    <p:sldId id="298" r:id="rId28"/>
    <p:sldId id="312" r:id="rId29"/>
    <p:sldId id="299" r:id="rId30"/>
    <p:sldId id="327" r:id="rId31"/>
    <p:sldId id="331" r:id="rId32"/>
    <p:sldId id="332" r:id="rId33"/>
    <p:sldId id="333" r:id="rId34"/>
    <p:sldId id="286" r:id="rId35"/>
    <p:sldId id="320" r:id="rId36"/>
    <p:sldId id="326" r:id="rId37"/>
    <p:sldId id="287" r:id="rId38"/>
    <p:sldId id="300" r:id="rId39"/>
    <p:sldId id="318" r:id="rId40"/>
    <p:sldId id="329" r:id="rId41"/>
    <p:sldId id="270" r:id="rId42"/>
    <p:sldId id="323" r:id="rId43"/>
    <p:sldId id="269" r:id="rId44"/>
    <p:sldId id="328" r:id="rId45"/>
    <p:sldId id="271" r:id="rId46"/>
    <p:sldId id="261" r:id="rId47"/>
    <p:sldId id="284" r:id="rId48"/>
    <p:sldId id="301" r:id="rId49"/>
    <p:sldId id="302" r:id="rId50"/>
    <p:sldId id="303" r:id="rId51"/>
    <p:sldId id="268" r:id="rId52"/>
    <p:sldId id="317" r:id="rId53"/>
    <p:sldId id="304" r:id="rId54"/>
    <p:sldId id="305" r:id="rId55"/>
    <p:sldId id="306" r:id="rId56"/>
    <p:sldId id="307" r:id="rId57"/>
    <p:sldId id="308" r:id="rId58"/>
    <p:sldId id="272" r:id="rId59"/>
    <p:sldId id="273" r:id="rId60"/>
    <p:sldId id="314" r:id="rId61"/>
    <p:sldId id="274" r:id="rId62"/>
    <p:sldId id="275" r:id="rId63"/>
    <p:sldId id="276" r:id="rId64"/>
    <p:sldId id="277" r:id="rId65"/>
    <p:sldId id="278" r:id="rId66"/>
    <p:sldId id="330" r:id="rId67"/>
    <p:sldId id="280" r:id="rId68"/>
    <p:sldId id="279" r:id="rId69"/>
    <p:sldId id="336" r:id="rId70"/>
    <p:sldId id="28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00BCD-AB3B-4926-9A46-50981A65A12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A6FC76B-8527-4B04-98BC-61640174E566}">
      <dgm:prSet phldrT="[Text]"/>
      <dgm:spPr/>
      <dgm:t>
        <a:bodyPr/>
        <a:lstStyle/>
        <a:p>
          <a:r>
            <a:rPr lang="en-US" dirty="0" smtClean="0"/>
            <a:t>Move to City for Work</a:t>
          </a:r>
          <a:endParaRPr lang="en-US" dirty="0"/>
        </a:p>
      </dgm:t>
    </dgm:pt>
    <dgm:pt modelId="{B9C6007F-D196-4B53-8F19-A70D23C371CC}" type="parTrans" cxnId="{3BE3CBE6-4BEF-46D4-BD9C-532E921C3E28}">
      <dgm:prSet/>
      <dgm:spPr/>
      <dgm:t>
        <a:bodyPr/>
        <a:lstStyle/>
        <a:p>
          <a:endParaRPr lang="en-US"/>
        </a:p>
      </dgm:t>
    </dgm:pt>
    <dgm:pt modelId="{92402CEA-CB6B-4317-87EF-AC6525C7CB61}" type="sibTrans" cxnId="{3BE3CBE6-4BEF-46D4-BD9C-532E921C3E28}">
      <dgm:prSet/>
      <dgm:spPr/>
      <dgm:t>
        <a:bodyPr/>
        <a:lstStyle/>
        <a:p>
          <a:endParaRPr lang="en-US"/>
        </a:p>
      </dgm:t>
    </dgm:pt>
    <dgm:pt modelId="{21581B8A-96E1-4A33-989F-DC3D43E73122}">
      <dgm:prSet phldrT="[Text]"/>
      <dgm:spPr/>
      <dgm:t>
        <a:bodyPr/>
        <a:lstStyle/>
        <a:p>
          <a:r>
            <a:rPr lang="en-US" dirty="0" smtClean="0"/>
            <a:t>Japan</a:t>
          </a:r>
          <a:endParaRPr lang="en-US" dirty="0"/>
        </a:p>
      </dgm:t>
    </dgm:pt>
    <dgm:pt modelId="{F900D7A3-937B-4CAA-89BB-ED066C3DFD70}" type="parTrans" cxnId="{AA47E38A-196E-4A24-81AA-1AFA3AD8FFD8}">
      <dgm:prSet/>
      <dgm:spPr/>
      <dgm:t>
        <a:bodyPr/>
        <a:lstStyle/>
        <a:p>
          <a:endParaRPr lang="en-US"/>
        </a:p>
      </dgm:t>
    </dgm:pt>
    <dgm:pt modelId="{F77F844B-D2A4-4B3C-B016-9659BBE8E135}" type="sibTrans" cxnId="{AA47E38A-196E-4A24-81AA-1AFA3AD8FFD8}">
      <dgm:prSet/>
      <dgm:spPr/>
      <dgm:t>
        <a:bodyPr/>
        <a:lstStyle/>
        <a:p>
          <a:endParaRPr lang="en-US"/>
        </a:p>
      </dgm:t>
    </dgm:pt>
    <dgm:pt modelId="{BEA56D6B-A517-48B1-8C8D-F6FC673A2262}">
      <dgm:prSet phldrT="[Text]"/>
      <dgm:spPr/>
      <dgm:t>
        <a:bodyPr/>
        <a:lstStyle/>
        <a:p>
          <a:r>
            <a:rPr lang="en-US" dirty="0" smtClean="0"/>
            <a:t>Europe</a:t>
          </a:r>
          <a:endParaRPr lang="en-US" dirty="0"/>
        </a:p>
      </dgm:t>
    </dgm:pt>
    <dgm:pt modelId="{E3CA8B23-A8CD-416D-B5C5-55494F1446F5}" type="parTrans" cxnId="{16BDDE80-F100-4046-B4C6-44B84759ED3F}">
      <dgm:prSet/>
      <dgm:spPr/>
      <dgm:t>
        <a:bodyPr/>
        <a:lstStyle/>
        <a:p>
          <a:endParaRPr lang="en-US"/>
        </a:p>
      </dgm:t>
    </dgm:pt>
    <dgm:pt modelId="{324CDF09-18FA-4CEF-8ADC-7ADE53BC29B0}" type="sibTrans" cxnId="{16BDDE80-F100-4046-B4C6-44B84759ED3F}">
      <dgm:prSet/>
      <dgm:spPr/>
      <dgm:t>
        <a:bodyPr/>
        <a:lstStyle/>
        <a:p>
          <a:endParaRPr lang="en-US"/>
        </a:p>
      </dgm:t>
    </dgm:pt>
    <dgm:pt modelId="{E5ED3947-6AB4-47EA-96E6-EBD190808B51}">
      <dgm:prSet phldrT="[Text]"/>
      <dgm:spPr/>
      <dgm:t>
        <a:bodyPr/>
        <a:lstStyle/>
        <a:p>
          <a:r>
            <a:rPr lang="en-US" dirty="0" smtClean="0"/>
            <a:t>United States</a:t>
          </a:r>
          <a:endParaRPr lang="en-US" dirty="0"/>
        </a:p>
      </dgm:t>
    </dgm:pt>
    <dgm:pt modelId="{F129104C-956C-4B9E-BE26-1F66E163202F}" type="parTrans" cxnId="{38B15EFC-A709-4716-BD48-BDA6204D0978}">
      <dgm:prSet/>
      <dgm:spPr/>
      <dgm:t>
        <a:bodyPr/>
        <a:lstStyle/>
        <a:p>
          <a:endParaRPr lang="en-US"/>
        </a:p>
      </dgm:t>
    </dgm:pt>
    <dgm:pt modelId="{0B80C911-21C1-4EE0-BB17-5CA2804F88BB}" type="sibTrans" cxnId="{38B15EFC-A709-4716-BD48-BDA6204D0978}">
      <dgm:prSet/>
      <dgm:spPr/>
      <dgm:t>
        <a:bodyPr/>
        <a:lstStyle/>
        <a:p>
          <a:endParaRPr lang="en-US"/>
        </a:p>
      </dgm:t>
    </dgm:pt>
    <dgm:pt modelId="{85243058-B3AC-45F8-9F58-EE454BA48890}" type="pres">
      <dgm:prSet presAssocID="{3A900BCD-AB3B-4926-9A46-50981A65A128}" presName="cycle" presStyleCnt="0">
        <dgm:presLayoutVars>
          <dgm:chMax val="1"/>
          <dgm:dir/>
          <dgm:animLvl val="ctr"/>
          <dgm:resizeHandles val="exact"/>
        </dgm:presLayoutVars>
      </dgm:prSet>
      <dgm:spPr/>
      <dgm:t>
        <a:bodyPr/>
        <a:lstStyle/>
        <a:p>
          <a:endParaRPr lang="en-US"/>
        </a:p>
      </dgm:t>
    </dgm:pt>
    <dgm:pt modelId="{ADA9BD34-E2A1-4B4D-AF92-0D811B9C5F41}" type="pres">
      <dgm:prSet presAssocID="{EA6FC76B-8527-4B04-98BC-61640174E566}" presName="centerShape" presStyleLbl="node0" presStyleIdx="0" presStyleCnt="1"/>
      <dgm:spPr/>
      <dgm:t>
        <a:bodyPr/>
        <a:lstStyle/>
        <a:p>
          <a:endParaRPr lang="en-US"/>
        </a:p>
      </dgm:t>
    </dgm:pt>
    <dgm:pt modelId="{DCAE4E72-96A7-46F7-B505-1C8B3D59E6B7}" type="pres">
      <dgm:prSet presAssocID="{F900D7A3-937B-4CAA-89BB-ED066C3DFD70}" presName="parTrans" presStyleLbl="bgSibTrans2D1" presStyleIdx="0" presStyleCnt="3"/>
      <dgm:spPr/>
      <dgm:t>
        <a:bodyPr/>
        <a:lstStyle/>
        <a:p>
          <a:endParaRPr lang="en-US"/>
        </a:p>
      </dgm:t>
    </dgm:pt>
    <dgm:pt modelId="{AEF09726-C772-4A54-8A0D-DAE869878D3B}" type="pres">
      <dgm:prSet presAssocID="{21581B8A-96E1-4A33-989F-DC3D43E73122}" presName="node" presStyleLbl="node1" presStyleIdx="0" presStyleCnt="3" custScaleY="135246" custRadScaleRad="117414" custRadScaleInc="15193">
        <dgm:presLayoutVars>
          <dgm:bulletEnabled val="1"/>
        </dgm:presLayoutVars>
      </dgm:prSet>
      <dgm:spPr/>
      <dgm:t>
        <a:bodyPr/>
        <a:lstStyle/>
        <a:p>
          <a:endParaRPr lang="en-US"/>
        </a:p>
      </dgm:t>
    </dgm:pt>
    <dgm:pt modelId="{AEA1671E-31A4-46C4-AC03-77B105539A0A}" type="pres">
      <dgm:prSet presAssocID="{E3CA8B23-A8CD-416D-B5C5-55494F1446F5}" presName="parTrans" presStyleLbl="bgSibTrans2D1" presStyleIdx="1" presStyleCnt="3"/>
      <dgm:spPr/>
      <dgm:t>
        <a:bodyPr/>
        <a:lstStyle/>
        <a:p>
          <a:endParaRPr lang="en-US"/>
        </a:p>
      </dgm:t>
    </dgm:pt>
    <dgm:pt modelId="{5E116325-2DFB-4606-83B9-D85C953A1F8C}" type="pres">
      <dgm:prSet presAssocID="{BEA56D6B-A517-48B1-8C8D-F6FC673A2262}" presName="node" presStyleLbl="node1" presStyleIdx="1" presStyleCnt="3">
        <dgm:presLayoutVars>
          <dgm:bulletEnabled val="1"/>
        </dgm:presLayoutVars>
      </dgm:prSet>
      <dgm:spPr/>
      <dgm:t>
        <a:bodyPr/>
        <a:lstStyle/>
        <a:p>
          <a:endParaRPr lang="en-US"/>
        </a:p>
      </dgm:t>
    </dgm:pt>
    <dgm:pt modelId="{4C6A14A4-7499-4BAB-B52F-06D60DD27DEC}" type="pres">
      <dgm:prSet presAssocID="{F129104C-956C-4B9E-BE26-1F66E163202F}" presName="parTrans" presStyleLbl="bgSibTrans2D1" presStyleIdx="2" presStyleCnt="3"/>
      <dgm:spPr/>
      <dgm:t>
        <a:bodyPr/>
        <a:lstStyle/>
        <a:p>
          <a:endParaRPr lang="en-US"/>
        </a:p>
      </dgm:t>
    </dgm:pt>
    <dgm:pt modelId="{C78BE5AD-D89C-495D-A495-7F65F5794155}" type="pres">
      <dgm:prSet presAssocID="{E5ED3947-6AB4-47EA-96E6-EBD190808B51}" presName="node" presStyleLbl="node1" presStyleIdx="2" presStyleCnt="3">
        <dgm:presLayoutVars>
          <dgm:bulletEnabled val="1"/>
        </dgm:presLayoutVars>
      </dgm:prSet>
      <dgm:spPr/>
      <dgm:t>
        <a:bodyPr/>
        <a:lstStyle/>
        <a:p>
          <a:endParaRPr lang="en-US"/>
        </a:p>
      </dgm:t>
    </dgm:pt>
  </dgm:ptLst>
  <dgm:cxnLst>
    <dgm:cxn modelId="{3BE3CBE6-4BEF-46D4-BD9C-532E921C3E28}" srcId="{3A900BCD-AB3B-4926-9A46-50981A65A128}" destId="{EA6FC76B-8527-4B04-98BC-61640174E566}" srcOrd="0" destOrd="0" parTransId="{B9C6007F-D196-4B53-8F19-A70D23C371CC}" sibTransId="{92402CEA-CB6B-4317-87EF-AC6525C7CB61}"/>
    <dgm:cxn modelId="{EF5C08E6-176F-420B-9ADE-A64833C725A8}" type="presOf" srcId="{EA6FC76B-8527-4B04-98BC-61640174E566}" destId="{ADA9BD34-E2A1-4B4D-AF92-0D811B9C5F41}" srcOrd="0" destOrd="0" presId="urn:microsoft.com/office/officeart/2005/8/layout/radial4"/>
    <dgm:cxn modelId="{D4B187E7-BA15-498E-B4F4-E52044411DCE}" type="presOf" srcId="{3A900BCD-AB3B-4926-9A46-50981A65A128}" destId="{85243058-B3AC-45F8-9F58-EE454BA48890}" srcOrd="0" destOrd="0" presId="urn:microsoft.com/office/officeart/2005/8/layout/radial4"/>
    <dgm:cxn modelId="{16BDDE80-F100-4046-B4C6-44B84759ED3F}" srcId="{EA6FC76B-8527-4B04-98BC-61640174E566}" destId="{BEA56D6B-A517-48B1-8C8D-F6FC673A2262}" srcOrd="1" destOrd="0" parTransId="{E3CA8B23-A8CD-416D-B5C5-55494F1446F5}" sibTransId="{324CDF09-18FA-4CEF-8ADC-7ADE53BC29B0}"/>
    <dgm:cxn modelId="{EDB7DCC3-194B-4E7D-A424-663F6F8516E8}" type="presOf" srcId="{E3CA8B23-A8CD-416D-B5C5-55494F1446F5}" destId="{AEA1671E-31A4-46C4-AC03-77B105539A0A}" srcOrd="0" destOrd="0" presId="urn:microsoft.com/office/officeart/2005/8/layout/radial4"/>
    <dgm:cxn modelId="{F119964D-EB38-4915-AEF6-53A68CE6A44C}" type="presOf" srcId="{F900D7A3-937B-4CAA-89BB-ED066C3DFD70}" destId="{DCAE4E72-96A7-46F7-B505-1C8B3D59E6B7}" srcOrd="0" destOrd="0" presId="urn:microsoft.com/office/officeart/2005/8/layout/radial4"/>
    <dgm:cxn modelId="{38B15EFC-A709-4716-BD48-BDA6204D0978}" srcId="{EA6FC76B-8527-4B04-98BC-61640174E566}" destId="{E5ED3947-6AB4-47EA-96E6-EBD190808B51}" srcOrd="2" destOrd="0" parTransId="{F129104C-956C-4B9E-BE26-1F66E163202F}" sibTransId="{0B80C911-21C1-4EE0-BB17-5CA2804F88BB}"/>
    <dgm:cxn modelId="{AA55423A-87E2-4285-97C8-D3A37DF5E720}" type="presOf" srcId="{BEA56D6B-A517-48B1-8C8D-F6FC673A2262}" destId="{5E116325-2DFB-4606-83B9-D85C953A1F8C}" srcOrd="0" destOrd="0" presId="urn:microsoft.com/office/officeart/2005/8/layout/radial4"/>
    <dgm:cxn modelId="{77AB5BAD-DA2B-4C11-8686-8C22C1ECDB8E}" type="presOf" srcId="{21581B8A-96E1-4A33-989F-DC3D43E73122}" destId="{AEF09726-C772-4A54-8A0D-DAE869878D3B}" srcOrd="0" destOrd="0" presId="urn:microsoft.com/office/officeart/2005/8/layout/radial4"/>
    <dgm:cxn modelId="{8207927E-5617-4C9E-AE38-C15317CF2DC6}" type="presOf" srcId="{F129104C-956C-4B9E-BE26-1F66E163202F}" destId="{4C6A14A4-7499-4BAB-B52F-06D60DD27DEC}" srcOrd="0" destOrd="0" presId="urn:microsoft.com/office/officeart/2005/8/layout/radial4"/>
    <dgm:cxn modelId="{AA47E38A-196E-4A24-81AA-1AFA3AD8FFD8}" srcId="{EA6FC76B-8527-4B04-98BC-61640174E566}" destId="{21581B8A-96E1-4A33-989F-DC3D43E73122}" srcOrd="0" destOrd="0" parTransId="{F900D7A3-937B-4CAA-89BB-ED066C3DFD70}" sibTransId="{F77F844B-D2A4-4B3C-B016-9659BBE8E135}"/>
    <dgm:cxn modelId="{2FCF5488-208D-4CDF-A8DE-1CAFFB438050}" type="presOf" srcId="{E5ED3947-6AB4-47EA-96E6-EBD190808B51}" destId="{C78BE5AD-D89C-495D-A495-7F65F5794155}" srcOrd="0" destOrd="0" presId="urn:microsoft.com/office/officeart/2005/8/layout/radial4"/>
    <dgm:cxn modelId="{A078D733-0703-41AE-96D1-3957CEEEADC7}" type="presParOf" srcId="{85243058-B3AC-45F8-9F58-EE454BA48890}" destId="{ADA9BD34-E2A1-4B4D-AF92-0D811B9C5F41}" srcOrd="0" destOrd="0" presId="urn:microsoft.com/office/officeart/2005/8/layout/radial4"/>
    <dgm:cxn modelId="{3A333991-AE7E-4AFB-B559-76091F14E2F3}" type="presParOf" srcId="{85243058-B3AC-45F8-9F58-EE454BA48890}" destId="{DCAE4E72-96A7-46F7-B505-1C8B3D59E6B7}" srcOrd="1" destOrd="0" presId="urn:microsoft.com/office/officeart/2005/8/layout/radial4"/>
    <dgm:cxn modelId="{165ED93B-102E-4A89-BEB1-B926F64BF21F}" type="presParOf" srcId="{85243058-B3AC-45F8-9F58-EE454BA48890}" destId="{AEF09726-C772-4A54-8A0D-DAE869878D3B}" srcOrd="2" destOrd="0" presId="urn:microsoft.com/office/officeart/2005/8/layout/radial4"/>
    <dgm:cxn modelId="{D141AC79-28F5-48AD-BF41-7E1255523025}" type="presParOf" srcId="{85243058-B3AC-45F8-9F58-EE454BA48890}" destId="{AEA1671E-31A4-46C4-AC03-77B105539A0A}" srcOrd="3" destOrd="0" presId="urn:microsoft.com/office/officeart/2005/8/layout/radial4"/>
    <dgm:cxn modelId="{1EBDE0E7-09B4-454C-9AEE-FD87996BFCCB}" type="presParOf" srcId="{85243058-B3AC-45F8-9F58-EE454BA48890}" destId="{5E116325-2DFB-4606-83B9-D85C953A1F8C}" srcOrd="4" destOrd="0" presId="urn:microsoft.com/office/officeart/2005/8/layout/radial4"/>
    <dgm:cxn modelId="{B84285A0-DA43-444A-A0B9-CE8A5C2DB637}" type="presParOf" srcId="{85243058-B3AC-45F8-9F58-EE454BA48890}" destId="{4C6A14A4-7499-4BAB-B52F-06D60DD27DEC}" srcOrd="5" destOrd="0" presId="urn:microsoft.com/office/officeart/2005/8/layout/radial4"/>
    <dgm:cxn modelId="{9FF043C0-6805-4247-AE53-CA3D3BC3E520}" type="presParOf" srcId="{85243058-B3AC-45F8-9F58-EE454BA48890}" destId="{C78BE5AD-D89C-495D-A495-7F65F579415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9BD34-E2A1-4B4D-AF92-0D811B9C5F41}">
      <dsp:nvSpPr>
        <dsp:cNvPr id="0" name=""/>
        <dsp:cNvSpPr/>
      </dsp:nvSpPr>
      <dsp:spPr>
        <a:xfrm>
          <a:off x="1374136" y="1528209"/>
          <a:ext cx="1137927" cy="1137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Move to City for Work</a:t>
          </a:r>
          <a:endParaRPr lang="en-US" sz="1800" kern="1200" dirty="0"/>
        </a:p>
      </dsp:txBody>
      <dsp:txXfrm>
        <a:off x="1540782" y="1694855"/>
        <a:ext cx="804635" cy="804635"/>
      </dsp:txXfrm>
    </dsp:sp>
    <dsp:sp modelId="{DCAE4E72-96A7-46F7-B505-1C8B3D59E6B7}">
      <dsp:nvSpPr>
        <dsp:cNvPr id="0" name=""/>
        <dsp:cNvSpPr/>
      </dsp:nvSpPr>
      <dsp:spPr>
        <a:xfrm rot="13446958">
          <a:off x="355969" y="1030501"/>
          <a:ext cx="1308522" cy="3243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09726-C772-4A54-8A0D-DAE869878D3B}">
      <dsp:nvSpPr>
        <dsp:cNvPr id="0" name=""/>
        <dsp:cNvSpPr/>
      </dsp:nvSpPr>
      <dsp:spPr>
        <a:xfrm>
          <a:off x="0" y="152396"/>
          <a:ext cx="1081031" cy="11696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Japan</a:t>
          </a:r>
          <a:endParaRPr lang="en-US" sz="2500" kern="1200" dirty="0"/>
        </a:p>
      </dsp:txBody>
      <dsp:txXfrm>
        <a:off x="31662" y="184058"/>
        <a:ext cx="1017707" cy="1106317"/>
      </dsp:txXfrm>
    </dsp:sp>
    <dsp:sp modelId="{AEA1671E-31A4-46C4-AC03-77B105539A0A}">
      <dsp:nvSpPr>
        <dsp:cNvPr id="0" name=""/>
        <dsp:cNvSpPr/>
      </dsp:nvSpPr>
      <dsp:spPr>
        <a:xfrm rot="16200000">
          <a:off x="1425743" y="788476"/>
          <a:ext cx="1034713" cy="3243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116325-2DFB-4606-83B9-D85C953A1F8C}">
      <dsp:nvSpPr>
        <dsp:cNvPr id="0" name=""/>
        <dsp:cNvSpPr/>
      </dsp:nvSpPr>
      <dsp:spPr>
        <a:xfrm>
          <a:off x="1402584" y="862"/>
          <a:ext cx="1081031" cy="864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Europe</a:t>
          </a:r>
          <a:endParaRPr lang="en-US" sz="2500" kern="1200" dirty="0"/>
        </a:p>
      </dsp:txBody>
      <dsp:txXfrm>
        <a:off x="1427914" y="26192"/>
        <a:ext cx="1030371" cy="814165"/>
      </dsp:txXfrm>
    </dsp:sp>
    <dsp:sp modelId="{4C6A14A4-7499-4BAB-B52F-06D60DD27DEC}">
      <dsp:nvSpPr>
        <dsp:cNvPr id="0" name=""/>
        <dsp:cNvSpPr/>
      </dsp:nvSpPr>
      <dsp:spPr>
        <a:xfrm rot="19500000">
          <a:off x="2364935" y="1277389"/>
          <a:ext cx="1034713" cy="3243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BE5AD-D89C-495D-A495-7F65F5794155}">
      <dsp:nvSpPr>
        <dsp:cNvPr id="0" name=""/>
        <dsp:cNvSpPr/>
      </dsp:nvSpPr>
      <dsp:spPr>
        <a:xfrm>
          <a:off x="2765570" y="710387"/>
          <a:ext cx="1081031" cy="864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United States</a:t>
          </a:r>
          <a:endParaRPr lang="en-US" sz="2500" kern="1200" dirty="0"/>
        </a:p>
      </dsp:txBody>
      <dsp:txXfrm>
        <a:off x="2790900" y="735717"/>
        <a:ext cx="1030371" cy="81416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C1EE84-B45F-4CCE-AC70-FD1BB26F07A1}" type="datetimeFigureOut">
              <a:rPr lang="en-US" smtClean="0"/>
              <a:pPr/>
              <a:t>4/5/2016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EF405-7A63-4BA4-8679-CFC38659D26A}" type="slidenum">
              <a:rPr lang="en-US" smtClean="0"/>
              <a:pPr/>
              <a:t>‹#›</a:t>
            </a:fld>
            <a:endParaRPr lang="en-US"/>
          </a:p>
        </p:txBody>
      </p:sp>
    </p:spTree>
    <p:extLst>
      <p:ext uri="{BB962C8B-B14F-4D97-AF65-F5344CB8AC3E}">
        <p14:creationId xmlns:p14="http://schemas.microsoft.com/office/powerpoint/2010/main" val="83107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6A784-4DF2-4EA1-9056-549D3EE3E3BD}"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392F5-B0FA-47B3-B0C8-0EFED3854F14}" type="slidenum">
              <a:rPr lang="en-US" smtClean="0"/>
              <a:pPr/>
              <a:t>‹#›</a:t>
            </a:fld>
            <a:endParaRPr lang="en-US"/>
          </a:p>
        </p:txBody>
      </p:sp>
    </p:spTree>
    <p:extLst>
      <p:ext uri="{BB962C8B-B14F-4D97-AF65-F5344CB8AC3E}">
        <p14:creationId xmlns:p14="http://schemas.microsoft.com/office/powerpoint/2010/main" val="127649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Att</a:t>
            </a:r>
            <a:endParaRPr lang="en-US" dirty="0"/>
          </a:p>
        </p:txBody>
      </p:sp>
      <p:sp>
        <p:nvSpPr>
          <p:cNvPr id="4" name="Slide Number Placeholder 3"/>
          <p:cNvSpPr>
            <a:spLocks noGrp="1"/>
          </p:cNvSpPr>
          <p:nvPr>
            <p:ph type="sldNum" sz="quarter" idx="10"/>
          </p:nvPr>
        </p:nvSpPr>
        <p:spPr/>
        <p:txBody>
          <a:bodyPr/>
          <a:lstStyle/>
          <a:p>
            <a:fld id="{FA9392F5-B0FA-47B3-B0C8-0EFED3854F14}" type="slidenum">
              <a:rPr lang="en-US" smtClean="0"/>
              <a:pPr/>
              <a:t>22</a:t>
            </a:fld>
            <a:endParaRPr lang="en-US"/>
          </a:p>
        </p:txBody>
      </p:sp>
    </p:spTree>
    <p:extLst>
      <p:ext uri="{BB962C8B-B14F-4D97-AF65-F5344CB8AC3E}">
        <p14:creationId xmlns:p14="http://schemas.microsoft.com/office/powerpoint/2010/main" val="917681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b="17288"/>
          <a:stretch/>
        </p:blipFill>
        <p:spPr>
          <a:xfrm>
            <a:off x="3628" y="0"/>
            <a:ext cx="9140372" cy="5040087"/>
          </a:xfrm>
          <a:prstGeom prst="rect">
            <a:avLst/>
          </a:prstGeom>
          <a:effectLst>
            <a:reflection blurRad="6350" stA="50000" endA="275" endPos="40000" dist="101600" dir="5400000" sy="-100000" algn="bl" rotWithShape="0"/>
          </a:effectLst>
        </p:spPr>
      </p:pic>
      <p:sp>
        <p:nvSpPr>
          <p:cNvPr id="2" name="Title 1"/>
          <p:cNvSpPr>
            <a:spLocks noGrp="1"/>
          </p:cNvSpPr>
          <p:nvPr>
            <p:ph type="ctrTitle"/>
          </p:nvPr>
        </p:nvSpPr>
        <p:spPr>
          <a:xfrm>
            <a:off x="228600" y="762000"/>
            <a:ext cx="86868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927874"/>
            <a:ext cx="6400800" cy="1752600"/>
          </a:xfrm>
        </p:spPr>
        <p:txBody>
          <a:bodyPr/>
          <a:lstStyle>
            <a:lvl1pPr marL="0" indent="0" algn="ctr">
              <a:buNone/>
              <a:defRPr>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391B5A-EA6C-43A4-9FD8-7940425A1CA5}" type="slidenum">
              <a:rPr lang="en-US" smtClean="0"/>
              <a:pPr>
                <a:defRPr/>
              </a:pPr>
              <a:t>‹#›</a:t>
            </a:fld>
            <a:endParaRPr lang="en-US"/>
          </a:p>
        </p:txBody>
      </p:sp>
    </p:spTree>
    <p:extLst>
      <p:ext uri="{BB962C8B-B14F-4D97-AF65-F5344CB8AC3E}">
        <p14:creationId xmlns:p14="http://schemas.microsoft.com/office/powerpoint/2010/main" val="28133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69488"/>
            <a:ext cx="8686800" cy="492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B9A75-5511-4EC5-84B2-3344FF9B8A71}" type="slidenum">
              <a:rPr lang="en-US" smtClean="0"/>
              <a:pPr>
                <a:defRPr/>
              </a:pPr>
              <a:t>‹#›</a:t>
            </a:fld>
            <a:endParaRPr lang="en-US"/>
          </a:p>
        </p:txBody>
      </p:sp>
    </p:spTree>
    <p:extLst>
      <p:ext uri="{BB962C8B-B14F-4D97-AF65-F5344CB8AC3E}">
        <p14:creationId xmlns:p14="http://schemas.microsoft.com/office/powerpoint/2010/main" val="31611278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t="69492" b="17288"/>
          <a:stretch/>
        </p:blipFill>
        <p:spPr>
          <a:xfrm>
            <a:off x="3628" y="5943600"/>
            <a:ext cx="9140372" cy="805542"/>
          </a:xfrm>
          <a:prstGeom prst="rect">
            <a:avLst/>
          </a:prstGeom>
          <a:effectLst/>
        </p:spPr>
      </p:pic>
      <p:sp>
        <p:nvSpPr>
          <p:cNvPr id="2" name="Vertical Title 1"/>
          <p:cNvSpPr>
            <a:spLocks noGrp="1"/>
          </p:cNvSpPr>
          <p:nvPr>
            <p:ph type="title" orient="vert"/>
          </p:nvPr>
        </p:nvSpPr>
        <p:spPr>
          <a:xfrm>
            <a:off x="6846348" y="79956"/>
            <a:ext cx="2057400" cy="5851525"/>
          </a:xfrm>
        </p:spPr>
        <p:txBody>
          <a:bodyPr vert="eaVert"/>
          <a:lstStyle>
            <a:lvl1pPr algn="l">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9956"/>
            <a:ext cx="646534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8C7189-138B-4161-8302-F41D0A9D3F0C}" type="slidenum">
              <a:rPr lang="en-US" smtClean="0"/>
              <a:pPr>
                <a:defRPr/>
              </a:pPr>
              <a:t>‹#›</a:t>
            </a:fld>
            <a:endParaRPr lang="en-US"/>
          </a:p>
        </p:txBody>
      </p:sp>
    </p:spTree>
    <p:extLst>
      <p:ext uri="{BB962C8B-B14F-4D97-AF65-F5344CB8AC3E}">
        <p14:creationId xmlns:p14="http://schemas.microsoft.com/office/powerpoint/2010/main" val="113917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228600" y="1380246"/>
            <a:ext cx="86868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2702E9-C697-42FD-94E2-DB5124AE6B40}" type="slidenum">
              <a:rPr lang="en-US" smtClean="0"/>
              <a:pPr>
                <a:defRPr/>
              </a:pPr>
              <a:t>‹#›</a:t>
            </a:fld>
            <a:endParaRPr lang="en-US"/>
          </a:p>
        </p:txBody>
      </p:sp>
    </p:spTree>
    <p:extLst>
      <p:ext uri="{BB962C8B-B14F-4D97-AF65-F5344CB8AC3E}">
        <p14:creationId xmlns:p14="http://schemas.microsoft.com/office/powerpoint/2010/main" val="3825790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t="33942" b="17288"/>
          <a:stretch/>
        </p:blipFill>
        <p:spPr>
          <a:xfrm>
            <a:off x="3628" y="0"/>
            <a:ext cx="9140372" cy="2971800"/>
          </a:xfrm>
          <a:prstGeom prst="rect">
            <a:avLst/>
          </a:prstGeom>
          <a:effectLst>
            <a:reflection blurRad="6350" stA="50000" endPos="95000" dist="101600" dir="5400000" sy="-100000" algn="bl" rotWithShape="0"/>
          </a:effectLst>
        </p:spPr>
      </p:pic>
      <p:sp>
        <p:nvSpPr>
          <p:cNvPr id="2" name="Title 1"/>
          <p:cNvSpPr>
            <a:spLocks noGrp="1"/>
          </p:cNvSpPr>
          <p:nvPr>
            <p:ph type="title"/>
          </p:nvPr>
        </p:nvSpPr>
        <p:spPr>
          <a:xfrm>
            <a:off x="228600" y="4624387"/>
            <a:ext cx="8686799" cy="1362075"/>
          </a:xfrm>
        </p:spPr>
        <p:txBody>
          <a:bodyPr anchor="t"/>
          <a:lstStyle>
            <a:lvl1pPr algn="l">
              <a:defRPr sz="4000" b="1" cap="all">
                <a:solidFill>
                  <a:schemeClr val="tx1"/>
                </a:solidFill>
                <a:effectLst>
                  <a:reflection blurRad="6350" stA="250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228600" y="3124200"/>
            <a:ext cx="8686799"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80AEE6-7F14-4D13-93E1-5238E4EDB326}" type="slidenum">
              <a:rPr lang="en-US" smtClean="0"/>
              <a:pPr>
                <a:defRPr/>
              </a:pPr>
              <a:t>‹#›</a:t>
            </a:fld>
            <a:endParaRPr lang="en-US"/>
          </a:p>
        </p:txBody>
      </p:sp>
    </p:spTree>
    <p:extLst>
      <p:ext uri="{BB962C8B-B14F-4D97-AF65-F5344CB8AC3E}">
        <p14:creationId xmlns:p14="http://schemas.microsoft.com/office/powerpoint/2010/main" val="11242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240254" y="1371600"/>
            <a:ext cx="4255546"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EC1185-134E-4DD0-B43B-337B4E4748DB}" type="slidenum">
              <a:rPr lang="en-US" smtClean="0"/>
              <a:pPr>
                <a:defRPr/>
              </a:pPr>
              <a:t>‹#›</a:t>
            </a:fld>
            <a:endParaRPr lang="en-US"/>
          </a:p>
        </p:txBody>
      </p:sp>
    </p:spTree>
    <p:extLst>
      <p:ext uri="{BB962C8B-B14F-4D97-AF65-F5344CB8AC3E}">
        <p14:creationId xmlns:p14="http://schemas.microsoft.com/office/powerpoint/2010/main" val="1159675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496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4722"/>
            <a:ext cx="4268788"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496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4722"/>
            <a:ext cx="4270375"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BDFB96-D003-4CEA-AD5B-9DF26FF7FB40}" type="slidenum">
              <a:rPr lang="en-US" smtClean="0"/>
              <a:pPr>
                <a:defRPr/>
              </a:pPr>
              <a:t>‹#›</a:t>
            </a:fld>
            <a:endParaRPr lang="en-US"/>
          </a:p>
        </p:txBody>
      </p:sp>
    </p:spTree>
    <p:extLst>
      <p:ext uri="{BB962C8B-B14F-4D97-AF65-F5344CB8AC3E}">
        <p14:creationId xmlns:p14="http://schemas.microsoft.com/office/powerpoint/2010/main" val="3458344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8810046-9E6B-4715-AD3C-0CD5E63F1970}" type="slidenum">
              <a:rPr lang="en-US" smtClean="0"/>
              <a:pPr>
                <a:defRPr/>
              </a:pPr>
              <a:t>‹#›</a:t>
            </a:fld>
            <a:endParaRPr lang="en-US"/>
          </a:p>
        </p:txBody>
      </p:sp>
    </p:spTree>
    <p:extLst>
      <p:ext uri="{BB962C8B-B14F-4D97-AF65-F5344CB8AC3E}">
        <p14:creationId xmlns:p14="http://schemas.microsoft.com/office/powerpoint/2010/main" val="3080625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t="69492" b="17288"/>
          <a:stretch/>
        </p:blipFill>
        <p:spPr>
          <a:xfrm>
            <a:off x="3628" y="5943600"/>
            <a:ext cx="9140372" cy="805542"/>
          </a:xfrm>
          <a:prstGeom prst="rect">
            <a:avLst/>
          </a:prstGeom>
          <a:effectLst/>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36A5336-04B4-44A7-A043-16AE2D914A31}" type="slidenum">
              <a:rPr lang="en-US" smtClean="0"/>
              <a:pPr>
                <a:defRPr/>
              </a:pPr>
              <a:t>‹#›</a:t>
            </a:fld>
            <a:endParaRPr lang="en-US"/>
          </a:p>
        </p:txBody>
      </p:sp>
    </p:spTree>
    <p:extLst>
      <p:ext uri="{BB962C8B-B14F-4D97-AF65-F5344CB8AC3E}">
        <p14:creationId xmlns:p14="http://schemas.microsoft.com/office/powerpoint/2010/main" val="20399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t="69492" b="17288"/>
          <a:stretch/>
        </p:blipFill>
        <p:spPr>
          <a:xfrm>
            <a:off x="3628" y="5943600"/>
            <a:ext cx="9140372" cy="805542"/>
          </a:xfrm>
          <a:prstGeom prst="rect">
            <a:avLst/>
          </a:prstGeom>
          <a:effectLst/>
        </p:spPr>
      </p:pic>
      <p:sp>
        <p:nvSpPr>
          <p:cNvPr id="2" name="Title 1"/>
          <p:cNvSpPr>
            <a:spLocks noGrp="1"/>
          </p:cNvSpPr>
          <p:nvPr>
            <p:ph type="title"/>
          </p:nvPr>
        </p:nvSpPr>
        <p:spPr>
          <a:xfrm>
            <a:off x="228600" y="54684"/>
            <a:ext cx="3236913" cy="116205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54684"/>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16734"/>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03CE3E-17D1-4F0D-8B04-70B179251553}" type="slidenum">
              <a:rPr lang="en-US" smtClean="0"/>
              <a:pPr>
                <a:defRPr/>
              </a:pPr>
              <a:t>‹#›</a:t>
            </a:fld>
            <a:endParaRPr lang="en-US"/>
          </a:p>
        </p:txBody>
      </p:sp>
    </p:spTree>
    <p:extLst>
      <p:ext uri="{BB962C8B-B14F-4D97-AF65-F5344CB8AC3E}">
        <p14:creationId xmlns:p14="http://schemas.microsoft.com/office/powerpoint/2010/main" val="32646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a:videoFile r:link="rId1"/>
            <p:extLst>
              <p:ext uri="{DAA4B4D4-6D71-4841-9C94-3DE7FCFB9230}">
                <p14:media xmlns:p14="http://schemas.microsoft.com/office/powerpoint/2010/main"/>
              </p:ext>
            </p:extLst>
          </p:nvPr>
        </p:nvPicPr>
        <p:blipFill rotWithShape="1">
          <a:blip r:embed="rId3" cstate="print">
            <a:lum bright="-10000" contrast="10000"/>
          </a:blip>
          <a:srcRect t="69492" b="17288"/>
          <a:stretch/>
        </p:blipFill>
        <p:spPr>
          <a:xfrm>
            <a:off x="3628" y="5943600"/>
            <a:ext cx="9140372" cy="805542"/>
          </a:xfrm>
          <a:prstGeom prst="rect">
            <a:avLst/>
          </a:prstGeom>
          <a:effectLst/>
        </p:spPr>
      </p:pic>
      <p:sp>
        <p:nvSpPr>
          <p:cNvPr id="2" name="Title 1"/>
          <p:cNvSpPr>
            <a:spLocks noGrp="1"/>
          </p:cNvSpPr>
          <p:nvPr>
            <p:ph type="title"/>
          </p:nvPr>
        </p:nvSpPr>
        <p:spPr>
          <a:xfrm>
            <a:off x="1792288" y="4416425"/>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695718-651F-4C53-A12A-4BE494D2A06E}" type="slidenum">
              <a:rPr lang="en-US" smtClean="0"/>
              <a:pPr>
                <a:defRPr/>
              </a:pPr>
              <a:t>‹#›</a:t>
            </a:fld>
            <a:endParaRPr lang="en-US"/>
          </a:p>
        </p:txBody>
      </p:sp>
    </p:spTree>
    <p:extLst>
      <p:ext uri="{BB962C8B-B14F-4D97-AF65-F5344CB8AC3E}">
        <p14:creationId xmlns:p14="http://schemas.microsoft.com/office/powerpoint/2010/main" val="22841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a:videoFile r:link="rId13"/>
            <p:extLst>
              <p:ext uri="{DAA4B4D4-6D71-4841-9C94-3DE7FCFB9230}">
                <p14:media xmlns:p14="http://schemas.microsoft.com/office/powerpoint/2010/main"/>
              </p:ext>
            </p:extLst>
          </p:nvPr>
        </p:nvPicPr>
        <p:blipFill rotWithShape="1">
          <a:blip r:embed="rId14" cstate="print">
            <a:lum bright="-10000" contrast="10000"/>
          </a:blip>
          <a:srcRect t="62763" b="17288"/>
          <a:stretch/>
        </p:blipFill>
        <p:spPr>
          <a:xfrm>
            <a:off x="3628" y="0"/>
            <a:ext cx="9140372" cy="1215573"/>
          </a:xfrm>
          <a:prstGeom prst="rect">
            <a:avLst/>
          </a:prstGeom>
          <a:effectLst>
            <a:reflection blurRad="6350" stA="25000" endPos="95000" dist="101600" dir="5400000" sy="-100000" algn="bl" rotWithShape="0"/>
          </a:effectLst>
        </p:spPr>
      </p:pic>
      <p:sp>
        <p:nvSpPr>
          <p:cNvPr id="2" name="Title Placeholder 1"/>
          <p:cNvSpPr>
            <a:spLocks noGrp="1"/>
          </p:cNvSpPr>
          <p:nvPr>
            <p:ph type="title"/>
          </p:nvPr>
        </p:nvSpPr>
        <p:spPr>
          <a:xfrm>
            <a:off x="228600" y="47172"/>
            <a:ext cx="8686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369998"/>
            <a:ext cx="8686800" cy="4937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1071BA-472B-4440-A119-3FFB40969FFF}" type="slidenum">
              <a:rPr lang="en-US" smtClean="0"/>
              <a:pPr>
                <a:defRPr/>
              </a:pPr>
              <a:t>‹#›</a:t>
            </a:fld>
            <a:endParaRPr lang="en-US"/>
          </a:p>
        </p:txBody>
      </p:sp>
    </p:spTree>
    <p:extLst>
      <p:ext uri="{BB962C8B-B14F-4D97-AF65-F5344CB8AC3E}">
        <p14:creationId xmlns:p14="http://schemas.microsoft.com/office/powerpoint/2010/main" val="768884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ebooks.bfwpub.com/strayer1e/sections/visual" TargetMode="External"/><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Age of Revolution, Industry, and </a:t>
            </a:r>
            <a:r>
              <a:rPr lang="en-US" smtClean="0"/>
              <a:t>Empire 1750-1900</a:t>
            </a:r>
            <a:endParaRPr lang="en-US" dirty="0"/>
          </a:p>
        </p:txBody>
      </p:sp>
      <p:sp>
        <p:nvSpPr>
          <p:cNvPr id="3" name="Subtitle 2"/>
          <p:cNvSpPr>
            <a:spLocks noGrp="1"/>
          </p:cNvSpPr>
          <p:nvPr>
            <p:ph type="subTitle" idx="1"/>
          </p:nvPr>
        </p:nvSpPr>
        <p:spPr/>
        <p:txBody>
          <a:bodyPr/>
          <a:lstStyle/>
          <a:p>
            <a:r>
              <a:rPr lang="en-US" dirty="0" smtClean="0"/>
              <a:t>The Making of Industrial Society</a:t>
            </a:r>
            <a:endParaRPr lang="en-US" dirty="0"/>
          </a:p>
        </p:txBody>
      </p:sp>
      <p:pic>
        <p:nvPicPr>
          <p:cNvPr id="4" name="Content Placeholder 3" descr="the dinner hour.jpg"/>
          <p:cNvPicPr>
            <a:picLocks noChangeAspect="1"/>
          </p:cNvPicPr>
          <p:nvPr/>
        </p:nvPicPr>
        <p:blipFill>
          <a:blip r:embed="rId2" cstate="print"/>
          <a:stretch>
            <a:fillRect/>
          </a:stretch>
        </p:blipFill>
        <p:spPr>
          <a:xfrm>
            <a:off x="1983570" y="3505200"/>
            <a:ext cx="4798230" cy="3352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Frame</a:t>
            </a:r>
            <a:endParaRPr lang="en-US" dirty="0"/>
          </a:p>
        </p:txBody>
      </p:sp>
      <p:pic>
        <p:nvPicPr>
          <p:cNvPr id="5" name="Content Placeholder 4" descr="water_frame_2.jpg"/>
          <p:cNvPicPr>
            <a:picLocks noGrp="1" noChangeAspect="1"/>
          </p:cNvPicPr>
          <p:nvPr>
            <p:ph sz="half" idx="1"/>
          </p:nvPr>
        </p:nvPicPr>
        <p:blipFill>
          <a:blip r:embed="rId2" cstate="print"/>
          <a:stretch>
            <a:fillRect/>
          </a:stretch>
        </p:blipFill>
        <p:spPr>
          <a:xfrm>
            <a:off x="239713" y="1829161"/>
            <a:ext cx="4256087" cy="4022002"/>
          </a:xfrm>
        </p:spPr>
      </p:pic>
      <p:sp>
        <p:nvSpPr>
          <p:cNvPr id="4" name="Content Placeholder 3"/>
          <p:cNvSpPr>
            <a:spLocks noGrp="1"/>
          </p:cNvSpPr>
          <p:nvPr>
            <p:ph sz="half" idx="2"/>
          </p:nvPr>
        </p:nvSpPr>
        <p:spPr/>
        <p:txBody>
          <a:bodyPr/>
          <a:lstStyle/>
          <a:p>
            <a:r>
              <a:rPr lang="en-US" dirty="0" smtClean="0"/>
              <a:t>1769 Water Frame by Richard Arkwright</a:t>
            </a:r>
          </a:p>
          <a:p>
            <a:r>
              <a:rPr lang="en-US" dirty="0" smtClean="0"/>
              <a:t>Larger, more complex</a:t>
            </a:r>
          </a:p>
          <a:p>
            <a:r>
              <a:rPr lang="en-US" dirty="0" smtClean="0"/>
              <a:t>Needed a source of water to power it</a:t>
            </a:r>
          </a:p>
          <a:p>
            <a:pPr lvl="1"/>
            <a:r>
              <a:rPr lang="en-US" b="1" dirty="0" smtClean="0"/>
              <a:t>Water wheel</a:t>
            </a:r>
          </a:p>
          <a:p>
            <a:r>
              <a:rPr lang="en-US" dirty="0" smtClean="0"/>
              <a:t>Machines located in a building next to a fast-flowing river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Textile factory</a:t>
            </a:r>
            <a:endParaRPr lang="en-US" dirty="0"/>
          </a:p>
        </p:txBody>
      </p:sp>
      <p:pic>
        <p:nvPicPr>
          <p:cNvPr id="8" name="Picture Placeholder 7" descr="textile factory.jpg"/>
          <p:cNvPicPr>
            <a:picLocks noGrp="1" noChangeAspect="1"/>
          </p:cNvPicPr>
          <p:nvPr>
            <p:ph type="pic" idx="1"/>
          </p:nvPr>
        </p:nvPicPr>
        <p:blipFill>
          <a:blip r:embed="rId2" cstate="print"/>
          <a:srcRect l="6617" r="6617"/>
          <a:stretch>
            <a:fillRect/>
          </a:stretch>
        </p:blipFill>
        <p:spPr>
          <a:xfrm>
            <a:off x="1295400" y="0"/>
            <a:ext cx="6172200" cy="4572000"/>
          </a:xfrm>
        </p:spPr>
      </p:pic>
      <p:sp>
        <p:nvSpPr>
          <p:cNvPr id="7" name="Text Placeholder 6"/>
          <p:cNvSpPr>
            <a:spLocks noGrp="1"/>
          </p:cNvSpPr>
          <p:nvPr>
            <p:ph type="body" sz="half" idx="2"/>
          </p:nvPr>
        </p:nvSpPr>
        <p:spPr>
          <a:xfrm>
            <a:off x="1792288" y="5029199"/>
            <a:ext cx="5486400" cy="1066801"/>
          </a:xfrm>
        </p:spPr>
        <p:txBody>
          <a:bodyPr>
            <a:normAutofit/>
          </a:bodyPr>
          <a:lstStyle/>
          <a:p>
            <a:pPr algn="ctr"/>
            <a:r>
              <a:rPr lang="en-US" dirty="0" smtClean="0"/>
              <a:t>An 1835 engraving depicts female workers at a textile factory. The shift to machine-based manufacturing commonly started with the mechanization of the textile industries, not only in Great Britain, but also in other industrializing lands, such as the United States and Japan.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Industry Effects</a:t>
            </a:r>
            <a:endParaRPr lang="en-US" dirty="0"/>
          </a:p>
        </p:txBody>
      </p:sp>
      <p:sp>
        <p:nvSpPr>
          <p:cNvPr id="3" name="Content Placeholder 2"/>
          <p:cNvSpPr>
            <a:spLocks noGrp="1"/>
          </p:cNvSpPr>
          <p:nvPr>
            <p:ph sz="half" idx="1"/>
          </p:nvPr>
        </p:nvSpPr>
        <p:spPr>
          <a:xfrm>
            <a:off x="240254" y="1371600"/>
            <a:ext cx="4560346" cy="4937760"/>
          </a:xfrm>
        </p:spPr>
        <p:txBody>
          <a:bodyPr>
            <a:normAutofit fontScale="77500" lnSpcReduction="20000"/>
          </a:bodyPr>
          <a:lstStyle/>
          <a:p>
            <a:r>
              <a:rPr lang="en-US" dirty="0" smtClean="0"/>
              <a:t>Needed few skilled labor</a:t>
            </a:r>
          </a:p>
          <a:p>
            <a:pPr lvl="1"/>
            <a:r>
              <a:rPr lang="en-US" dirty="0" smtClean="0"/>
              <a:t>Often hired children to tend spinning machines</a:t>
            </a:r>
          </a:p>
          <a:p>
            <a:r>
              <a:rPr lang="en-US" dirty="0" smtClean="0"/>
              <a:t>Power looms replace hand weaving so $ of cloth fell by 90% b/n 1782-1812</a:t>
            </a:r>
          </a:p>
          <a:p>
            <a:r>
              <a:rPr lang="en-US" b="1" dirty="0" smtClean="0"/>
              <a:t>Cotton became US’s most valuable crop</a:t>
            </a:r>
          </a:p>
          <a:p>
            <a:r>
              <a:rPr lang="en-US" b="1" dirty="0" smtClean="0"/>
              <a:t>Eli Whitney’s cotton gin </a:t>
            </a:r>
            <a:r>
              <a:rPr lang="en-US" dirty="0" smtClean="0"/>
              <a:t>allowed for spread of cotton farming in southern states</a:t>
            </a:r>
          </a:p>
          <a:p>
            <a:r>
              <a:rPr lang="en-US" dirty="0" smtClean="0"/>
              <a:t>By 1850’s, the southern states were producing 5/6</a:t>
            </a:r>
            <a:r>
              <a:rPr lang="en-US" baseline="30000" dirty="0" smtClean="0"/>
              <a:t>th</a:t>
            </a:r>
            <a:r>
              <a:rPr lang="en-US" dirty="0" smtClean="0"/>
              <a:t>’s of the world’s total</a:t>
            </a:r>
          </a:p>
          <a:p>
            <a:r>
              <a:rPr lang="en-US" dirty="0" smtClean="0"/>
              <a:t>By 1840, US had 1200 cotton mills, 2/3</a:t>
            </a:r>
            <a:r>
              <a:rPr lang="en-US" baseline="30000" dirty="0" smtClean="0"/>
              <a:t>rd</a:t>
            </a:r>
            <a:r>
              <a:rPr lang="en-US" dirty="0" smtClean="0"/>
              <a:t>’s of them in New England</a:t>
            </a:r>
            <a:endParaRPr lang="en-US" dirty="0"/>
          </a:p>
        </p:txBody>
      </p:sp>
      <p:pic>
        <p:nvPicPr>
          <p:cNvPr id="5" name="Content Placeholder 4" descr="eli whitney.jpg"/>
          <p:cNvPicPr>
            <a:picLocks noGrp="1" noChangeAspect="1"/>
          </p:cNvPicPr>
          <p:nvPr>
            <p:ph sz="half" idx="2"/>
          </p:nvPr>
        </p:nvPicPr>
        <p:blipFill>
          <a:blip r:embed="rId2" cstate="print"/>
          <a:stretch>
            <a:fillRect/>
          </a:stretch>
        </p:blipFill>
        <p:spPr>
          <a:xfrm>
            <a:off x="4992474" y="1524000"/>
            <a:ext cx="4151526" cy="2734818"/>
          </a:xfrm>
        </p:spPr>
      </p:pic>
      <p:pic>
        <p:nvPicPr>
          <p:cNvPr id="6" name="Picture 5" descr="cotton gin.jpg"/>
          <p:cNvPicPr>
            <a:picLocks noChangeAspect="1"/>
          </p:cNvPicPr>
          <p:nvPr/>
        </p:nvPicPr>
        <p:blipFill>
          <a:blip r:embed="rId3" cstate="print"/>
          <a:stretch>
            <a:fillRect/>
          </a:stretch>
        </p:blipFill>
        <p:spPr>
          <a:xfrm>
            <a:off x="5105399" y="4419601"/>
            <a:ext cx="4054207" cy="2438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Power</a:t>
            </a:r>
            <a:endParaRPr lang="en-US" dirty="0"/>
          </a:p>
        </p:txBody>
      </p:sp>
      <p:sp>
        <p:nvSpPr>
          <p:cNvPr id="4" name="Content Placeholder 3"/>
          <p:cNvSpPr>
            <a:spLocks noGrp="1"/>
          </p:cNvSpPr>
          <p:nvPr>
            <p:ph sz="half" idx="2"/>
          </p:nvPr>
        </p:nvSpPr>
        <p:spPr>
          <a:xfrm>
            <a:off x="3962400" y="1447800"/>
            <a:ext cx="5181600" cy="5105400"/>
          </a:xfrm>
        </p:spPr>
        <p:txBody>
          <a:bodyPr>
            <a:normAutofit fontScale="85000" lnSpcReduction="20000"/>
          </a:bodyPr>
          <a:lstStyle/>
          <a:p>
            <a:r>
              <a:rPr lang="en-US" dirty="0" smtClean="0"/>
              <a:t>1765 </a:t>
            </a:r>
            <a:r>
              <a:rPr lang="en-US" b="1" dirty="0" smtClean="0"/>
              <a:t>James Watt</a:t>
            </a:r>
          </a:p>
          <a:p>
            <a:r>
              <a:rPr lang="en-US" dirty="0" smtClean="0"/>
              <a:t>An instrument maker, University of Glasgow</a:t>
            </a:r>
          </a:p>
          <a:p>
            <a:r>
              <a:rPr lang="en-US" b="1" dirty="0" smtClean="0"/>
              <a:t>1769 he improved on steam engine by making it faster and use less fuel</a:t>
            </a:r>
          </a:p>
          <a:p>
            <a:r>
              <a:rPr lang="en-US" dirty="0" smtClean="0"/>
              <a:t>Use the term </a:t>
            </a:r>
            <a:r>
              <a:rPr lang="en-US" b="1" i="1" dirty="0" smtClean="0"/>
              <a:t>horsepower </a:t>
            </a:r>
            <a:r>
              <a:rPr lang="en-US" dirty="0" smtClean="0"/>
              <a:t>to measure the energy generated by his steam engine, which did the work of numerous animals</a:t>
            </a:r>
          </a:p>
          <a:p>
            <a:r>
              <a:rPr lang="en-US" dirty="0" smtClean="0"/>
              <a:t>By 1800, widespread use in British Isles </a:t>
            </a:r>
          </a:p>
          <a:p>
            <a:pPr lvl="1"/>
            <a:r>
              <a:rPr lang="en-US" dirty="0" smtClean="0"/>
              <a:t>In the </a:t>
            </a:r>
            <a:r>
              <a:rPr lang="en-US" b="1" dirty="0" smtClean="0"/>
              <a:t>textile industry </a:t>
            </a:r>
            <a:r>
              <a:rPr lang="en-US" dirty="0" smtClean="0"/>
              <a:t>where greater productivity and cheaper prices</a:t>
            </a:r>
          </a:p>
          <a:p>
            <a:pPr lvl="1"/>
            <a:r>
              <a:rPr lang="en-US" dirty="0" smtClean="0"/>
              <a:t>In </a:t>
            </a:r>
            <a:r>
              <a:rPr lang="en-US" b="1" dirty="0" smtClean="0"/>
              <a:t>transportation</a:t>
            </a:r>
            <a:r>
              <a:rPr lang="en-US" dirty="0" smtClean="0"/>
              <a:t>:  aids British imperialism and global trade</a:t>
            </a:r>
          </a:p>
          <a:p>
            <a:pPr marL="0" indent="0">
              <a:buNone/>
            </a:pPr>
            <a:endParaRPr lang="en-US" dirty="0"/>
          </a:p>
        </p:txBody>
      </p:sp>
      <p:pic>
        <p:nvPicPr>
          <p:cNvPr id="6" name="Picture 5" descr="james watt.jpg"/>
          <p:cNvPicPr>
            <a:picLocks noChangeAspect="1"/>
          </p:cNvPicPr>
          <p:nvPr/>
        </p:nvPicPr>
        <p:blipFill>
          <a:blip r:embed="rId2" cstate="print"/>
          <a:stretch>
            <a:fillRect/>
          </a:stretch>
        </p:blipFill>
        <p:spPr>
          <a:xfrm>
            <a:off x="212677" y="1524000"/>
            <a:ext cx="3818717" cy="47853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Transportation:  Steamship</a:t>
            </a:r>
            <a:endParaRPr lang="en-US" dirty="0"/>
          </a:p>
        </p:txBody>
      </p:sp>
      <p:pic>
        <p:nvPicPr>
          <p:cNvPr id="5" name="Content Placeholder 4" descr="Steamboat Clermont 2.jpg"/>
          <p:cNvPicPr>
            <a:picLocks noGrp="1" noChangeAspect="1"/>
          </p:cNvPicPr>
          <p:nvPr>
            <p:ph sz="half" idx="1"/>
          </p:nvPr>
        </p:nvPicPr>
        <p:blipFill>
          <a:blip r:embed="rId2" cstate="print"/>
          <a:stretch>
            <a:fillRect/>
          </a:stretch>
        </p:blipFill>
        <p:spPr>
          <a:xfrm>
            <a:off x="1772256" y="3733800"/>
            <a:ext cx="4967182" cy="3124200"/>
          </a:xfrm>
        </p:spPr>
      </p:pic>
      <p:sp>
        <p:nvSpPr>
          <p:cNvPr id="4" name="Content Placeholder 3"/>
          <p:cNvSpPr>
            <a:spLocks noGrp="1"/>
          </p:cNvSpPr>
          <p:nvPr>
            <p:ph sz="half" idx="2"/>
          </p:nvPr>
        </p:nvSpPr>
        <p:spPr>
          <a:xfrm>
            <a:off x="304800" y="1371600"/>
            <a:ext cx="8610600" cy="4937760"/>
          </a:xfrm>
        </p:spPr>
        <p:txBody>
          <a:bodyPr/>
          <a:lstStyle/>
          <a:p>
            <a:r>
              <a:rPr lang="en-US" b="1" dirty="0" smtClean="0"/>
              <a:t>1807 American Robert Fulton ordered a steam engine from </a:t>
            </a:r>
            <a:r>
              <a:rPr lang="en-US" b="1" dirty="0" err="1" smtClean="0"/>
              <a:t>Boulton</a:t>
            </a:r>
            <a:r>
              <a:rPr lang="en-US" b="1" dirty="0" smtClean="0"/>
              <a:t> and Watt and built a steamship</a:t>
            </a:r>
          </a:p>
          <a:p>
            <a:r>
              <a:rPr lang="en-US" dirty="0" smtClean="0"/>
              <a:t>1</a:t>
            </a:r>
            <a:r>
              <a:rPr lang="en-US" baseline="30000" dirty="0" smtClean="0"/>
              <a:t>st</a:t>
            </a:r>
            <a:r>
              <a:rPr lang="en-US" dirty="0" smtClean="0"/>
              <a:t> successful trip in 1807 New York Harbor</a:t>
            </a:r>
          </a:p>
          <a:p>
            <a:r>
              <a:rPr lang="en-US" dirty="0" smtClean="0"/>
              <a:t>By mid-1800s, water transportation used throughout a network of canals in England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Rail</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1815 first steam powered locomotive</a:t>
            </a:r>
          </a:p>
          <a:p>
            <a:r>
              <a:rPr lang="en-US" b="1" i="1" dirty="0" smtClean="0"/>
              <a:t>The Rocket-</a:t>
            </a:r>
            <a:r>
              <a:rPr lang="en-US" b="1" dirty="0" smtClean="0"/>
              <a:t>1829 went 28 mph</a:t>
            </a:r>
            <a:endParaRPr lang="en-US" b="1" i="1" dirty="0" smtClean="0"/>
          </a:p>
          <a:p>
            <a:r>
              <a:rPr lang="en-US" dirty="0" smtClean="0"/>
              <a:t>Mid-19</a:t>
            </a:r>
            <a:r>
              <a:rPr lang="en-US" baseline="30000" dirty="0" smtClean="0"/>
              <a:t>th</a:t>
            </a:r>
            <a:r>
              <a:rPr lang="en-US" dirty="0" smtClean="0"/>
              <a:t> century steamships replace sailing ships</a:t>
            </a:r>
          </a:p>
          <a:p>
            <a:r>
              <a:rPr lang="en-US" dirty="0" smtClean="0"/>
              <a:t>Railroads and steamships lower the cost of transportation and create dense transportation network</a:t>
            </a:r>
            <a:endParaRPr lang="en-US" dirty="0"/>
          </a:p>
        </p:txBody>
      </p:sp>
      <p:pic>
        <p:nvPicPr>
          <p:cNvPr id="6" name="Picture 5" descr="titatanic.jpg"/>
          <p:cNvPicPr>
            <a:picLocks noChangeAspect="1"/>
          </p:cNvPicPr>
          <p:nvPr/>
        </p:nvPicPr>
        <p:blipFill>
          <a:blip r:embed="rId2" cstate="print"/>
          <a:stretch>
            <a:fillRect/>
          </a:stretch>
        </p:blipFill>
        <p:spPr>
          <a:xfrm>
            <a:off x="4572000" y="3733800"/>
            <a:ext cx="3733800" cy="2676102"/>
          </a:xfrm>
          <a:prstGeom prst="rect">
            <a:avLst/>
          </a:prstGeom>
        </p:spPr>
      </p:pic>
      <p:sp>
        <p:nvSpPr>
          <p:cNvPr id="7" name="TextBox 6"/>
          <p:cNvSpPr txBox="1"/>
          <p:nvPr/>
        </p:nvSpPr>
        <p:spPr>
          <a:xfrm>
            <a:off x="4648200" y="6477000"/>
            <a:ext cx="3276600" cy="369332"/>
          </a:xfrm>
          <a:prstGeom prst="rect">
            <a:avLst/>
          </a:prstGeom>
          <a:noFill/>
        </p:spPr>
        <p:txBody>
          <a:bodyPr wrap="square" rtlCol="0">
            <a:spAutoFit/>
          </a:bodyPr>
          <a:lstStyle/>
          <a:p>
            <a:pPr algn="ctr"/>
            <a:r>
              <a:rPr lang="en-US" dirty="0" smtClean="0"/>
              <a:t>RMS Titanic on April 12, 1912 </a:t>
            </a:r>
            <a:endParaRPr lang="en-US" dirty="0"/>
          </a:p>
        </p:txBody>
      </p:sp>
      <p:pic>
        <p:nvPicPr>
          <p:cNvPr id="11" name="Content Placeholder 10" descr="rocket.jpg"/>
          <p:cNvPicPr>
            <a:picLocks noGrp="1" noChangeAspect="1"/>
          </p:cNvPicPr>
          <p:nvPr>
            <p:ph sz="half" idx="2"/>
          </p:nvPr>
        </p:nvPicPr>
        <p:blipFill>
          <a:blip r:embed="rId3" cstate="print"/>
          <a:stretch>
            <a:fillRect/>
          </a:stretch>
        </p:blipFill>
        <p:spPr>
          <a:xfrm>
            <a:off x="5334000" y="1295400"/>
            <a:ext cx="2905125" cy="221558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Railway Age Begins</a:t>
            </a:r>
            <a:endParaRPr lang="en-US" dirty="0"/>
          </a:p>
        </p:txBody>
      </p:sp>
      <p:sp>
        <p:nvSpPr>
          <p:cNvPr id="4" name="Content Placeholder 3"/>
          <p:cNvSpPr>
            <a:spLocks noGrp="1"/>
          </p:cNvSpPr>
          <p:nvPr>
            <p:ph sz="half" idx="2"/>
          </p:nvPr>
        </p:nvSpPr>
        <p:spPr>
          <a:xfrm>
            <a:off x="228600" y="5029200"/>
            <a:ext cx="8915400" cy="1676400"/>
          </a:xfrm>
        </p:spPr>
        <p:txBody>
          <a:bodyPr>
            <a:normAutofit fontScale="92500" lnSpcReduction="10000"/>
          </a:bodyPr>
          <a:lstStyle/>
          <a:p>
            <a:r>
              <a:rPr lang="en-US" dirty="0" smtClean="0"/>
              <a:t>Steam-driven locomotives drove English industry after 1820 </a:t>
            </a:r>
          </a:p>
          <a:p>
            <a:r>
              <a:rPr lang="en-US" dirty="0" smtClean="0"/>
              <a:t>1825 1</a:t>
            </a:r>
            <a:r>
              <a:rPr lang="en-US" baseline="30000" dirty="0" smtClean="0"/>
              <a:t>st</a:t>
            </a:r>
            <a:r>
              <a:rPr lang="en-US" dirty="0" smtClean="0"/>
              <a:t> railway line ran from Yorkshire coal field to port of Stockton on North Sea (27 miles)</a:t>
            </a:r>
          </a:p>
          <a:p>
            <a:r>
              <a:rPr lang="en-US" dirty="0" smtClean="0"/>
              <a:t>Between 1830-1870, Britain laid 13,000 miles throughout</a:t>
            </a:r>
          </a:p>
          <a:p>
            <a:endParaRPr lang="en-US" dirty="0"/>
          </a:p>
        </p:txBody>
      </p:sp>
      <p:pic>
        <p:nvPicPr>
          <p:cNvPr id="7" name="Content Placeholder 5" descr="picture of trains liverpool manchester railway 1831.jpg"/>
          <p:cNvPicPr>
            <a:picLocks noGrp="1" noChangeAspect="1"/>
          </p:cNvPicPr>
          <p:nvPr>
            <p:ph sz="half" idx="1"/>
          </p:nvPr>
        </p:nvPicPr>
        <p:blipFill>
          <a:blip r:embed="rId2"/>
          <a:stretch>
            <a:fillRect/>
          </a:stretch>
        </p:blipFill>
        <p:spPr>
          <a:xfrm>
            <a:off x="1308080" y="1022063"/>
            <a:ext cx="6680240" cy="3327974"/>
          </a:xfrm>
        </p:spPr>
      </p:pic>
      <p:sp>
        <p:nvSpPr>
          <p:cNvPr id="8" name="TextBox 7"/>
          <p:cNvSpPr txBox="1"/>
          <p:nvPr/>
        </p:nvSpPr>
        <p:spPr>
          <a:xfrm>
            <a:off x="1308080" y="4451432"/>
            <a:ext cx="7607320" cy="369332"/>
          </a:xfrm>
          <a:prstGeom prst="rect">
            <a:avLst/>
          </a:prstGeom>
          <a:noFill/>
        </p:spPr>
        <p:txBody>
          <a:bodyPr wrap="square" rtlCol="0">
            <a:spAutoFit/>
          </a:bodyPr>
          <a:lstStyle/>
          <a:p>
            <a:r>
              <a:rPr lang="en-US" dirty="0" smtClean="0"/>
              <a:t>First class passengers ride in the covered car; all other in open cars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ailroad strayer.jpg"/>
          <p:cNvPicPr>
            <a:picLocks noGrp="1" noChangeAspect="1"/>
          </p:cNvPicPr>
          <p:nvPr>
            <p:ph type="pic" idx="1"/>
          </p:nvPr>
        </p:nvPicPr>
        <p:blipFill>
          <a:blip r:embed="rId2" cstate="print"/>
          <a:srcRect t="5882" b="5882"/>
          <a:stretch>
            <a:fillRect/>
          </a:stretch>
        </p:blipFill>
        <p:spPr>
          <a:xfrm>
            <a:off x="762000" y="0"/>
            <a:ext cx="7721600" cy="5791200"/>
          </a:xfrm>
        </p:spPr>
      </p:pic>
      <p:sp>
        <p:nvSpPr>
          <p:cNvPr id="3" name="Content Placeholder 2"/>
          <p:cNvSpPr>
            <a:spLocks noGrp="1"/>
          </p:cNvSpPr>
          <p:nvPr>
            <p:ph type="body" sz="half" idx="2"/>
          </p:nvPr>
        </p:nvSpPr>
        <p:spPr>
          <a:xfrm>
            <a:off x="533400" y="5943600"/>
            <a:ext cx="8001000" cy="914400"/>
          </a:xfrm>
        </p:spPr>
        <p:txBody>
          <a:bodyPr>
            <a:normAutofit fontScale="85000" lnSpcReduction="20000"/>
          </a:bodyPr>
          <a:lstStyle/>
          <a:p>
            <a:r>
              <a:rPr lang="en-US" sz="1900" dirty="0" smtClean="0"/>
              <a:t>The popularity of railroads, long a symbol of the Industrial Revolution, is illustrated in this early-nineteenth-century watercolor, which shows a miniature train offered as a paid amusement for enthusiasts in London’s Euston Square</a:t>
            </a:r>
            <a:r>
              <a:rPr lang="en-US" dirty="0" smtClean="0"/>
              <a:t>.</a:t>
            </a:r>
          </a:p>
          <a:p>
            <a:r>
              <a:rPr lang="en-US" dirty="0" smtClean="0"/>
              <a:t> (Science Museum, London, UK/The Bridgeman Art Library)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1" y="54684"/>
            <a:ext cx="2667000" cy="1162050"/>
          </a:xfrm>
        </p:spPr>
        <p:txBody>
          <a:bodyPr/>
          <a:lstStyle/>
          <a:p>
            <a:r>
              <a:rPr lang="en-US" dirty="0" smtClean="0"/>
              <a:t>Measuring the Industrial Revolution </a:t>
            </a:r>
            <a:endParaRPr lang="en-US" dirty="0"/>
          </a:p>
        </p:txBody>
      </p:sp>
      <p:pic>
        <p:nvPicPr>
          <p:cNvPr id="7" name="Picture 2" descr="snapshot 18-1"/>
          <p:cNvPicPr>
            <a:picLocks noGrp="1" noChangeAspect="1" noChangeArrowheads="1"/>
          </p:cNvPicPr>
          <p:nvPr>
            <p:ph idx="1"/>
          </p:nvPr>
        </p:nvPicPr>
        <p:blipFill>
          <a:blip r:embed="rId2" cstate="print"/>
          <a:stretch>
            <a:fillRect/>
          </a:stretch>
        </p:blipFill>
        <p:spPr bwMode="auto">
          <a:xfrm>
            <a:off x="2675537" y="304800"/>
            <a:ext cx="6468463" cy="5565162"/>
          </a:xfrm>
          <a:prstGeom prst="rect">
            <a:avLst/>
          </a:prstGeom>
          <a:noFill/>
          <a:ln w="9525">
            <a:noFill/>
            <a:miter lim="800000"/>
            <a:headEnd/>
            <a:tailEnd/>
          </a:ln>
        </p:spPr>
      </p:pic>
      <p:sp>
        <p:nvSpPr>
          <p:cNvPr id="6" name="Text Placeholder 5"/>
          <p:cNvSpPr>
            <a:spLocks noGrp="1"/>
          </p:cNvSpPr>
          <p:nvPr>
            <p:ph type="body" sz="half" idx="2"/>
          </p:nvPr>
        </p:nvSpPr>
        <p:spPr>
          <a:xfrm>
            <a:off x="228601" y="1216734"/>
            <a:ext cx="1828800" cy="4691063"/>
          </a:xfrm>
        </p:spPr>
        <p:txBody>
          <a:bodyPr/>
          <a:lstStyle/>
          <a:p>
            <a:r>
              <a:rPr lang="en-US" dirty="0" smtClean="0"/>
              <a:t>Railroads are one useful measure of industrial development. This graph illustrates both Britain’s head start and the beginning catch-up efforts of other countries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Transportation</a:t>
            </a:r>
            <a:endParaRPr lang="en-US" dirty="0"/>
          </a:p>
        </p:txBody>
      </p:sp>
      <p:sp>
        <p:nvSpPr>
          <p:cNvPr id="3" name="Content Placeholder 2"/>
          <p:cNvSpPr>
            <a:spLocks noGrp="1"/>
          </p:cNvSpPr>
          <p:nvPr>
            <p:ph sz="half" idx="1"/>
          </p:nvPr>
        </p:nvSpPr>
        <p:spPr/>
        <p:txBody>
          <a:bodyPr>
            <a:normAutofit fontScale="92500"/>
          </a:bodyPr>
          <a:lstStyle/>
          <a:p>
            <a:r>
              <a:rPr lang="en-US" dirty="0" smtClean="0"/>
              <a:t>John </a:t>
            </a:r>
            <a:r>
              <a:rPr lang="en-US" dirty="0" err="1" smtClean="0"/>
              <a:t>McAdam</a:t>
            </a:r>
            <a:r>
              <a:rPr lang="en-US" dirty="0" smtClean="0"/>
              <a:t>, Scottish engineer improved roads</a:t>
            </a:r>
          </a:p>
          <a:p>
            <a:pPr lvl="1"/>
            <a:r>
              <a:rPr lang="en-US" dirty="0" smtClean="0"/>
              <a:t>Road beds layered with large stones at bottom</a:t>
            </a:r>
          </a:p>
          <a:p>
            <a:pPr lvl="1"/>
            <a:r>
              <a:rPr lang="en-US" dirty="0" smtClean="0"/>
              <a:t>Smooth top layer of crushed rock</a:t>
            </a:r>
          </a:p>
          <a:p>
            <a:pPr lvl="1"/>
            <a:r>
              <a:rPr lang="en-US" dirty="0" smtClean="0"/>
              <a:t>Prevent sinking in mud</a:t>
            </a:r>
          </a:p>
          <a:p>
            <a:r>
              <a:rPr lang="en-US" dirty="0" smtClean="0"/>
              <a:t>Private investors formed companies that built roads</a:t>
            </a:r>
          </a:p>
          <a:p>
            <a:pPr lvl="1"/>
            <a:r>
              <a:rPr lang="en-US" dirty="0" smtClean="0"/>
              <a:t>Called “turnpikes” b/c charged people to pay toll at the tollgate</a:t>
            </a:r>
          </a:p>
          <a:p>
            <a:endParaRPr lang="en-US" dirty="0" smtClean="0"/>
          </a:p>
          <a:p>
            <a:endParaRPr lang="en-US" dirty="0"/>
          </a:p>
        </p:txBody>
      </p:sp>
      <p:pic>
        <p:nvPicPr>
          <p:cNvPr id="5" name="Content Placeholder 4" descr="macadam road.jpg"/>
          <p:cNvPicPr>
            <a:picLocks noGrp="1" noChangeAspect="1"/>
          </p:cNvPicPr>
          <p:nvPr>
            <p:ph sz="half" idx="2"/>
          </p:nvPr>
        </p:nvPicPr>
        <p:blipFill>
          <a:blip r:embed="rId2" cstate="print"/>
          <a:stretch>
            <a:fillRect/>
          </a:stretch>
        </p:blipFill>
        <p:spPr>
          <a:xfrm>
            <a:off x="4724400" y="990600"/>
            <a:ext cx="4267200" cy="2526748"/>
          </a:xfrm>
        </p:spPr>
      </p:pic>
      <p:pic>
        <p:nvPicPr>
          <p:cNvPr id="6" name="Picture 5" descr="american macadam road.jpg"/>
          <p:cNvPicPr>
            <a:picLocks noChangeAspect="1"/>
          </p:cNvPicPr>
          <p:nvPr/>
        </p:nvPicPr>
        <p:blipFill>
          <a:blip r:embed="rId3" cstate="print"/>
          <a:stretch>
            <a:fillRect/>
          </a:stretch>
        </p:blipFill>
        <p:spPr>
          <a:xfrm>
            <a:off x="4648200" y="3758105"/>
            <a:ext cx="4191000" cy="30998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transformation of the economy, the environment, the living conditions, occurring 1</a:t>
            </a:r>
            <a:r>
              <a:rPr lang="en-US" baseline="30000" dirty="0" smtClean="0"/>
              <a:t>st</a:t>
            </a:r>
            <a:r>
              <a:rPr lang="en-US" dirty="0" smtClean="0"/>
              <a:t> in England in the 18</a:t>
            </a:r>
            <a:r>
              <a:rPr lang="en-US" baseline="30000" dirty="0" smtClean="0"/>
              <a:t>th</a:t>
            </a:r>
            <a:r>
              <a:rPr lang="en-US" dirty="0" smtClean="0"/>
              <a:t> c., that resulted from the use of steam engines, the mechanization of manufacturing in factories, and innovations in transportation and communication.</a:t>
            </a:r>
          </a:p>
          <a:p>
            <a:pPr lvl="1"/>
            <a:r>
              <a:rPr lang="en-US" dirty="0" smtClean="0"/>
              <a:t>By end of 19</a:t>
            </a:r>
            <a:r>
              <a:rPr lang="en-US" baseline="30000" dirty="0" smtClean="0"/>
              <a:t>th</a:t>
            </a:r>
            <a:r>
              <a:rPr lang="en-US" dirty="0" smtClean="0"/>
              <a:t> c., factories became predominant site of industrial production in Europe, US, and Japan</a:t>
            </a:r>
          </a:p>
          <a:p>
            <a:pPr lvl="1"/>
            <a:r>
              <a:rPr lang="en-US" dirty="0" smtClean="0"/>
              <a:t>The need to invest in expensive equipment encouraged large scale businesses:  corporations, trusts, cartels</a:t>
            </a:r>
          </a:p>
          <a:p>
            <a:endParaRPr lang="en-US" dirty="0" smtClean="0"/>
          </a:p>
          <a:p>
            <a:r>
              <a:rPr lang="en-US" b="1" dirty="0" smtClean="0"/>
              <a:t>The most profound transformation in human life since the Agricultural Revolution.</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and Steel</a:t>
            </a:r>
            <a:endParaRPr lang="en-US" dirty="0"/>
          </a:p>
        </p:txBody>
      </p:sp>
      <p:sp>
        <p:nvSpPr>
          <p:cNvPr id="4" name="Content Placeholder 3"/>
          <p:cNvSpPr>
            <a:spLocks noGrp="1"/>
          </p:cNvSpPr>
          <p:nvPr>
            <p:ph sz="half" idx="2"/>
          </p:nvPr>
        </p:nvSpPr>
        <p:spPr>
          <a:xfrm>
            <a:off x="5029200" y="1371600"/>
            <a:ext cx="3886200" cy="4937760"/>
          </a:xfrm>
        </p:spPr>
        <p:txBody>
          <a:bodyPr>
            <a:normAutofit fontScale="70000" lnSpcReduction="20000"/>
          </a:bodyPr>
          <a:lstStyle/>
          <a:p>
            <a:r>
              <a:rPr lang="en-US" b="1" dirty="0" smtClean="0"/>
              <a:t>Iron</a:t>
            </a:r>
          </a:p>
          <a:p>
            <a:r>
              <a:rPr lang="en-US" dirty="0" smtClean="0"/>
              <a:t>British began using coke, a purified form of charcoal, as fuel to make iron </a:t>
            </a:r>
          </a:p>
          <a:p>
            <a:r>
              <a:rPr lang="en-US" dirty="0" smtClean="0"/>
              <a:t>Cheaper than charcoal so made iron cheaper and used more</a:t>
            </a:r>
          </a:p>
          <a:p>
            <a:pPr lvl="1"/>
            <a:r>
              <a:rPr lang="en-US" dirty="0" smtClean="0"/>
              <a:t>Steel is stronger, but more expensive</a:t>
            </a:r>
          </a:p>
          <a:p>
            <a:r>
              <a:rPr lang="en-US" b="1" dirty="0" smtClean="0"/>
              <a:t>Steel</a:t>
            </a:r>
          </a:p>
          <a:p>
            <a:r>
              <a:rPr lang="en-US" dirty="0" smtClean="0"/>
              <a:t> Much harder, stronger, and more resilient than iron</a:t>
            </a:r>
          </a:p>
          <a:p>
            <a:r>
              <a:rPr lang="en-US" dirty="0" smtClean="0"/>
              <a:t>1856 Bessemer converter used to make steel cheaper</a:t>
            </a:r>
          </a:p>
          <a:p>
            <a:pPr lvl="1"/>
            <a:r>
              <a:rPr lang="en-US" dirty="0" smtClean="0"/>
              <a:t>Age of Steel</a:t>
            </a:r>
          </a:p>
          <a:p>
            <a:pPr lvl="1"/>
            <a:r>
              <a:rPr lang="en-US" b="1" dirty="0" smtClean="0"/>
              <a:t>19</a:t>
            </a:r>
            <a:r>
              <a:rPr lang="en-US" b="1" baseline="30000" dirty="0" smtClean="0"/>
              <a:t>th</a:t>
            </a:r>
            <a:r>
              <a:rPr lang="en-US" b="1" dirty="0" smtClean="0"/>
              <a:t> c. strong increase in use of steel</a:t>
            </a:r>
          </a:p>
          <a:p>
            <a:pPr lvl="1"/>
            <a:endParaRPr lang="en-US" dirty="0" smtClean="0"/>
          </a:p>
        </p:txBody>
      </p:sp>
      <p:pic>
        <p:nvPicPr>
          <p:cNvPr id="7" name="Picture 6" descr="eiffel-tower-landmark-4.jpg"/>
          <p:cNvPicPr>
            <a:picLocks noChangeAspect="1"/>
          </p:cNvPicPr>
          <p:nvPr/>
        </p:nvPicPr>
        <p:blipFill>
          <a:blip r:embed="rId2" cstate="print"/>
          <a:stretch>
            <a:fillRect/>
          </a:stretch>
        </p:blipFill>
        <p:spPr>
          <a:xfrm>
            <a:off x="228600" y="1600200"/>
            <a:ext cx="4613945" cy="3771900"/>
          </a:xfrm>
          <a:prstGeom prst="rect">
            <a:avLst/>
          </a:prstGeom>
        </p:spPr>
      </p:pic>
      <p:sp>
        <p:nvSpPr>
          <p:cNvPr id="3" name="TextBox 2"/>
          <p:cNvSpPr txBox="1"/>
          <p:nvPr/>
        </p:nvSpPr>
        <p:spPr>
          <a:xfrm>
            <a:off x="76200" y="5715000"/>
            <a:ext cx="5334000" cy="1200329"/>
          </a:xfrm>
          <a:prstGeom prst="rect">
            <a:avLst/>
          </a:prstGeom>
          <a:noFill/>
        </p:spPr>
        <p:txBody>
          <a:bodyPr wrap="square" rtlCol="0">
            <a:spAutoFit/>
          </a:bodyPr>
          <a:lstStyle/>
          <a:p>
            <a:r>
              <a:rPr lang="en-US" dirty="0" smtClean="0"/>
              <a:t>The Eiffel Tower was constructed for the 1889 World’s Fair in Paris.  Originally criticized by French artists and intellectuals, but now serves as one of the cultural icons of the world.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Railcars </a:t>
            </a:r>
            <a:endParaRPr lang="en-US" dirty="0"/>
          </a:p>
        </p:txBody>
      </p:sp>
      <p:pic>
        <p:nvPicPr>
          <p:cNvPr id="5" name="Content Placeholder 4" descr="rail car.gif"/>
          <p:cNvPicPr>
            <a:picLocks noGrp="1" noChangeAspect="1"/>
          </p:cNvPicPr>
          <p:nvPr>
            <p:ph idx="1"/>
          </p:nvPr>
        </p:nvPicPr>
        <p:blipFill>
          <a:blip r:embed="rId2" cstate="print"/>
          <a:stretch>
            <a:fillRect/>
          </a:stretch>
        </p:blipFill>
        <p:spPr>
          <a:xfrm>
            <a:off x="3858035" y="0"/>
            <a:ext cx="5285965" cy="6858000"/>
          </a:xfrm>
        </p:spPr>
      </p:pic>
      <p:sp>
        <p:nvSpPr>
          <p:cNvPr id="4" name="Text Placeholder 3"/>
          <p:cNvSpPr>
            <a:spLocks noGrp="1"/>
          </p:cNvSpPr>
          <p:nvPr>
            <p:ph type="body" sz="half" idx="2"/>
          </p:nvPr>
        </p:nvSpPr>
        <p:spPr>
          <a:xfrm>
            <a:off x="228600" y="1295400"/>
            <a:ext cx="3236913" cy="4691063"/>
          </a:xfrm>
        </p:spPr>
        <p:txBody>
          <a:bodyPr>
            <a:normAutofit/>
          </a:bodyPr>
          <a:lstStyle/>
          <a:p>
            <a:pPr>
              <a:buFont typeface="Arial" pitchFamily="34" charset="0"/>
              <a:buChar char="•"/>
            </a:pPr>
            <a:r>
              <a:rPr lang="en-US" dirty="0" smtClean="0"/>
              <a:t>Wonder, power, and speed</a:t>
            </a:r>
          </a:p>
          <a:p>
            <a:endParaRPr lang="en-US" dirty="0" smtClean="0"/>
          </a:p>
          <a:p>
            <a:endParaRPr lang="en-US" dirty="0" smtClean="0"/>
          </a:p>
          <a:p>
            <a:r>
              <a:rPr lang="en-US" dirty="0" smtClean="0"/>
              <a:t>“The iron rail proved a magicians’ road. The locomotive gave a new celerity to time. It virtually reduced England to a sixth of its size. It brought the country nearer to the town and the town to the country… It energized punctuality, discipline, and attention; and proved a moral teacher by the influence of example.”</a:t>
            </a:r>
          </a:p>
          <a:p>
            <a:endParaRPr lang="en-US" dirty="0" smtClean="0"/>
          </a:p>
          <a:p>
            <a:r>
              <a:rPr lang="en-US" dirty="0" smtClean="0"/>
              <a:t>What marks this family as middle class?</a:t>
            </a:r>
          </a:p>
          <a:p>
            <a:endParaRPr lang="en-US" dirty="0" smtClean="0"/>
          </a:p>
          <a:p>
            <a:r>
              <a:rPr lang="en-US" dirty="0" smtClean="0"/>
              <a:t>What does the poem at the top of the image suggest about the place of “home” in industrial Britain? How does the image itself present the railway car as a home away from home?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Crystal Palace Exhibition of 1851</a:t>
            </a:r>
            <a:endParaRPr lang="en-US" dirty="0"/>
          </a:p>
        </p:txBody>
      </p:sp>
      <p:pic>
        <p:nvPicPr>
          <p:cNvPr id="5" name="Content Placeholder 4" descr="crystal palace 2.gif"/>
          <p:cNvPicPr>
            <a:picLocks noGrp="1" noChangeAspect="1"/>
          </p:cNvPicPr>
          <p:nvPr>
            <p:ph sz="half" idx="1"/>
          </p:nvPr>
        </p:nvPicPr>
        <p:blipFill>
          <a:blip r:embed="rId3" cstate="print"/>
          <a:stretch>
            <a:fillRect/>
          </a:stretch>
        </p:blipFill>
        <p:spPr>
          <a:xfrm>
            <a:off x="-911" y="1981200"/>
            <a:ext cx="4961250" cy="3255245"/>
          </a:xfrm>
        </p:spPr>
      </p:pic>
      <p:sp>
        <p:nvSpPr>
          <p:cNvPr id="4" name="Content Placeholder 3"/>
          <p:cNvSpPr>
            <a:spLocks noGrp="1"/>
          </p:cNvSpPr>
          <p:nvPr>
            <p:ph sz="half" idx="2"/>
          </p:nvPr>
        </p:nvSpPr>
        <p:spPr>
          <a:xfrm>
            <a:off x="5029200" y="1371600"/>
            <a:ext cx="3886200" cy="4937760"/>
          </a:xfrm>
        </p:spPr>
        <p:txBody>
          <a:bodyPr>
            <a:normAutofit fontScale="70000" lnSpcReduction="20000"/>
          </a:bodyPr>
          <a:lstStyle/>
          <a:p>
            <a:r>
              <a:rPr lang="en-US" dirty="0" smtClean="0"/>
              <a:t>Ex. of British pride, achievement and superiority</a:t>
            </a:r>
          </a:p>
          <a:p>
            <a:r>
              <a:rPr lang="en-US" b="1" dirty="0" smtClean="0"/>
              <a:t>Housed in huge modernistic structure of cast iron and glass</a:t>
            </a:r>
          </a:p>
          <a:p>
            <a:r>
              <a:rPr lang="en-US" dirty="0" smtClean="0"/>
              <a:t>Constructed in 9 months</a:t>
            </a:r>
          </a:p>
          <a:p>
            <a:r>
              <a:rPr lang="en-US" dirty="0" smtClean="0"/>
              <a:t>Attracted 6 million visitors and 14,000 exhibits  from around the world</a:t>
            </a:r>
          </a:p>
          <a:p>
            <a:r>
              <a:rPr lang="en-US" dirty="0" smtClean="0"/>
              <a:t>The engraving from the exhibition’s “machinery department” first published in a London newspaper, illustrates the growing tendency of Europeans to view “technology as the main measure of human achievement.”</a:t>
            </a:r>
            <a:r>
              <a:rPr lang="en-US" baseline="30000" dirty="0" smtClean="0"/>
              <a:t>28</a:t>
            </a:r>
            <a:endParaRPr lang="en-US" dirty="0" smtClean="0"/>
          </a:p>
          <a:p>
            <a:endParaRPr lang="en-US" dirty="0"/>
          </a:p>
        </p:txBody>
      </p:sp>
      <p:sp>
        <p:nvSpPr>
          <p:cNvPr id="6" name="TextBox 5"/>
          <p:cNvSpPr txBox="1"/>
          <p:nvPr/>
        </p:nvSpPr>
        <p:spPr>
          <a:xfrm>
            <a:off x="228600" y="5562600"/>
            <a:ext cx="4114800" cy="1200329"/>
          </a:xfrm>
          <a:prstGeom prst="rect">
            <a:avLst/>
          </a:prstGeom>
          <a:noFill/>
        </p:spPr>
        <p:txBody>
          <a:bodyPr wrap="square" rtlCol="0">
            <a:spAutoFit/>
          </a:bodyPr>
          <a:lstStyle/>
          <a:p>
            <a:endParaRPr lang="en-US" b="1" dirty="0" smtClean="0"/>
          </a:p>
          <a:p>
            <a:r>
              <a:rPr lang="en-US" dirty="0" smtClean="0"/>
              <a:t>The Machinery Department of the Crystal Palace (Mary Evans Picture Library/The Image Works)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653526"/>
          </a:xfrm>
        </p:spPr>
        <p:txBody>
          <a:bodyPr>
            <a:normAutofit fontScale="90000"/>
          </a:bodyPr>
          <a:lstStyle/>
          <a:p>
            <a:r>
              <a:rPr lang="en-US" dirty="0" smtClean="0"/>
              <a:t>Crystal Palace, London, 1851, celebrated the “works” of industry of all nations.</a:t>
            </a:r>
            <a:br>
              <a:rPr lang="en-US" dirty="0" smtClean="0"/>
            </a:br>
            <a:endParaRPr lang="en-US" dirty="0"/>
          </a:p>
        </p:txBody>
      </p:sp>
      <p:pic>
        <p:nvPicPr>
          <p:cNvPr id="7" name="Content Placeholder 6" descr="crystal_palace-s5vzgp.jpg"/>
          <p:cNvPicPr>
            <a:picLocks noGrp="1" noChangeAspect="1"/>
          </p:cNvPicPr>
          <p:nvPr>
            <p:ph idx="1"/>
          </p:nvPr>
        </p:nvPicPr>
        <p:blipFill>
          <a:blip r:embed="rId2" cstate="print"/>
          <a:stretch>
            <a:fillRect/>
          </a:stretch>
        </p:blipFill>
        <p:spPr>
          <a:xfrm>
            <a:off x="1289332" y="1295400"/>
            <a:ext cx="6427894" cy="5562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Factory System</a:t>
            </a:r>
            <a:endParaRPr lang="en-US" dirty="0"/>
          </a:p>
        </p:txBody>
      </p:sp>
      <p:sp>
        <p:nvSpPr>
          <p:cNvPr id="7" name="Content Placeholder 6"/>
          <p:cNvSpPr>
            <a:spLocks noGrp="1"/>
          </p:cNvSpPr>
          <p:nvPr>
            <p:ph sz="half" idx="1"/>
          </p:nvPr>
        </p:nvSpPr>
        <p:spPr>
          <a:xfrm>
            <a:off x="240254" y="1371600"/>
            <a:ext cx="5550946" cy="5486400"/>
          </a:xfrm>
        </p:spPr>
        <p:txBody>
          <a:bodyPr>
            <a:normAutofit fontScale="62500" lnSpcReduction="20000"/>
          </a:bodyPr>
          <a:lstStyle/>
          <a:p>
            <a:r>
              <a:rPr lang="en-US" dirty="0" smtClean="0"/>
              <a:t>Early modern Europe</a:t>
            </a:r>
          </a:p>
          <a:p>
            <a:pPr lvl="1"/>
            <a:r>
              <a:rPr lang="en-US" b="1" dirty="0" smtClean="0"/>
              <a:t>Putting-out system </a:t>
            </a:r>
          </a:p>
          <a:p>
            <a:pPr lvl="1"/>
            <a:r>
              <a:rPr lang="en-US" dirty="0" smtClean="0"/>
              <a:t>Wanting to avoid guild restrictions on prices and wages</a:t>
            </a:r>
          </a:p>
          <a:p>
            <a:r>
              <a:rPr lang="en-US" b="1" dirty="0" smtClean="0"/>
              <a:t>The Factory</a:t>
            </a:r>
          </a:p>
          <a:p>
            <a:pPr lvl="1"/>
            <a:r>
              <a:rPr lang="en-US" b="1" dirty="0" smtClean="0"/>
              <a:t>Became the method of production in industrial economies</a:t>
            </a:r>
          </a:p>
          <a:p>
            <a:pPr lvl="1"/>
            <a:r>
              <a:rPr lang="en-US" b="1" dirty="0" smtClean="0"/>
              <a:t>Emerged in late 18</a:t>
            </a:r>
            <a:r>
              <a:rPr lang="en-US" b="1" baseline="30000" dirty="0" smtClean="0"/>
              <a:t>th</a:t>
            </a:r>
            <a:r>
              <a:rPr lang="en-US" b="1" dirty="0" smtClean="0"/>
              <a:t> c. with British textile industry</a:t>
            </a:r>
          </a:p>
          <a:p>
            <a:pPr lvl="1"/>
            <a:r>
              <a:rPr lang="en-US" b="1" dirty="0" smtClean="0"/>
              <a:t>Brought together more workers than ever before</a:t>
            </a:r>
          </a:p>
          <a:p>
            <a:r>
              <a:rPr lang="en-US" dirty="0" smtClean="0"/>
              <a:t>Example of the mass production of pottery and </a:t>
            </a:r>
            <a:r>
              <a:rPr lang="en-US" b="1" dirty="0" smtClean="0"/>
              <a:t>Wedgwood</a:t>
            </a:r>
            <a:endParaRPr lang="en-US" dirty="0" smtClean="0"/>
          </a:p>
          <a:p>
            <a:r>
              <a:rPr lang="en-US" b="1" dirty="0" smtClean="0"/>
              <a:t>Required a division of labor</a:t>
            </a:r>
          </a:p>
          <a:p>
            <a:pPr lvl="1"/>
            <a:r>
              <a:rPr lang="en-US" dirty="0" smtClean="0"/>
              <a:t>Broke it down into simple repetitive tasks</a:t>
            </a:r>
          </a:p>
          <a:p>
            <a:pPr lvl="1"/>
            <a:r>
              <a:rPr lang="en-US" dirty="0" smtClean="0"/>
              <a:t>Unloading clay, mixing it, pressing flat pieces, dipping it in glaze, putting handles on the cups, packing kilns</a:t>
            </a:r>
          </a:p>
          <a:p>
            <a:r>
              <a:rPr lang="en-US" dirty="0" smtClean="0"/>
              <a:t>Required a degree of coordination, work discipline, and close supervision</a:t>
            </a:r>
          </a:p>
          <a:p>
            <a:r>
              <a:rPr lang="en-US" dirty="0" smtClean="0"/>
              <a:t>Required new innovative machinery</a:t>
            </a:r>
          </a:p>
          <a:p>
            <a:r>
              <a:rPr lang="en-US" dirty="0" smtClean="0"/>
              <a:t>Ex.  </a:t>
            </a:r>
            <a:r>
              <a:rPr lang="en-US" b="1" dirty="0" smtClean="0"/>
              <a:t>Josiah Wedgwood 1730-1795</a:t>
            </a:r>
          </a:p>
          <a:p>
            <a:pPr lvl="1"/>
            <a:r>
              <a:rPr lang="en-US" dirty="0" smtClean="0"/>
              <a:t>English industrialist whose pottery works were the first to produce fine-quality pottery by industrial methods</a:t>
            </a:r>
          </a:p>
          <a:p>
            <a:pPr lvl="2"/>
            <a:r>
              <a:rPr lang="en-US" dirty="0" smtClean="0"/>
              <a:t>Had wooden leg</a:t>
            </a:r>
          </a:p>
          <a:p>
            <a:pPr lvl="2"/>
            <a:r>
              <a:rPr lang="en-US" dirty="0" smtClean="0"/>
              <a:t>When spotted inferior work, he dumped it on factory floor and crushed in with peg leg</a:t>
            </a:r>
          </a:p>
          <a:p>
            <a:pPr lvl="2"/>
            <a:r>
              <a:rPr lang="en-US" dirty="0" smtClean="0"/>
              <a:t>“This will not do for Josiah Wedgwood”</a:t>
            </a:r>
          </a:p>
        </p:txBody>
      </p:sp>
      <p:pic>
        <p:nvPicPr>
          <p:cNvPr id="9" name="Content Placeholder 8" descr="wedgwood china 1787.jpg"/>
          <p:cNvPicPr>
            <a:picLocks noGrp="1" noChangeAspect="1"/>
          </p:cNvPicPr>
          <p:nvPr>
            <p:ph sz="half" idx="2"/>
          </p:nvPr>
        </p:nvPicPr>
        <p:blipFill>
          <a:blip r:embed="rId2" cstate="print"/>
          <a:stretch>
            <a:fillRect/>
          </a:stretch>
        </p:blipFill>
        <p:spPr>
          <a:xfrm>
            <a:off x="5867400" y="1219200"/>
            <a:ext cx="3027680" cy="3042920"/>
          </a:xfrm>
        </p:spPr>
      </p:pic>
      <p:sp>
        <p:nvSpPr>
          <p:cNvPr id="11" name="TextBox 10"/>
          <p:cNvSpPr txBox="1"/>
          <p:nvPr/>
        </p:nvSpPr>
        <p:spPr>
          <a:xfrm>
            <a:off x="6400800" y="4343400"/>
            <a:ext cx="2286000" cy="369332"/>
          </a:xfrm>
          <a:prstGeom prst="rect">
            <a:avLst/>
          </a:prstGeom>
          <a:noFill/>
        </p:spPr>
        <p:txBody>
          <a:bodyPr wrap="square" rtlCol="0">
            <a:spAutoFit/>
          </a:bodyPr>
          <a:lstStyle/>
          <a:p>
            <a:r>
              <a:rPr lang="en-US" dirty="0" smtClean="0"/>
              <a:t>Wedgwood plate 1780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Division of Labor </a:t>
            </a:r>
            <a:endParaRPr lang="en-US" dirty="0"/>
          </a:p>
        </p:txBody>
      </p:sp>
      <p:sp>
        <p:nvSpPr>
          <p:cNvPr id="6" name="Content Placeholder 5"/>
          <p:cNvSpPr>
            <a:spLocks noGrp="1"/>
          </p:cNvSpPr>
          <p:nvPr>
            <p:ph sz="half" idx="1"/>
          </p:nvPr>
        </p:nvSpPr>
        <p:spPr/>
        <p:txBody>
          <a:bodyPr>
            <a:normAutofit fontScale="92500"/>
          </a:bodyPr>
          <a:lstStyle/>
          <a:p>
            <a:r>
              <a:rPr lang="en-US" dirty="0" smtClean="0"/>
              <a:t>“One man draws out the wire, another straights it, a third cuts it, a fourth points it, a fifth grinds it at the top for receiving the head;…and the important business of making a pin is, in this manner, divided into about 18 distinct operations.”  </a:t>
            </a:r>
          </a:p>
          <a:p>
            <a:pPr algn="ctr"/>
            <a:r>
              <a:rPr lang="en-US" b="1" dirty="0" smtClean="0"/>
              <a:t>Adam Smith, </a:t>
            </a:r>
            <a:r>
              <a:rPr lang="en-US" b="1" i="1" dirty="0" smtClean="0"/>
              <a:t>Wealth of Nations </a:t>
            </a:r>
            <a:r>
              <a:rPr lang="en-US" b="1" dirty="0" smtClean="0"/>
              <a:t>1776</a:t>
            </a:r>
            <a:endParaRPr lang="en-US" b="1" dirty="0"/>
          </a:p>
        </p:txBody>
      </p:sp>
      <p:pic>
        <p:nvPicPr>
          <p:cNvPr id="8" name="Content Placeholder 7" descr="pin factory.jpg"/>
          <p:cNvPicPr>
            <a:picLocks noGrp="1" noChangeAspect="1"/>
          </p:cNvPicPr>
          <p:nvPr>
            <p:ph sz="half" idx="2"/>
          </p:nvPr>
        </p:nvPicPr>
        <p:blipFill>
          <a:blip r:embed="rId2" cstate="print"/>
          <a:stretch>
            <a:fillRect/>
          </a:stretch>
        </p:blipFill>
        <p:spPr>
          <a:xfrm>
            <a:off x="4800600" y="4114800"/>
            <a:ext cx="4114800" cy="2267712"/>
          </a:xfrm>
        </p:spPr>
      </p:pic>
      <p:pic>
        <p:nvPicPr>
          <p:cNvPr id="9" name="Picture 8" descr="pin_factory.png"/>
          <p:cNvPicPr>
            <a:picLocks noChangeAspect="1"/>
          </p:cNvPicPr>
          <p:nvPr/>
        </p:nvPicPr>
        <p:blipFill>
          <a:blip r:embed="rId3" cstate="print"/>
          <a:stretch>
            <a:fillRect/>
          </a:stretch>
        </p:blipFill>
        <p:spPr>
          <a:xfrm>
            <a:off x="4648200" y="1752600"/>
            <a:ext cx="4208985" cy="172756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 in Factory</a:t>
            </a:r>
            <a:endParaRPr lang="en-US" dirty="0"/>
          </a:p>
        </p:txBody>
      </p:sp>
      <p:sp>
        <p:nvSpPr>
          <p:cNvPr id="3" name="Content Placeholder 2"/>
          <p:cNvSpPr>
            <a:spLocks noGrp="1"/>
          </p:cNvSpPr>
          <p:nvPr>
            <p:ph sz="half" idx="1"/>
          </p:nvPr>
        </p:nvSpPr>
        <p:spPr>
          <a:xfrm>
            <a:off x="240254" y="1371600"/>
            <a:ext cx="4407946" cy="4937760"/>
          </a:xfrm>
        </p:spPr>
        <p:txBody>
          <a:bodyPr>
            <a:normAutofit fontScale="92500" lnSpcReduction="10000"/>
          </a:bodyPr>
          <a:lstStyle/>
          <a:p>
            <a:r>
              <a:rPr lang="en-US" dirty="0" smtClean="0"/>
              <a:t>Led to an “owner class”</a:t>
            </a:r>
          </a:p>
          <a:p>
            <a:r>
              <a:rPr lang="en-US" dirty="0" smtClean="0"/>
              <a:t>Workers lose status b/c become just wage-earners</a:t>
            </a:r>
          </a:p>
          <a:p>
            <a:r>
              <a:rPr lang="en-US" dirty="0" smtClean="0"/>
              <a:t>Lose artisan skills</a:t>
            </a:r>
          </a:p>
          <a:p>
            <a:r>
              <a:rPr lang="en-US" dirty="0" smtClean="0"/>
              <a:t>Clocks, machines, shop rules dictate work routines</a:t>
            </a:r>
          </a:p>
          <a:p>
            <a:r>
              <a:rPr lang="en-US" dirty="0" smtClean="0"/>
              <a:t>Harsh work discipline, fast pace, frequent accidents or fatalities</a:t>
            </a:r>
          </a:p>
          <a:p>
            <a:r>
              <a:rPr lang="en-US" dirty="0" smtClean="0"/>
              <a:t>6 days/ 12-14 hours</a:t>
            </a:r>
          </a:p>
          <a:p>
            <a:r>
              <a:rPr lang="en-US" dirty="0" smtClean="0"/>
              <a:t>Gas lighting expanded the work day</a:t>
            </a:r>
            <a:endParaRPr lang="en-US" dirty="0"/>
          </a:p>
        </p:txBody>
      </p:sp>
      <p:pic>
        <p:nvPicPr>
          <p:cNvPr id="6" name="Content Placeholder 5" descr="steam hammer.jpg"/>
          <p:cNvPicPr>
            <a:picLocks noGrp="1" noChangeAspect="1"/>
          </p:cNvPicPr>
          <p:nvPr>
            <p:ph sz="half" idx="2"/>
          </p:nvPr>
        </p:nvPicPr>
        <p:blipFill>
          <a:blip r:embed="rId2" cstate="print"/>
          <a:stretch>
            <a:fillRect/>
          </a:stretch>
        </p:blipFill>
        <p:spPr>
          <a:xfrm>
            <a:off x="4642052" y="1828800"/>
            <a:ext cx="4501948" cy="3581400"/>
          </a:xfrm>
        </p:spPr>
      </p:pic>
      <p:sp>
        <p:nvSpPr>
          <p:cNvPr id="7" name="TextBox 6"/>
          <p:cNvSpPr txBox="1"/>
          <p:nvPr/>
        </p:nvSpPr>
        <p:spPr>
          <a:xfrm>
            <a:off x="4953001" y="5410200"/>
            <a:ext cx="3886199" cy="646331"/>
          </a:xfrm>
          <a:prstGeom prst="rect">
            <a:avLst/>
          </a:prstGeom>
          <a:noFill/>
        </p:spPr>
        <p:txBody>
          <a:bodyPr wrap="square" rtlCol="0">
            <a:spAutoFit/>
          </a:bodyPr>
          <a:lstStyle/>
          <a:p>
            <a:r>
              <a:rPr lang="en-US" dirty="0" smtClean="0"/>
              <a:t>Workers tend to a massive steam hammer under dangerous conditions.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Industrial Cities</a:t>
            </a:r>
            <a:endParaRPr lang="en-US" dirty="0"/>
          </a:p>
        </p:txBody>
      </p:sp>
      <p:sp>
        <p:nvSpPr>
          <p:cNvPr id="3" name="Content Placeholder 2"/>
          <p:cNvSpPr>
            <a:spLocks noGrp="1"/>
          </p:cNvSpPr>
          <p:nvPr>
            <p:ph idx="1"/>
          </p:nvPr>
        </p:nvSpPr>
        <p:spPr/>
        <p:txBody>
          <a:bodyPr>
            <a:normAutofit lnSpcReduction="10000"/>
          </a:bodyPr>
          <a:lstStyle/>
          <a:p>
            <a:r>
              <a:rPr lang="en-US" dirty="0" smtClean="0"/>
              <a:t>After 1800, most of European populations moved to cities b/c of the growth of the factory system</a:t>
            </a:r>
          </a:p>
          <a:p>
            <a:r>
              <a:rPr lang="en-US" dirty="0" smtClean="0"/>
              <a:t>B/n 1800-1850, the number of cities in Europe over 100,000 rose from 22 to 47</a:t>
            </a:r>
          </a:p>
          <a:p>
            <a:r>
              <a:rPr lang="en-US" dirty="0" smtClean="0"/>
              <a:t>Period of </a:t>
            </a:r>
            <a:r>
              <a:rPr lang="en-US" b="1" dirty="0" smtClean="0"/>
              <a:t>urbanization </a:t>
            </a:r>
            <a:r>
              <a:rPr lang="en-US" dirty="0" smtClean="0"/>
              <a:t>and </a:t>
            </a:r>
            <a:r>
              <a:rPr lang="en-US" b="1" dirty="0" smtClean="0"/>
              <a:t>population growth</a:t>
            </a:r>
            <a:endParaRPr lang="en-US" dirty="0" smtClean="0"/>
          </a:p>
          <a:p>
            <a:r>
              <a:rPr lang="en-US" dirty="0" smtClean="0"/>
              <a:t>London grew to over 1 million by 1800-Europe’s largest city (Paris 2</a:t>
            </a:r>
            <a:r>
              <a:rPr lang="en-US" baseline="30000" dirty="0" smtClean="0"/>
              <a:t>nd</a:t>
            </a:r>
            <a:r>
              <a:rPr lang="en-US" dirty="0" smtClean="0"/>
              <a:t>) </a:t>
            </a:r>
          </a:p>
          <a:p>
            <a:r>
              <a:rPr lang="en-US" dirty="0" smtClean="0"/>
              <a:t>Manchester is case study w/ 300,000 by 1850</a:t>
            </a:r>
          </a:p>
          <a:p>
            <a:pPr lvl="1"/>
            <a:r>
              <a:rPr lang="en-US" dirty="0" smtClean="0"/>
              <a:t>Center of Britain’s cotton industry</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descr="manchester.jpg"/>
          <p:cNvPicPr>
            <a:picLocks noGrp="1" noChangeAspect="1"/>
          </p:cNvPicPr>
          <p:nvPr>
            <p:ph sz="half" idx="1"/>
          </p:nvPr>
        </p:nvPicPr>
        <p:blipFill>
          <a:blip r:embed="rId2" cstate="print"/>
          <a:stretch>
            <a:fillRect/>
          </a:stretch>
        </p:blipFill>
        <p:spPr>
          <a:xfrm>
            <a:off x="361365" y="1371600"/>
            <a:ext cx="4012783" cy="4937125"/>
          </a:xfrm>
        </p:spPr>
      </p:pic>
      <p:sp>
        <p:nvSpPr>
          <p:cNvPr id="6" name="Content Placeholder 5"/>
          <p:cNvSpPr>
            <a:spLocks noGrp="1"/>
          </p:cNvSpPr>
          <p:nvPr>
            <p:ph sz="half" idx="2"/>
          </p:nvPr>
        </p:nvSpPr>
        <p:spPr/>
        <p:txBody>
          <a:bodyPr>
            <a:normAutofit lnSpcReduction="10000"/>
          </a:bodyPr>
          <a:lstStyle/>
          <a:p>
            <a:r>
              <a:rPr lang="en-US" b="1" dirty="0" smtClean="0"/>
              <a:t>Industrial Britain</a:t>
            </a:r>
          </a:p>
          <a:p>
            <a:r>
              <a:rPr lang="en-US" dirty="0" smtClean="0"/>
              <a:t>The dirt, smoke, and pollution of early industrial societies are vividly conveyed in this nineteenth-century engraving of a copper foundry in Wales. </a:t>
            </a:r>
          </a:p>
          <a:p>
            <a:r>
              <a:rPr lang="en-US" dirty="0" smtClean="0"/>
              <a:t>(</a:t>
            </a:r>
            <a:r>
              <a:rPr lang="en-US" dirty="0" err="1" smtClean="0"/>
              <a:t>Bibliothèque</a:t>
            </a:r>
            <a:r>
              <a:rPr lang="en-US" dirty="0" smtClean="0"/>
              <a:t> des Arts </a:t>
            </a:r>
            <a:r>
              <a:rPr lang="en-US" dirty="0" err="1" smtClean="0"/>
              <a:t>Décoratifs</a:t>
            </a:r>
            <a:r>
              <a:rPr lang="en-US" dirty="0" smtClean="0"/>
              <a:t> Paris/Gianni </a:t>
            </a:r>
            <a:r>
              <a:rPr lang="en-US" dirty="0" err="1" smtClean="0"/>
              <a:t>Dagli</a:t>
            </a:r>
            <a:r>
              <a:rPr lang="en-US" dirty="0" smtClean="0"/>
              <a:t> </a:t>
            </a:r>
            <a:r>
              <a:rPr lang="en-US" dirty="0" err="1" smtClean="0"/>
              <a:t>Orti</a:t>
            </a:r>
            <a:r>
              <a:rPr lang="en-US" dirty="0" smtClean="0"/>
              <a:t>/The Art Archive)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Conditions</a:t>
            </a:r>
            <a:endParaRPr lang="en-US" dirty="0"/>
          </a:p>
        </p:txBody>
      </p:sp>
      <p:sp>
        <p:nvSpPr>
          <p:cNvPr id="3" name="Content Placeholder 2"/>
          <p:cNvSpPr>
            <a:spLocks noGrp="1"/>
          </p:cNvSpPr>
          <p:nvPr>
            <p:ph sz="half" idx="1"/>
          </p:nvPr>
        </p:nvSpPr>
        <p:spPr>
          <a:xfrm>
            <a:off x="240254" y="1371600"/>
            <a:ext cx="4788946" cy="4937760"/>
          </a:xfrm>
        </p:spPr>
        <p:txBody>
          <a:bodyPr>
            <a:normAutofit fontScale="85000" lnSpcReduction="20000"/>
          </a:bodyPr>
          <a:lstStyle/>
          <a:p>
            <a:r>
              <a:rPr lang="en-US" dirty="0" smtClean="0"/>
              <a:t>No building codes</a:t>
            </a:r>
          </a:p>
          <a:p>
            <a:r>
              <a:rPr lang="en-US" dirty="0" smtClean="0"/>
              <a:t>Lack housing, education, and police protection</a:t>
            </a:r>
          </a:p>
          <a:p>
            <a:r>
              <a:rPr lang="en-US" dirty="0" smtClean="0"/>
              <a:t>Unpaved streets</a:t>
            </a:r>
          </a:p>
          <a:p>
            <a:r>
              <a:rPr lang="en-US" dirty="0" smtClean="0"/>
              <a:t>Garbage in heaps</a:t>
            </a:r>
          </a:p>
          <a:p>
            <a:r>
              <a:rPr lang="en-US" dirty="0" smtClean="0"/>
              <a:t>Workers live in dark, dirty shelters w/ family in one bedroom</a:t>
            </a:r>
          </a:p>
          <a:p>
            <a:r>
              <a:rPr lang="en-US" dirty="0" smtClean="0"/>
              <a:t>Disease and epidemics widespread</a:t>
            </a:r>
          </a:p>
          <a:p>
            <a:pPr lvl="1"/>
            <a:r>
              <a:rPr lang="en-US" b="1" dirty="0" smtClean="0"/>
              <a:t>Cholera</a:t>
            </a:r>
          </a:p>
          <a:p>
            <a:pPr lvl="1"/>
            <a:r>
              <a:rPr lang="en-US" b="1" dirty="0" smtClean="0"/>
              <a:t>Rickets:  bone disease caused by lack of sunshine </a:t>
            </a:r>
          </a:p>
          <a:p>
            <a:r>
              <a:rPr lang="en-US" dirty="0" smtClean="0"/>
              <a:t>1850 average life expectancy in England was 39.5</a:t>
            </a:r>
          </a:p>
          <a:p>
            <a:endParaRPr lang="en-US" dirty="0" smtClean="0"/>
          </a:p>
          <a:p>
            <a:pPr lvl="1">
              <a:buNone/>
            </a:pPr>
            <a:endParaRPr lang="en-US" b="1" dirty="0"/>
          </a:p>
        </p:txBody>
      </p:sp>
      <p:pic>
        <p:nvPicPr>
          <p:cNvPr id="5" name="Content Placeholder 4" descr="cholera.jpg"/>
          <p:cNvPicPr>
            <a:picLocks noGrp="1" noChangeAspect="1"/>
          </p:cNvPicPr>
          <p:nvPr>
            <p:ph sz="half" idx="2"/>
          </p:nvPr>
        </p:nvPicPr>
        <p:blipFill>
          <a:blip r:embed="rId2" cstate="print"/>
          <a:stretch>
            <a:fillRect/>
          </a:stretch>
        </p:blipFill>
        <p:spPr>
          <a:xfrm>
            <a:off x="5181599" y="990600"/>
            <a:ext cx="3576225" cy="5289280"/>
          </a:xfrm>
        </p:spPr>
      </p:pic>
      <p:sp>
        <p:nvSpPr>
          <p:cNvPr id="6" name="TextBox 5"/>
          <p:cNvSpPr txBox="1"/>
          <p:nvPr/>
        </p:nvSpPr>
        <p:spPr>
          <a:xfrm>
            <a:off x="5257800" y="6248401"/>
            <a:ext cx="3200400" cy="646331"/>
          </a:xfrm>
          <a:prstGeom prst="rect">
            <a:avLst/>
          </a:prstGeom>
          <a:noFill/>
        </p:spPr>
        <p:txBody>
          <a:bodyPr wrap="square" rtlCol="0">
            <a:spAutoFit/>
          </a:bodyPr>
          <a:lstStyle/>
          <a:p>
            <a:pPr algn="ctr"/>
            <a:r>
              <a:rPr lang="en-US" dirty="0" smtClean="0"/>
              <a:t>December 1912 issue of </a:t>
            </a:r>
            <a:r>
              <a:rPr lang="en-US" i="1" dirty="0" smtClean="0"/>
              <a:t>Le Petit Journal</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in 1750…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mid 18</a:t>
            </a:r>
            <a:r>
              <a:rPr lang="en-US" baseline="30000" dirty="0" smtClean="0"/>
              <a:t>th</a:t>
            </a:r>
            <a:r>
              <a:rPr lang="en-US" dirty="0" smtClean="0"/>
              <a:t> c., several places in world had growing and dynamic economies </a:t>
            </a:r>
          </a:p>
          <a:p>
            <a:endParaRPr lang="en-US" dirty="0" smtClean="0"/>
          </a:p>
          <a:p>
            <a:r>
              <a:rPr lang="en-US" dirty="0" smtClean="0"/>
              <a:t>Western Europe</a:t>
            </a:r>
          </a:p>
          <a:p>
            <a:r>
              <a:rPr lang="en-US" dirty="0" smtClean="0"/>
              <a:t>China </a:t>
            </a:r>
          </a:p>
          <a:p>
            <a:r>
              <a:rPr lang="en-US" dirty="0" smtClean="0"/>
              <a:t>Japan</a:t>
            </a:r>
          </a:p>
          <a:p>
            <a:r>
              <a:rPr lang="en-US" dirty="0" smtClean="0"/>
              <a:t>Had agricultural growth, larger populations and specialization, navigable rivers to facilitate trade, and banking institutions</a:t>
            </a:r>
          </a:p>
          <a:p>
            <a:pPr lvl="1"/>
            <a:r>
              <a:rPr lang="en-US" dirty="0" smtClean="0"/>
              <a:t>But issues such as soil depletion and deforestation threatened population growth and consumption levels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Poor of Industrial Society</a:t>
            </a:r>
            <a:endParaRPr lang="en-US" dirty="0"/>
          </a:p>
        </p:txBody>
      </p:sp>
      <p:pic>
        <p:nvPicPr>
          <p:cNvPr id="5" name="Content Placeholder 4" descr="cholera 22.jpg"/>
          <p:cNvPicPr>
            <a:picLocks noGrp="1" noChangeAspect="1"/>
          </p:cNvPicPr>
          <p:nvPr>
            <p:ph sz="half" idx="1"/>
          </p:nvPr>
        </p:nvPicPr>
        <p:blipFill>
          <a:blip r:embed="rId2" cstate="print"/>
          <a:stretch>
            <a:fillRect/>
          </a:stretch>
        </p:blipFill>
        <p:spPr>
          <a:xfrm>
            <a:off x="228600" y="1399222"/>
            <a:ext cx="4285396" cy="5458778"/>
          </a:xfrm>
        </p:spPr>
      </p:pic>
      <p:sp>
        <p:nvSpPr>
          <p:cNvPr id="4" name="Content Placeholder 3"/>
          <p:cNvSpPr>
            <a:spLocks noGrp="1"/>
          </p:cNvSpPr>
          <p:nvPr>
            <p:ph sz="half" idx="2"/>
          </p:nvPr>
        </p:nvSpPr>
        <p:spPr/>
        <p:txBody>
          <a:bodyPr/>
          <a:lstStyle/>
          <a:p>
            <a:r>
              <a:rPr lang="en-US" dirty="0" smtClean="0"/>
              <a:t>This 1866 political cartoon shows an impoverished urban family forced to draw its drinking water from a polluted public well, while a figure of Death operates the pump. (The Granger Collection, New York)</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olera_395.1.jpg"/>
          <p:cNvPicPr>
            <a:picLocks noGrp="1" noChangeAspect="1"/>
          </p:cNvPicPr>
          <p:nvPr>
            <p:ph idx="4294967295"/>
          </p:nvPr>
        </p:nvPicPr>
        <p:blipFill>
          <a:blip r:embed="rId2"/>
          <a:stretch>
            <a:fillRect/>
          </a:stretch>
        </p:blipFill>
        <p:spPr>
          <a:xfrm>
            <a:off x="0" y="0"/>
            <a:ext cx="9284343" cy="6299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olera public notice.jpg"/>
          <p:cNvPicPr>
            <a:picLocks noGrp="1" noChangeAspect="1"/>
          </p:cNvPicPr>
          <p:nvPr>
            <p:ph idx="1"/>
          </p:nvPr>
        </p:nvPicPr>
        <p:blipFill>
          <a:blip r:embed="rId2"/>
          <a:stretch>
            <a:fillRect/>
          </a:stretch>
        </p:blipFill>
        <p:spPr>
          <a:xfrm>
            <a:off x="2590801" y="15"/>
            <a:ext cx="4495800" cy="688132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Conditions</a:t>
            </a:r>
            <a:endParaRPr lang="en-US" dirty="0"/>
          </a:p>
        </p:txBody>
      </p:sp>
      <p:sp>
        <p:nvSpPr>
          <p:cNvPr id="3" name="Content Placeholder 2"/>
          <p:cNvSpPr>
            <a:spLocks noGrp="1"/>
          </p:cNvSpPr>
          <p:nvPr>
            <p:ph sz="half" idx="1"/>
          </p:nvPr>
        </p:nvSpPr>
        <p:spPr>
          <a:xfrm>
            <a:off x="240254" y="1386840"/>
            <a:ext cx="5322346" cy="4937760"/>
          </a:xfrm>
        </p:spPr>
        <p:txBody>
          <a:bodyPr>
            <a:normAutofit fontScale="77500" lnSpcReduction="20000"/>
          </a:bodyPr>
          <a:lstStyle/>
          <a:p>
            <a:r>
              <a:rPr lang="en-US" sz="3100" b="1" dirty="0" smtClean="0"/>
              <a:t>Well-to-do merchants and factory owners built luxurious homes in suburbs</a:t>
            </a:r>
          </a:p>
          <a:p>
            <a:r>
              <a:rPr lang="en-US" sz="3100" b="1" dirty="0" smtClean="0"/>
              <a:t>Not much contact b/n rich and poor in industrial cities</a:t>
            </a:r>
          </a:p>
          <a:p>
            <a:endParaRPr lang="en-US" sz="3100" b="1" dirty="0"/>
          </a:p>
          <a:p>
            <a:pPr marL="0" indent="0">
              <a:buNone/>
            </a:pPr>
            <a:endParaRPr lang="en-US" b="1" dirty="0" smtClean="0"/>
          </a:p>
          <a:p>
            <a:r>
              <a:rPr lang="en-US" dirty="0" smtClean="0"/>
              <a:t>Benjamin Disraeli’s novel, </a:t>
            </a:r>
            <a:r>
              <a:rPr lang="en-US" i="1" dirty="0" smtClean="0"/>
              <a:t>Sybil, </a:t>
            </a:r>
            <a:r>
              <a:rPr lang="en-US" dirty="0" smtClean="0"/>
              <a:t>published in 1845 describes these 2 ends of the spectrum:</a:t>
            </a:r>
          </a:p>
          <a:p>
            <a:pPr algn="ctr">
              <a:buNone/>
            </a:pPr>
            <a:r>
              <a:rPr lang="en-US" dirty="0" smtClean="0"/>
              <a:t>“two nations between whom there is no intercourse and no sympathy; who are ignorant of each other’s habits, thoughts and feelings, as if they were dwellers in different zones or inhabitants of different planets.”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2600" y="1475809"/>
            <a:ext cx="3156836" cy="4729341"/>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Class Women </a:t>
            </a:r>
            <a:r>
              <a:rPr lang="en-US" dirty="0" smtClean="0"/>
              <a:t>and Children</a:t>
            </a:r>
            <a:endParaRPr lang="en-US" dirty="0"/>
          </a:p>
        </p:txBody>
      </p:sp>
      <p:sp>
        <p:nvSpPr>
          <p:cNvPr id="5" name="Text Placeholder 4"/>
          <p:cNvSpPr>
            <a:spLocks noGrp="1"/>
          </p:cNvSpPr>
          <p:nvPr>
            <p:ph type="body" idx="1"/>
          </p:nvPr>
        </p:nvSpPr>
        <p:spPr/>
        <p:txBody>
          <a:bodyPr>
            <a:normAutofit/>
          </a:bodyPr>
          <a:lstStyle/>
          <a:p>
            <a:pPr algn="ctr"/>
            <a:r>
              <a:rPr lang="en-US" sz="2800" dirty="0" smtClean="0"/>
              <a:t>Women </a:t>
            </a:r>
            <a:endParaRPr lang="en-US" sz="2800" dirty="0"/>
          </a:p>
        </p:txBody>
      </p:sp>
      <p:sp>
        <p:nvSpPr>
          <p:cNvPr id="3" name="Content Placeholder 2"/>
          <p:cNvSpPr>
            <a:spLocks noGrp="1"/>
          </p:cNvSpPr>
          <p:nvPr>
            <p:ph sz="half" idx="2"/>
          </p:nvPr>
        </p:nvSpPr>
        <p:spPr/>
        <p:txBody>
          <a:bodyPr>
            <a:normAutofit fontScale="92500" lnSpcReduction="10000"/>
          </a:bodyPr>
          <a:lstStyle/>
          <a:p>
            <a:r>
              <a:rPr lang="en-US" dirty="0" smtClean="0"/>
              <a:t>Work as domestic servants </a:t>
            </a:r>
          </a:p>
          <a:p>
            <a:pPr lvl="1"/>
            <a:r>
              <a:rPr lang="en-US" dirty="0" smtClean="0"/>
              <a:t>1/3 of Europeans were one at some point in her life</a:t>
            </a:r>
          </a:p>
          <a:p>
            <a:pPr lvl="1"/>
            <a:r>
              <a:rPr lang="en-US" dirty="0" smtClean="0"/>
              <a:t>Rural women take job and send $ back or saved it for dowry</a:t>
            </a:r>
          </a:p>
          <a:p>
            <a:r>
              <a:rPr lang="en-US" dirty="0" smtClean="0"/>
              <a:t>Work at home if have small kids</a:t>
            </a:r>
          </a:p>
          <a:p>
            <a:pPr lvl="1"/>
            <a:r>
              <a:rPr lang="en-US" dirty="0" smtClean="0"/>
              <a:t>Laundry</a:t>
            </a:r>
          </a:p>
          <a:p>
            <a:pPr lvl="1"/>
            <a:r>
              <a:rPr lang="en-US" dirty="0" smtClean="0"/>
              <a:t>Embroidery</a:t>
            </a:r>
          </a:p>
          <a:p>
            <a:pPr lvl="1"/>
            <a:r>
              <a:rPr lang="en-US" dirty="0" smtClean="0"/>
              <a:t>Take in lodgers</a:t>
            </a:r>
          </a:p>
          <a:p>
            <a:r>
              <a:rPr lang="en-US" dirty="0" smtClean="0"/>
              <a:t>Work in textile factories</a:t>
            </a:r>
          </a:p>
          <a:p>
            <a:r>
              <a:rPr lang="en-US" dirty="0" smtClean="0"/>
              <a:t>Earn 1/3 or ½ of as much as men</a:t>
            </a:r>
          </a:p>
          <a:p>
            <a:r>
              <a:rPr lang="en-US" dirty="0" smtClean="0"/>
              <a:t>Long hours</a:t>
            </a:r>
            <a:endParaRPr lang="en-US" dirty="0"/>
          </a:p>
        </p:txBody>
      </p:sp>
      <p:sp>
        <p:nvSpPr>
          <p:cNvPr id="6" name="Text Placeholder 5"/>
          <p:cNvSpPr>
            <a:spLocks noGrp="1"/>
          </p:cNvSpPr>
          <p:nvPr>
            <p:ph type="body" sz="quarter" idx="3"/>
          </p:nvPr>
        </p:nvSpPr>
        <p:spPr/>
        <p:txBody>
          <a:bodyPr>
            <a:normAutofit/>
          </a:bodyPr>
          <a:lstStyle/>
          <a:p>
            <a:pPr algn="ctr"/>
            <a:r>
              <a:rPr lang="en-US" sz="2800" dirty="0" smtClean="0"/>
              <a:t>Children</a:t>
            </a:r>
            <a:endParaRPr lang="en-US" sz="2800" dirty="0"/>
          </a:p>
        </p:txBody>
      </p:sp>
      <p:sp>
        <p:nvSpPr>
          <p:cNvPr id="7" name="Content Placeholder 6"/>
          <p:cNvSpPr>
            <a:spLocks noGrp="1"/>
          </p:cNvSpPr>
          <p:nvPr>
            <p:ph sz="quarter" idx="4"/>
          </p:nvPr>
        </p:nvSpPr>
        <p:spPr/>
        <p:txBody>
          <a:bodyPr>
            <a:normAutofit lnSpcReduction="10000"/>
          </a:bodyPr>
          <a:lstStyle/>
          <a:p>
            <a:r>
              <a:rPr lang="en-US" dirty="0" smtClean="0"/>
              <a:t>Bring them to work at 5 or 6</a:t>
            </a:r>
          </a:p>
          <a:p>
            <a:r>
              <a:rPr lang="en-US" dirty="0" smtClean="0"/>
              <a:t>No public school or day-care</a:t>
            </a:r>
          </a:p>
          <a:p>
            <a:r>
              <a:rPr lang="en-US" dirty="0" smtClean="0"/>
              <a:t>Employers prefer them b/c cheaper, more docile</a:t>
            </a:r>
          </a:p>
          <a:p>
            <a:r>
              <a:rPr lang="en-US" dirty="0" smtClean="0"/>
              <a:t>14-16 hour days </a:t>
            </a:r>
          </a:p>
          <a:p>
            <a:r>
              <a:rPr lang="en-US" dirty="0" smtClean="0"/>
              <a:t>2/3’s  were children in some cotton mills</a:t>
            </a:r>
          </a:p>
          <a:p>
            <a:r>
              <a:rPr lang="en-US" dirty="0" smtClean="0"/>
              <a:t>Beaten if sleep or made mistake</a:t>
            </a:r>
          </a:p>
          <a:p>
            <a:r>
              <a:rPr lang="en-US" dirty="0" smtClean="0"/>
              <a:t>Many families needed them to work to survive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400" dirty="0" smtClean="0"/>
              <a:t>Inside the Factory: Lewis Hine, </a:t>
            </a:r>
            <a:r>
              <a:rPr lang="en-US" sz="2400" i="1" dirty="0" smtClean="0"/>
              <a:t>Child Labor, 1912</a:t>
            </a:r>
            <a:r>
              <a:rPr lang="en-US" sz="2400" dirty="0" smtClean="0"/>
              <a:t> (Oil over photograph, 1912, by Lewis W. Hine. The Granger Collection, New York)</a:t>
            </a:r>
            <a:endParaRPr lang="en-US" sz="2400" dirty="0"/>
          </a:p>
        </p:txBody>
      </p:sp>
      <p:pic>
        <p:nvPicPr>
          <p:cNvPr id="9" name="Content Placeholder 8" descr="child labor.jpg"/>
          <p:cNvPicPr>
            <a:picLocks noGrp="1" noChangeAspect="1"/>
          </p:cNvPicPr>
          <p:nvPr>
            <p:ph idx="1"/>
          </p:nvPr>
        </p:nvPicPr>
        <p:blipFill>
          <a:blip r:embed="rId2" cstate="print"/>
          <a:stretch>
            <a:fillRect/>
          </a:stretch>
        </p:blipFill>
        <p:spPr>
          <a:xfrm>
            <a:off x="1" y="1524000"/>
            <a:ext cx="7389128" cy="5105401"/>
          </a:xfrm>
        </p:spPr>
      </p:pic>
      <p:sp>
        <p:nvSpPr>
          <p:cNvPr id="10" name="TextBox 9"/>
          <p:cNvSpPr txBox="1"/>
          <p:nvPr/>
        </p:nvSpPr>
        <p:spPr>
          <a:xfrm>
            <a:off x="7467600" y="1676400"/>
            <a:ext cx="1676400" cy="4247317"/>
          </a:xfrm>
          <a:prstGeom prst="rect">
            <a:avLst/>
          </a:prstGeom>
          <a:noFill/>
        </p:spPr>
        <p:txBody>
          <a:bodyPr wrap="square" rtlCol="0">
            <a:spAutoFit/>
          </a:bodyPr>
          <a:lstStyle/>
          <a:p>
            <a:r>
              <a:rPr lang="en-US" dirty="0" smtClean="0"/>
              <a:t>A  vegetable cannery in Baltimore in 1912</a:t>
            </a:r>
          </a:p>
          <a:p>
            <a:endParaRPr lang="en-US" dirty="0" smtClean="0"/>
          </a:p>
          <a:p>
            <a:r>
              <a:rPr lang="en-US" dirty="0" smtClean="0"/>
              <a:t>Lewis Hines spent much of his professional life documenting child labor and were influential in passage of child labor laws.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Women in Textile Industry</a:t>
            </a:r>
            <a:endParaRPr lang="en-US" dirty="0"/>
          </a:p>
        </p:txBody>
      </p:sp>
      <p:pic>
        <p:nvPicPr>
          <p:cNvPr id="5" name="Content Placeholder 4" descr="women textile.jpg"/>
          <p:cNvPicPr>
            <a:picLocks noGrp="1" noChangeAspect="1"/>
          </p:cNvPicPr>
          <p:nvPr>
            <p:ph type="pic" idx="1"/>
          </p:nvPr>
        </p:nvPicPr>
        <p:blipFill>
          <a:blip r:embed="rId2" cstate="print"/>
          <a:srcRect l="945" r="945"/>
          <a:stretch>
            <a:fillRect/>
          </a:stretch>
        </p:blipFill>
        <p:spPr>
          <a:xfrm>
            <a:off x="1524000" y="0"/>
            <a:ext cx="6059488" cy="4544616"/>
          </a:xfrm>
        </p:spPr>
      </p:pic>
      <p:sp>
        <p:nvSpPr>
          <p:cNvPr id="7" name="Text Placeholder 6"/>
          <p:cNvSpPr>
            <a:spLocks noGrp="1"/>
          </p:cNvSpPr>
          <p:nvPr>
            <p:ph type="body" sz="half" idx="2"/>
          </p:nvPr>
        </p:nvSpPr>
        <p:spPr>
          <a:xfrm>
            <a:off x="609600" y="4983162"/>
            <a:ext cx="8001000" cy="1036637"/>
          </a:xfrm>
        </p:spPr>
        <p:txBody>
          <a:bodyPr>
            <a:normAutofit/>
          </a:bodyPr>
          <a:lstStyle/>
          <a:p>
            <a:r>
              <a:rPr lang="en-US" dirty="0" smtClean="0"/>
              <a:t>This 1909 photograph shows a young girl being instructed by a male supervisor on how to use a spinning machine. Women, not men, made up the bulk of the early labor force in the textile industry, principally because women were presumed easier to discipline than men and because women's smaller hands allegedly made them better suited for working with machines.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Middle Class of British Society </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smtClean="0"/>
              <a:t>Entrepreneurs whose money came from manufacturing </a:t>
            </a:r>
          </a:p>
          <a:p>
            <a:r>
              <a:rPr lang="en-US" b="1" dirty="0" smtClean="0"/>
              <a:t>Also includes skilled workers, professionals, wealthy farmers</a:t>
            </a:r>
          </a:p>
          <a:p>
            <a:pPr lvl="1"/>
            <a:r>
              <a:rPr lang="en-US" dirty="0" smtClean="0"/>
              <a:t>Ex. Arkwright and Wedgwood</a:t>
            </a:r>
          </a:p>
          <a:p>
            <a:r>
              <a:rPr lang="en-US" dirty="0" smtClean="0"/>
              <a:t>Will earn their way into high society</a:t>
            </a:r>
          </a:p>
          <a:p>
            <a:r>
              <a:rPr lang="en-US" dirty="0" smtClean="0"/>
              <a:t>British aristocracy looked down on them for gaining wealth in the “vulgar” business world</a:t>
            </a:r>
          </a:p>
          <a:p>
            <a:r>
              <a:rPr lang="en-US" dirty="0" smtClean="0"/>
              <a:t>Late 19</a:t>
            </a:r>
            <a:r>
              <a:rPr lang="en-US" baseline="30000" dirty="0" smtClean="0"/>
              <a:t>th</a:t>
            </a:r>
            <a:r>
              <a:rPr lang="en-US" dirty="0" smtClean="0"/>
              <a:t> c. before considered equals</a:t>
            </a:r>
          </a:p>
          <a:p>
            <a:r>
              <a:rPr lang="en-US" b="1" dirty="0" smtClean="0"/>
              <a:t>Gradually, a larger middle class, neither rich nor poor emerges also</a:t>
            </a:r>
          </a:p>
          <a:p>
            <a:pPr lvl="1"/>
            <a:r>
              <a:rPr lang="en-US" dirty="0" smtClean="0"/>
              <a:t>Enjoy a comfortable standard of living</a:t>
            </a:r>
          </a:p>
          <a:p>
            <a:pPr lvl="1"/>
            <a:r>
              <a:rPr lang="en-US" dirty="0" smtClean="0"/>
              <a:t>Doctors, lawyers, managers of factories</a:t>
            </a:r>
          </a:p>
          <a:p>
            <a:pPr lvl="1"/>
            <a:r>
              <a:rPr lang="en-US" dirty="0" smtClean="0"/>
              <a:t>Politically were liberals</a:t>
            </a:r>
          </a:p>
          <a:p>
            <a:pPr lvl="1"/>
            <a:r>
              <a:rPr lang="en-US" dirty="0" smtClean="0"/>
              <a:t>Thrift and hard work, rigid morality</a:t>
            </a:r>
          </a:p>
          <a:p>
            <a:pPr lvl="1">
              <a:buNone/>
            </a:pPr>
            <a:endParaRPr lang="en-US" dirty="0" smtClean="0"/>
          </a:p>
        </p:txBody>
      </p:sp>
      <p:pic>
        <p:nvPicPr>
          <p:cNvPr id="5" name="Picture 2" descr="image, p536"/>
          <p:cNvPicPr>
            <a:picLocks noGrp="1" noChangeAspect="1" noChangeArrowheads="1"/>
          </p:cNvPicPr>
          <p:nvPr>
            <p:ph sz="half" idx="2"/>
          </p:nvPr>
        </p:nvPicPr>
        <p:blipFill>
          <a:blip r:embed="rId2" cstate="print"/>
          <a:srcRect/>
          <a:stretch>
            <a:fillRect/>
          </a:stretch>
        </p:blipFill>
        <p:spPr bwMode="auto">
          <a:xfrm>
            <a:off x="4380149" y="1828800"/>
            <a:ext cx="4763851" cy="4625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Middle-Class Women in Britain</a:t>
            </a:r>
            <a:endParaRPr lang="en-US" dirty="0"/>
          </a:p>
        </p:txBody>
      </p:sp>
      <p:pic>
        <p:nvPicPr>
          <p:cNvPr id="5" name="Content Placeholder 4" descr="Degas -middle class concept.JPG"/>
          <p:cNvPicPr>
            <a:picLocks noGrp="1" noChangeAspect="1"/>
          </p:cNvPicPr>
          <p:nvPr>
            <p:ph sz="half" idx="1"/>
          </p:nvPr>
        </p:nvPicPr>
        <p:blipFill>
          <a:blip r:embed="rId2" cstate="print"/>
          <a:stretch>
            <a:fillRect/>
          </a:stretch>
        </p:blipFill>
        <p:spPr>
          <a:xfrm>
            <a:off x="228600" y="1447800"/>
            <a:ext cx="5010150" cy="4008120"/>
          </a:xfrm>
        </p:spPr>
      </p:pic>
      <p:sp>
        <p:nvSpPr>
          <p:cNvPr id="4" name="Content Placeholder 3"/>
          <p:cNvSpPr>
            <a:spLocks noGrp="1"/>
          </p:cNvSpPr>
          <p:nvPr>
            <p:ph sz="half" idx="2"/>
          </p:nvPr>
        </p:nvSpPr>
        <p:spPr>
          <a:xfrm>
            <a:off x="5334000" y="1371600"/>
            <a:ext cx="3581400" cy="4937760"/>
          </a:xfrm>
        </p:spPr>
        <p:txBody>
          <a:bodyPr>
            <a:normAutofit fontScale="85000" lnSpcReduction="20000"/>
          </a:bodyPr>
          <a:lstStyle/>
          <a:p>
            <a:r>
              <a:rPr lang="en-US" dirty="0" smtClean="0"/>
              <a:t>Middle-class women</a:t>
            </a:r>
          </a:p>
          <a:p>
            <a:pPr lvl="1"/>
            <a:r>
              <a:rPr lang="en-US" dirty="0" smtClean="0"/>
              <a:t>Confined to the home</a:t>
            </a:r>
          </a:p>
          <a:p>
            <a:pPr lvl="1"/>
            <a:r>
              <a:rPr lang="en-US" dirty="0" smtClean="0"/>
              <a:t>Homemakers, wives, mothers</a:t>
            </a:r>
          </a:p>
          <a:p>
            <a:pPr lvl="1"/>
            <a:r>
              <a:rPr lang="en-US" dirty="0" smtClean="0"/>
              <a:t>Moral center for family and educators of “respectability”</a:t>
            </a:r>
          </a:p>
          <a:p>
            <a:pPr lvl="1"/>
            <a:r>
              <a:rPr lang="en-US" dirty="0" smtClean="0"/>
              <a:t>Managers of consumption as “shopping” became a central activity</a:t>
            </a:r>
          </a:p>
          <a:p>
            <a:r>
              <a:rPr lang="en-US" b="1" dirty="0" smtClean="0"/>
              <a:t>“Cult of domesticity” </a:t>
            </a:r>
            <a:r>
              <a:rPr lang="en-US" dirty="0" smtClean="0"/>
              <a:t>where they became responsible for home, servants, education of children, and family’s social life</a:t>
            </a:r>
          </a:p>
          <a:p>
            <a:endParaRPr lang="en-US" dirty="0"/>
          </a:p>
        </p:txBody>
      </p:sp>
      <p:sp>
        <p:nvSpPr>
          <p:cNvPr id="6" name="TextBox 5"/>
          <p:cNvSpPr txBox="1"/>
          <p:nvPr/>
        </p:nvSpPr>
        <p:spPr>
          <a:xfrm>
            <a:off x="457200" y="5562600"/>
            <a:ext cx="4572000" cy="1200329"/>
          </a:xfrm>
          <a:prstGeom prst="rect">
            <a:avLst/>
          </a:prstGeom>
          <a:noFill/>
        </p:spPr>
        <p:txBody>
          <a:bodyPr wrap="square" rtlCol="0">
            <a:spAutoFit/>
          </a:bodyPr>
          <a:lstStyle/>
          <a:p>
            <a:r>
              <a:rPr lang="en-US" dirty="0" smtClean="0"/>
              <a:t>Portrait of the </a:t>
            </a:r>
            <a:r>
              <a:rPr lang="en-US" dirty="0" err="1" smtClean="0"/>
              <a:t>Bellelli</a:t>
            </a:r>
            <a:r>
              <a:rPr lang="en-US" dirty="0" smtClean="0"/>
              <a:t> family by Edgar Degas.  Husband and father at desk, suggesting his role in business, whereas wife and mother stands w/ children, suggesting her domestic role.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 of Domesticity in poetry</a:t>
            </a:r>
            <a:endParaRPr lang="en-US" dirty="0"/>
          </a:p>
        </p:txBody>
      </p:sp>
      <p:sp>
        <p:nvSpPr>
          <p:cNvPr id="6" name="Content Placeholder 5"/>
          <p:cNvSpPr>
            <a:spLocks noGrp="1"/>
          </p:cNvSpPr>
          <p:nvPr>
            <p:ph idx="1"/>
          </p:nvPr>
        </p:nvSpPr>
        <p:spPr/>
        <p:txBody>
          <a:bodyPr>
            <a:normAutofit/>
          </a:bodyPr>
          <a:lstStyle/>
          <a:p>
            <a:pPr algn="ctr">
              <a:buNone/>
            </a:pPr>
            <a:r>
              <a:rPr lang="en-US" dirty="0" smtClean="0"/>
              <a:t>	“Man for the field and woman for the hearth:</a:t>
            </a:r>
          </a:p>
          <a:p>
            <a:pPr algn="ctr">
              <a:buNone/>
            </a:pPr>
            <a:r>
              <a:rPr lang="en-US" dirty="0" smtClean="0"/>
              <a:t>	Man for the sword and for the needle she:</a:t>
            </a:r>
          </a:p>
          <a:p>
            <a:pPr algn="ctr">
              <a:buNone/>
            </a:pPr>
            <a:r>
              <a:rPr lang="en-US" dirty="0" smtClean="0"/>
              <a:t>	Man with the head and woman with the heart:</a:t>
            </a:r>
          </a:p>
          <a:p>
            <a:pPr algn="ctr">
              <a:buNone/>
            </a:pPr>
            <a:r>
              <a:rPr lang="en-US" dirty="0" smtClean="0"/>
              <a:t>	Man to command and woman to obey.</a:t>
            </a:r>
          </a:p>
          <a:p>
            <a:pPr algn="ctr">
              <a:buNone/>
            </a:pPr>
            <a:r>
              <a:rPr lang="en-US" dirty="0" smtClean="0"/>
              <a:t>	All else confusion.”</a:t>
            </a:r>
          </a:p>
          <a:p>
            <a:pPr>
              <a:buNone/>
            </a:pPr>
            <a:r>
              <a:rPr lang="en-US" dirty="0" smtClean="0"/>
              <a:t>	</a:t>
            </a:r>
          </a:p>
          <a:p>
            <a:pPr lvl="1"/>
            <a:r>
              <a:rPr lang="en-US" b="1" dirty="0" smtClean="0"/>
              <a:t>English poet Alfred, Lord Tennyson, aptly expressed this understanding in his poem “The Princess”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England have the head start?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Enjoyed rising standard of living in the 18</a:t>
            </a:r>
            <a:r>
              <a:rPr lang="en-US" baseline="30000" dirty="0" smtClean="0"/>
              <a:t>th</a:t>
            </a:r>
            <a:r>
              <a:rPr lang="en-US" dirty="0" smtClean="0"/>
              <a:t> c. b/c of trade and good harvests</a:t>
            </a:r>
          </a:p>
          <a:p>
            <a:r>
              <a:rPr lang="en-US" dirty="0" smtClean="0"/>
              <a:t>World’s leading exporters of manufactured goods</a:t>
            </a:r>
          </a:p>
          <a:p>
            <a:pPr lvl="1"/>
            <a:r>
              <a:rPr lang="en-US" dirty="0" smtClean="0"/>
              <a:t>Tools, guns, hardware, clocks</a:t>
            </a:r>
          </a:p>
          <a:p>
            <a:r>
              <a:rPr lang="en-US" dirty="0" smtClean="0"/>
              <a:t>Naval power</a:t>
            </a:r>
          </a:p>
          <a:p>
            <a:r>
              <a:rPr lang="en-US" dirty="0" smtClean="0"/>
              <a:t>Fluid society</a:t>
            </a:r>
          </a:p>
          <a:p>
            <a:r>
              <a:rPr lang="en-US" dirty="0" smtClean="0"/>
              <a:t>Good water transportation</a:t>
            </a:r>
          </a:p>
          <a:p>
            <a:pPr lvl="1"/>
            <a:r>
              <a:rPr lang="en-US" dirty="0" smtClean="0"/>
              <a:t>Indented coastline, rivers, canals</a:t>
            </a:r>
          </a:p>
          <a:p>
            <a:pPr lvl="1"/>
            <a:r>
              <a:rPr lang="en-US" dirty="0" smtClean="0"/>
              <a:t>Unified internal market which encouraged regional specialization</a:t>
            </a:r>
          </a:p>
          <a:p>
            <a:r>
              <a:rPr lang="en-US" dirty="0" smtClean="0"/>
              <a:t>Very active in export or overseas trade</a:t>
            </a:r>
          </a:p>
          <a:p>
            <a:pPr lvl="1"/>
            <a:r>
              <a:rPr lang="en-US" dirty="0" smtClean="0"/>
              <a:t>Financial and insurance institutions, patent system</a:t>
            </a:r>
          </a:p>
          <a:p>
            <a:r>
              <a:rPr lang="en-US" dirty="0" smtClean="0"/>
              <a:t>B/n 1789-1815, continental Europe engrossed in revolutions and war</a:t>
            </a:r>
          </a:p>
          <a:p>
            <a:r>
              <a:rPr lang="en-US" b="1" dirty="0" smtClean="0"/>
              <a:t>Britain had all of the factors of production:  </a:t>
            </a:r>
            <a:r>
              <a:rPr lang="en-US" dirty="0" smtClean="0"/>
              <a:t>Resources needed to produce goods and services that was needed</a:t>
            </a:r>
          </a:p>
          <a:p>
            <a:pPr lvl="1"/>
            <a:r>
              <a:rPr lang="en-US" b="1" dirty="0" smtClean="0"/>
              <a:t>Land, labor, and capital</a:t>
            </a:r>
          </a:p>
          <a:p>
            <a:endParaRPr lang="en-US" dirty="0" smtClean="0"/>
          </a:p>
          <a:p>
            <a:endParaRPr lang="en-US" dirty="0" smtClean="0"/>
          </a:p>
          <a:p>
            <a:endParaRPr lang="en-US" dirty="0" smtClean="0"/>
          </a:p>
          <a:p>
            <a:endParaRPr lang="en-US" dirty="0"/>
          </a:p>
        </p:txBody>
      </p:sp>
      <p:pic>
        <p:nvPicPr>
          <p:cNvPr id="1030" name="Picture 6" descr="C:\Documents and Settings\ELIZABETH_CAIN\Local Settings\Temporary Internet Files\Content.IE5\F1IWKIVV\MP900145758[1].jpg"/>
          <p:cNvPicPr>
            <a:picLocks noChangeAspect="1" noChangeArrowheads="1"/>
          </p:cNvPicPr>
          <p:nvPr/>
        </p:nvPicPr>
        <p:blipFill>
          <a:blip r:embed="rId2" cstate="print"/>
          <a:srcRect/>
          <a:stretch>
            <a:fillRect/>
          </a:stretch>
        </p:blipFill>
        <p:spPr bwMode="auto">
          <a:xfrm>
            <a:off x="7467600" y="1676400"/>
            <a:ext cx="1451610" cy="2233246"/>
          </a:xfrm>
          <a:prstGeom prst="rect">
            <a:avLst/>
          </a:prstGeom>
          <a:noFill/>
        </p:spPr>
      </p:pic>
      <p:pic>
        <p:nvPicPr>
          <p:cNvPr id="1031" name="Picture 7" descr="C:\Documents and Settings\ELIZABETH_CAIN\Local Settings\Temporary Internet Files\Content.IE5\IK5T1MHR\MP900149124[1].jpg"/>
          <p:cNvPicPr>
            <a:picLocks noChangeAspect="1" noChangeArrowheads="1"/>
          </p:cNvPicPr>
          <p:nvPr/>
        </p:nvPicPr>
        <p:blipFill>
          <a:blip r:embed="rId3" cstate="print"/>
          <a:srcRect/>
          <a:stretch>
            <a:fillRect/>
          </a:stretch>
        </p:blipFill>
        <p:spPr bwMode="auto">
          <a:xfrm>
            <a:off x="5791200" y="2286000"/>
            <a:ext cx="1105154" cy="163323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Workers at Play</a:t>
            </a:r>
            <a:endParaRPr lang="en-US" dirty="0"/>
          </a:p>
        </p:txBody>
      </p:sp>
      <p:pic>
        <p:nvPicPr>
          <p:cNvPr id="4" name="Content Placeholder 3" descr="cockfighting.jpg"/>
          <p:cNvPicPr>
            <a:picLocks noGrp="1" noChangeAspect="1"/>
          </p:cNvPicPr>
          <p:nvPr>
            <p:ph idx="1"/>
          </p:nvPr>
        </p:nvPicPr>
        <p:blipFill>
          <a:blip r:embed="rId2" cstate="print"/>
          <a:stretch>
            <a:fillRect/>
          </a:stretch>
        </p:blipFill>
        <p:spPr>
          <a:xfrm>
            <a:off x="0" y="1295400"/>
            <a:ext cx="6705600" cy="4383661"/>
          </a:xfrm>
        </p:spPr>
      </p:pic>
      <p:sp>
        <p:nvSpPr>
          <p:cNvPr id="6" name="TextBox 5"/>
          <p:cNvSpPr txBox="1"/>
          <p:nvPr/>
        </p:nvSpPr>
        <p:spPr>
          <a:xfrm>
            <a:off x="6858000" y="1600201"/>
            <a:ext cx="2286000" cy="2585323"/>
          </a:xfrm>
          <a:prstGeom prst="rect">
            <a:avLst/>
          </a:prstGeom>
          <a:noFill/>
        </p:spPr>
        <p:txBody>
          <a:bodyPr wrap="square" rtlCol="0">
            <a:spAutoFit/>
          </a:bodyPr>
          <a:lstStyle/>
          <a:p>
            <a:pPr>
              <a:buFont typeface="Arial" pitchFamily="34" charset="0"/>
              <a:buChar char="•"/>
            </a:pPr>
            <a:r>
              <a:rPr lang="en-US" sz="2000" dirty="0" smtClean="0"/>
              <a:t>European Soccer</a:t>
            </a:r>
          </a:p>
          <a:p>
            <a:pPr>
              <a:buFont typeface="Arial" pitchFamily="34" charset="0"/>
              <a:buChar char="•"/>
            </a:pPr>
            <a:r>
              <a:rPr lang="en-US" sz="2000" dirty="0" smtClean="0"/>
              <a:t>American baseball</a:t>
            </a:r>
          </a:p>
          <a:p>
            <a:pPr>
              <a:buFont typeface="Arial" pitchFamily="34" charset="0"/>
              <a:buChar char="•"/>
            </a:pPr>
            <a:r>
              <a:rPr lang="en-US" sz="2000" dirty="0" smtClean="0"/>
              <a:t>Gamble, socialize at pubs </a:t>
            </a:r>
          </a:p>
          <a:p>
            <a:pPr>
              <a:buFont typeface="Arial" pitchFamily="34" charset="0"/>
              <a:buChar char="•"/>
            </a:pPr>
            <a:r>
              <a:rPr lang="en-US" sz="2000" dirty="0" smtClean="0"/>
              <a:t>Stage dog or rooster fighting</a:t>
            </a:r>
          </a:p>
          <a:p>
            <a:endParaRPr lang="en-US" sz="1400" dirty="0" smtClean="0"/>
          </a:p>
          <a:p>
            <a:endParaRPr lang="en-US" sz="1400" dirty="0" smtClean="0"/>
          </a:p>
          <a:p>
            <a:r>
              <a:rPr lang="en-US" sz="1400" dirty="0" smtClean="0"/>
              <a:t>. </a:t>
            </a:r>
            <a:endParaRPr lang="en-US" sz="1400" dirty="0"/>
          </a:p>
        </p:txBody>
      </p:sp>
      <p:sp>
        <p:nvSpPr>
          <p:cNvPr id="7" name="TextBox 6"/>
          <p:cNvSpPr txBox="1"/>
          <p:nvPr/>
        </p:nvSpPr>
        <p:spPr>
          <a:xfrm>
            <a:off x="0" y="5638800"/>
            <a:ext cx="9144000" cy="1200329"/>
          </a:xfrm>
          <a:prstGeom prst="rect">
            <a:avLst/>
          </a:prstGeom>
          <a:noFill/>
        </p:spPr>
        <p:txBody>
          <a:bodyPr wrap="square" rtlCol="0">
            <a:spAutoFit/>
          </a:bodyPr>
          <a:lstStyle/>
          <a:p>
            <a:r>
              <a:rPr lang="en-US" dirty="0" smtClean="0"/>
              <a:t>A small group of Englishmen find entertainment in a cockfight, a blood sport between two roosters. Cockfighting was a pastime already practiced in the Indus Valley by 2000 </a:t>
            </a:r>
            <a:r>
              <a:rPr lang="en-US" cap="small" dirty="0" err="1" smtClean="0"/>
              <a:t>b.c.e</a:t>
            </a:r>
            <a:r>
              <a:rPr lang="en-US" dirty="0" smtClean="0"/>
              <a:t>. Banned out-right in England and Wales and in the British Overseas Territories with the Cruelty to Animals Act in 1835, it nonetheless remains a popular form of entertainment worldwide.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Effects of Industrial Society</a:t>
            </a:r>
            <a:endParaRPr lang="en-US" dirty="0"/>
          </a:p>
        </p:txBody>
      </p:sp>
      <p:sp>
        <p:nvSpPr>
          <p:cNvPr id="3" name="Content Placeholder 2"/>
          <p:cNvSpPr>
            <a:spLocks noGrp="1"/>
          </p:cNvSpPr>
          <p:nvPr>
            <p:ph sz="half" idx="1"/>
          </p:nvPr>
        </p:nvSpPr>
        <p:spPr>
          <a:xfrm>
            <a:off x="240254" y="1371600"/>
            <a:ext cx="4560346" cy="4937760"/>
          </a:xfrm>
        </p:spPr>
        <p:txBody>
          <a:bodyPr>
            <a:normAutofit fontScale="77500" lnSpcReduction="20000"/>
          </a:bodyPr>
          <a:lstStyle/>
          <a:p>
            <a:r>
              <a:rPr lang="en-US" dirty="0" smtClean="0"/>
              <a:t>Brings wealth for the nation</a:t>
            </a:r>
          </a:p>
          <a:p>
            <a:r>
              <a:rPr lang="en-US" dirty="0" smtClean="0"/>
              <a:t>Jobs for workers</a:t>
            </a:r>
          </a:p>
          <a:p>
            <a:r>
              <a:rPr lang="en-US" dirty="0" smtClean="0"/>
              <a:t>Raised material standards of living</a:t>
            </a:r>
          </a:p>
          <a:p>
            <a:r>
              <a:rPr lang="en-US" dirty="0" smtClean="0"/>
              <a:t>Healthier diets</a:t>
            </a:r>
          </a:p>
          <a:p>
            <a:r>
              <a:rPr lang="en-US" dirty="0" smtClean="0"/>
              <a:t>Expanded educational opportunities</a:t>
            </a:r>
          </a:p>
          <a:p>
            <a:r>
              <a:rPr lang="en-US" dirty="0" smtClean="0"/>
              <a:t>Reductions in cost of clothing, so variety</a:t>
            </a:r>
          </a:p>
          <a:p>
            <a:pPr lvl="1"/>
            <a:r>
              <a:rPr lang="en-US" dirty="0" smtClean="0"/>
              <a:t>Mass produced</a:t>
            </a:r>
          </a:p>
          <a:p>
            <a:pPr lvl="1"/>
            <a:r>
              <a:rPr lang="en-US" dirty="0" smtClean="0"/>
              <a:t>Except for the poor, all could afford several changes of cloths</a:t>
            </a:r>
          </a:p>
          <a:p>
            <a:r>
              <a:rPr lang="en-US" dirty="0" smtClean="0"/>
              <a:t>Homes filled w/ furniture, cabinets, decorative objects-consumer goods</a:t>
            </a:r>
          </a:p>
          <a:p>
            <a:r>
              <a:rPr lang="en-US" dirty="0" smtClean="0"/>
              <a:t>Eventually higher wages, shorter hours, better conditions</a:t>
            </a:r>
          </a:p>
          <a:p>
            <a:endParaRPr lang="en-US" dirty="0"/>
          </a:p>
        </p:txBody>
      </p:sp>
      <p:pic>
        <p:nvPicPr>
          <p:cNvPr id="5" name="Content Placeholder 4" descr="Crystal Palace in London 1851.jpg"/>
          <p:cNvPicPr>
            <a:picLocks noGrp="1" noChangeAspect="1"/>
          </p:cNvPicPr>
          <p:nvPr>
            <p:ph sz="half" idx="2"/>
          </p:nvPr>
        </p:nvPicPr>
        <p:blipFill>
          <a:blip r:embed="rId2" cstate="print"/>
          <a:stretch>
            <a:fillRect/>
          </a:stretch>
        </p:blipFill>
        <p:spPr>
          <a:xfrm>
            <a:off x="4648200" y="2362200"/>
            <a:ext cx="4358084" cy="2895541"/>
          </a:xfrm>
        </p:spPr>
      </p:pic>
      <p:sp>
        <p:nvSpPr>
          <p:cNvPr id="6" name="TextBox 5"/>
          <p:cNvSpPr txBox="1"/>
          <p:nvPr/>
        </p:nvSpPr>
        <p:spPr>
          <a:xfrm>
            <a:off x="4800601" y="5410200"/>
            <a:ext cx="4114800" cy="1200329"/>
          </a:xfrm>
          <a:prstGeom prst="rect">
            <a:avLst/>
          </a:prstGeom>
          <a:noFill/>
        </p:spPr>
        <p:txBody>
          <a:bodyPr wrap="square" rtlCol="0">
            <a:spAutoFit/>
          </a:bodyPr>
          <a:lstStyle/>
          <a:p>
            <a:pPr algn="ctr"/>
            <a:r>
              <a:rPr lang="en-US" dirty="0" smtClean="0"/>
              <a:t>Exhibitors from around the world displayed fine handicrafts and manufactured goods at the Crystal Palace in London 1851.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1" y="54684"/>
            <a:ext cx="2438400" cy="1162050"/>
          </a:xfrm>
        </p:spPr>
        <p:txBody>
          <a:bodyPr/>
          <a:lstStyle/>
          <a:p>
            <a:pPr algn="ctr"/>
            <a:r>
              <a:rPr lang="en-US" dirty="0" smtClean="0"/>
              <a:t>John Leech, </a:t>
            </a:r>
            <a:r>
              <a:rPr lang="en-US" i="1" dirty="0" smtClean="0"/>
              <a:t>Capital and Labor</a:t>
            </a:r>
            <a:endParaRPr lang="en-US" dirty="0"/>
          </a:p>
        </p:txBody>
      </p:sp>
      <p:pic>
        <p:nvPicPr>
          <p:cNvPr id="4" name="Content Placeholder 3" descr="capital and labor.jpg"/>
          <p:cNvPicPr>
            <a:picLocks noGrp="1" noChangeAspect="1"/>
          </p:cNvPicPr>
          <p:nvPr>
            <p:ph idx="1"/>
          </p:nvPr>
        </p:nvPicPr>
        <p:blipFill>
          <a:blip r:embed="rId2" cstate="print"/>
          <a:stretch>
            <a:fillRect/>
          </a:stretch>
        </p:blipFill>
        <p:spPr>
          <a:xfrm>
            <a:off x="2743200" y="1098296"/>
            <a:ext cx="6400800" cy="4536831"/>
          </a:xfrm>
        </p:spPr>
      </p:pic>
      <p:sp>
        <p:nvSpPr>
          <p:cNvPr id="6" name="Text Placeholder 5"/>
          <p:cNvSpPr>
            <a:spLocks noGrp="1"/>
          </p:cNvSpPr>
          <p:nvPr>
            <p:ph type="body" sz="half" idx="2"/>
          </p:nvPr>
        </p:nvSpPr>
        <p:spPr>
          <a:xfrm>
            <a:off x="228601" y="1216734"/>
            <a:ext cx="2667000" cy="4691063"/>
          </a:xfrm>
        </p:spPr>
        <p:txBody>
          <a:bodyPr>
            <a:normAutofit lnSpcReduction="10000"/>
          </a:bodyPr>
          <a:lstStyle/>
          <a:p>
            <a:r>
              <a:rPr lang="en-US" dirty="0" smtClean="0"/>
              <a:t>In critiques of the industrial era, social issues loomed far larger than environmental concerns. </a:t>
            </a:r>
            <a:r>
              <a:rPr lang="en-US" dirty="0" smtClean="0">
                <a:hlinkClick r:id="rId3" action="ppaction://hlinkfile"/>
              </a:rPr>
              <a:t>Visual Source 18.6</a:t>
            </a:r>
            <a:r>
              <a:rPr lang="en-US" dirty="0" smtClean="0"/>
              <a:t>, an image by British artist John Leech, was published in 1843 in Punch, a magazine of humor and social satire. It reflects a common theme in the artistic and literary representations of industrial Britain.</a:t>
            </a:r>
          </a:p>
          <a:p>
            <a:endParaRPr lang="en-US" dirty="0" smtClean="0"/>
          </a:p>
          <a:p>
            <a:r>
              <a:rPr lang="en-US" dirty="0" smtClean="0"/>
              <a:t>How are the sharp class differences of industrial Britain represented in this visual source?</a:t>
            </a:r>
          </a:p>
          <a:p>
            <a:endParaRPr lang="en-US" dirty="0" smtClean="0"/>
          </a:p>
          <a:p>
            <a:r>
              <a:rPr lang="en-US" dirty="0" smtClean="0"/>
              <a:t>How does this visual source connect the Industrial Revolution with Britain’s colonial empire? Notice the figure in the upper right reclining in exotic splendor, perhaps in India.</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4" name="Content Placeholder 3"/>
          <p:cNvSpPr>
            <a:spLocks noGrp="1"/>
          </p:cNvSpPr>
          <p:nvPr>
            <p:ph idx="1"/>
          </p:nvPr>
        </p:nvSpPr>
        <p:spPr/>
        <p:txBody>
          <a:bodyPr>
            <a:normAutofit/>
          </a:bodyPr>
          <a:lstStyle/>
          <a:p>
            <a:r>
              <a:rPr lang="en-US" sz="2000" dirty="0" smtClean="0"/>
              <a:t>Growth reflects rising prosperity and standards of living</a:t>
            </a:r>
          </a:p>
          <a:p>
            <a:r>
              <a:rPr lang="en-US" sz="2000" dirty="0" smtClean="0"/>
              <a:t>Early industrializing societies, birthrates were high, but death rates fell b/c of better diet and disease control</a:t>
            </a:r>
          </a:p>
          <a:p>
            <a:pPr lvl="1"/>
            <a:r>
              <a:rPr lang="en-US" sz="2000" dirty="0" smtClean="0"/>
              <a:t>Ex. smallpox vaccine</a:t>
            </a:r>
          </a:p>
          <a:p>
            <a:r>
              <a:rPr lang="en-US" sz="2000" b="1" dirty="0" smtClean="0"/>
              <a:t>Demographic transition</a:t>
            </a:r>
          </a:p>
          <a:p>
            <a:r>
              <a:rPr lang="en-US" sz="2000" b="1" dirty="0" smtClean="0"/>
              <a:t>Shifting pattern of fertility and mortality</a:t>
            </a:r>
          </a:p>
          <a:p>
            <a:r>
              <a:rPr lang="en-US" sz="2000" dirty="0" smtClean="0"/>
              <a:t>At first, lower fertility and mortality falls even faster, so continue to see increase in population </a:t>
            </a:r>
          </a:p>
          <a:p>
            <a:r>
              <a:rPr lang="en-US" sz="2000" dirty="0" smtClean="0"/>
              <a:t>Over time fertility rates decline leading to lower population growth and stability</a:t>
            </a:r>
          </a:p>
          <a:p>
            <a:pPr lvl="1"/>
            <a:r>
              <a:rPr lang="en-US" sz="2000" b="1" dirty="0" smtClean="0"/>
              <a:t>Reason</a:t>
            </a:r>
            <a:r>
              <a:rPr lang="en-US" sz="2000" dirty="0" smtClean="0"/>
              <a:t>:  voluntary birth control through contraception</a:t>
            </a:r>
          </a:p>
          <a:p>
            <a:pPr lvl="1"/>
            <a:r>
              <a:rPr lang="en-US" sz="2000" dirty="0" smtClean="0"/>
              <a:t>See this in Europe, United States, and Japan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2200" dirty="0" smtClean="0"/>
              <a:t>A French newspaper sponsored free smallpox vaccinations in 1905; the serum of a cow infected with cowpox is being injected into waiting Parisians</a:t>
            </a:r>
            <a:r>
              <a:rPr lang="en-US" dirty="0" smtClean="0"/>
              <a:t>.</a:t>
            </a:r>
            <a:endParaRPr lang="en-US" dirty="0"/>
          </a:p>
        </p:txBody>
      </p:sp>
      <p:pic>
        <p:nvPicPr>
          <p:cNvPr id="12" name="Content Placeholder 11" descr="smallpox 2.jpg"/>
          <p:cNvPicPr>
            <a:picLocks noGrp="1" noChangeAspect="1"/>
          </p:cNvPicPr>
          <p:nvPr>
            <p:ph idx="1"/>
          </p:nvPr>
        </p:nvPicPr>
        <p:blipFill>
          <a:blip r:embed="rId2" cstate="print"/>
          <a:stretch>
            <a:fillRect/>
          </a:stretch>
        </p:blipFill>
        <p:spPr>
          <a:xfrm>
            <a:off x="457200" y="1371600"/>
            <a:ext cx="8430936" cy="54864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 and Migration</a:t>
            </a:r>
            <a:endParaRPr lang="en-US" dirty="0"/>
          </a:p>
        </p:txBody>
      </p:sp>
      <p:graphicFrame>
        <p:nvGraphicFramePr>
          <p:cNvPr id="4" name="Content Placeholder 3"/>
          <p:cNvGraphicFramePr>
            <a:graphicFrameLocks noGrp="1"/>
          </p:cNvGraphicFramePr>
          <p:nvPr>
            <p:ph sz="half" idx="1"/>
          </p:nvPr>
        </p:nvGraphicFramePr>
        <p:xfrm>
          <a:off x="609600" y="1371601"/>
          <a:ext cx="3886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wentworth street.jpg"/>
          <p:cNvPicPr>
            <a:picLocks noGrp="1" noChangeAspect="1"/>
          </p:cNvPicPr>
          <p:nvPr>
            <p:ph sz="half" idx="2"/>
          </p:nvPr>
        </p:nvPicPr>
        <p:blipFill>
          <a:blip r:embed="rId7" cstate="print"/>
          <a:stretch>
            <a:fillRect/>
          </a:stretch>
        </p:blipFill>
        <p:spPr>
          <a:xfrm>
            <a:off x="4826792" y="1371600"/>
            <a:ext cx="4317208" cy="5451281"/>
          </a:xfrm>
        </p:spPr>
      </p:pic>
      <p:sp>
        <p:nvSpPr>
          <p:cNvPr id="7" name="TextBox 6"/>
          <p:cNvSpPr txBox="1"/>
          <p:nvPr/>
        </p:nvSpPr>
        <p:spPr>
          <a:xfrm>
            <a:off x="0" y="4343400"/>
            <a:ext cx="4648200" cy="2585323"/>
          </a:xfrm>
          <a:prstGeom prst="rect">
            <a:avLst/>
          </a:prstGeom>
          <a:noFill/>
        </p:spPr>
        <p:txBody>
          <a:bodyPr wrap="square" rtlCol="0">
            <a:spAutoFit/>
          </a:bodyPr>
          <a:lstStyle/>
          <a:p>
            <a:r>
              <a:rPr lang="en-US" dirty="0" err="1" smtClean="0"/>
              <a:t>Gustave</a:t>
            </a:r>
            <a:r>
              <a:rPr lang="en-US" dirty="0" smtClean="0"/>
              <a:t> Dore, a French book illustrator, sketched an image of Wentworth Street, </a:t>
            </a:r>
            <a:r>
              <a:rPr lang="en-US" dirty="0" err="1" smtClean="0"/>
              <a:t>Whitechapel</a:t>
            </a:r>
            <a:r>
              <a:rPr lang="en-US" dirty="0" smtClean="0"/>
              <a:t>, in London. By the middle of the nineteenth century, population shifts from rural areas to London made </a:t>
            </a:r>
            <a:r>
              <a:rPr lang="en-US" dirty="0" err="1" smtClean="0"/>
              <a:t>Whitechapel</a:t>
            </a:r>
            <a:r>
              <a:rPr lang="en-US" dirty="0" smtClean="0"/>
              <a:t> synonymous with poverty and overcrowding. Small dark avenues such as Wentworth Street contained the greatest suffering, filth, and danger.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Industrialization in Europe</a:t>
            </a:r>
            <a:endParaRPr lang="en-US" dirty="0"/>
          </a:p>
        </p:txBody>
      </p:sp>
      <p:sp>
        <p:nvSpPr>
          <p:cNvPr id="3" name="Content Placeholder 2"/>
          <p:cNvSpPr>
            <a:spLocks noGrp="1"/>
          </p:cNvSpPr>
          <p:nvPr>
            <p:ph idx="1"/>
          </p:nvPr>
        </p:nvSpPr>
        <p:spPr/>
        <p:txBody>
          <a:bodyPr>
            <a:normAutofit lnSpcReduction="10000"/>
          </a:bodyPr>
          <a:lstStyle/>
          <a:p>
            <a:r>
              <a:rPr lang="en-US" dirty="0" smtClean="0"/>
              <a:t>After 1815, economies of Europe ready </a:t>
            </a:r>
          </a:p>
          <a:p>
            <a:r>
              <a:rPr lang="en-US" dirty="0" smtClean="0"/>
              <a:t>Starts in places with large amounts of coal and iron ore like Britain</a:t>
            </a:r>
          </a:p>
          <a:p>
            <a:pPr lvl="1"/>
            <a:r>
              <a:rPr lang="en-US" dirty="0" smtClean="0"/>
              <a:t>Belgium, n. France, w. Germany, Prussia</a:t>
            </a:r>
          </a:p>
          <a:p>
            <a:r>
              <a:rPr lang="en-US" dirty="0" smtClean="0"/>
              <a:t>Create technical schools</a:t>
            </a:r>
          </a:p>
          <a:p>
            <a:r>
              <a:rPr lang="en-US" dirty="0" smtClean="0"/>
              <a:t>Eliminate internal tariff barriers, tolls</a:t>
            </a:r>
          </a:p>
          <a:p>
            <a:r>
              <a:rPr lang="en-US" dirty="0" smtClean="0"/>
              <a:t>Encourage formation of joint-stock companies </a:t>
            </a:r>
          </a:p>
          <a:p>
            <a:r>
              <a:rPr lang="en-US" dirty="0" smtClean="0"/>
              <a:t>By 1830, the political climate in Europe was as favorable as Britain ½ century earlier</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 18-1"/>
          <p:cNvPicPr>
            <a:picLocks noChangeAspect="1" noChangeArrowheads="1"/>
          </p:cNvPicPr>
          <p:nvPr/>
        </p:nvPicPr>
        <p:blipFill>
          <a:blip r:embed="rId2" cstate="print"/>
          <a:srcRect/>
          <a:stretch>
            <a:fillRect/>
          </a:stretch>
        </p:blipFill>
        <p:spPr bwMode="auto">
          <a:xfrm>
            <a:off x="516209" y="0"/>
            <a:ext cx="7910241" cy="669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Development in the US</a:t>
            </a:r>
            <a:endParaRPr lang="en-US" dirty="0"/>
          </a:p>
        </p:txBody>
      </p:sp>
      <p:sp>
        <p:nvSpPr>
          <p:cNvPr id="3" name="Content Placeholder 2"/>
          <p:cNvSpPr>
            <a:spLocks noGrp="1"/>
          </p:cNvSpPr>
          <p:nvPr>
            <p:ph sz="half" idx="1"/>
          </p:nvPr>
        </p:nvSpPr>
        <p:spPr>
          <a:xfrm>
            <a:off x="0" y="1371600"/>
            <a:ext cx="4343400" cy="4937760"/>
          </a:xfrm>
        </p:spPr>
        <p:txBody>
          <a:bodyPr>
            <a:normAutofit fontScale="70000" lnSpcReduction="20000"/>
          </a:bodyPr>
          <a:lstStyle/>
          <a:p>
            <a:r>
              <a:rPr lang="en-US" dirty="0" smtClean="0"/>
              <a:t>Began in the textile industry</a:t>
            </a:r>
          </a:p>
          <a:p>
            <a:r>
              <a:rPr lang="en-US" dirty="0" smtClean="0"/>
              <a:t>1789 British mill worker, </a:t>
            </a:r>
            <a:r>
              <a:rPr lang="en-US" b="1" dirty="0" smtClean="0"/>
              <a:t>Samuel Slater,  </a:t>
            </a:r>
            <a:r>
              <a:rPr lang="en-US" dirty="0" smtClean="0"/>
              <a:t>emigrated to US and from memory built a spinning machine</a:t>
            </a:r>
          </a:p>
          <a:p>
            <a:r>
              <a:rPr lang="en-US" dirty="0" smtClean="0"/>
              <a:t>Used in Rhode Island to produce thread</a:t>
            </a:r>
          </a:p>
          <a:p>
            <a:r>
              <a:rPr lang="en-US" b="1" dirty="0" smtClean="0"/>
              <a:t>1813 Francis Cabot Lowell </a:t>
            </a:r>
            <a:r>
              <a:rPr lang="en-US" dirty="0" smtClean="0"/>
              <a:t>of Boston opened a weaving factory</a:t>
            </a:r>
          </a:p>
          <a:p>
            <a:pPr lvl="1"/>
            <a:r>
              <a:rPr lang="en-US" dirty="0" smtClean="0"/>
              <a:t>Mechanized every stage in the manufacturing of cloth</a:t>
            </a:r>
          </a:p>
          <a:p>
            <a:pPr lvl="1"/>
            <a:r>
              <a:rPr lang="en-US" dirty="0" smtClean="0"/>
              <a:t>His factory earned enough money that he opened in another town</a:t>
            </a:r>
          </a:p>
          <a:p>
            <a:r>
              <a:rPr lang="en-US" dirty="0" smtClean="0"/>
              <a:t>After his death, it was named after him</a:t>
            </a:r>
            <a:r>
              <a:rPr lang="en-US" b="1" dirty="0" smtClean="0"/>
              <a:t>, Lowell, Massachusetts</a:t>
            </a:r>
          </a:p>
          <a:p>
            <a:r>
              <a:rPr lang="en-US" b="1" dirty="0" smtClean="0"/>
              <a:t>Single women flock to mills</a:t>
            </a:r>
          </a:p>
          <a:p>
            <a:r>
              <a:rPr lang="en-US" b="1" dirty="0" smtClean="0"/>
              <a:t>Textiles, clothing manufacturing and shoemaking all underwent mechanization in North East </a:t>
            </a:r>
          </a:p>
          <a:p>
            <a:endParaRPr lang="en-US" dirty="0" smtClean="0"/>
          </a:p>
        </p:txBody>
      </p:sp>
      <p:pic>
        <p:nvPicPr>
          <p:cNvPr id="5" name="Content Placeholder 4" descr="boott-mills.jpg"/>
          <p:cNvPicPr>
            <a:picLocks noGrp="1" noChangeAspect="1"/>
          </p:cNvPicPr>
          <p:nvPr>
            <p:ph sz="half" idx="2"/>
          </p:nvPr>
        </p:nvPicPr>
        <p:blipFill>
          <a:blip r:embed="rId2" cstate="print"/>
          <a:stretch>
            <a:fillRect/>
          </a:stretch>
        </p:blipFill>
        <p:spPr>
          <a:xfrm>
            <a:off x="5410200" y="1066800"/>
            <a:ext cx="3363027" cy="2589531"/>
          </a:xfrm>
        </p:spPr>
      </p:pic>
      <p:pic>
        <p:nvPicPr>
          <p:cNvPr id="6" name="Picture 5" descr="lowell_map_fullsize.jpg"/>
          <p:cNvPicPr>
            <a:picLocks noChangeAspect="1"/>
          </p:cNvPicPr>
          <p:nvPr/>
        </p:nvPicPr>
        <p:blipFill>
          <a:blip r:embed="rId3" cstate="print"/>
          <a:stretch>
            <a:fillRect/>
          </a:stretch>
        </p:blipFill>
        <p:spPr>
          <a:xfrm>
            <a:off x="4289777" y="3810000"/>
            <a:ext cx="4854223" cy="3048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in the US</a:t>
            </a:r>
            <a:endParaRPr lang="en-US" dirty="0"/>
          </a:p>
        </p:txBody>
      </p:sp>
      <p:pic>
        <p:nvPicPr>
          <p:cNvPr id="5" name="Content Placeholder 4" descr="HighCountryN-RR-HistoryX700.jpg"/>
          <p:cNvPicPr>
            <a:picLocks noGrp="1" noChangeAspect="1"/>
          </p:cNvPicPr>
          <p:nvPr>
            <p:ph sz="half" idx="1"/>
          </p:nvPr>
        </p:nvPicPr>
        <p:blipFill>
          <a:blip r:embed="rId2" cstate="print"/>
          <a:stretch>
            <a:fillRect/>
          </a:stretch>
        </p:blipFill>
        <p:spPr>
          <a:xfrm>
            <a:off x="1371600" y="3505200"/>
            <a:ext cx="6292119" cy="3352800"/>
          </a:xfrm>
        </p:spPr>
      </p:pic>
      <p:sp>
        <p:nvSpPr>
          <p:cNvPr id="4" name="Content Placeholder 3"/>
          <p:cNvSpPr>
            <a:spLocks noGrp="1"/>
          </p:cNvSpPr>
          <p:nvPr>
            <p:ph sz="half" idx="2"/>
          </p:nvPr>
        </p:nvSpPr>
        <p:spPr>
          <a:xfrm>
            <a:off x="304800" y="1371600"/>
            <a:ext cx="8610600" cy="4937760"/>
          </a:xfrm>
        </p:spPr>
        <p:txBody>
          <a:bodyPr/>
          <a:lstStyle/>
          <a:p>
            <a:r>
              <a:rPr lang="en-US" dirty="0" smtClean="0"/>
              <a:t>US after the Civil War experiences a technological boom</a:t>
            </a:r>
          </a:p>
          <a:p>
            <a:r>
              <a:rPr lang="en-US" dirty="0" smtClean="0"/>
              <a:t>B/c of resources such as oil, coal, and iron; inventions such as the light bulb and telephone</a:t>
            </a:r>
          </a:p>
          <a:p>
            <a:r>
              <a:rPr lang="en-US" dirty="0" smtClean="0"/>
              <a:t>Cities grew b/c of the location on railroad lines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Agricultural Revolution</a:t>
            </a:r>
            <a:endParaRPr lang="en-US" dirty="0"/>
          </a:p>
        </p:txBody>
      </p:sp>
      <p:sp>
        <p:nvSpPr>
          <p:cNvPr id="3" name="Content Placeholder 2"/>
          <p:cNvSpPr>
            <a:spLocks noGrp="1"/>
          </p:cNvSpPr>
          <p:nvPr>
            <p:ph sz="half" idx="1"/>
          </p:nvPr>
        </p:nvSpPr>
        <p:spPr/>
        <p:txBody>
          <a:bodyPr>
            <a:normAutofit fontScale="92500"/>
          </a:bodyPr>
          <a:lstStyle/>
          <a:p>
            <a:r>
              <a:rPr lang="en-US" dirty="0" smtClean="0"/>
              <a:t>Potatoes, corn introduced to Europe</a:t>
            </a:r>
          </a:p>
          <a:p>
            <a:r>
              <a:rPr lang="en-US" b="1" dirty="0" smtClean="0"/>
              <a:t>Crop rotation</a:t>
            </a:r>
            <a:r>
              <a:rPr lang="en-US" dirty="0" smtClean="0"/>
              <a:t>-Farm all land w/out stripping nutrients</a:t>
            </a:r>
          </a:p>
          <a:p>
            <a:r>
              <a:rPr lang="en-US" b="1" dirty="0" smtClean="0"/>
              <a:t>Enclosures</a:t>
            </a:r>
            <a:r>
              <a:rPr lang="en-US" dirty="0" smtClean="0"/>
              <a:t>-Lands enclosed by fence or hedges by wealthy landowners in Britain who can afford to try out new methods</a:t>
            </a:r>
          </a:p>
          <a:p>
            <a:r>
              <a:rPr lang="en-US" b="1" dirty="0" smtClean="0"/>
              <a:t>Selective breeding </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4540724" cy="4225396"/>
          </a:xfrm>
        </p:spPr>
      </p:pic>
    </p:spTree>
    <p:extLst>
      <p:ext uri="{BB962C8B-B14F-4D97-AF65-F5344CB8AC3E}">
        <p14:creationId xmlns:p14="http://schemas.microsoft.com/office/powerpoint/2010/main" val="649477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Corporations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Corporation</a:t>
            </a:r>
          </a:p>
          <a:p>
            <a:pPr lvl="1"/>
            <a:r>
              <a:rPr lang="en-US" dirty="0" smtClean="0"/>
              <a:t>A business owned by stockholders who share in profits but are not personally responsible for its debt </a:t>
            </a:r>
          </a:p>
          <a:p>
            <a:r>
              <a:rPr lang="en-US" b="1" dirty="0" smtClean="0"/>
              <a:t>Stock</a:t>
            </a:r>
          </a:p>
          <a:p>
            <a:pPr lvl="1"/>
            <a:r>
              <a:rPr lang="en-US" dirty="0" smtClean="0"/>
              <a:t>Owner of stock has certain rights of ownership in the corporation</a:t>
            </a:r>
          </a:p>
          <a:p>
            <a:pPr lvl="1"/>
            <a:r>
              <a:rPr lang="en-US" dirty="0" smtClean="0"/>
              <a:t>Part ownership in the corporation</a:t>
            </a:r>
          </a:p>
          <a:p>
            <a:r>
              <a:rPr lang="en-US" b="1" dirty="0" smtClean="0"/>
              <a:t>They were able to raise large amounts of $ to invest in the industrial equipment</a:t>
            </a:r>
            <a:endParaRPr lang="en-US" b="1" dirty="0"/>
          </a:p>
        </p:txBody>
      </p:sp>
      <p:pic>
        <p:nvPicPr>
          <p:cNvPr id="7" name="Picture 6" descr="Telegraph company.gif"/>
          <p:cNvPicPr>
            <a:picLocks noChangeAspect="1"/>
          </p:cNvPicPr>
          <p:nvPr/>
        </p:nvPicPr>
        <p:blipFill>
          <a:blip r:embed="rId2" cstate="print"/>
          <a:stretch>
            <a:fillRect/>
          </a:stretch>
        </p:blipFill>
        <p:spPr>
          <a:xfrm>
            <a:off x="7315200" y="228600"/>
            <a:ext cx="1510030" cy="3124200"/>
          </a:xfrm>
          <a:prstGeom prst="rect">
            <a:avLst/>
          </a:prstGeom>
        </p:spPr>
      </p:pic>
      <p:pic>
        <p:nvPicPr>
          <p:cNvPr id="9" name="Content Placeholder 8" descr="chicagoterminaltransfervig.jpg"/>
          <p:cNvPicPr>
            <a:picLocks noGrp="1" noChangeAspect="1"/>
          </p:cNvPicPr>
          <p:nvPr>
            <p:ph sz="half" idx="2"/>
          </p:nvPr>
        </p:nvPicPr>
        <p:blipFill>
          <a:blip r:embed="rId3" cstate="print"/>
          <a:stretch>
            <a:fillRect/>
          </a:stretch>
        </p:blipFill>
        <p:spPr>
          <a:xfrm>
            <a:off x="4572000" y="3581400"/>
            <a:ext cx="4267200" cy="304672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Industrial Capitalism</a:t>
            </a:r>
            <a:endParaRPr lang="en-US" dirty="0"/>
          </a:p>
        </p:txBody>
      </p:sp>
      <p:sp>
        <p:nvSpPr>
          <p:cNvPr id="4" name="Content Placeholder 3"/>
          <p:cNvSpPr>
            <a:spLocks noGrp="1"/>
          </p:cNvSpPr>
          <p:nvPr>
            <p:ph sz="half" idx="2"/>
          </p:nvPr>
        </p:nvSpPr>
        <p:spPr>
          <a:xfrm>
            <a:off x="4191000" y="1371600"/>
            <a:ext cx="4724400" cy="4937760"/>
          </a:xfrm>
        </p:spPr>
        <p:txBody>
          <a:bodyPr>
            <a:normAutofit fontScale="92500" lnSpcReduction="20000"/>
          </a:bodyPr>
          <a:lstStyle/>
          <a:p>
            <a:r>
              <a:rPr lang="en-US" b="1" dirty="0" smtClean="0"/>
              <a:t>Mass Production</a:t>
            </a:r>
          </a:p>
          <a:p>
            <a:pPr lvl="1"/>
            <a:r>
              <a:rPr lang="en-US" b="1" dirty="0" smtClean="0"/>
              <a:t>Eli Whitney </a:t>
            </a:r>
            <a:r>
              <a:rPr lang="en-US" dirty="0" smtClean="0"/>
              <a:t>also developed the technique of using machine tools to produce </a:t>
            </a:r>
            <a:r>
              <a:rPr lang="en-US" b="1" dirty="0" smtClean="0"/>
              <a:t>interchangeable parts </a:t>
            </a:r>
            <a:r>
              <a:rPr lang="en-US" dirty="0" smtClean="0"/>
              <a:t>in making firearms</a:t>
            </a:r>
          </a:p>
          <a:p>
            <a:pPr lvl="1"/>
            <a:r>
              <a:rPr lang="en-US" b="1" dirty="0" smtClean="0"/>
              <a:t>Henry Ford = assembly line</a:t>
            </a:r>
          </a:p>
          <a:p>
            <a:r>
              <a:rPr lang="en-US" b="1" dirty="0" smtClean="0"/>
              <a:t>Big Business:  Joint Stock Co.</a:t>
            </a:r>
          </a:p>
          <a:p>
            <a:pPr lvl="1"/>
            <a:r>
              <a:rPr lang="en-US" dirty="0" smtClean="0"/>
              <a:t>English East India Company</a:t>
            </a:r>
          </a:p>
          <a:p>
            <a:r>
              <a:rPr lang="en-US" b="1" dirty="0" smtClean="0"/>
              <a:t>Corporation</a:t>
            </a:r>
          </a:p>
          <a:p>
            <a:pPr lvl="1"/>
            <a:r>
              <a:rPr lang="en-US" dirty="0" smtClean="0"/>
              <a:t>Becomes most common form of business in 1850-1860’s</a:t>
            </a:r>
          </a:p>
          <a:p>
            <a:pPr lvl="1"/>
            <a:r>
              <a:rPr lang="en-US" dirty="0" smtClean="0"/>
              <a:t>Private owned business thru purchase of stock representing shares in company</a:t>
            </a:r>
          </a:p>
          <a:p>
            <a:endParaRPr lang="en-US" b="1" dirty="0" smtClean="0"/>
          </a:p>
          <a:p>
            <a:endParaRPr lang="en-US" b="1" dirty="0"/>
          </a:p>
        </p:txBody>
      </p:sp>
      <p:pic>
        <p:nvPicPr>
          <p:cNvPr id="7" name="Content Placeholder 6" descr="Timehenryford.jpg"/>
          <p:cNvPicPr>
            <a:picLocks noGrp="1" noChangeAspect="1"/>
          </p:cNvPicPr>
          <p:nvPr>
            <p:ph sz="half" idx="1"/>
          </p:nvPr>
        </p:nvPicPr>
        <p:blipFill>
          <a:blip r:embed="rId2" cstate="print"/>
          <a:stretch>
            <a:fillRect/>
          </a:stretch>
        </p:blipFill>
        <p:spPr>
          <a:xfrm>
            <a:off x="533400" y="2388888"/>
            <a:ext cx="3392115" cy="4469112"/>
          </a:xfrm>
        </p:spPr>
      </p:pic>
      <p:pic>
        <p:nvPicPr>
          <p:cNvPr id="5" name="Picture 4" descr="firearms.jpg"/>
          <p:cNvPicPr>
            <a:picLocks noChangeAspect="1"/>
          </p:cNvPicPr>
          <p:nvPr/>
        </p:nvPicPr>
        <p:blipFill>
          <a:blip r:embed="rId3" cstate="print"/>
          <a:stretch>
            <a:fillRect/>
          </a:stretch>
        </p:blipFill>
        <p:spPr>
          <a:xfrm>
            <a:off x="228600" y="0"/>
            <a:ext cx="3772276" cy="2286000"/>
          </a:xfrm>
          <a:prstGeom prst="rect">
            <a:avLst/>
          </a:prstGeom>
        </p:spPr>
      </p:pic>
      <p:pic>
        <p:nvPicPr>
          <p:cNvPr id="6" name="Picture 5" descr="beast india co..jpg"/>
          <p:cNvPicPr>
            <a:picLocks noChangeAspect="1"/>
          </p:cNvPicPr>
          <p:nvPr/>
        </p:nvPicPr>
        <p:blipFill>
          <a:blip r:embed="rId4" cstate="print"/>
          <a:stretch>
            <a:fillRect/>
          </a:stretch>
        </p:blipFill>
        <p:spPr>
          <a:xfrm>
            <a:off x="5334000" y="5905500"/>
            <a:ext cx="2667000" cy="9525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Big business of late 19</a:t>
            </a:r>
            <a:r>
              <a:rPr lang="en-US" baseline="30000" dirty="0" smtClean="0"/>
              <a:t>th</a:t>
            </a:r>
            <a:r>
              <a:rPr lang="en-US" dirty="0" smtClean="0"/>
              <a:t> c. wanted to outperform competitors and eliminate competition</a:t>
            </a:r>
          </a:p>
          <a:p>
            <a:r>
              <a:rPr lang="en-US" b="1" dirty="0" smtClean="0"/>
              <a:t>Definition:  the exclusive possession or control of the supply or trade in a commodity or service.</a:t>
            </a:r>
          </a:p>
          <a:p>
            <a:pPr lvl="1"/>
            <a:r>
              <a:rPr lang="en-US" b="1" dirty="0" smtClean="0"/>
              <a:t>W/ absence of competition, have higher prices and inferior products</a:t>
            </a:r>
          </a:p>
          <a:p>
            <a:r>
              <a:rPr lang="en-US" b="1" dirty="0" smtClean="0"/>
              <a:t>Large scale businesses formed trusts and cartels to have a monopoly</a:t>
            </a:r>
          </a:p>
          <a:p>
            <a:pPr lvl="1"/>
            <a:r>
              <a:rPr lang="en-US" b="1" dirty="0" smtClean="0"/>
              <a:t>Goal is to control supply by either vertical or horizontal organization</a:t>
            </a:r>
            <a:endParaRPr lang="en-US" b="1" dirty="0"/>
          </a:p>
        </p:txBody>
      </p:sp>
      <p:pic>
        <p:nvPicPr>
          <p:cNvPr id="5" name="Content Placeholder 4" descr="StandardOil.jpg"/>
          <p:cNvPicPr>
            <a:picLocks noGrp="1" noChangeAspect="1"/>
          </p:cNvPicPr>
          <p:nvPr>
            <p:ph sz="half" idx="2"/>
          </p:nvPr>
        </p:nvPicPr>
        <p:blipFill>
          <a:blip r:embed="rId2" cstate="print"/>
          <a:stretch>
            <a:fillRect/>
          </a:stretch>
        </p:blipFill>
        <p:spPr>
          <a:xfrm>
            <a:off x="4906615" y="2057400"/>
            <a:ext cx="3905881" cy="3429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Oil Company and Trust</a:t>
            </a:r>
            <a:endParaRPr lang="en-US" dirty="0"/>
          </a:p>
        </p:txBody>
      </p:sp>
      <p:sp>
        <p:nvSpPr>
          <p:cNvPr id="4" name="Content Placeholder 3"/>
          <p:cNvSpPr>
            <a:spLocks noGrp="1"/>
          </p:cNvSpPr>
          <p:nvPr>
            <p:ph sz="half" idx="2"/>
          </p:nvPr>
        </p:nvSpPr>
        <p:spPr>
          <a:xfrm>
            <a:off x="5257800" y="1371600"/>
            <a:ext cx="3657600" cy="4937760"/>
          </a:xfrm>
        </p:spPr>
        <p:txBody>
          <a:bodyPr>
            <a:normAutofit fontScale="92500" lnSpcReduction="20000"/>
          </a:bodyPr>
          <a:lstStyle/>
          <a:p>
            <a:pPr marL="342900" lvl="1" indent="-342900">
              <a:buFont typeface="Arial" pitchFamily="34" charset="0"/>
              <a:buChar char="•"/>
            </a:pPr>
            <a:r>
              <a:rPr lang="en-US" b="1" dirty="0" smtClean="0"/>
              <a:t>Standard Oil Co.</a:t>
            </a:r>
          </a:p>
          <a:p>
            <a:pPr marL="342900" lvl="1" indent="-342900">
              <a:buFont typeface="Arial" pitchFamily="34" charset="0"/>
              <a:buChar char="•"/>
            </a:pPr>
            <a:r>
              <a:rPr lang="en-US" b="1" dirty="0" smtClean="0"/>
              <a:t>Example of Vertical integration</a:t>
            </a:r>
          </a:p>
          <a:p>
            <a:pPr marL="742950" lvl="2" indent="-342900"/>
            <a:r>
              <a:rPr lang="en-US" dirty="0" smtClean="0"/>
              <a:t>Dominate all facets of the industry</a:t>
            </a:r>
          </a:p>
          <a:p>
            <a:pPr marL="742950" lvl="2" indent="-342900"/>
            <a:r>
              <a:rPr lang="en-US" dirty="0" smtClean="0"/>
              <a:t>Oil drilling, processing, refining, marketing, distribution in US </a:t>
            </a:r>
          </a:p>
          <a:p>
            <a:pPr marL="742950" lvl="2" indent="-342900"/>
            <a:r>
              <a:rPr lang="en-US" dirty="0" smtClean="0"/>
              <a:t>For example, an oil refining business would be vertically integrated if it owned or controlled pipeline companies, railroads, barrel manufacturers, etc.</a:t>
            </a:r>
          </a:p>
          <a:p>
            <a:pPr marL="342900" lvl="1" indent="-342900">
              <a:buFont typeface="Arial" pitchFamily="34" charset="0"/>
              <a:buChar char="•"/>
            </a:pPr>
            <a:r>
              <a:rPr lang="en-US" dirty="0" smtClean="0"/>
              <a:t>Founded by John D. Rockefeller</a:t>
            </a:r>
          </a:p>
          <a:p>
            <a:pPr marL="342900" lvl="1" indent="-342900">
              <a:buFont typeface="Arial" pitchFamily="34" charset="0"/>
              <a:buChar char="•"/>
            </a:pPr>
            <a:endParaRPr lang="en-US" dirty="0" smtClean="0"/>
          </a:p>
          <a:p>
            <a:endParaRPr lang="en-US" dirty="0"/>
          </a:p>
        </p:txBody>
      </p:sp>
      <p:pic>
        <p:nvPicPr>
          <p:cNvPr id="8" name="Content Placeholder 7" descr="standard oil photo.jpg"/>
          <p:cNvPicPr>
            <a:picLocks noGrp="1" noChangeAspect="1"/>
          </p:cNvPicPr>
          <p:nvPr>
            <p:ph sz="half" idx="1"/>
          </p:nvPr>
        </p:nvPicPr>
        <p:blipFill>
          <a:blip r:embed="rId2" cstate="print"/>
          <a:stretch>
            <a:fillRect/>
          </a:stretch>
        </p:blipFill>
        <p:spPr>
          <a:xfrm>
            <a:off x="3596" y="1066800"/>
            <a:ext cx="5098208" cy="2579541"/>
          </a:xfrm>
        </p:spPr>
      </p:pic>
      <p:sp>
        <p:nvSpPr>
          <p:cNvPr id="9" name="TextBox 8"/>
          <p:cNvSpPr txBox="1"/>
          <p:nvPr/>
        </p:nvSpPr>
        <p:spPr>
          <a:xfrm>
            <a:off x="228600" y="3733800"/>
            <a:ext cx="4267200" cy="3139321"/>
          </a:xfrm>
          <a:prstGeom prst="rect">
            <a:avLst/>
          </a:prstGeom>
          <a:noFill/>
        </p:spPr>
        <p:txBody>
          <a:bodyPr wrap="square" rtlCol="0">
            <a:spAutoFit/>
          </a:bodyPr>
          <a:lstStyle/>
          <a:p>
            <a:r>
              <a:rPr lang="en-US" dirty="0" smtClean="0"/>
              <a:t>This is a 1911 photograph of Standard Oil's refinery in Richmond, California. Established in 1870 as an Ohio corporation, Standard Oil was the largest oil refiner in the world and operated as a major company trust. It was one of the world's first and largest multinational corporations until </a:t>
            </a:r>
            <a:r>
              <a:rPr lang="en-US" b="1" dirty="0" smtClean="0"/>
              <a:t>it was broken up by the United States Supreme Court in 1911</a:t>
            </a:r>
            <a:r>
              <a:rPr lang="en-US" dirty="0" smtClean="0"/>
              <a:t>. John D. Rockefeller, the company's founder, became the richest man in history.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Industrialization</a:t>
            </a:r>
            <a:endParaRPr lang="en-US" dirty="0"/>
          </a:p>
        </p:txBody>
      </p:sp>
      <p:pic>
        <p:nvPicPr>
          <p:cNvPr id="5" name="Content Placeholder 4" descr="crystal_palace-s5vzgp.jpg"/>
          <p:cNvPicPr>
            <a:picLocks noGrp="1" noChangeAspect="1"/>
          </p:cNvPicPr>
          <p:nvPr>
            <p:ph sz="half" idx="1"/>
          </p:nvPr>
        </p:nvPicPr>
        <p:blipFill>
          <a:blip r:embed="rId2" cstate="print"/>
          <a:stretch>
            <a:fillRect/>
          </a:stretch>
        </p:blipFill>
        <p:spPr>
          <a:xfrm>
            <a:off x="239713" y="1828800"/>
            <a:ext cx="4256087" cy="3683152"/>
          </a:xfrm>
        </p:spPr>
      </p:pic>
      <p:sp>
        <p:nvSpPr>
          <p:cNvPr id="4" name="Content Placeholder 3"/>
          <p:cNvSpPr>
            <a:spLocks noGrp="1"/>
          </p:cNvSpPr>
          <p:nvPr>
            <p:ph sz="half" idx="2"/>
          </p:nvPr>
        </p:nvSpPr>
        <p:spPr/>
        <p:txBody>
          <a:bodyPr>
            <a:normAutofit fontScale="92500" lnSpcReduction="20000"/>
          </a:bodyPr>
          <a:lstStyle/>
          <a:p>
            <a:r>
              <a:rPr lang="en-US" dirty="0" smtClean="0"/>
              <a:t>Shifted the balance of power in the world</a:t>
            </a:r>
          </a:p>
          <a:p>
            <a:r>
              <a:rPr lang="en-US" dirty="0" smtClean="0"/>
              <a:t>Widened the gap b/n industrialized and less-developed powers</a:t>
            </a:r>
          </a:p>
          <a:p>
            <a:r>
              <a:rPr lang="en-US" b="1" smtClean="0"/>
              <a:t>Imperialism</a:t>
            </a:r>
            <a:endParaRPr lang="en-US" b="1" dirty="0" smtClean="0"/>
          </a:p>
          <a:p>
            <a:pPr lvl="1"/>
            <a:r>
              <a:rPr lang="en-US" dirty="0" smtClean="0"/>
              <a:t>Industrialized countries look to gain colonies as resources and new markets</a:t>
            </a:r>
          </a:p>
          <a:p>
            <a:pPr lvl="1"/>
            <a:r>
              <a:rPr lang="en-US" dirty="0" smtClean="0"/>
              <a:t>Europe, Russia, Japan, and US</a:t>
            </a:r>
          </a:p>
          <a:p>
            <a:r>
              <a:rPr lang="en-US" dirty="0" smtClean="0"/>
              <a:t>Rise of middle class</a:t>
            </a:r>
          </a:p>
          <a:p>
            <a:r>
              <a:rPr lang="en-US" dirty="0" smtClean="0"/>
              <a:t>Fuels powerful movement for social reform</a:t>
            </a:r>
            <a:endParaRPr lang="en-US" dirty="0"/>
          </a:p>
        </p:txBody>
      </p:sp>
      <p:sp>
        <p:nvSpPr>
          <p:cNvPr id="6" name="TextBox 5"/>
          <p:cNvSpPr txBox="1"/>
          <p:nvPr/>
        </p:nvSpPr>
        <p:spPr>
          <a:xfrm>
            <a:off x="304800" y="5867400"/>
            <a:ext cx="4572000" cy="646331"/>
          </a:xfrm>
          <a:prstGeom prst="rect">
            <a:avLst/>
          </a:prstGeom>
          <a:noFill/>
        </p:spPr>
        <p:txBody>
          <a:bodyPr wrap="square" rtlCol="0">
            <a:spAutoFit/>
          </a:bodyPr>
          <a:lstStyle/>
          <a:p>
            <a:r>
              <a:rPr lang="en-US" dirty="0" smtClean="0"/>
              <a:t>Crystal Palace, London, 1851, celebrated the “works” of industry of all nations.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Philosophers of Industrialization</a:t>
            </a:r>
            <a:endParaRPr lang="en-US" dirty="0"/>
          </a:p>
        </p:txBody>
      </p:sp>
      <p:sp>
        <p:nvSpPr>
          <p:cNvPr id="3" name="Content Placeholder 2"/>
          <p:cNvSpPr>
            <a:spLocks noGrp="1"/>
          </p:cNvSpPr>
          <p:nvPr>
            <p:ph sz="half" idx="1"/>
          </p:nvPr>
        </p:nvSpPr>
        <p:spPr/>
        <p:txBody>
          <a:bodyPr/>
          <a:lstStyle/>
          <a:p>
            <a:r>
              <a:rPr lang="en-US" b="1" i="1" dirty="0" smtClean="0"/>
              <a:t>Laissez faire</a:t>
            </a:r>
          </a:p>
          <a:p>
            <a:r>
              <a:rPr lang="en-US" dirty="0" smtClean="0"/>
              <a:t>Idea that gov’t should refrain from interfering in economic affairs</a:t>
            </a:r>
          </a:p>
          <a:p>
            <a:r>
              <a:rPr lang="en-US" dirty="0" smtClean="0"/>
              <a:t>“Let do”</a:t>
            </a:r>
          </a:p>
          <a:p>
            <a:r>
              <a:rPr lang="en-US" dirty="0" smtClean="0"/>
              <a:t>Let owners of business and industry set working conditions  without interference</a:t>
            </a:r>
          </a:p>
        </p:txBody>
      </p:sp>
      <p:pic>
        <p:nvPicPr>
          <p:cNvPr id="5" name="Content Placeholder 4" descr="laissez-faire-0.jpg"/>
          <p:cNvPicPr>
            <a:picLocks noGrp="1" noChangeAspect="1"/>
          </p:cNvPicPr>
          <p:nvPr>
            <p:ph sz="half" idx="2"/>
          </p:nvPr>
        </p:nvPicPr>
        <p:blipFill>
          <a:blip r:embed="rId2" cstate="print"/>
          <a:stretch>
            <a:fillRect/>
          </a:stretch>
        </p:blipFill>
        <p:spPr>
          <a:xfrm>
            <a:off x="4648200" y="2360336"/>
            <a:ext cx="4267200" cy="2959652"/>
          </a:xfrm>
        </p:spPr>
      </p:pic>
      <p:sp>
        <p:nvSpPr>
          <p:cNvPr id="12" name="SMARTInkAnnotation6"/>
          <p:cNvSpPr/>
          <p:nvPr/>
        </p:nvSpPr>
        <p:spPr>
          <a:xfrm>
            <a:off x="4384476" y="2143125"/>
            <a:ext cx="62509" cy="132656"/>
          </a:xfrm>
          <a:custGeom>
            <a:avLst/>
            <a:gdLst/>
            <a:ahLst/>
            <a:cxnLst/>
            <a:rect l="0" t="0" r="0" b="0"/>
            <a:pathLst>
              <a:path w="62509" h="132656">
                <a:moveTo>
                  <a:pt x="0" y="0"/>
                </a:moveTo>
                <a:lnTo>
                  <a:pt x="0" y="108977"/>
                </a:lnTo>
                <a:lnTo>
                  <a:pt x="992" y="112339"/>
                </a:lnTo>
                <a:lnTo>
                  <a:pt x="2646" y="115572"/>
                </a:lnTo>
                <a:lnTo>
                  <a:pt x="7689" y="123150"/>
                </a:lnTo>
                <a:lnTo>
                  <a:pt x="9094" y="123771"/>
                </a:lnTo>
                <a:lnTo>
                  <a:pt x="11024" y="124186"/>
                </a:lnTo>
                <a:lnTo>
                  <a:pt x="13303" y="124462"/>
                </a:lnTo>
                <a:lnTo>
                  <a:pt x="15814" y="125639"/>
                </a:lnTo>
                <a:lnTo>
                  <a:pt x="18480" y="127415"/>
                </a:lnTo>
                <a:lnTo>
                  <a:pt x="21250" y="129592"/>
                </a:lnTo>
                <a:lnTo>
                  <a:pt x="25081" y="131043"/>
                </a:lnTo>
                <a:lnTo>
                  <a:pt x="29619" y="132010"/>
                </a:lnTo>
                <a:lnTo>
                  <a:pt x="34629" y="132655"/>
                </a:lnTo>
                <a:lnTo>
                  <a:pt x="38961" y="132093"/>
                </a:lnTo>
                <a:lnTo>
                  <a:pt x="42841" y="130726"/>
                </a:lnTo>
                <a:lnTo>
                  <a:pt x="53523" y="125044"/>
                </a:lnTo>
                <a:lnTo>
                  <a:pt x="62508" y="125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7"/>
          <p:cNvSpPr/>
          <p:nvPr/>
        </p:nvSpPr>
        <p:spPr>
          <a:xfrm>
            <a:off x="4527351" y="2089546"/>
            <a:ext cx="17484" cy="196455"/>
          </a:xfrm>
          <a:custGeom>
            <a:avLst/>
            <a:gdLst/>
            <a:ahLst/>
            <a:cxnLst/>
            <a:rect l="0" t="0" r="0" b="0"/>
            <a:pathLst>
              <a:path w="17484" h="196455">
                <a:moveTo>
                  <a:pt x="0" y="0"/>
                </a:moveTo>
                <a:lnTo>
                  <a:pt x="4740" y="0"/>
                </a:lnTo>
                <a:lnTo>
                  <a:pt x="6137" y="993"/>
                </a:lnTo>
                <a:lnTo>
                  <a:pt x="7068" y="2646"/>
                </a:lnTo>
                <a:lnTo>
                  <a:pt x="7689" y="4741"/>
                </a:lnTo>
                <a:lnTo>
                  <a:pt x="8103" y="7129"/>
                </a:lnTo>
                <a:lnTo>
                  <a:pt x="8562" y="12429"/>
                </a:lnTo>
                <a:lnTo>
                  <a:pt x="9677" y="14239"/>
                </a:lnTo>
                <a:lnTo>
                  <a:pt x="11413" y="15446"/>
                </a:lnTo>
                <a:lnTo>
                  <a:pt x="13562" y="16251"/>
                </a:lnTo>
                <a:lnTo>
                  <a:pt x="14994" y="17779"/>
                </a:lnTo>
                <a:lnTo>
                  <a:pt x="15949" y="19790"/>
                </a:lnTo>
                <a:lnTo>
                  <a:pt x="16586" y="22123"/>
                </a:lnTo>
                <a:lnTo>
                  <a:pt x="17011" y="25663"/>
                </a:lnTo>
                <a:lnTo>
                  <a:pt x="17294" y="30007"/>
                </a:lnTo>
                <a:lnTo>
                  <a:pt x="17483" y="34888"/>
                </a:lnTo>
                <a:lnTo>
                  <a:pt x="16616" y="41118"/>
                </a:lnTo>
                <a:lnTo>
                  <a:pt x="15046" y="48248"/>
                </a:lnTo>
                <a:lnTo>
                  <a:pt x="13008" y="55978"/>
                </a:lnTo>
                <a:lnTo>
                  <a:pt x="11648" y="62124"/>
                </a:lnTo>
                <a:lnTo>
                  <a:pt x="10742" y="67212"/>
                </a:lnTo>
                <a:lnTo>
                  <a:pt x="10139" y="71598"/>
                </a:lnTo>
                <a:lnTo>
                  <a:pt x="9736" y="76505"/>
                </a:lnTo>
                <a:lnTo>
                  <a:pt x="9467" y="81761"/>
                </a:lnTo>
                <a:lnTo>
                  <a:pt x="9287" y="87250"/>
                </a:lnTo>
                <a:lnTo>
                  <a:pt x="9001" y="116454"/>
                </a:lnTo>
                <a:lnTo>
                  <a:pt x="8962" y="129810"/>
                </a:lnTo>
                <a:lnTo>
                  <a:pt x="7958" y="135157"/>
                </a:lnTo>
                <a:lnTo>
                  <a:pt x="6298" y="139714"/>
                </a:lnTo>
                <a:lnTo>
                  <a:pt x="4199" y="143745"/>
                </a:lnTo>
                <a:lnTo>
                  <a:pt x="2800" y="149408"/>
                </a:lnTo>
                <a:lnTo>
                  <a:pt x="1866" y="156160"/>
                </a:lnTo>
                <a:lnTo>
                  <a:pt x="829" y="169616"/>
                </a:lnTo>
                <a:lnTo>
                  <a:pt x="368" y="178903"/>
                </a:lnTo>
                <a:lnTo>
                  <a:pt x="1238" y="181777"/>
                </a:lnTo>
                <a:lnTo>
                  <a:pt x="2810" y="183692"/>
                </a:lnTo>
                <a:lnTo>
                  <a:pt x="4850" y="184970"/>
                </a:lnTo>
                <a:lnTo>
                  <a:pt x="6210" y="186813"/>
                </a:lnTo>
                <a:lnTo>
                  <a:pt x="7116" y="189035"/>
                </a:lnTo>
                <a:lnTo>
                  <a:pt x="8924" y="196428"/>
                </a:lnTo>
                <a:lnTo>
                  <a:pt x="8929" y="196450"/>
                </a:lnTo>
                <a:lnTo>
                  <a:pt x="8930" y="1964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8"/>
          <p:cNvSpPr/>
          <p:nvPr/>
        </p:nvSpPr>
        <p:spPr>
          <a:xfrm>
            <a:off x="4464843" y="2187773"/>
            <a:ext cx="107158" cy="26790"/>
          </a:xfrm>
          <a:custGeom>
            <a:avLst/>
            <a:gdLst/>
            <a:ahLst/>
            <a:cxnLst/>
            <a:rect l="0" t="0" r="0" b="0"/>
            <a:pathLst>
              <a:path w="107158" h="26790">
                <a:moveTo>
                  <a:pt x="0" y="26789"/>
                </a:moveTo>
                <a:lnTo>
                  <a:pt x="34552" y="26789"/>
                </a:lnTo>
                <a:lnTo>
                  <a:pt x="38910" y="25797"/>
                </a:lnTo>
                <a:lnTo>
                  <a:pt x="42807" y="24143"/>
                </a:lnTo>
                <a:lnTo>
                  <a:pt x="46398" y="22049"/>
                </a:lnTo>
                <a:lnTo>
                  <a:pt x="52760" y="19660"/>
                </a:lnTo>
                <a:lnTo>
                  <a:pt x="60970" y="17075"/>
                </a:lnTo>
                <a:lnTo>
                  <a:pt x="87639" y="9406"/>
                </a:lnTo>
                <a:lnTo>
                  <a:pt x="89184" y="8255"/>
                </a:lnTo>
                <a:lnTo>
                  <a:pt x="91206" y="6496"/>
                </a:lnTo>
                <a:lnTo>
                  <a:pt x="93546" y="4330"/>
                </a:lnTo>
                <a:lnTo>
                  <a:pt x="96099" y="2887"/>
                </a:lnTo>
                <a:lnTo>
                  <a:pt x="98792" y="1925"/>
                </a:lnTo>
                <a:lnTo>
                  <a:pt x="10715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027414" y="2098476"/>
            <a:ext cx="2646" cy="1"/>
          </a:xfrm>
          <a:custGeom>
            <a:avLst/>
            <a:gdLst/>
            <a:ahLst/>
            <a:cxnLst/>
            <a:rect l="0" t="0" r="0" b="0"/>
            <a:pathLst>
              <a:path w="2646" h="1">
                <a:moveTo>
                  <a:pt x="0" y="0"/>
                </a:moveTo>
                <a:lnTo>
                  <a:pt x="2645"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ARTInkAnnotation12"/>
          <p:cNvSpPr/>
          <p:nvPr/>
        </p:nvSpPr>
        <p:spPr>
          <a:xfrm>
            <a:off x="4384476" y="2089546"/>
            <a:ext cx="1" cy="8931"/>
          </a:xfrm>
          <a:custGeom>
            <a:avLst/>
            <a:gdLst/>
            <a:ahLst/>
            <a:cxnLst/>
            <a:rect l="0" t="0" r="0" b="0"/>
            <a:pathLst>
              <a:path w="1" h="8931">
                <a:moveTo>
                  <a:pt x="0" y="893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482953" y="2027039"/>
            <a:ext cx="2647" cy="1"/>
          </a:xfrm>
          <a:custGeom>
            <a:avLst/>
            <a:gdLst/>
            <a:ahLst/>
            <a:cxnLst/>
            <a:rect l="0" t="0" r="0" b="0"/>
            <a:pathLst>
              <a:path w="2647" h="1">
                <a:moveTo>
                  <a:pt x="0" y="0"/>
                </a:moveTo>
                <a:lnTo>
                  <a:pt x="2646"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179343" y="1982390"/>
            <a:ext cx="2647" cy="1"/>
          </a:xfrm>
          <a:custGeom>
            <a:avLst/>
            <a:gdLst/>
            <a:ahLst/>
            <a:cxnLst/>
            <a:rect l="0" t="0" r="0" b="0"/>
            <a:pathLst>
              <a:path w="2647" h="1">
                <a:moveTo>
                  <a:pt x="0" y="0"/>
                </a:moveTo>
                <a:lnTo>
                  <a:pt x="2646"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 1723-1790</a:t>
            </a:r>
            <a:endParaRPr lang="en-US" dirty="0"/>
          </a:p>
        </p:txBody>
      </p:sp>
      <p:pic>
        <p:nvPicPr>
          <p:cNvPr id="5" name="Content Placeholder 4" descr="Adam-Smith-The-Wealth-of-Nations.jpg"/>
          <p:cNvPicPr>
            <a:picLocks noGrp="1" noChangeAspect="1"/>
          </p:cNvPicPr>
          <p:nvPr>
            <p:ph sz="half" idx="1"/>
          </p:nvPr>
        </p:nvPicPr>
        <p:blipFill>
          <a:blip r:embed="rId2" cstate="print"/>
          <a:stretch>
            <a:fillRect/>
          </a:stretch>
        </p:blipFill>
        <p:spPr>
          <a:xfrm>
            <a:off x="722048" y="1371600"/>
            <a:ext cx="3291417" cy="4937125"/>
          </a:xfrm>
        </p:spPr>
      </p:pic>
      <p:sp>
        <p:nvSpPr>
          <p:cNvPr id="4" name="Content Placeholder 3"/>
          <p:cNvSpPr>
            <a:spLocks noGrp="1"/>
          </p:cNvSpPr>
          <p:nvPr>
            <p:ph sz="half" idx="2"/>
          </p:nvPr>
        </p:nvSpPr>
        <p:spPr/>
        <p:txBody>
          <a:bodyPr>
            <a:normAutofit fontScale="92500" lnSpcReduction="20000"/>
          </a:bodyPr>
          <a:lstStyle/>
          <a:p>
            <a:r>
              <a:rPr lang="en-US" dirty="0" smtClean="0"/>
              <a:t>Classic example of </a:t>
            </a:r>
            <a:r>
              <a:rPr lang="en-US" b="1" i="1" dirty="0" smtClean="0"/>
              <a:t>laissez faire </a:t>
            </a:r>
            <a:r>
              <a:rPr lang="en-US" dirty="0" smtClean="0"/>
              <a:t>economics</a:t>
            </a:r>
          </a:p>
          <a:p>
            <a:r>
              <a:rPr lang="en-US" dirty="0" smtClean="0"/>
              <a:t>Wrote </a:t>
            </a:r>
            <a:r>
              <a:rPr lang="en-US" b="1" i="1" dirty="0" smtClean="0"/>
              <a:t>The Wealth of Nations </a:t>
            </a:r>
            <a:r>
              <a:rPr lang="en-US" dirty="0" smtClean="0"/>
              <a:t>in 1776</a:t>
            </a:r>
          </a:p>
          <a:p>
            <a:r>
              <a:rPr lang="en-US" dirty="0" smtClean="0"/>
              <a:t>Argued that economic liberty guaranteed economic progress</a:t>
            </a:r>
          </a:p>
          <a:p>
            <a:r>
              <a:rPr lang="en-US" dirty="0" smtClean="0"/>
              <a:t>Social harmony would result without </a:t>
            </a:r>
            <a:r>
              <a:rPr lang="en-US" dirty="0" err="1" smtClean="0"/>
              <a:t>gov’t</a:t>
            </a:r>
            <a:r>
              <a:rPr lang="en-US" dirty="0" smtClean="0"/>
              <a:t> as if “by an invisible hand”</a:t>
            </a:r>
          </a:p>
          <a:p>
            <a:r>
              <a:rPr lang="en-US" dirty="0" smtClean="0"/>
              <a:t>Three laws of economics</a:t>
            </a:r>
          </a:p>
          <a:p>
            <a:pPr marL="914400" lvl="1" indent="-457200">
              <a:buFont typeface="+mj-lt"/>
              <a:buAutoNum type="arabicPeriod"/>
            </a:pPr>
            <a:r>
              <a:rPr lang="en-US" dirty="0" smtClean="0"/>
              <a:t>Law of self-interest</a:t>
            </a:r>
          </a:p>
          <a:p>
            <a:pPr marL="914400" lvl="1" indent="-457200">
              <a:buFont typeface="+mj-lt"/>
              <a:buAutoNum type="arabicPeriod"/>
            </a:pPr>
            <a:r>
              <a:rPr lang="en-US" dirty="0" smtClean="0"/>
              <a:t>Law of competition</a:t>
            </a:r>
          </a:p>
          <a:p>
            <a:pPr marL="914400" lvl="1" indent="-457200">
              <a:buFont typeface="+mj-lt"/>
              <a:buAutoNum type="arabicPeriod"/>
            </a:pPr>
            <a:r>
              <a:rPr lang="en-US" dirty="0" smtClean="0"/>
              <a:t>Law of supply and demand</a:t>
            </a:r>
          </a:p>
          <a:p>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sz="half" idx="1"/>
          </p:nvPr>
        </p:nvSpPr>
        <p:spPr/>
        <p:txBody>
          <a:bodyPr/>
          <a:lstStyle/>
          <a:p>
            <a:r>
              <a:rPr lang="en-US" dirty="0" smtClean="0"/>
              <a:t>Economic system in which factors of productions are privately owned and money is invested in business ventures to make a profit</a:t>
            </a:r>
          </a:p>
          <a:p>
            <a:endParaRPr lang="en-US" dirty="0"/>
          </a:p>
        </p:txBody>
      </p:sp>
      <p:pic>
        <p:nvPicPr>
          <p:cNvPr id="5" name="Content Placeholder 4" descr="capitalism-coke.jpg"/>
          <p:cNvPicPr>
            <a:picLocks noGrp="1" noChangeAspect="1"/>
          </p:cNvPicPr>
          <p:nvPr>
            <p:ph sz="half" idx="2"/>
          </p:nvPr>
        </p:nvPicPr>
        <p:blipFill>
          <a:blip r:embed="rId2" cstate="print"/>
          <a:stretch>
            <a:fillRect/>
          </a:stretch>
        </p:blipFill>
        <p:spPr>
          <a:xfrm>
            <a:off x="4876800" y="2411412"/>
            <a:ext cx="3810000" cy="28575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Problems</a:t>
            </a:r>
            <a:endParaRPr lang="en-US" dirty="0"/>
          </a:p>
        </p:txBody>
      </p:sp>
      <p:sp>
        <p:nvSpPr>
          <p:cNvPr id="4" name="Content Placeholder 3"/>
          <p:cNvSpPr>
            <a:spLocks noGrp="1"/>
          </p:cNvSpPr>
          <p:nvPr>
            <p:ph sz="half" idx="1"/>
          </p:nvPr>
        </p:nvSpPr>
        <p:spPr/>
        <p:txBody>
          <a:bodyPr/>
          <a:lstStyle/>
          <a:p>
            <a:r>
              <a:rPr lang="en-US" dirty="0" smtClean="0"/>
              <a:t>Water and air pollution</a:t>
            </a:r>
          </a:p>
          <a:p>
            <a:r>
              <a:rPr lang="en-US" dirty="0" smtClean="0"/>
              <a:t>Diseases among trade</a:t>
            </a:r>
          </a:p>
          <a:p>
            <a:r>
              <a:rPr lang="en-US" dirty="0" smtClean="0"/>
              <a:t>Cholera, typhus, tuberculosis</a:t>
            </a:r>
            <a:endParaRPr lang="en-US" dirty="0"/>
          </a:p>
        </p:txBody>
      </p:sp>
      <p:pic>
        <p:nvPicPr>
          <p:cNvPr id="6" name="Picture 2" descr="image, p526"/>
          <p:cNvPicPr>
            <a:picLocks noGrp="1" noChangeAspect="1" noChangeArrowheads="1"/>
          </p:cNvPicPr>
          <p:nvPr>
            <p:ph sz="half" idx="2"/>
          </p:nvPr>
        </p:nvPicPr>
        <p:blipFill>
          <a:blip r:embed="rId2" cstate="print"/>
          <a:srcRect/>
          <a:stretch>
            <a:fillRect/>
          </a:stretch>
        </p:blipFill>
        <p:spPr bwMode="auto">
          <a:xfrm>
            <a:off x="4495800" y="1371600"/>
            <a:ext cx="4165055" cy="5471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Socialist Challenge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Content Placeholder 3"/>
          <p:cNvSpPr>
            <a:spLocks noGrp="1"/>
          </p:cNvSpPr>
          <p:nvPr>
            <p:ph sz="half" idx="4294967295"/>
          </p:nvPr>
        </p:nvSpPr>
        <p:spPr>
          <a:xfrm>
            <a:off x="457200" y="1371600"/>
            <a:ext cx="8686800" cy="4937125"/>
          </a:xfrm>
        </p:spPr>
        <p:txBody>
          <a:bodyPr>
            <a:normAutofit/>
          </a:bodyPr>
          <a:lstStyle/>
          <a:p>
            <a:r>
              <a:rPr lang="en-US" dirty="0" smtClean="0"/>
              <a:t>Socialists deplored economic inequalities, exploitation of laborers</a:t>
            </a:r>
          </a:p>
          <a:p>
            <a:r>
              <a:rPr lang="en-US" dirty="0" smtClean="0"/>
              <a:t>Want to expand Enlightenment understanding of equality</a:t>
            </a:r>
          </a:p>
          <a:p>
            <a:r>
              <a:rPr lang="en-US" dirty="0" smtClean="0"/>
              <a:t>Had a shared vision, but different views on how to establish it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259" y="1371600"/>
            <a:ext cx="6865481" cy="4365256"/>
          </a:xfrm>
        </p:spPr>
      </p:pic>
      <p:sp>
        <p:nvSpPr>
          <p:cNvPr id="8" name="TextBox 7"/>
          <p:cNvSpPr txBox="1"/>
          <p:nvPr/>
        </p:nvSpPr>
        <p:spPr>
          <a:xfrm>
            <a:off x="1295400" y="6019800"/>
            <a:ext cx="6477000" cy="646331"/>
          </a:xfrm>
          <a:prstGeom prst="rect">
            <a:avLst/>
          </a:prstGeom>
          <a:noFill/>
        </p:spPr>
        <p:txBody>
          <a:bodyPr wrap="square" rtlCol="0">
            <a:spAutoFit/>
          </a:bodyPr>
          <a:lstStyle/>
          <a:p>
            <a:r>
              <a:rPr lang="en-US" dirty="0" smtClean="0"/>
              <a:t>With selective breeding, only the fittest and strongest males allowed to mate.</a:t>
            </a:r>
            <a:endParaRPr lang="en-US" dirty="0"/>
          </a:p>
        </p:txBody>
      </p:sp>
    </p:spTree>
    <p:extLst>
      <p:ext uri="{BB962C8B-B14F-4D97-AF65-F5344CB8AC3E}">
        <p14:creationId xmlns:p14="http://schemas.microsoft.com/office/powerpoint/2010/main" val="2736203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28800" y="5105400"/>
            <a:ext cx="5486400" cy="457200"/>
          </a:xfrm>
        </p:spPr>
        <p:txBody>
          <a:bodyPr>
            <a:normAutofit/>
          </a:bodyPr>
          <a:lstStyle/>
          <a:p>
            <a:pPr algn="ctr"/>
            <a:r>
              <a:rPr lang="en-US" dirty="0" smtClean="0"/>
              <a:t>Social Protest</a:t>
            </a:r>
            <a:endParaRPr lang="en-US" dirty="0"/>
          </a:p>
        </p:txBody>
      </p:sp>
      <p:pic>
        <p:nvPicPr>
          <p:cNvPr id="7" name="Content Placeholder 6" descr="socialism.jpg"/>
          <p:cNvPicPr>
            <a:picLocks noGrp="1" noChangeAspect="1"/>
          </p:cNvPicPr>
          <p:nvPr>
            <p:ph type="pic" idx="1"/>
          </p:nvPr>
        </p:nvPicPr>
        <p:blipFill>
          <a:blip r:embed="rId2" cstate="print"/>
          <a:srcRect l="8177" r="8177"/>
          <a:stretch>
            <a:fillRect/>
          </a:stretch>
        </p:blipFill>
        <p:spPr>
          <a:xfrm>
            <a:off x="1182688" y="0"/>
            <a:ext cx="6705600" cy="5029200"/>
          </a:xfrm>
        </p:spPr>
      </p:pic>
      <p:sp>
        <p:nvSpPr>
          <p:cNvPr id="9" name="Text Placeholder 8"/>
          <p:cNvSpPr>
            <a:spLocks noGrp="1"/>
          </p:cNvSpPr>
          <p:nvPr>
            <p:ph type="body" sz="half" idx="2"/>
          </p:nvPr>
        </p:nvSpPr>
        <p:spPr>
          <a:xfrm>
            <a:off x="0" y="5562600"/>
            <a:ext cx="9144000" cy="1295400"/>
          </a:xfrm>
        </p:spPr>
        <p:txBody>
          <a:bodyPr>
            <a:normAutofit fontScale="85000" lnSpcReduction="20000"/>
          </a:bodyPr>
          <a:lstStyle/>
          <a:p>
            <a:r>
              <a:rPr lang="en-US" sz="1900" dirty="0" smtClean="0"/>
              <a:t>Socialism, a response to the injustices and inequalities</a:t>
            </a:r>
            <a:r>
              <a:rPr lang="en-US" sz="1900" b="1" dirty="0" smtClean="0"/>
              <a:t> </a:t>
            </a:r>
            <a:r>
              <a:rPr lang="en-US" sz="1900" dirty="0" smtClean="0"/>
              <a:t>of industrial capitalism, spread throughout Europe in the nineteenth and early twentieth centuries. Here a group of French socialists in 1908 are demonstrating in memory of an earlier uprising, the Paris commune of 1871. (Demonstration at </a:t>
            </a:r>
            <a:r>
              <a:rPr lang="en-US" sz="1900" dirty="0" err="1" smtClean="0"/>
              <a:t>Père</a:t>
            </a:r>
            <a:r>
              <a:rPr lang="en-US" sz="1900" dirty="0" smtClean="0"/>
              <a:t>-Lachaise for the commemoration of the Paris Commune, by Socialist party, French Section of the International Workingmen’s Association, group of La </a:t>
            </a:r>
            <a:r>
              <a:rPr lang="en-US" sz="1900" dirty="0" err="1" smtClean="0"/>
              <a:t>Villette</a:t>
            </a:r>
            <a:r>
              <a:rPr lang="en-US" sz="1900" dirty="0" smtClean="0"/>
              <a:t>, 1st May 1908 [colored photo], </a:t>
            </a:r>
            <a:r>
              <a:rPr lang="en-US" sz="1900" dirty="0" err="1" smtClean="0"/>
              <a:t>Gondry</a:t>
            </a:r>
            <a:r>
              <a:rPr lang="en-US" sz="1900" dirty="0" smtClean="0"/>
              <a:t>, [19th–early </a:t>
            </a:r>
            <a:r>
              <a:rPr lang="en-US" dirty="0" smtClean="0"/>
              <a:t>20th century]/Private Collection/The Bridgeman Art Library)</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Utopian Socialists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Establish model communities based on the principle of equality</a:t>
            </a:r>
          </a:p>
          <a:p>
            <a:r>
              <a:rPr lang="en-US" dirty="0" smtClean="0"/>
              <a:t>Ex.  The cotton mill at New Lanark in Scotland</a:t>
            </a:r>
          </a:p>
          <a:p>
            <a:endParaRPr lang="en-US" dirty="0" smtClean="0"/>
          </a:p>
          <a:p>
            <a:pPr lvl="1"/>
            <a:r>
              <a:rPr lang="en-US" dirty="0" smtClean="0"/>
              <a:t>Workdays of 10 hours</a:t>
            </a:r>
          </a:p>
          <a:p>
            <a:pPr lvl="1"/>
            <a:r>
              <a:rPr lang="en-US" dirty="0" smtClean="0"/>
              <a:t>Spacious housing with low rent</a:t>
            </a:r>
          </a:p>
          <a:p>
            <a:pPr lvl="1"/>
            <a:r>
              <a:rPr lang="en-US" dirty="0" smtClean="0"/>
              <a:t>Store with fair prices</a:t>
            </a:r>
          </a:p>
          <a:p>
            <a:pPr lvl="1"/>
            <a:r>
              <a:rPr lang="en-US" dirty="0" smtClean="0"/>
              <a:t>Education for children</a:t>
            </a:r>
            <a:endParaRPr lang="en-US" dirty="0"/>
          </a:p>
        </p:txBody>
      </p:sp>
      <p:pic>
        <p:nvPicPr>
          <p:cNvPr id="5" name="Content Placeholder 4" descr="owen_robt5.jpg"/>
          <p:cNvPicPr>
            <a:picLocks noGrp="1" noChangeAspect="1"/>
          </p:cNvPicPr>
          <p:nvPr>
            <p:ph sz="half" idx="2"/>
          </p:nvPr>
        </p:nvPicPr>
        <p:blipFill>
          <a:blip r:embed="rId2" cstate="print"/>
          <a:stretch>
            <a:fillRect/>
          </a:stretch>
        </p:blipFill>
        <p:spPr>
          <a:xfrm>
            <a:off x="4191000" y="1752600"/>
            <a:ext cx="4708602" cy="243856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Karl Marx and </a:t>
            </a:r>
            <a:r>
              <a:rPr lang="en-US" dirty="0" err="1" smtClean="0"/>
              <a:t>Freidrich</a:t>
            </a:r>
            <a:r>
              <a:rPr lang="en-US" smtClean="0"/>
              <a:t> Engels</a:t>
            </a:r>
            <a:endParaRPr lang="en-US"/>
          </a:p>
        </p:txBody>
      </p:sp>
      <p:pic>
        <p:nvPicPr>
          <p:cNvPr id="6" name="Content Placeholder 5" descr="marx.jpg"/>
          <p:cNvPicPr>
            <a:picLocks noGrp="1" noChangeAspect="1"/>
          </p:cNvPicPr>
          <p:nvPr>
            <p:ph sz="half" idx="1"/>
          </p:nvPr>
        </p:nvPicPr>
        <p:blipFill>
          <a:blip r:embed="rId2" cstate="print"/>
          <a:stretch>
            <a:fillRect/>
          </a:stretch>
        </p:blipFill>
        <p:spPr>
          <a:xfrm>
            <a:off x="685800" y="1752600"/>
            <a:ext cx="2573592" cy="3661715"/>
          </a:xfrm>
        </p:spPr>
      </p:pic>
      <p:sp>
        <p:nvSpPr>
          <p:cNvPr id="5" name="Content Placeholder 4"/>
          <p:cNvSpPr>
            <a:spLocks noGrp="1"/>
          </p:cNvSpPr>
          <p:nvPr>
            <p:ph sz="half" idx="2"/>
          </p:nvPr>
        </p:nvSpPr>
        <p:spPr>
          <a:xfrm>
            <a:off x="3657600" y="1371600"/>
            <a:ext cx="5257800" cy="4937760"/>
          </a:xfrm>
        </p:spPr>
        <p:txBody>
          <a:bodyPr>
            <a:normAutofit fontScale="85000" lnSpcReduction="10000"/>
          </a:bodyPr>
          <a:lstStyle/>
          <a:p>
            <a:r>
              <a:rPr lang="en-US" dirty="0" smtClean="0"/>
              <a:t>German theorists who scorn utopian socialists as unrealistic, unproductive</a:t>
            </a:r>
          </a:p>
          <a:p>
            <a:r>
              <a:rPr lang="en-US" b="1" dirty="0" smtClean="0"/>
              <a:t>Theory:</a:t>
            </a:r>
          </a:p>
          <a:p>
            <a:r>
              <a:rPr lang="en-US" dirty="0" smtClean="0"/>
              <a:t>Social problems were the results of a capitalist economy</a:t>
            </a:r>
          </a:p>
          <a:p>
            <a:r>
              <a:rPr lang="en-US" b="1" dirty="0" smtClean="0"/>
              <a:t>Society is made up of 2 classes</a:t>
            </a:r>
          </a:p>
          <a:p>
            <a:pPr marL="914400" lvl="1" indent="-457200">
              <a:buFont typeface="+mj-lt"/>
              <a:buAutoNum type="arabicPeriod"/>
            </a:pPr>
            <a:r>
              <a:rPr lang="en-US" b="1" dirty="0" smtClean="0"/>
              <a:t>Capitalists or </a:t>
            </a:r>
            <a:r>
              <a:rPr lang="en-US" b="1" dirty="0" smtClean="0"/>
              <a:t>Bourgeoisie- </a:t>
            </a:r>
            <a:r>
              <a:rPr lang="en-US" b="1" dirty="0" smtClean="0"/>
              <a:t>owners</a:t>
            </a:r>
          </a:p>
          <a:p>
            <a:pPr marL="914400" lvl="1" indent="-457200">
              <a:buFont typeface="+mj-lt"/>
              <a:buAutoNum type="arabicPeriod"/>
            </a:pPr>
            <a:r>
              <a:rPr lang="en-US" b="1" dirty="0" smtClean="0"/>
              <a:t>Proletariat- working class</a:t>
            </a:r>
          </a:p>
          <a:p>
            <a:r>
              <a:rPr lang="en-US" dirty="0" smtClean="0"/>
              <a:t>Intense competition b/n capitalists led to ruthless exploitation of the working class</a:t>
            </a:r>
          </a:p>
          <a:p>
            <a:r>
              <a:rPr lang="en-US" dirty="0" smtClean="0"/>
              <a:t>State, courts, police all in favor of the ruling class</a:t>
            </a:r>
            <a:endParaRPr lang="en-US" dirty="0"/>
          </a:p>
        </p:txBody>
      </p:sp>
      <p:sp>
        <p:nvSpPr>
          <p:cNvPr id="7" name="TextBox 6"/>
          <p:cNvSpPr txBox="1"/>
          <p:nvPr/>
        </p:nvSpPr>
        <p:spPr>
          <a:xfrm>
            <a:off x="0" y="5638800"/>
            <a:ext cx="4038600" cy="1200329"/>
          </a:xfrm>
          <a:prstGeom prst="rect">
            <a:avLst/>
          </a:prstGeom>
          <a:noFill/>
        </p:spPr>
        <p:txBody>
          <a:bodyPr wrap="square" rtlCol="0">
            <a:spAutoFit/>
          </a:bodyPr>
          <a:lstStyle/>
          <a:p>
            <a:pPr algn="ctr"/>
            <a:r>
              <a:rPr lang="en-US" b="1" dirty="0" smtClean="0"/>
              <a:t>Karl Marx (1818-1883)</a:t>
            </a:r>
            <a:r>
              <a:rPr lang="en-US" dirty="0" smtClean="0"/>
              <a:t>:  German philosopher, political economist, historian, sociologist, and communist revolutionary.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Manifesto</a:t>
            </a:r>
            <a:endParaRPr lang="en-US" dirty="0"/>
          </a:p>
        </p:txBody>
      </p:sp>
      <p:sp>
        <p:nvSpPr>
          <p:cNvPr id="3" name="Content Placeholder 2"/>
          <p:cNvSpPr>
            <a:spLocks noGrp="1"/>
          </p:cNvSpPr>
          <p:nvPr>
            <p:ph sz="half" idx="1"/>
          </p:nvPr>
        </p:nvSpPr>
        <p:spPr>
          <a:xfrm>
            <a:off x="240254" y="1371600"/>
            <a:ext cx="4865146" cy="4937760"/>
          </a:xfrm>
        </p:spPr>
        <p:txBody>
          <a:bodyPr>
            <a:normAutofit fontScale="85000" lnSpcReduction="20000"/>
          </a:bodyPr>
          <a:lstStyle/>
          <a:p>
            <a:r>
              <a:rPr lang="en-US" dirty="0" smtClean="0"/>
              <a:t>Written </a:t>
            </a:r>
            <a:r>
              <a:rPr lang="en-US" b="1" dirty="0" smtClean="0"/>
              <a:t>by Karl Marx and </a:t>
            </a:r>
            <a:r>
              <a:rPr lang="en-US" b="1" dirty="0" err="1" smtClean="0"/>
              <a:t>Freidrich</a:t>
            </a:r>
            <a:r>
              <a:rPr lang="en-US" b="1" dirty="0" smtClean="0"/>
              <a:t> Engels</a:t>
            </a:r>
          </a:p>
          <a:p>
            <a:r>
              <a:rPr lang="en-US" dirty="0" smtClean="0"/>
              <a:t>History has been </a:t>
            </a:r>
            <a:r>
              <a:rPr lang="en-US" dirty="0" smtClean="0"/>
              <a:t>the </a:t>
            </a:r>
            <a:r>
              <a:rPr lang="en-US" b="1" dirty="0" smtClean="0"/>
              <a:t>“history of struggle b/n social classes”</a:t>
            </a:r>
            <a:endParaRPr lang="en-US" b="1" dirty="0" smtClean="0"/>
          </a:p>
          <a:p>
            <a:r>
              <a:rPr lang="en-US" dirty="0" smtClean="0"/>
              <a:t>Claimed that excess of capitalism would lead to a revolution</a:t>
            </a:r>
          </a:p>
          <a:p>
            <a:r>
              <a:rPr lang="en-US" dirty="0" smtClean="0"/>
              <a:t>Eventually capitalism would grind to a halt </a:t>
            </a:r>
          </a:p>
          <a:p>
            <a:r>
              <a:rPr lang="en-US" b="1" dirty="0" smtClean="0"/>
              <a:t>Exploited proletariat would overthrow the system and create a “dictatorship”</a:t>
            </a:r>
          </a:p>
          <a:p>
            <a:r>
              <a:rPr lang="en-US" b="1" dirty="0" smtClean="0"/>
              <a:t>Abolish private property and destroy capitalist order</a:t>
            </a:r>
          </a:p>
          <a:p>
            <a:r>
              <a:rPr lang="en-US" b="1" dirty="0" smtClean="0"/>
              <a:t>Lead </a:t>
            </a:r>
            <a:r>
              <a:rPr lang="en-US" b="1" dirty="0" smtClean="0"/>
              <a:t>to a fair, just, egalitarian society</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5000" y="1342091"/>
            <a:ext cx="3009900" cy="4976368"/>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Reform</a:t>
            </a:r>
            <a:endParaRPr lang="en-US" dirty="0"/>
          </a:p>
        </p:txBody>
      </p:sp>
      <p:sp>
        <p:nvSpPr>
          <p:cNvPr id="3" name="Content Placeholder 2"/>
          <p:cNvSpPr>
            <a:spLocks noGrp="1"/>
          </p:cNvSpPr>
          <p:nvPr>
            <p:ph idx="1"/>
          </p:nvPr>
        </p:nvSpPr>
        <p:spPr/>
        <p:txBody>
          <a:bodyPr>
            <a:normAutofit lnSpcReduction="10000"/>
          </a:bodyPr>
          <a:lstStyle/>
          <a:p>
            <a:r>
              <a:rPr lang="en-US" dirty="0" smtClean="0"/>
              <a:t>Goal:  To persuade </a:t>
            </a:r>
            <a:r>
              <a:rPr lang="en-US" dirty="0" err="1" smtClean="0"/>
              <a:t>gov’t</a:t>
            </a:r>
            <a:r>
              <a:rPr lang="en-US" dirty="0" smtClean="0"/>
              <a:t> authorities to attack abuses of early industrialization and provide security for working class </a:t>
            </a:r>
          </a:p>
          <a:p>
            <a:r>
              <a:rPr lang="en-US" dirty="0" smtClean="0"/>
              <a:t>Examples</a:t>
            </a:r>
          </a:p>
          <a:p>
            <a:pPr lvl="1"/>
            <a:r>
              <a:rPr lang="en-US" dirty="0" smtClean="0"/>
              <a:t>England:  Limit underground work for women and work hours for women and children</a:t>
            </a:r>
          </a:p>
          <a:p>
            <a:pPr lvl="1"/>
            <a:r>
              <a:rPr lang="en-US" dirty="0" smtClean="0"/>
              <a:t>By 1832, a series of Parliamentary acts expanded the universal male suffrage</a:t>
            </a:r>
          </a:p>
          <a:p>
            <a:pPr lvl="1"/>
            <a:r>
              <a:rPr lang="en-US" dirty="0" smtClean="0"/>
              <a:t>1880, Otto von Bismarck’s Germany provided medical insurance, social security, unemployment compensation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Unions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Formed to represent the interests of industrial workers</a:t>
            </a:r>
          </a:p>
          <a:p>
            <a:r>
              <a:rPr lang="en-US" dirty="0" smtClean="0"/>
              <a:t>Tried to eliminate the abuses of early industrial society and improve lives of workers</a:t>
            </a:r>
          </a:p>
          <a:p>
            <a:r>
              <a:rPr lang="en-US" dirty="0" smtClean="0"/>
              <a:t>Tension when union members strike</a:t>
            </a:r>
          </a:p>
          <a:p>
            <a:r>
              <a:rPr lang="en-US" b="1" dirty="0" smtClean="0"/>
              <a:t>Didn’t seek to destroy capitalism but make employers more responsive to their needs</a:t>
            </a:r>
            <a:endParaRPr lang="en-US" b="1" dirty="0"/>
          </a:p>
        </p:txBody>
      </p:sp>
      <p:pic>
        <p:nvPicPr>
          <p:cNvPr id="5" name="Content Placeholder 4" descr="Strike.jpg"/>
          <p:cNvPicPr>
            <a:picLocks noGrp="1" noChangeAspect="1"/>
          </p:cNvPicPr>
          <p:nvPr>
            <p:ph sz="half" idx="2"/>
          </p:nvPr>
        </p:nvPicPr>
        <p:blipFill>
          <a:blip r:embed="rId2" cstate="print"/>
          <a:stretch>
            <a:fillRect/>
          </a:stretch>
        </p:blipFill>
        <p:spPr>
          <a:xfrm>
            <a:off x="4495799" y="2133600"/>
            <a:ext cx="4654211" cy="3023314"/>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Strike</a:t>
            </a:r>
            <a:endParaRPr lang="en-US" dirty="0"/>
          </a:p>
        </p:txBody>
      </p:sp>
      <p:pic>
        <p:nvPicPr>
          <p:cNvPr id="7" name="Content Placeholder 4" descr="Strike.jpg"/>
          <p:cNvPicPr>
            <a:picLocks noGrp="1" noChangeAspect="1"/>
          </p:cNvPicPr>
          <p:nvPr>
            <p:ph idx="1"/>
          </p:nvPr>
        </p:nvPicPr>
        <p:blipFill>
          <a:blip r:embed="rId2" cstate="print"/>
          <a:stretch>
            <a:fillRect/>
          </a:stretch>
        </p:blipFill>
        <p:spPr>
          <a:xfrm>
            <a:off x="1142999" y="1447801"/>
            <a:ext cx="7125339" cy="4628526"/>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in Japan</a:t>
            </a:r>
            <a:endParaRPr lang="en-US" dirty="0"/>
          </a:p>
        </p:txBody>
      </p:sp>
      <p:pic>
        <p:nvPicPr>
          <p:cNvPr id="5" name="Content Placeholder 4" descr="tomoika silk factory.jpg"/>
          <p:cNvPicPr>
            <a:picLocks noGrp="1" noChangeAspect="1"/>
          </p:cNvPicPr>
          <p:nvPr>
            <p:ph sz="half" idx="1"/>
          </p:nvPr>
        </p:nvPicPr>
        <p:blipFill>
          <a:blip r:embed="rId2" cstate="print"/>
          <a:stretch>
            <a:fillRect/>
          </a:stretch>
        </p:blipFill>
        <p:spPr>
          <a:xfrm>
            <a:off x="304800" y="2362200"/>
            <a:ext cx="4256087" cy="2824978"/>
          </a:xfrm>
        </p:spPr>
      </p:pic>
      <p:sp>
        <p:nvSpPr>
          <p:cNvPr id="4" name="Content Placeholder 3"/>
          <p:cNvSpPr>
            <a:spLocks noGrp="1"/>
          </p:cNvSpPr>
          <p:nvPr>
            <p:ph sz="half" idx="2"/>
          </p:nvPr>
        </p:nvSpPr>
        <p:spPr/>
        <p:txBody>
          <a:bodyPr>
            <a:normAutofit fontScale="70000" lnSpcReduction="20000"/>
          </a:bodyPr>
          <a:lstStyle/>
          <a:p>
            <a:r>
              <a:rPr lang="en-US" dirty="0" smtClean="0"/>
              <a:t>Imperial authorities pushed it</a:t>
            </a:r>
          </a:p>
          <a:p>
            <a:pPr lvl="1"/>
            <a:r>
              <a:rPr lang="en-US" dirty="0" smtClean="0"/>
              <a:t>Hired foreign experts to instruct Japanese workers and managers in the techniques</a:t>
            </a:r>
          </a:p>
          <a:p>
            <a:pPr lvl="1"/>
            <a:r>
              <a:rPr lang="en-US" dirty="0" smtClean="0"/>
              <a:t>Established schools, universities specializing in scientific and technical fields</a:t>
            </a:r>
          </a:p>
          <a:p>
            <a:r>
              <a:rPr lang="en-US" dirty="0" err="1" smtClean="0"/>
              <a:t>Gov’t</a:t>
            </a:r>
            <a:r>
              <a:rPr lang="en-US" dirty="0" smtClean="0"/>
              <a:t> support responsible for building rail, mines, industries such as shipbuilding, armaments, silk, cotton, chemicals, glass</a:t>
            </a:r>
          </a:p>
          <a:p>
            <a:r>
              <a:rPr lang="en-US" dirty="0" smtClean="0"/>
              <a:t>Once established, they sold them off to private entrepreneurs </a:t>
            </a:r>
          </a:p>
          <a:p>
            <a:pPr lvl="1"/>
            <a:r>
              <a:rPr lang="en-US" b="1" dirty="0" smtClean="0"/>
              <a:t>Built large industrial empires called </a:t>
            </a:r>
            <a:r>
              <a:rPr lang="en-US" b="1" i="1" dirty="0" smtClean="0"/>
              <a:t>zaibatsu “wealthy cliques”</a:t>
            </a:r>
          </a:p>
          <a:p>
            <a:r>
              <a:rPr lang="en-US" b="1" dirty="0" smtClean="0"/>
              <a:t>By 1900, they were the most industrialized nation in Asia</a:t>
            </a:r>
            <a:endParaRPr lang="en-US" b="1" dirty="0"/>
          </a:p>
        </p:txBody>
      </p:sp>
      <p:sp>
        <p:nvSpPr>
          <p:cNvPr id="6" name="TextBox 5"/>
          <p:cNvSpPr txBox="1"/>
          <p:nvPr/>
        </p:nvSpPr>
        <p:spPr>
          <a:xfrm>
            <a:off x="152400" y="5638800"/>
            <a:ext cx="4876800" cy="923330"/>
          </a:xfrm>
          <a:prstGeom prst="rect">
            <a:avLst/>
          </a:prstGeom>
          <a:noFill/>
        </p:spPr>
        <p:txBody>
          <a:bodyPr wrap="square" rtlCol="0">
            <a:spAutoFit/>
          </a:bodyPr>
          <a:lstStyle/>
          <a:p>
            <a:pPr algn="ctr"/>
            <a:r>
              <a:rPr lang="en-US" dirty="0" err="1" smtClean="0"/>
              <a:t>Tomioka</a:t>
            </a:r>
            <a:r>
              <a:rPr lang="en-US" dirty="0" smtClean="0"/>
              <a:t> Silk Factory today, established in the 1870’s, it was one of the earliest mechanized textile factories in Japan.</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in Russia</a:t>
            </a:r>
            <a:endParaRPr lang="en-US" dirty="0"/>
          </a:p>
        </p:txBody>
      </p:sp>
      <p:sp>
        <p:nvSpPr>
          <p:cNvPr id="3" name="Content Placeholder 2"/>
          <p:cNvSpPr>
            <a:spLocks noGrp="1"/>
          </p:cNvSpPr>
          <p:nvPr>
            <p:ph sz="half" idx="1"/>
          </p:nvPr>
        </p:nvSpPr>
        <p:spPr>
          <a:xfrm>
            <a:off x="240254" y="1371600"/>
            <a:ext cx="4484146" cy="4937760"/>
          </a:xfrm>
        </p:spPr>
        <p:txBody>
          <a:bodyPr>
            <a:normAutofit fontScale="62500" lnSpcReduction="20000"/>
          </a:bodyPr>
          <a:lstStyle/>
          <a:p>
            <a:r>
              <a:rPr lang="en-US" dirty="0" smtClean="0"/>
              <a:t>1870, Russian tsarist </a:t>
            </a:r>
            <a:r>
              <a:rPr lang="en-US" dirty="0" err="1" smtClean="0"/>
              <a:t>gov’t</a:t>
            </a:r>
            <a:r>
              <a:rPr lang="en-US" dirty="0" smtClean="0"/>
              <a:t> promotes industrialization by encouraging the construction of railroads </a:t>
            </a:r>
          </a:p>
          <a:p>
            <a:r>
              <a:rPr lang="en-US" b="1" dirty="0" smtClean="0"/>
              <a:t>Trans-Siberian Railroad</a:t>
            </a:r>
          </a:p>
          <a:p>
            <a:pPr lvl="1"/>
            <a:r>
              <a:rPr lang="en-US" dirty="0" smtClean="0"/>
              <a:t>Stretched 5,600 miles</a:t>
            </a:r>
          </a:p>
          <a:p>
            <a:pPr lvl="1"/>
            <a:r>
              <a:rPr lang="en-US" dirty="0" smtClean="0"/>
              <a:t>Constructed b/n 1891-1904</a:t>
            </a:r>
          </a:p>
          <a:p>
            <a:pPr lvl="1"/>
            <a:r>
              <a:rPr lang="en-US" dirty="0" smtClean="0"/>
              <a:t>Linked Moscow to </a:t>
            </a:r>
            <a:r>
              <a:rPr lang="en-US" dirty="0" err="1" smtClean="0"/>
              <a:t>Vladivostock</a:t>
            </a:r>
            <a:r>
              <a:rPr lang="en-US" dirty="0" smtClean="0"/>
              <a:t> on the Pacific Ocean</a:t>
            </a:r>
          </a:p>
          <a:p>
            <a:r>
              <a:rPr lang="en-US" dirty="0" smtClean="0"/>
              <a:t>35,000 miles by 1900</a:t>
            </a:r>
          </a:p>
          <a:p>
            <a:r>
              <a:rPr lang="en-US" dirty="0" smtClean="0"/>
              <a:t>Stimulated development of coal, iron, steel </a:t>
            </a:r>
          </a:p>
          <a:p>
            <a:r>
              <a:rPr lang="en-US" b="1" dirty="0" smtClean="0"/>
              <a:t>Count Sergei Witte, finance minister  (1892-1903)</a:t>
            </a:r>
          </a:p>
          <a:p>
            <a:pPr lvl="1"/>
            <a:r>
              <a:rPr lang="en-US" dirty="0" smtClean="0"/>
              <a:t>Oversaw construction of Trans-Siberian Rail</a:t>
            </a:r>
          </a:p>
          <a:p>
            <a:pPr lvl="1"/>
            <a:r>
              <a:rPr lang="en-US" dirty="0" smtClean="0"/>
              <a:t>Reformed commercial law, supported steamship companies, promoted nautical and engineering schools</a:t>
            </a:r>
          </a:p>
          <a:p>
            <a:pPr lvl="1"/>
            <a:r>
              <a:rPr lang="en-US" dirty="0" smtClean="0"/>
              <a:t>Invited foreign investors to Russia</a:t>
            </a:r>
          </a:p>
          <a:p>
            <a:pPr lvl="1"/>
            <a:r>
              <a:rPr lang="en-US" dirty="0" smtClean="0"/>
              <a:t>Established savings banks for Russians</a:t>
            </a:r>
          </a:p>
          <a:p>
            <a:r>
              <a:rPr lang="en-US" dirty="0" smtClean="0"/>
              <a:t>By 1900 Russia produced ½ world’s oil and 4</a:t>
            </a:r>
            <a:r>
              <a:rPr lang="en-US" baseline="30000" dirty="0" smtClean="0"/>
              <a:t>th</a:t>
            </a:r>
            <a:r>
              <a:rPr lang="en-US" dirty="0" smtClean="0"/>
              <a:t> in world for steel production</a:t>
            </a:r>
          </a:p>
          <a:p>
            <a:endParaRPr lang="en-US" dirty="0" smtClean="0"/>
          </a:p>
          <a:p>
            <a:endParaRPr lang="en-US" dirty="0"/>
          </a:p>
        </p:txBody>
      </p:sp>
      <p:pic>
        <p:nvPicPr>
          <p:cNvPr id="5" name="Content Placeholder 4" descr="trans-stiberian railroad.jpg"/>
          <p:cNvPicPr>
            <a:picLocks noGrp="1" noChangeAspect="1"/>
          </p:cNvPicPr>
          <p:nvPr>
            <p:ph sz="half" idx="2"/>
          </p:nvPr>
        </p:nvPicPr>
        <p:blipFill>
          <a:blip r:embed="rId2" cstate="print"/>
          <a:stretch>
            <a:fillRect/>
          </a:stretch>
        </p:blipFill>
        <p:spPr>
          <a:xfrm>
            <a:off x="4724400" y="2209800"/>
            <a:ext cx="4267200" cy="3200400"/>
          </a:xfrm>
        </p:spPr>
      </p:pic>
      <p:sp>
        <p:nvSpPr>
          <p:cNvPr id="6" name="TextBox 5"/>
          <p:cNvSpPr txBox="1"/>
          <p:nvPr/>
        </p:nvSpPr>
        <p:spPr>
          <a:xfrm>
            <a:off x="4724400" y="5791200"/>
            <a:ext cx="3429000" cy="369332"/>
          </a:xfrm>
          <a:prstGeom prst="rect">
            <a:avLst/>
          </a:prstGeom>
          <a:noFill/>
        </p:spPr>
        <p:txBody>
          <a:bodyPr wrap="square" rtlCol="0">
            <a:spAutoFit/>
          </a:bodyPr>
          <a:lstStyle/>
          <a:p>
            <a:pPr algn="ctr"/>
            <a:r>
              <a:rPr lang="en-US" dirty="0" smtClean="0"/>
              <a:t>Snow in late April, Siberia 2009</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973" y="398875"/>
            <a:ext cx="8461427" cy="6078125"/>
          </a:xfrm>
        </p:spPr>
      </p:pic>
    </p:spTree>
    <p:extLst>
      <p:ext uri="{BB962C8B-B14F-4D97-AF65-F5344CB8AC3E}">
        <p14:creationId xmlns:p14="http://schemas.microsoft.com/office/powerpoint/2010/main" val="255334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Industrialization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Coal in England</a:t>
            </a:r>
          </a:p>
          <a:p>
            <a:pPr lvl="1"/>
            <a:r>
              <a:rPr lang="en-US" dirty="0" smtClean="0"/>
              <a:t>Wood had always been primary source for iron production, home heating cooking</a:t>
            </a:r>
          </a:p>
          <a:p>
            <a:pPr lvl="2"/>
            <a:r>
              <a:rPr lang="en-US" dirty="0" smtClean="0"/>
              <a:t>Caused deforestation however</a:t>
            </a:r>
          </a:p>
          <a:p>
            <a:pPr lvl="1"/>
            <a:r>
              <a:rPr lang="en-US" b="1" dirty="0" smtClean="0"/>
              <a:t>Coal was abundant in Britain</a:t>
            </a:r>
          </a:p>
          <a:p>
            <a:pPr lvl="2"/>
            <a:r>
              <a:rPr lang="en-US" dirty="0" smtClean="0"/>
              <a:t>Easy access to water transport, centers of commerce, and pools of skilled labor</a:t>
            </a:r>
          </a:p>
          <a:p>
            <a:pPr lvl="2"/>
            <a:r>
              <a:rPr lang="en-US" dirty="0" smtClean="0"/>
              <a:t>Substitute it for wood</a:t>
            </a:r>
          </a:p>
          <a:p>
            <a:pPr lvl="2"/>
            <a:r>
              <a:rPr lang="en-US" b="1" dirty="0" smtClean="0"/>
              <a:t>Needed it to expand iron production </a:t>
            </a:r>
          </a:p>
        </p:txBody>
      </p:sp>
      <p:pic>
        <p:nvPicPr>
          <p:cNvPr id="6" name="Content Placeholder 5" descr="coal cart.jpg"/>
          <p:cNvPicPr>
            <a:picLocks noGrp="1" noChangeAspect="1"/>
          </p:cNvPicPr>
          <p:nvPr>
            <p:ph sz="half" idx="2"/>
          </p:nvPr>
        </p:nvPicPr>
        <p:blipFill>
          <a:blip r:embed="rId2" cstate="print"/>
          <a:stretch>
            <a:fillRect/>
          </a:stretch>
        </p:blipFill>
        <p:spPr>
          <a:xfrm>
            <a:off x="4114800" y="1524000"/>
            <a:ext cx="4979582" cy="1597925"/>
          </a:xfrm>
        </p:spPr>
      </p:pic>
      <p:sp>
        <p:nvSpPr>
          <p:cNvPr id="7" name="TextBox 6"/>
          <p:cNvSpPr txBox="1"/>
          <p:nvPr/>
        </p:nvSpPr>
        <p:spPr>
          <a:xfrm>
            <a:off x="4648200" y="3733800"/>
            <a:ext cx="4038600" cy="2031325"/>
          </a:xfrm>
          <a:prstGeom prst="rect">
            <a:avLst/>
          </a:prstGeom>
          <a:noFill/>
        </p:spPr>
        <p:txBody>
          <a:bodyPr wrap="square" rtlCol="0">
            <a:spAutoFit/>
          </a:bodyPr>
          <a:lstStyle/>
          <a:p>
            <a:r>
              <a:rPr lang="en-US" dirty="0" smtClean="0"/>
              <a:t>A woman working as a drawer in a British coal mine drags her coal cart with the aid of a belt and chain. Manually produced coal fueled the machines of early industrial society. What specific risks might have been associated with this kind of job?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Division of Labor</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Increases demand for raw materials</a:t>
            </a:r>
          </a:p>
          <a:p>
            <a:pPr lvl="1"/>
            <a:r>
              <a:rPr lang="en-US" dirty="0" smtClean="0"/>
              <a:t>Agricultural products of Africa, Asia, Americas, Australia, eastern Europe</a:t>
            </a:r>
          </a:p>
          <a:p>
            <a:r>
              <a:rPr lang="en-US" dirty="0" smtClean="0"/>
              <a:t>Economic development is better in some lands colonized for export of raw materials</a:t>
            </a:r>
          </a:p>
          <a:p>
            <a:pPr lvl="1"/>
            <a:r>
              <a:rPr lang="en-US" dirty="0" smtClean="0"/>
              <a:t>Canada, Argentina, Australia, South Africa</a:t>
            </a:r>
          </a:p>
          <a:p>
            <a:r>
              <a:rPr lang="en-US" dirty="0" smtClean="0"/>
              <a:t>Economic dependency more common in other countries</a:t>
            </a:r>
          </a:p>
          <a:p>
            <a:pPr lvl="1"/>
            <a:r>
              <a:rPr lang="en-US" dirty="0" smtClean="0"/>
              <a:t>Foreign investors owned and controlled plantations and production</a:t>
            </a:r>
          </a:p>
          <a:p>
            <a:pPr lvl="1"/>
            <a:r>
              <a:rPr lang="en-US" dirty="0" smtClean="0"/>
              <a:t>World divided into consumers </a:t>
            </a:r>
            <a:r>
              <a:rPr lang="en-US" smtClean="0"/>
              <a:t>and producers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Relief for Britain</a:t>
            </a:r>
            <a:endParaRPr lang="en-US" dirty="0"/>
          </a:p>
        </p:txBody>
      </p:sp>
      <p:sp>
        <p:nvSpPr>
          <p:cNvPr id="4" name="Content Placeholder 3"/>
          <p:cNvSpPr>
            <a:spLocks noGrp="1"/>
          </p:cNvSpPr>
          <p:nvPr>
            <p:ph idx="1"/>
          </p:nvPr>
        </p:nvSpPr>
        <p:spPr/>
        <p:txBody>
          <a:bodyPr>
            <a:normAutofit/>
          </a:bodyPr>
          <a:lstStyle/>
          <a:p>
            <a:r>
              <a:rPr lang="en-US" dirty="0" smtClean="0"/>
              <a:t>Economic relationship with Americas gave them relief</a:t>
            </a:r>
          </a:p>
          <a:p>
            <a:r>
              <a:rPr lang="en-US" dirty="0" smtClean="0"/>
              <a:t>Supply them with primary products </a:t>
            </a:r>
          </a:p>
          <a:p>
            <a:pPr lvl="1"/>
            <a:r>
              <a:rPr lang="en-US" dirty="0" smtClean="0"/>
              <a:t>Sugar and cotton</a:t>
            </a:r>
          </a:p>
          <a:p>
            <a:pPr lvl="1"/>
            <a:r>
              <a:rPr lang="en-US" dirty="0" smtClean="0"/>
              <a:t>Grain, timber, beef after 1830</a:t>
            </a:r>
          </a:p>
          <a:p>
            <a:r>
              <a:rPr lang="en-US" dirty="0" smtClean="0"/>
              <a:t>Markets for manufactured goods in Americas</a:t>
            </a:r>
          </a:p>
          <a:p>
            <a:r>
              <a:rPr lang="en-US" dirty="0" smtClean="0"/>
              <a:t>Migration to Americas also served as outlets for their surplus population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Industrialization</a:t>
            </a:r>
            <a:endParaRPr lang="en-US" dirty="0"/>
          </a:p>
        </p:txBody>
      </p:sp>
      <p:sp>
        <p:nvSpPr>
          <p:cNvPr id="3" name="Content Placeholder 2"/>
          <p:cNvSpPr>
            <a:spLocks noGrp="1"/>
          </p:cNvSpPr>
          <p:nvPr>
            <p:ph sz="half" idx="1"/>
          </p:nvPr>
        </p:nvSpPr>
        <p:spPr>
          <a:xfrm>
            <a:off x="240254" y="1371600"/>
            <a:ext cx="5017546" cy="4937760"/>
          </a:xfrm>
        </p:spPr>
        <p:txBody>
          <a:bodyPr>
            <a:noAutofit/>
          </a:bodyPr>
          <a:lstStyle/>
          <a:p>
            <a:r>
              <a:rPr lang="en-US" sz="1600" b="1" dirty="0" smtClean="0"/>
              <a:t>Mechanization of Cotton Industry</a:t>
            </a:r>
          </a:p>
          <a:p>
            <a:pPr lvl="1"/>
            <a:r>
              <a:rPr lang="en-US" sz="1600" b="1" dirty="0" smtClean="0"/>
              <a:t>Cotton replaces wool</a:t>
            </a:r>
          </a:p>
          <a:p>
            <a:r>
              <a:rPr lang="en-US" sz="1600" dirty="0" smtClean="0"/>
              <a:t>Demand for cotton so strong that it lead to inventions that rapidly mechanized the industry</a:t>
            </a:r>
          </a:p>
          <a:p>
            <a:r>
              <a:rPr lang="en-US" sz="1600" dirty="0" smtClean="0"/>
              <a:t>1769 </a:t>
            </a:r>
            <a:r>
              <a:rPr lang="en-US" sz="1600" b="1" dirty="0" smtClean="0"/>
              <a:t>Richard Arkwright </a:t>
            </a:r>
            <a:r>
              <a:rPr lang="en-US" sz="1600" dirty="0" smtClean="0"/>
              <a:t>invented the water frame, a machine that spun strong cotton threads at once</a:t>
            </a:r>
          </a:p>
          <a:p>
            <a:pPr lvl="1"/>
            <a:r>
              <a:rPr lang="en-US" sz="1600" dirty="0" smtClean="0"/>
              <a:t>Used water wheel for power so built near fast-flowing river</a:t>
            </a:r>
          </a:p>
          <a:p>
            <a:r>
              <a:rPr lang="en-US" sz="1600" dirty="0" smtClean="0"/>
              <a:t>1779 “Mule”-mechanical spinning device</a:t>
            </a:r>
          </a:p>
          <a:p>
            <a:pPr lvl="1"/>
            <a:r>
              <a:rPr lang="en-US" sz="1600" dirty="0" smtClean="0"/>
              <a:t>Produced a strong, thin thread called muslin</a:t>
            </a:r>
          </a:p>
          <a:p>
            <a:pPr lvl="2"/>
            <a:r>
              <a:rPr lang="en-US" sz="1600" dirty="0" smtClean="0"/>
              <a:t>Finer than the human made and cost less</a:t>
            </a:r>
          </a:p>
          <a:p>
            <a:pPr lvl="3"/>
            <a:r>
              <a:rPr lang="en-US" sz="1400" dirty="0" smtClean="0"/>
              <a:t>Took India 500 hours to spin 1 lb. /self-acting mule =80 minutes</a:t>
            </a:r>
          </a:p>
          <a:p>
            <a:pPr lvl="2"/>
            <a:r>
              <a:rPr lang="en-US" sz="1600" dirty="0" smtClean="0"/>
              <a:t>Undersell the high-quality from India</a:t>
            </a:r>
          </a:p>
          <a:p>
            <a:r>
              <a:rPr lang="en-US" sz="1600" dirty="0" smtClean="0"/>
              <a:t>1785 Edmond</a:t>
            </a:r>
            <a:r>
              <a:rPr lang="en-US" sz="1600" b="1" dirty="0" smtClean="0"/>
              <a:t> </a:t>
            </a:r>
            <a:r>
              <a:rPr lang="en-US" sz="1600" dirty="0" smtClean="0"/>
              <a:t>Cartwright patented a water-drive power loom</a:t>
            </a:r>
          </a:p>
          <a:p>
            <a:r>
              <a:rPr lang="en-US" sz="1600" dirty="0" smtClean="0"/>
              <a:t>1830 ½ million people working in cotton business</a:t>
            </a:r>
          </a:p>
          <a:p>
            <a:endParaRPr lang="en-US" sz="1600" dirty="0" smtClean="0"/>
          </a:p>
        </p:txBody>
      </p:sp>
      <p:pic>
        <p:nvPicPr>
          <p:cNvPr id="5" name="Content Placeholder 4" descr="Arkwright_Richard_1790.jpg"/>
          <p:cNvPicPr>
            <a:picLocks noGrp="1" noChangeAspect="1"/>
          </p:cNvPicPr>
          <p:nvPr>
            <p:ph sz="half" idx="2"/>
          </p:nvPr>
        </p:nvPicPr>
        <p:blipFill>
          <a:blip r:embed="rId2" cstate="print"/>
          <a:stretch>
            <a:fillRect/>
          </a:stretch>
        </p:blipFill>
        <p:spPr>
          <a:xfrm>
            <a:off x="5743575" y="1186926"/>
            <a:ext cx="3171825" cy="4762500"/>
          </a:xfrm>
        </p:spPr>
      </p:pic>
      <p:sp>
        <p:nvSpPr>
          <p:cNvPr id="4" name="TextBox 3"/>
          <p:cNvSpPr txBox="1"/>
          <p:nvPr/>
        </p:nvSpPr>
        <p:spPr>
          <a:xfrm>
            <a:off x="5257800" y="5949426"/>
            <a:ext cx="4129087" cy="923330"/>
          </a:xfrm>
          <a:prstGeom prst="rect">
            <a:avLst/>
          </a:prstGeom>
          <a:noFill/>
        </p:spPr>
        <p:txBody>
          <a:bodyPr wrap="square" rtlCol="0">
            <a:spAutoFit/>
          </a:bodyPr>
          <a:lstStyle/>
          <a:p>
            <a:r>
              <a:rPr lang="en-US" dirty="0" smtClean="0"/>
              <a:t>Richard Arkwright became the wealthiest and most successful textile manufacturer of the Industrial Revolution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81344">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Template>
  <TotalTime>6266</TotalTime>
  <Words>4185</Words>
  <Application>Microsoft Office PowerPoint</Application>
  <PresentationFormat>On-screen Show (4:3)</PresentationFormat>
  <Paragraphs>467</Paragraphs>
  <Slides>70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TS101881344</vt:lpstr>
      <vt:lpstr>An Age of Revolution, Industry, and Empire 1750-1900</vt:lpstr>
      <vt:lpstr>Industrial Revolution</vt:lpstr>
      <vt:lpstr>The world in 1750…</vt:lpstr>
      <vt:lpstr>Why did England have the head start?</vt:lpstr>
      <vt:lpstr>Another Agricultural Revolution</vt:lpstr>
      <vt:lpstr>PowerPoint Presentation</vt:lpstr>
      <vt:lpstr>Resources for Industrialization</vt:lpstr>
      <vt:lpstr>Ecological Relief for Britain</vt:lpstr>
      <vt:lpstr>Foundations of Industrialization</vt:lpstr>
      <vt:lpstr>Water Frame</vt:lpstr>
      <vt:lpstr>Textile factory</vt:lpstr>
      <vt:lpstr>Cotton Industry Effects</vt:lpstr>
      <vt:lpstr>Steam Power</vt:lpstr>
      <vt:lpstr>Water Transportation:  Steamship</vt:lpstr>
      <vt:lpstr>Transportation:  Rail</vt:lpstr>
      <vt:lpstr>Railway Age Begins</vt:lpstr>
      <vt:lpstr>PowerPoint Presentation</vt:lpstr>
      <vt:lpstr>Measuring the Industrial Revolution </vt:lpstr>
      <vt:lpstr>Road Transportation</vt:lpstr>
      <vt:lpstr>Iron and Steel</vt:lpstr>
      <vt:lpstr>Railcars </vt:lpstr>
      <vt:lpstr>Crystal Palace Exhibition of 1851</vt:lpstr>
      <vt:lpstr>Crystal Palace, London, 1851, celebrated the “works” of industry of all nations. </vt:lpstr>
      <vt:lpstr>The Factory System</vt:lpstr>
      <vt:lpstr>Division of Labor </vt:lpstr>
      <vt:lpstr>Working Conditions in Factory</vt:lpstr>
      <vt:lpstr>Rise of Industrial Cities</vt:lpstr>
      <vt:lpstr>PowerPoint Presentation</vt:lpstr>
      <vt:lpstr>Living Conditions</vt:lpstr>
      <vt:lpstr>Urban Poor of Industrial Society</vt:lpstr>
      <vt:lpstr>PowerPoint Presentation</vt:lpstr>
      <vt:lpstr>PowerPoint Presentation</vt:lpstr>
      <vt:lpstr>Living Conditions</vt:lpstr>
      <vt:lpstr>Working Class Women and Children</vt:lpstr>
      <vt:lpstr>Inside the Factory: Lewis Hine, Child Labor, 1912 (Oil over photograph, 1912, by Lewis W. Hine. The Granger Collection, New York)</vt:lpstr>
      <vt:lpstr>Women in Textile Industry</vt:lpstr>
      <vt:lpstr>The New Middle Class of British Society </vt:lpstr>
      <vt:lpstr>Middle-Class Women in Britain</vt:lpstr>
      <vt:lpstr>Cult of Domesticity in poetry</vt:lpstr>
      <vt:lpstr>Industrial Workers at Play</vt:lpstr>
      <vt:lpstr>Positive Effects of Industrial Society</vt:lpstr>
      <vt:lpstr>John Leech, Capital and Labor</vt:lpstr>
      <vt:lpstr>Population Growth</vt:lpstr>
      <vt:lpstr>A French newspaper sponsored free smallpox vaccinations in 1905; the serum of a cow infected with cowpox is being injected into waiting Parisians.</vt:lpstr>
      <vt:lpstr>Urbanization and Migration</vt:lpstr>
      <vt:lpstr>Rise of Industrialization in Europe</vt:lpstr>
      <vt:lpstr>PowerPoint Presentation</vt:lpstr>
      <vt:lpstr>Industrial Development in the US</vt:lpstr>
      <vt:lpstr>Expansion in the US</vt:lpstr>
      <vt:lpstr>Rise of Corporations</vt:lpstr>
      <vt:lpstr>Industrial Capitalism</vt:lpstr>
      <vt:lpstr>Monopoly</vt:lpstr>
      <vt:lpstr>Standard Oil Company and Trust</vt:lpstr>
      <vt:lpstr>Impact of Industrialization</vt:lpstr>
      <vt:lpstr>Philosophers of Industrialization</vt:lpstr>
      <vt:lpstr>Adam Smith 1723-1790</vt:lpstr>
      <vt:lpstr>Capitalism</vt:lpstr>
      <vt:lpstr>Urban Problems</vt:lpstr>
      <vt:lpstr>The Socialist Challenge</vt:lpstr>
      <vt:lpstr>Social Protest</vt:lpstr>
      <vt:lpstr>Utopian Socialists</vt:lpstr>
      <vt:lpstr>Karl Marx and Freidrich Engels</vt:lpstr>
      <vt:lpstr>Communist Manifesto</vt:lpstr>
      <vt:lpstr>Social Reform</vt:lpstr>
      <vt:lpstr>Trade Unions</vt:lpstr>
      <vt:lpstr>The Strike</vt:lpstr>
      <vt:lpstr>Industrialization in Japan</vt:lpstr>
      <vt:lpstr>Industrialization in Russia</vt:lpstr>
      <vt:lpstr>PowerPoint Presentation</vt:lpstr>
      <vt:lpstr>International Division of Labor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Age of Revolution, Industry, and Empire 1750-1914</dc:title>
  <dc:creator>CCSD</dc:creator>
  <cp:lastModifiedBy>ELIZABETH CAIN</cp:lastModifiedBy>
  <cp:revision>390</cp:revision>
  <dcterms:created xsi:type="dcterms:W3CDTF">2011-02-28T16:07:12Z</dcterms:created>
  <dcterms:modified xsi:type="dcterms:W3CDTF">2016-04-06T03:56:21Z</dcterms:modified>
</cp:coreProperties>
</file>