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handoutMasterIdLst>
    <p:handoutMasterId r:id="rId46"/>
  </p:handoutMasterIdLst>
  <p:sldIdLst>
    <p:sldId id="256" r:id="rId2"/>
    <p:sldId id="261" r:id="rId3"/>
    <p:sldId id="262" r:id="rId4"/>
    <p:sldId id="263" r:id="rId5"/>
    <p:sldId id="287" r:id="rId6"/>
    <p:sldId id="264" r:id="rId7"/>
    <p:sldId id="315" r:id="rId8"/>
    <p:sldId id="257" r:id="rId9"/>
    <p:sldId id="265" r:id="rId10"/>
    <p:sldId id="266" r:id="rId11"/>
    <p:sldId id="296" r:id="rId12"/>
    <p:sldId id="267" r:id="rId13"/>
    <p:sldId id="268" r:id="rId14"/>
    <p:sldId id="269" r:id="rId15"/>
    <p:sldId id="298" r:id="rId16"/>
    <p:sldId id="285" r:id="rId17"/>
    <p:sldId id="259" r:id="rId18"/>
    <p:sldId id="313" r:id="rId19"/>
    <p:sldId id="270" r:id="rId20"/>
    <p:sldId id="272" r:id="rId21"/>
    <p:sldId id="307" r:id="rId22"/>
    <p:sldId id="300" r:id="rId23"/>
    <p:sldId id="273" r:id="rId24"/>
    <p:sldId id="309" r:id="rId25"/>
    <p:sldId id="310" r:id="rId26"/>
    <p:sldId id="306" r:id="rId27"/>
    <p:sldId id="271" r:id="rId28"/>
    <p:sldId id="274" r:id="rId29"/>
    <p:sldId id="275" r:id="rId30"/>
    <p:sldId id="291" r:id="rId31"/>
    <p:sldId id="312" r:id="rId32"/>
    <p:sldId id="276" r:id="rId33"/>
    <p:sldId id="277" r:id="rId34"/>
    <p:sldId id="289" r:id="rId35"/>
    <p:sldId id="302" r:id="rId36"/>
    <p:sldId id="278" r:id="rId37"/>
    <p:sldId id="279" r:id="rId38"/>
    <p:sldId id="281" r:id="rId39"/>
    <p:sldId id="282" r:id="rId40"/>
    <p:sldId id="303" r:id="rId41"/>
    <p:sldId id="283" r:id="rId42"/>
    <p:sldId id="304" r:id="rId43"/>
    <p:sldId id="305" r:id="rId4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99" autoAdjust="0"/>
  </p:normalViewPr>
  <p:slideViewPr>
    <p:cSldViewPr>
      <p:cViewPr varScale="1">
        <p:scale>
          <a:sx n="70" d="100"/>
          <a:sy n="70" d="100"/>
        </p:scale>
        <p:origin x="2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8E348C89-9A56-4A8C-8E3F-AFAE9FDEA50B}" type="datetimeFigureOut">
              <a:rPr lang="en-US" smtClean="0"/>
              <a:pPr/>
              <a:t>1/30/2017</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CA7B1D8D-C912-4445-B2C0-119F8BC47F83}" type="slidenum">
              <a:rPr lang="en-US" smtClean="0"/>
              <a:pPr/>
              <a:t>‹#›</a:t>
            </a:fld>
            <a:endParaRPr lang="en-US"/>
          </a:p>
        </p:txBody>
      </p:sp>
    </p:spTree>
    <p:extLst>
      <p:ext uri="{BB962C8B-B14F-4D97-AF65-F5344CB8AC3E}">
        <p14:creationId xmlns:p14="http://schemas.microsoft.com/office/powerpoint/2010/main" val="205215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smtClean="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smtClean="0"/>
            </a:lvl1pPr>
          </a:lstStyle>
          <a:p>
            <a:pPr>
              <a:defRPr/>
            </a:pPr>
            <a:fld id="{882A9A8D-216A-4C27-ACEE-B12814A2680B}" type="slidenum">
              <a:rPr lang="en-US"/>
              <a:pPr>
                <a:defRPr/>
              </a:pPr>
              <a:t>‹#›</a:t>
            </a:fld>
            <a:endParaRPr lang="en-US"/>
          </a:p>
        </p:txBody>
      </p:sp>
    </p:spTree>
    <p:extLst>
      <p:ext uri="{BB962C8B-B14F-4D97-AF65-F5344CB8AC3E}">
        <p14:creationId xmlns:p14="http://schemas.microsoft.com/office/powerpoint/2010/main" val="2386899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2A9A8D-216A-4C27-ACEE-B12814A2680B}" type="slidenum">
              <a:rPr lang="en-US" smtClean="0"/>
              <a:pPr>
                <a:defRPr/>
              </a:pPr>
              <a:t>19</a:t>
            </a:fld>
            <a:endParaRPr lang="en-US"/>
          </a:p>
        </p:txBody>
      </p:sp>
    </p:spTree>
    <p:extLst>
      <p:ext uri="{BB962C8B-B14F-4D97-AF65-F5344CB8AC3E}">
        <p14:creationId xmlns:p14="http://schemas.microsoft.com/office/powerpoint/2010/main" val="3466330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09591F9-015F-48D0-92B7-228A0F58950D}" type="slidenum">
              <a:rPr lang="en-US" altLang="en-US" smtClean="0"/>
              <a:pPr>
                <a:defRPr/>
              </a:pPr>
              <a:t>‹#›</a:t>
            </a:fld>
            <a:endParaRPr lang="en-US" altLang="en-US"/>
          </a:p>
        </p:txBody>
      </p:sp>
      <p:sp>
        <p:nvSpPr>
          <p:cNvPr id="13"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4CC03576-0CC8-4584-AE39-6F9449104AB8}"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7321BCDD-B4FE-46E5-A217-306B76231C41}"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7B05B9EA-14EF-4C2E-93A5-2919CF16253A}" type="slidenum">
              <a:rPr lang="en-US" altLang="en-US" smtClean="0"/>
              <a:pPr>
                <a:defRPr/>
              </a:pPr>
              <a:t>‹#›</a:t>
            </a:fld>
            <a:endParaRPr lang="en-US"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342DE023-7B66-4E70-88EC-CA0AD214711B}"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CD42C9F7-E395-4BB7-A98F-10BF1A109FAB}" type="slidenum">
              <a:rPr lang="en-US" altLang="en-US" smtClean="0"/>
              <a:pPr>
                <a:defRPr/>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6E18C17F-8A7E-4487-B42D-1893B33C7F1C}"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603CB881-EA8E-4F41-BC9D-E1DCF216505D}" type="slidenum">
              <a:rPr lang="en-US" altLang="en-US" smtClean="0"/>
              <a:pPr>
                <a:defRPr/>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262B846D-736B-4C4A-BC78-F7F8BA8D156F}"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C59E2F75-175F-46C1-8E48-CFEC98934AE1}"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CA1869E2-2433-43E1-A934-75A58803F38D}"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47B7C2F-7E4F-4B5F-98CB-C30148F7F2B2}" type="slidenum">
              <a:rPr lang="en-US" altLang="en-US" smtClean="0"/>
              <a:pPr>
                <a:defRPr/>
              </a:pPr>
              <a:t>‹#›</a:t>
            </a:fld>
            <a:endParaRPr lang="en-US" altLang="en-US"/>
          </a:p>
        </p:txBody>
      </p:sp>
      <p:sp>
        <p:nvSpPr>
          <p:cNvPr id="11"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wmf"/><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wmf"/><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2800" dirty="0" smtClean="0"/>
              <a:t>Chapter 23</a:t>
            </a:r>
          </a:p>
        </p:txBody>
      </p:sp>
      <p:sp>
        <p:nvSpPr>
          <p:cNvPr id="4100" name="Rectangle 3"/>
          <p:cNvSpPr>
            <a:spLocks noGrp="1" noChangeArrowheads="1"/>
          </p:cNvSpPr>
          <p:nvPr>
            <p:ph type="body" idx="2"/>
          </p:nvPr>
        </p:nvSpPr>
        <p:spPr/>
        <p:txBody>
          <a:bodyPr>
            <a:normAutofit/>
          </a:bodyPr>
          <a:lstStyle/>
          <a:p>
            <a:pPr eaLnBrk="1" hangingPunct="1"/>
            <a:r>
              <a:rPr lang="en-US" sz="2000" dirty="0" smtClean="0"/>
              <a:t>Transoceanic Encounters and Global Connections</a:t>
            </a:r>
          </a:p>
        </p:txBody>
      </p:sp>
      <p:sp>
        <p:nvSpPr>
          <p:cNvPr id="9" name="Content Placeholder 8"/>
          <p:cNvSpPr>
            <a:spLocks noGrp="1"/>
          </p:cNvSpPr>
          <p:nvPr>
            <p:ph sz="half" idx="1"/>
          </p:nvPr>
        </p:nvSpPr>
        <p:spPr/>
        <p:txBody>
          <a:bodyPr/>
          <a:lstStyle/>
          <a:p>
            <a:pPr algn="ctr"/>
            <a:r>
              <a:rPr lang="en-US" sz="2000" dirty="0" smtClean="0"/>
              <a:t>Europeans, Javanese, Chinese, and African slaves at fish market in Dutch Batavia 1661 (N. Jakarta)</a:t>
            </a:r>
          </a:p>
          <a:p>
            <a:endParaRPr lang="en-US" dirty="0"/>
          </a:p>
        </p:txBody>
      </p:sp>
      <p:sp>
        <p:nvSpPr>
          <p:cNvPr id="6" name="Rectangle 6"/>
          <p:cNvSpPr>
            <a:spLocks noGrp="1" noChangeArrowheads="1"/>
          </p:cNvSpPr>
          <p:nvPr>
            <p:ph type="sldNum" sz="quarter" idx="12"/>
          </p:nvPr>
        </p:nvSpPr>
        <p:spPr/>
        <p:txBody>
          <a:bodyPr/>
          <a:lstStyle/>
          <a:p>
            <a:pPr>
              <a:defRPr/>
            </a:pPr>
            <a:fld id="{7B1B56A7-BB40-4136-AD93-E5FD5D3B4E30}" type="slidenum">
              <a:rPr lang="en-US" altLang="en-US"/>
              <a:pPr>
                <a:defRPr/>
              </a:pPr>
              <a:t>1</a:t>
            </a:fld>
            <a:endParaRPr lang="en-US" altLang="en-US"/>
          </a:p>
        </p:txBody>
      </p:sp>
      <p:pic>
        <p:nvPicPr>
          <p:cNvPr id="5" name="Picture 4" descr="Andries_Beeckman_-_The_Castle_of_Batavia.jpg"/>
          <p:cNvPicPr>
            <a:picLocks noChangeAspect="1"/>
          </p:cNvPicPr>
          <p:nvPr/>
        </p:nvPicPr>
        <p:blipFill>
          <a:blip r:embed="rId2" cstate="print"/>
          <a:stretch>
            <a:fillRect/>
          </a:stretch>
        </p:blipFill>
        <p:spPr>
          <a:xfrm>
            <a:off x="2286000" y="914400"/>
            <a:ext cx="5222097" cy="3733800"/>
          </a:xfrm>
          <a:prstGeom prst="rect">
            <a:avLst/>
          </a:prstGeom>
        </p:spPr>
      </p:pic>
      <p:pic>
        <p:nvPicPr>
          <p:cNvPr id="29698" name="Picture 2" descr="http://upload.wikimedia.org/wikipedia/commons/2/21/Vasco_da_Gama%27s_ship.jpg"/>
          <p:cNvPicPr>
            <a:picLocks noChangeAspect="1" noChangeArrowheads="1"/>
          </p:cNvPicPr>
          <p:nvPr/>
        </p:nvPicPr>
        <p:blipFill>
          <a:blip r:embed="rId3" cstate="print"/>
          <a:srcRect/>
          <a:stretch>
            <a:fillRect/>
          </a:stretch>
        </p:blipFill>
        <p:spPr bwMode="auto">
          <a:xfrm>
            <a:off x="228600" y="2590800"/>
            <a:ext cx="1981200" cy="3864232"/>
          </a:xfrm>
          <a:prstGeom prst="rect">
            <a:avLst/>
          </a:prstGeom>
          <a:noFill/>
        </p:spPr>
      </p:pic>
      <p:pic>
        <p:nvPicPr>
          <p:cNvPr id="29700" name="Picture 4" descr="C:\Documents and Settings\ELIZABETH_CAIN\Local Settings\Temporary Internet Files\Content.IE5\EWGHKJOS\MC900016723[1].wmf"/>
          <p:cNvPicPr>
            <a:picLocks noChangeAspect="1" noChangeArrowheads="1"/>
          </p:cNvPicPr>
          <p:nvPr/>
        </p:nvPicPr>
        <p:blipFill>
          <a:blip r:embed="rId4" cstate="print"/>
          <a:srcRect/>
          <a:stretch>
            <a:fillRect/>
          </a:stretch>
        </p:blipFill>
        <p:spPr bwMode="auto">
          <a:xfrm>
            <a:off x="7239000" y="914400"/>
            <a:ext cx="1637690" cy="1641348"/>
          </a:xfrm>
          <a:prstGeom prst="rect">
            <a:avLst/>
          </a:prstGeom>
          <a:noFill/>
        </p:spPr>
      </p:pic>
      <p:pic>
        <p:nvPicPr>
          <p:cNvPr id="29704" name="Picture 8" descr="C:\Documents and Settings\ELIZABETH_CAIN\Local Settings\Temporary Internet Files\Content.IE5\0D9S96P8\MC900352445[1].wmf"/>
          <p:cNvPicPr>
            <a:picLocks noChangeAspect="1" noChangeArrowheads="1"/>
          </p:cNvPicPr>
          <p:nvPr/>
        </p:nvPicPr>
        <p:blipFill>
          <a:blip r:embed="rId5" cstate="print"/>
          <a:srcRect/>
          <a:stretch>
            <a:fillRect/>
          </a:stretch>
        </p:blipFill>
        <p:spPr bwMode="auto">
          <a:xfrm>
            <a:off x="838200" y="685800"/>
            <a:ext cx="805758" cy="1803149"/>
          </a:xfrm>
          <a:prstGeom prst="rect">
            <a:avLst/>
          </a:prstGeom>
          <a:noFill/>
        </p:spPr>
      </p:pic>
      <p:pic>
        <p:nvPicPr>
          <p:cNvPr id="29708" name="Picture 12" descr="C:\Documents and Settings\ELIZABETH_CAIN\Local Settings\Temporary Internet Files\Content.IE5\7UOVQSAO\MC900438066[1].png"/>
          <p:cNvPicPr>
            <a:picLocks noChangeAspect="1" noChangeArrowheads="1"/>
          </p:cNvPicPr>
          <p:nvPr/>
        </p:nvPicPr>
        <p:blipFill>
          <a:blip r:embed="rId6" cstate="print"/>
          <a:srcRect/>
          <a:stretch>
            <a:fillRect/>
          </a:stretch>
        </p:blipFill>
        <p:spPr bwMode="auto">
          <a:xfrm>
            <a:off x="2514600" y="4876800"/>
            <a:ext cx="1981200" cy="198120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sz="half" idx="1"/>
          </p:nvPr>
        </p:nvSpPr>
        <p:spPr>
          <a:xfrm>
            <a:off x="457200" y="1481328"/>
            <a:ext cx="4343400" cy="4614672"/>
          </a:xfrm>
        </p:spPr>
        <p:txBody>
          <a:bodyPr>
            <a:noAutofit/>
          </a:bodyPr>
          <a:lstStyle/>
          <a:p>
            <a:pPr eaLnBrk="1" hangingPunct="1"/>
            <a:r>
              <a:rPr lang="en-US" sz="1400" dirty="0" smtClean="0"/>
              <a:t>Believed Earth was smaller</a:t>
            </a:r>
          </a:p>
          <a:p>
            <a:pPr lvl="1" eaLnBrk="1" hangingPunct="1"/>
            <a:r>
              <a:rPr lang="en-US" sz="1400" dirty="0" smtClean="0"/>
              <a:t>Estimated Japan approximately 2,500 miles west of Canaries (actually 10,000 miles)</a:t>
            </a:r>
          </a:p>
          <a:p>
            <a:pPr lvl="1" eaLnBrk="1" hangingPunct="1"/>
            <a:r>
              <a:rPr lang="en-US" sz="1400" dirty="0" smtClean="0"/>
              <a:t>Thought sailing west would be profitable</a:t>
            </a:r>
          </a:p>
          <a:p>
            <a:pPr eaLnBrk="1" hangingPunct="1"/>
            <a:r>
              <a:rPr lang="en-US" sz="1400" dirty="0" smtClean="0"/>
              <a:t>Portuguese kings do not fund proposed westward trip</a:t>
            </a:r>
          </a:p>
          <a:p>
            <a:pPr lvl="1"/>
            <a:r>
              <a:rPr lang="en-US" sz="1400" dirty="0" smtClean="0"/>
              <a:t>Dias had already found the  route </a:t>
            </a:r>
          </a:p>
          <a:p>
            <a:pPr eaLnBrk="1" hangingPunct="1"/>
            <a:r>
              <a:rPr lang="en-US" sz="1400" dirty="0" smtClean="0"/>
              <a:t>Fernando and Isabel of Spain underwrite voyage</a:t>
            </a:r>
          </a:p>
          <a:p>
            <a:pPr lvl="1"/>
            <a:r>
              <a:rPr lang="en-US" sz="1400" dirty="0" smtClean="0"/>
              <a:t>Sailed south to Canary Islands, picked up supplies and turned west</a:t>
            </a:r>
          </a:p>
          <a:p>
            <a:pPr eaLnBrk="1" hangingPunct="1"/>
            <a:r>
              <a:rPr lang="en-US" sz="1400" dirty="0" smtClean="0"/>
              <a:t>Discovers Bahamas and Cuba</a:t>
            </a:r>
          </a:p>
          <a:p>
            <a:pPr lvl="1"/>
            <a:r>
              <a:rPr lang="en-US" sz="1400" dirty="0" smtClean="0"/>
              <a:t>Called the natives, </a:t>
            </a:r>
            <a:r>
              <a:rPr lang="en-US" sz="1400" dirty="0" err="1" smtClean="0"/>
              <a:t>Tainos</a:t>
            </a:r>
            <a:r>
              <a:rPr lang="en-US" sz="1400" dirty="0" smtClean="0"/>
              <a:t>, “Indians”</a:t>
            </a:r>
          </a:p>
          <a:p>
            <a:pPr lvl="1"/>
            <a:r>
              <a:rPr lang="en-US" sz="1400" dirty="0" smtClean="0"/>
              <a:t>Insisted after 3</a:t>
            </a:r>
            <a:r>
              <a:rPr lang="en-US" sz="1400" baseline="30000" dirty="0" smtClean="0"/>
              <a:t>rd</a:t>
            </a:r>
            <a:r>
              <a:rPr lang="en-US" sz="1400" dirty="0" smtClean="0"/>
              <a:t> voyage to South America that it was part of Asia</a:t>
            </a:r>
          </a:p>
          <a:p>
            <a:pPr lvl="1"/>
            <a:r>
              <a:rPr lang="en-US" sz="1400" b="1" dirty="0" err="1" smtClean="0"/>
              <a:t>Amerigo</a:t>
            </a:r>
            <a:r>
              <a:rPr lang="en-US" sz="1400" b="1" dirty="0" smtClean="0"/>
              <a:t> Vespucci’s explorations led mapmakers to name the new continents “America” after him</a:t>
            </a:r>
          </a:p>
        </p:txBody>
      </p:sp>
      <p:sp>
        <p:nvSpPr>
          <p:cNvPr id="6" name="Slide Number Placeholder 5"/>
          <p:cNvSpPr>
            <a:spLocks noGrp="1"/>
          </p:cNvSpPr>
          <p:nvPr>
            <p:ph type="sldNum" sz="quarter" idx="12"/>
          </p:nvPr>
        </p:nvSpPr>
        <p:spPr/>
        <p:txBody>
          <a:bodyPr/>
          <a:lstStyle/>
          <a:p>
            <a:pPr>
              <a:defRPr/>
            </a:pPr>
            <a:fld id="{0AEFC567-5D79-4760-8C5D-ECB796C5CCA7}" type="slidenum">
              <a:rPr lang="en-US" altLang="en-US"/>
              <a:pPr>
                <a:defRPr/>
              </a:pPr>
              <a:t>10</a:t>
            </a:fld>
            <a:endParaRPr lang="en-US" altLang="en-US"/>
          </a:p>
        </p:txBody>
      </p:sp>
      <p:sp>
        <p:nvSpPr>
          <p:cNvPr id="11267" name="Rectangle 2"/>
          <p:cNvSpPr>
            <a:spLocks noGrp="1" noChangeArrowheads="1"/>
          </p:cNvSpPr>
          <p:nvPr>
            <p:ph type="title"/>
          </p:nvPr>
        </p:nvSpPr>
        <p:spPr/>
        <p:txBody>
          <a:bodyPr>
            <a:normAutofit fontScale="90000"/>
          </a:bodyPr>
          <a:lstStyle/>
          <a:p>
            <a:pPr algn="ctr" eaLnBrk="1" hangingPunct="1"/>
            <a:r>
              <a:rPr lang="en-US" dirty="0" smtClean="0"/>
              <a:t>Christopher Columbus (1451-1506)</a:t>
            </a:r>
          </a:p>
        </p:txBody>
      </p:sp>
      <p:pic>
        <p:nvPicPr>
          <p:cNvPr id="11269" name="Picture 5"/>
          <p:cNvPicPr>
            <a:picLocks noGrp="1" noChangeAspect="1" noChangeArrowheads="1"/>
          </p:cNvPicPr>
          <p:nvPr>
            <p:ph sz="half" idx="2"/>
          </p:nvPr>
        </p:nvPicPr>
        <p:blipFill>
          <a:blip r:embed="rId2" cstate="print"/>
          <a:srcRect/>
          <a:stretch>
            <a:fillRect/>
          </a:stretch>
        </p:blipFill>
        <p:spPr bwMode="auto">
          <a:xfrm>
            <a:off x="4724399" y="1752600"/>
            <a:ext cx="4276725" cy="273710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lobe-1492.jpg"/>
          <p:cNvPicPr>
            <a:picLocks noGrp="1" noChangeAspect="1"/>
          </p:cNvPicPr>
          <p:nvPr>
            <p:ph sz="half" idx="1"/>
          </p:nvPr>
        </p:nvPicPr>
        <p:blipFill>
          <a:blip r:embed="rId2" cstate="print"/>
          <a:stretch>
            <a:fillRect/>
          </a:stretch>
        </p:blipFill>
        <p:spPr>
          <a:xfrm>
            <a:off x="762000" y="381000"/>
            <a:ext cx="2743200" cy="6080077"/>
          </a:xfrm>
        </p:spPr>
      </p:pic>
      <p:sp>
        <p:nvSpPr>
          <p:cNvPr id="3" name="Content Placeholder 2"/>
          <p:cNvSpPr>
            <a:spLocks noGrp="1"/>
          </p:cNvSpPr>
          <p:nvPr>
            <p:ph sz="half" idx="2"/>
          </p:nvPr>
        </p:nvSpPr>
        <p:spPr/>
        <p:txBody>
          <a:bodyPr>
            <a:normAutofit lnSpcReduction="10000"/>
          </a:bodyPr>
          <a:lstStyle/>
          <a:p>
            <a:r>
              <a:rPr lang="en-US" dirty="0" smtClean="0"/>
              <a:t>The earliest surviving world globe, produced by the German cartographer Martin </a:t>
            </a:r>
            <a:r>
              <a:rPr lang="en-US" dirty="0" err="1" smtClean="0"/>
              <a:t>Behaim</a:t>
            </a:r>
            <a:r>
              <a:rPr lang="en-US" dirty="0" smtClean="0"/>
              <a:t>, depicts the eastern hemisphere quite accurately but shows almost no land west of Iberia for east Asia.</a:t>
            </a:r>
            <a:endParaRPr lang="en-US" dirty="0"/>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11</a:t>
            </a:fld>
            <a:endParaRPr lang="en-US" altLang="en-U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p:txBody>
          <a:bodyPr/>
          <a:lstStyle/>
          <a:p>
            <a:pPr eaLnBrk="1" hangingPunct="1"/>
            <a:r>
              <a:rPr lang="en-US" dirty="0" smtClean="0"/>
              <a:t>Columbus tries three times, never reaches Asia</a:t>
            </a:r>
          </a:p>
          <a:p>
            <a:pPr eaLnBrk="1" hangingPunct="1"/>
            <a:r>
              <a:rPr lang="en-US" dirty="0" smtClean="0"/>
              <a:t>But by early 16</a:t>
            </a:r>
            <a:r>
              <a:rPr lang="en-US" baseline="30000" dirty="0" smtClean="0"/>
              <a:t>th</a:t>
            </a:r>
            <a:r>
              <a:rPr lang="en-US" dirty="0" smtClean="0"/>
              <a:t> century, several powers follow</a:t>
            </a:r>
          </a:p>
          <a:p>
            <a:pPr lvl="1" eaLnBrk="1" hangingPunct="1"/>
            <a:r>
              <a:rPr lang="en-US" dirty="0" smtClean="0"/>
              <a:t>English, Spanish, French, Dutch</a:t>
            </a:r>
          </a:p>
          <a:p>
            <a:pPr eaLnBrk="1" hangingPunct="1"/>
            <a:r>
              <a:rPr lang="en-US" dirty="0" smtClean="0"/>
              <a:t>Realization of value of newly discovered Americas</a:t>
            </a:r>
          </a:p>
          <a:p>
            <a:pPr eaLnBrk="1" hangingPunct="1"/>
            <a:r>
              <a:rPr lang="en-US" b="1" dirty="0" smtClean="0"/>
              <a:t>Paves way for conquest, settlement, and exploitation of the Americas </a:t>
            </a:r>
          </a:p>
        </p:txBody>
      </p:sp>
      <p:sp>
        <p:nvSpPr>
          <p:cNvPr id="6" name="Slide Number Placeholder 5"/>
          <p:cNvSpPr>
            <a:spLocks noGrp="1"/>
          </p:cNvSpPr>
          <p:nvPr>
            <p:ph type="sldNum" sz="quarter" idx="12"/>
          </p:nvPr>
        </p:nvSpPr>
        <p:spPr/>
        <p:txBody>
          <a:bodyPr/>
          <a:lstStyle/>
          <a:p>
            <a:pPr>
              <a:defRPr/>
            </a:pPr>
            <a:fld id="{D1D1F4F0-C104-4893-93F5-BD17907B96C1}" type="slidenum">
              <a:rPr lang="en-US" altLang="en-US"/>
              <a:pPr>
                <a:defRPr/>
              </a:pPr>
              <a:t>12</a:t>
            </a:fld>
            <a:endParaRPr lang="en-US" altLang="en-US"/>
          </a:p>
        </p:txBody>
      </p:sp>
      <p:sp>
        <p:nvSpPr>
          <p:cNvPr id="12291" name="Rectangle 2"/>
          <p:cNvSpPr>
            <a:spLocks noGrp="1" noChangeArrowheads="1"/>
          </p:cNvSpPr>
          <p:nvPr>
            <p:ph type="title"/>
          </p:nvPr>
        </p:nvSpPr>
        <p:spPr/>
        <p:txBody>
          <a:bodyPr/>
          <a:lstStyle/>
          <a:p>
            <a:pPr eaLnBrk="1" hangingPunct="1"/>
            <a:r>
              <a:rPr lang="en-US" smtClean="0"/>
              <a:t>Hemispheric Links</a:t>
            </a:r>
          </a:p>
        </p:txBody>
      </p:sp>
      <p:pic>
        <p:nvPicPr>
          <p:cNvPr id="20481" name="Picture 1" descr="C:\Documents and Settings\ELIZABETH_CAIN\Local Settings\Temporary Internet Files\Content.IE5\7UOVQSAO\MC900047759[1].wmf"/>
          <p:cNvPicPr>
            <a:picLocks noChangeAspect="1" noChangeArrowheads="1"/>
          </p:cNvPicPr>
          <p:nvPr/>
        </p:nvPicPr>
        <p:blipFill>
          <a:blip r:embed="rId2" cstate="print"/>
          <a:srcRect/>
          <a:stretch>
            <a:fillRect/>
          </a:stretch>
        </p:blipFill>
        <p:spPr bwMode="auto">
          <a:xfrm>
            <a:off x="6781800" y="4976182"/>
            <a:ext cx="2049780" cy="1881818"/>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sz="half" idx="1"/>
          </p:nvPr>
        </p:nvSpPr>
        <p:spPr/>
        <p:txBody>
          <a:bodyPr>
            <a:normAutofit fontScale="70000" lnSpcReduction="20000"/>
          </a:bodyPr>
          <a:lstStyle/>
          <a:p>
            <a:pPr eaLnBrk="1" hangingPunct="1"/>
            <a:r>
              <a:rPr lang="en-US" sz="2600" b="1" smtClean="0"/>
              <a:t>Vasco </a:t>
            </a:r>
            <a:r>
              <a:rPr lang="en-US" sz="2600" b="1" dirty="0" smtClean="0"/>
              <a:t>de Balboa </a:t>
            </a:r>
            <a:r>
              <a:rPr lang="en-US" sz="2600" dirty="0" smtClean="0"/>
              <a:t>finds Pacific Ocean while searching for gold in Panama, 1513</a:t>
            </a:r>
          </a:p>
          <a:p>
            <a:pPr lvl="1" eaLnBrk="1" hangingPunct="1"/>
            <a:r>
              <a:rPr lang="en-US" sz="2200" dirty="0" smtClean="0"/>
              <a:t>Distance to Asia unknown</a:t>
            </a:r>
          </a:p>
          <a:p>
            <a:pPr eaLnBrk="1" hangingPunct="1"/>
            <a:r>
              <a:rPr lang="en-US" sz="2600" b="1" dirty="0" smtClean="0"/>
              <a:t>Ferdinand Magellan </a:t>
            </a:r>
            <a:r>
              <a:rPr lang="en-US" sz="2600" dirty="0" smtClean="0"/>
              <a:t>(1480-1521) not supported by Portuguese, uses Spanish support to circumnavigate globe in 1519-1522</a:t>
            </a:r>
          </a:p>
          <a:p>
            <a:pPr lvl="1" eaLnBrk="1" hangingPunct="1"/>
            <a:r>
              <a:rPr lang="en-US" sz="2200" dirty="0" smtClean="0"/>
              <a:t>Sails through Strait of Magellan at southern tip of South America</a:t>
            </a:r>
          </a:p>
          <a:p>
            <a:pPr lvl="1" eaLnBrk="1" hangingPunct="1"/>
            <a:r>
              <a:rPr lang="en-US" sz="2200" dirty="0" smtClean="0"/>
              <a:t>Crew assailed by scurvy, only 35 of 250 sailors survive journey</a:t>
            </a:r>
          </a:p>
          <a:p>
            <a:pPr lvl="1" eaLnBrk="1" hangingPunct="1"/>
            <a:r>
              <a:rPr lang="en-US" sz="2200" dirty="0" smtClean="0"/>
              <a:t>Magellan killed in local political dispute in Philippine Islands</a:t>
            </a:r>
          </a:p>
        </p:txBody>
      </p:sp>
      <p:sp>
        <p:nvSpPr>
          <p:cNvPr id="6" name="Slide Number Placeholder 5"/>
          <p:cNvSpPr>
            <a:spLocks noGrp="1"/>
          </p:cNvSpPr>
          <p:nvPr>
            <p:ph type="sldNum" sz="quarter" idx="12"/>
          </p:nvPr>
        </p:nvSpPr>
        <p:spPr/>
        <p:txBody>
          <a:bodyPr/>
          <a:lstStyle/>
          <a:p>
            <a:pPr>
              <a:defRPr/>
            </a:pPr>
            <a:fld id="{07F3B245-55C9-47E6-BC51-97E7C2E77547}" type="slidenum">
              <a:rPr lang="en-US" altLang="en-US"/>
              <a:pPr>
                <a:defRPr/>
              </a:pPr>
              <a:t>13</a:t>
            </a:fld>
            <a:endParaRPr lang="en-US" altLang="en-US"/>
          </a:p>
        </p:txBody>
      </p:sp>
      <p:sp>
        <p:nvSpPr>
          <p:cNvPr id="14339" name="Rectangle 2"/>
          <p:cNvSpPr>
            <a:spLocks noGrp="1" noChangeArrowheads="1"/>
          </p:cNvSpPr>
          <p:nvPr>
            <p:ph type="title"/>
          </p:nvPr>
        </p:nvSpPr>
        <p:spPr/>
        <p:txBody>
          <a:bodyPr/>
          <a:lstStyle/>
          <a:p>
            <a:pPr eaLnBrk="1" hangingPunct="1"/>
            <a:r>
              <a:rPr lang="en-US" dirty="0" smtClean="0"/>
              <a:t>Circumnavigation of the Globe</a:t>
            </a:r>
          </a:p>
        </p:txBody>
      </p:sp>
      <p:pic>
        <p:nvPicPr>
          <p:cNvPr id="18433" name="Picture 1"/>
          <p:cNvPicPr>
            <a:picLocks noGrp="1" noChangeAspect="1" noChangeArrowheads="1"/>
          </p:cNvPicPr>
          <p:nvPr>
            <p:ph sz="half" idx="2"/>
          </p:nvPr>
        </p:nvPicPr>
        <p:blipFill>
          <a:blip r:embed="rId2" cstate="print"/>
          <a:srcRect/>
          <a:stretch>
            <a:fillRect/>
          </a:stretch>
        </p:blipFill>
        <p:spPr bwMode="auto">
          <a:xfrm>
            <a:off x="5410200" y="3810000"/>
            <a:ext cx="2731497" cy="2630493"/>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cstate="print"/>
          <a:srcRect/>
          <a:stretch>
            <a:fillRect/>
          </a:stretch>
        </p:blipFill>
        <p:spPr bwMode="auto">
          <a:xfrm>
            <a:off x="1447800" y="4953000"/>
            <a:ext cx="2057400" cy="1641543"/>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cstate="print"/>
          <a:srcRect/>
          <a:stretch>
            <a:fillRect/>
          </a:stretch>
        </p:blipFill>
        <p:spPr bwMode="auto">
          <a:xfrm>
            <a:off x="4953000" y="1219200"/>
            <a:ext cx="3657600" cy="198933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Exploration of the Pacific</a:t>
            </a:r>
          </a:p>
        </p:txBody>
      </p:sp>
      <p:sp>
        <p:nvSpPr>
          <p:cNvPr id="8" name="Text Placeholder 7"/>
          <p:cNvSpPr>
            <a:spLocks noGrp="1"/>
          </p:cNvSpPr>
          <p:nvPr>
            <p:ph type="body" sz="half" idx="3"/>
          </p:nvPr>
        </p:nvSpPr>
        <p:spPr>
          <a:xfrm>
            <a:off x="4572000" y="3810000"/>
            <a:ext cx="4343399" cy="2514600"/>
          </a:xfrm>
        </p:spPr>
        <p:txBody>
          <a:bodyPr>
            <a:normAutofit fontScale="85000" lnSpcReduction="10000"/>
          </a:bodyPr>
          <a:lstStyle/>
          <a:p>
            <a:pPr>
              <a:lnSpc>
                <a:spcPct val="90000"/>
              </a:lnSpc>
            </a:pPr>
            <a:endParaRPr lang="en-US" b="1" dirty="0" smtClean="0"/>
          </a:p>
          <a:p>
            <a:pPr>
              <a:lnSpc>
                <a:spcPct val="90000"/>
              </a:lnSpc>
            </a:pPr>
            <a:r>
              <a:rPr lang="en-US" b="1" dirty="0" smtClean="0"/>
              <a:t>James Cook (England</a:t>
            </a:r>
            <a:r>
              <a:rPr lang="en-US" dirty="0" smtClean="0"/>
              <a:t>) explores southern Pacific –voyages above</a:t>
            </a:r>
          </a:p>
          <a:p>
            <a:pPr lvl="1">
              <a:lnSpc>
                <a:spcPct val="90000"/>
              </a:lnSpc>
            </a:pPr>
            <a:r>
              <a:rPr lang="en-US" b="0" dirty="0" smtClean="0"/>
              <a:t>Led 3 expeditions to the Pacific</a:t>
            </a:r>
          </a:p>
          <a:p>
            <a:pPr lvl="1">
              <a:lnSpc>
                <a:spcPct val="90000"/>
              </a:lnSpc>
            </a:pPr>
            <a:r>
              <a:rPr lang="en-US" b="0" dirty="0" smtClean="0"/>
              <a:t>Charted eastern Australia, New Zealand </a:t>
            </a:r>
          </a:p>
          <a:p>
            <a:pPr lvl="1">
              <a:lnSpc>
                <a:spcPct val="90000"/>
              </a:lnSpc>
            </a:pPr>
            <a:r>
              <a:rPr lang="en-US" b="0" dirty="0" smtClean="0"/>
              <a:t>Spent months in Tahiti, Tonga, Hawaii were he learned customs, manners, languages of Polynesian pe</a:t>
            </a:r>
            <a:r>
              <a:rPr lang="en-US" dirty="0" smtClean="0"/>
              <a:t>oples</a:t>
            </a:r>
            <a:endParaRPr lang="en-US" b="0" dirty="0" smtClean="0"/>
          </a:p>
        </p:txBody>
      </p:sp>
      <p:sp>
        <p:nvSpPr>
          <p:cNvPr id="15364" name="Rectangle 3"/>
          <p:cNvSpPr>
            <a:spLocks noGrp="1" noChangeArrowheads="1"/>
          </p:cNvSpPr>
          <p:nvPr>
            <p:ph sz="quarter" idx="2"/>
          </p:nvPr>
        </p:nvSpPr>
        <p:spPr/>
        <p:txBody>
          <a:bodyPr>
            <a:normAutofit fontScale="77500" lnSpcReduction="20000"/>
          </a:bodyPr>
          <a:lstStyle/>
          <a:p>
            <a:pPr eaLnBrk="1" hangingPunct="1">
              <a:lnSpc>
                <a:spcPct val="90000"/>
              </a:lnSpc>
            </a:pPr>
            <a:r>
              <a:rPr lang="en-US" dirty="0" smtClean="0"/>
              <a:t>Took 3 centuries for Europeans to chart</a:t>
            </a:r>
          </a:p>
          <a:p>
            <a:pPr eaLnBrk="1" hangingPunct="1">
              <a:lnSpc>
                <a:spcPct val="90000"/>
              </a:lnSpc>
            </a:pPr>
            <a:r>
              <a:rPr lang="en-US" dirty="0" smtClean="0"/>
              <a:t>Spanish build Philippines-Mexico trade route</a:t>
            </a:r>
          </a:p>
          <a:p>
            <a:pPr eaLnBrk="1" hangingPunct="1">
              <a:lnSpc>
                <a:spcPct val="90000"/>
              </a:lnSpc>
            </a:pPr>
            <a:r>
              <a:rPr lang="en-US" dirty="0" smtClean="0"/>
              <a:t>English, Russians look for Northwest Passage to Asia</a:t>
            </a:r>
          </a:p>
          <a:p>
            <a:pPr lvl="1" eaLnBrk="1" hangingPunct="1">
              <a:lnSpc>
                <a:spcPct val="90000"/>
              </a:lnSpc>
            </a:pPr>
            <a:r>
              <a:rPr lang="en-US" dirty="0" smtClean="0"/>
              <a:t>Most of route clogged by ice in Arctic circle</a:t>
            </a:r>
          </a:p>
          <a:p>
            <a:pPr lvl="2" eaLnBrk="1" hangingPunct="1">
              <a:lnSpc>
                <a:spcPct val="90000"/>
              </a:lnSpc>
            </a:pPr>
            <a:r>
              <a:rPr lang="en-US" dirty="0" smtClean="0"/>
              <a:t>Norwegian </a:t>
            </a:r>
            <a:r>
              <a:rPr lang="en-US" b="1" dirty="0" err="1" smtClean="0"/>
              <a:t>Roald</a:t>
            </a:r>
            <a:r>
              <a:rPr lang="en-US" b="1" dirty="0" smtClean="0"/>
              <a:t> Amundsen </a:t>
            </a:r>
            <a:r>
              <a:rPr lang="en-US" dirty="0" smtClean="0"/>
              <a:t>completes route only in 20</a:t>
            </a:r>
            <a:r>
              <a:rPr lang="en-US" baseline="30000" dirty="0" smtClean="0"/>
              <a:t>th</a:t>
            </a:r>
            <a:r>
              <a:rPr lang="en-US" dirty="0" smtClean="0"/>
              <a:t> century</a:t>
            </a:r>
          </a:p>
          <a:p>
            <a:pPr eaLnBrk="1" hangingPunct="1">
              <a:lnSpc>
                <a:spcPct val="90000"/>
              </a:lnSpc>
            </a:pPr>
            <a:r>
              <a:rPr lang="en-US" b="1" dirty="0" smtClean="0"/>
              <a:t>Sir Frances Drake </a:t>
            </a:r>
            <a:r>
              <a:rPr lang="en-US" dirty="0" smtClean="0"/>
              <a:t>(England) explores west coast of North America in 16</a:t>
            </a:r>
            <a:r>
              <a:rPr lang="en-US" baseline="30000" dirty="0" smtClean="0"/>
              <a:t>th</a:t>
            </a:r>
            <a:r>
              <a:rPr lang="en-US" dirty="0" smtClean="0"/>
              <a:t> century</a:t>
            </a:r>
          </a:p>
          <a:p>
            <a:pPr lvl="1">
              <a:lnSpc>
                <a:spcPct val="90000"/>
              </a:lnSpc>
            </a:pPr>
            <a:r>
              <a:rPr lang="en-US" dirty="0" smtClean="0"/>
              <a:t>Vancouver Island</a:t>
            </a:r>
          </a:p>
          <a:p>
            <a:pPr eaLnBrk="1" hangingPunct="1">
              <a:lnSpc>
                <a:spcPct val="90000"/>
              </a:lnSpc>
            </a:pPr>
            <a:r>
              <a:rPr lang="en-US" b="1" dirty="0" err="1" smtClean="0"/>
              <a:t>Vitus</a:t>
            </a:r>
            <a:r>
              <a:rPr lang="en-US" b="1" dirty="0" smtClean="0"/>
              <a:t> Bering (Russia) </a:t>
            </a:r>
            <a:r>
              <a:rPr lang="en-US" dirty="0" smtClean="0"/>
              <a:t>sails through Bering Strait</a:t>
            </a:r>
          </a:p>
        </p:txBody>
      </p:sp>
      <p:pic>
        <p:nvPicPr>
          <p:cNvPr id="17409" name="Picture 1"/>
          <p:cNvPicPr>
            <a:picLocks noGrp="1" noChangeAspect="1" noChangeArrowheads="1"/>
          </p:cNvPicPr>
          <p:nvPr>
            <p:ph sz="quarter" idx="4"/>
          </p:nvPr>
        </p:nvPicPr>
        <p:blipFill>
          <a:blip r:embed="rId2" cstate="print"/>
          <a:stretch>
            <a:fillRect/>
          </a:stretch>
        </p:blipFill>
        <p:spPr bwMode="auto">
          <a:xfrm>
            <a:off x="4648200" y="1676400"/>
            <a:ext cx="4041775" cy="202594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EF79BEBF-B3F8-43A5-8CF5-9C6F8AE2E8BE}" type="slidenum">
              <a:rPr lang="en-US" altLang="en-US"/>
              <a:pPr>
                <a:defRPr/>
              </a:pPr>
              <a:t>14</a:t>
            </a:fld>
            <a:endParaRPr lang="en-US" altLang="en-US"/>
          </a:p>
        </p:txBody>
      </p:sp>
      <p:pic>
        <p:nvPicPr>
          <p:cNvPr id="17410" name="Picture 2"/>
          <p:cNvPicPr>
            <a:picLocks noChangeAspect="1" noChangeArrowheads="1"/>
          </p:cNvPicPr>
          <p:nvPr/>
        </p:nvPicPr>
        <p:blipFill>
          <a:blip r:embed="rId3" cstate="print"/>
          <a:srcRect/>
          <a:stretch>
            <a:fillRect/>
          </a:stretch>
        </p:blipFill>
        <p:spPr bwMode="auto">
          <a:xfrm>
            <a:off x="762000" y="5105400"/>
            <a:ext cx="3124200" cy="15621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Captain James Cook</a:t>
            </a:r>
            <a:endParaRPr lang="en-US" dirty="0"/>
          </a:p>
        </p:txBody>
      </p:sp>
      <p:sp>
        <p:nvSpPr>
          <p:cNvPr id="3" name="Text Placeholder 2"/>
          <p:cNvSpPr>
            <a:spLocks noGrp="1"/>
          </p:cNvSpPr>
          <p:nvPr>
            <p:ph type="body" idx="1"/>
          </p:nvPr>
        </p:nvSpPr>
        <p:spPr/>
        <p:txBody>
          <a:bodyPr/>
          <a:lstStyle/>
          <a:p>
            <a:r>
              <a:rPr lang="en-US" dirty="0" smtClean="0"/>
              <a:t>James Cook</a:t>
            </a:r>
            <a:endParaRPr lang="en-US" dirty="0"/>
          </a:p>
        </p:txBody>
      </p:sp>
      <p:pic>
        <p:nvPicPr>
          <p:cNvPr id="8" name="Content Placeholder 7" descr="cooke.jpg"/>
          <p:cNvPicPr>
            <a:picLocks noGrp="1" noChangeAspect="1"/>
          </p:cNvPicPr>
          <p:nvPr>
            <p:ph sz="quarter" idx="2"/>
          </p:nvPr>
        </p:nvPicPr>
        <p:blipFill>
          <a:blip r:embed="rId2" cstate="print"/>
          <a:stretch>
            <a:fillRect/>
          </a:stretch>
        </p:blipFill>
        <p:spPr>
          <a:xfrm>
            <a:off x="920111" y="1444625"/>
            <a:ext cx="3114365" cy="3941763"/>
          </a:xfrm>
        </p:spPr>
      </p:pic>
      <p:sp>
        <p:nvSpPr>
          <p:cNvPr id="6" name="Content Placeholder 5"/>
          <p:cNvSpPr>
            <a:spLocks noGrp="1"/>
          </p:cNvSpPr>
          <p:nvPr>
            <p:ph sz="quarter" idx="4"/>
          </p:nvPr>
        </p:nvSpPr>
        <p:spPr/>
        <p:txBody>
          <a:bodyPr>
            <a:normAutofit fontScale="92500" lnSpcReduction="20000"/>
          </a:bodyPr>
          <a:lstStyle/>
          <a:p>
            <a:r>
              <a:rPr lang="en-US" dirty="0" smtClean="0"/>
              <a:t>A portrait of Captain James Cook painted by William Hodges about 1775 depicts a serious and determined man. </a:t>
            </a:r>
          </a:p>
          <a:p>
            <a:endParaRPr lang="en-US" dirty="0" smtClean="0"/>
          </a:p>
          <a:p>
            <a:pPr lvl="1">
              <a:lnSpc>
                <a:spcPct val="90000"/>
              </a:lnSpc>
            </a:pPr>
            <a:r>
              <a:rPr lang="en-US" b="1" dirty="0" smtClean="0"/>
              <a:t>Led 3 expeditions to the Pacific</a:t>
            </a:r>
          </a:p>
          <a:p>
            <a:pPr lvl="1">
              <a:lnSpc>
                <a:spcPct val="90000"/>
              </a:lnSpc>
            </a:pPr>
            <a:r>
              <a:rPr lang="en-US" b="1" dirty="0" smtClean="0"/>
              <a:t>Charted eastern Australia, New Zealand </a:t>
            </a:r>
          </a:p>
          <a:p>
            <a:pPr lvl="1">
              <a:lnSpc>
                <a:spcPct val="90000"/>
              </a:lnSpc>
            </a:pPr>
            <a:r>
              <a:rPr lang="en-US" b="1" dirty="0" smtClean="0"/>
              <a:t>Spent months in Tahiti, Tonga, Hawaii were he learned customs, manners, languages of Polynesian peoples</a:t>
            </a:r>
          </a:p>
          <a:p>
            <a:endParaRPr lang="en-US" dirty="0"/>
          </a:p>
        </p:txBody>
      </p:sp>
      <p:sp>
        <p:nvSpPr>
          <p:cNvPr id="7" name="Slide Number Placeholder 6"/>
          <p:cNvSpPr>
            <a:spLocks noGrp="1"/>
          </p:cNvSpPr>
          <p:nvPr>
            <p:ph type="sldNum" sz="quarter" idx="12"/>
          </p:nvPr>
        </p:nvSpPr>
        <p:spPr/>
        <p:txBody>
          <a:bodyPr/>
          <a:lstStyle/>
          <a:p>
            <a:pPr>
              <a:defRPr/>
            </a:pPr>
            <a:fld id="{6E18C17F-8A7E-4487-B42D-1893B33C7F1C}" type="slidenum">
              <a:rPr lang="en-US" altLang="en-US" smtClean="0"/>
              <a:pPr>
                <a:defRPr/>
              </a:pPr>
              <a:t>15</a:t>
            </a:fld>
            <a:endParaRPr lang="en-US" altLang="en-US"/>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16</a:t>
            </a:fld>
            <a:endParaRPr lang="en-US" altLang="en-US"/>
          </a:p>
        </p:txBody>
      </p:sp>
      <p:sp>
        <p:nvSpPr>
          <p:cNvPr id="4" name="Title 3"/>
          <p:cNvSpPr>
            <a:spLocks noGrp="1"/>
          </p:cNvSpPr>
          <p:nvPr>
            <p:ph type="title"/>
          </p:nvPr>
        </p:nvSpPr>
        <p:spPr/>
        <p:txBody>
          <a:bodyPr/>
          <a:lstStyle/>
          <a:p>
            <a:endParaRPr lang="en-US" dirty="0"/>
          </a:p>
        </p:txBody>
      </p:sp>
      <p:pic>
        <p:nvPicPr>
          <p:cNvPr id="7" name="Content Placeholder 6" descr="Germanus map.JPG"/>
          <p:cNvPicPr>
            <a:picLocks noGrp="1" noChangeAspect="1"/>
          </p:cNvPicPr>
          <p:nvPr>
            <p:ph idx="1"/>
          </p:nvPr>
        </p:nvPicPr>
        <p:blipFill>
          <a:blip r:embed="rId2" cstate="print"/>
          <a:stretch>
            <a:fillRect/>
          </a:stretch>
        </p:blipFill>
        <p:spPr>
          <a:xfrm>
            <a:off x="1428971" y="1481138"/>
            <a:ext cx="6286058" cy="4525962"/>
          </a:xfr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5"/>
          <p:cNvSpPr>
            <a:spLocks noGrp="1" noChangeArrowheads="1"/>
          </p:cNvSpPr>
          <p:nvPr>
            <p:ph idx="1"/>
          </p:nvPr>
        </p:nvSpPr>
        <p:spPr/>
        <p:txBody>
          <a:bodyPr/>
          <a:lstStyle/>
          <a:p>
            <a:pPr eaLnBrk="1" hangingPunct="1">
              <a:buFont typeface="Wingdings" pitchFamily="2" charset="2"/>
              <a:buNone/>
            </a:pPr>
            <a:r>
              <a:rPr lang="en-US" sz="2600" dirty="0" smtClean="0"/>
              <a:t>European exploration in the Pacific Ocean, 1519-1780</a:t>
            </a:r>
          </a:p>
        </p:txBody>
      </p:sp>
      <p:sp>
        <p:nvSpPr>
          <p:cNvPr id="6" name="Slide Number Placeholder 6"/>
          <p:cNvSpPr>
            <a:spLocks noGrp="1"/>
          </p:cNvSpPr>
          <p:nvPr>
            <p:ph type="sldNum" sz="quarter" idx="12"/>
          </p:nvPr>
        </p:nvSpPr>
        <p:spPr/>
        <p:txBody>
          <a:bodyPr/>
          <a:lstStyle/>
          <a:p>
            <a:pPr>
              <a:defRPr/>
            </a:pPr>
            <a:fld id="{E6362C9D-AC48-4A91-8ADB-BA005C094E5A}" type="slidenum">
              <a:rPr lang="en-US" altLang="en-US"/>
              <a:pPr>
                <a:defRPr/>
              </a:pPr>
              <a:t>17</a:t>
            </a:fld>
            <a:endParaRPr lang="en-US" altLang="en-US"/>
          </a:p>
        </p:txBody>
      </p:sp>
      <p:sp>
        <p:nvSpPr>
          <p:cNvPr id="5" name="Title 4"/>
          <p:cNvSpPr>
            <a:spLocks noGrp="1"/>
          </p:cNvSpPr>
          <p:nvPr>
            <p:ph type="title"/>
          </p:nvPr>
        </p:nvSpPr>
        <p:spPr/>
        <p:txBody>
          <a:bodyPr/>
          <a:lstStyle/>
          <a:p>
            <a:endParaRPr lang="en-US"/>
          </a:p>
        </p:txBody>
      </p:sp>
      <p:pic>
        <p:nvPicPr>
          <p:cNvPr id="16388" name="Picture 17" descr="ben06937_m2303"/>
          <p:cNvPicPr>
            <a:picLocks noChangeAspect="1" noChangeArrowheads="1"/>
          </p:cNvPicPr>
          <p:nvPr/>
        </p:nvPicPr>
        <p:blipFill>
          <a:blip r:embed="rId2" cstate="print"/>
          <a:srcRect/>
          <a:stretch>
            <a:fillRect/>
          </a:stretch>
        </p:blipFill>
        <p:spPr bwMode="auto">
          <a:xfrm>
            <a:off x="1165231" y="2438400"/>
            <a:ext cx="6835769" cy="3962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Europeans seeking commercial opportunities establish :</a:t>
            </a:r>
          </a:p>
          <a:p>
            <a:pPr marL="624078" indent="-514350">
              <a:buFont typeface="+mj-lt"/>
              <a:buAutoNum type="arabicPeriod"/>
            </a:pPr>
            <a:r>
              <a:rPr lang="en-US" dirty="0" smtClean="0"/>
              <a:t>Trading Empires</a:t>
            </a:r>
          </a:p>
          <a:p>
            <a:pPr marL="880110" lvl="1" indent="-514350"/>
            <a:r>
              <a:rPr lang="en-US" dirty="0" smtClean="0"/>
              <a:t>Ex. Portugal, Dutch, English</a:t>
            </a:r>
          </a:p>
          <a:p>
            <a:pPr marL="624078" indent="-514350">
              <a:buFont typeface="+mj-lt"/>
              <a:buAutoNum type="arabicPeriod"/>
            </a:pPr>
            <a:r>
              <a:rPr lang="en-US" dirty="0" smtClean="0"/>
              <a:t>Small Island Empires</a:t>
            </a:r>
          </a:p>
          <a:p>
            <a:pPr marL="880110" lvl="1" indent="-514350"/>
            <a:r>
              <a:rPr lang="en-US" dirty="0" smtClean="0"/>
              <a:t>Ex.  Dutch in Indonesia</a:t>
            </a:r>
          </a:p>
          <a:p>
            <a:pPr marL="880110" lvl="1" indent="-514350"/>
            <a:r>
              <a:rPr lang="en-US" dirty="0" smtClean="0"/>
              <a:t>Ex.  Spain in Philippines</a:t>
            </a:r>
          </a:p>
          <a:p>
            <a:pPr marL="624078" indent="-514350">
              <a:buFont typeface="+mj-lt"/>
              <a:buAutoNum type="arabicPeriod"/>
            </a:pP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18</a:t>
            </a:fld>
            <a:endParaRPr lang="en-US" altLang="en-US"/>
          </a:p>
        </p:txBody>
      </p:sp>
      <p:sp>
        <p:nvSpPr>
          <p:cNvPr id="4" name="Title 3"/>
          <p:cNvSpPr>
            <a:spLocks noGrp="1"/>
          </p:cNvSpPr>
          <p:nvPr>
            <p:ph type="title"/>
          </p:nvPr>
        </p:nvSpPr>
        <p:spPr/>
        <p:txBody>
          <a:bodyPr>
            <a:noAutofit/>
          </a:bodyPr>
          <a:lstStyle/>
          <a:p>
            <a:pPr algn="ctr"/>
            <a:r>
              <a:rPr lang="en-US" sz="2800" dirty="0" smtClean="0"/>
              <a:t>Trade and Conflict in Early Modern Asia</a:t>
            </a:r>
            <a:endParaRPr lang="en-US" sz="2800"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sz="half" idx="1"/>
          </p:nvPr>
        </p:nvSpPr>
        <p:spPr>
          <a:xfrm>
            <a:off x="457200" y="1481328"/>
            <a:ext cx="4724400" cy="4525963"/>
          </a:xfrm>
        </p:spPr>
        <p:txBody>
          <a:bodyPr>
            <a:normAutofit fontScale="62500" lnSpcReduction="20000"/>
          </a:bodyPr>
          <a:lstStyle/>
          <a:p>
            <a:pPr eaLnBrk="1" hangingPunct="1">
              <a:lnSpc>
                <a:spcPct val="90000"/>
              </a:lnSpc>
            </a:pPr>
            <a:r>
              <a:rPr lang="en-US" dirty="0" smtClean="0"/>
              <a:t>Portuguese first to set up trading posts</a:t>
            </a:r>
          </a:p>
          <a:p>
            <a:pPr lvl="1" eaLnBrk="1" hangingPunct="1">
              <a:lnSpc>
                <a:spcPct val="90000"/>
              </a:lnSpc>
            </a:pPr>
            <a:r>
              <a:rPr lang="en-US" dirty="0" smtClean="0"/>
              <a:t>50 by mid-16</a:t>
            </a:r>
            <a:r>
              <a:rPr lang="en-US" baseline="30000" dirty="0" smtClean="0"/>
              <a:t>th</a:t>
            </a:r>
            <a:r>
              <a:rPr lang="en-US" dirty="0" smtClean="0"/>
              <a:t> century from </a:t>
            </a:r>
            <a:r>
              <a:rPr lang="en-US" dirty="0" err="1" smtClean="0"/>
              <a:t>W.Africa</a:t>
            </a:r>
            <a:r>
              <a:rPr lang="en-US" dirty="0" smtClean="0"/>
              <a:t> to E. Asia</a:t>
            </a:r>
          </a:p>
          <a:p>
            <a:pPr eaLnBrk="1" hangingPunct="1">
              <a:lnSpc>
                <a:spcPct val="90000"/>
              </a:lnSpc>
            </a:pPr>
            <a:r>
              <a:rPr lang="en-US" dirty="0" smtClean="0"/>
              <a:t>Not to establish trade monopolies, rather to charge duties</a:t>
            </a:r>
          </a:p>
          <a:p>
            <a:pPr eaLnBrk="1" hangingPunct="1">
              <a:lnSpc>
                <a:spcPct val="90000"/>
              </a:lnSpc>
            </a:pPr>
            <a:r>
              <a:rPr lang="en-US" b="1" dirty="0" err="1" smtClean="0"/>
              <a:t>Afonso</a:t>
            </a:r>
            <a:r>
              <a:rPr lang="en-US" b="1" dirty="0" smtClean="0"/>
              <a:t> </a:t>
            </a:r>
            <a:r>
              <a:rPr lang="en-US" b="1" dirty="0" err="1" smtClean="0"/>
              <a:t>d’Alboquerque</a:t>
            </a:r>
            <a:r>
              <a:rPr lang="en-US" b="1" dirty="0" smtClean="0"/>
              <a:t> </a:t>
            </a:r>
            <a:r>
              <a:rPr lang="en-US" dirty="0" smtClean="0"/>
              <a:t>major naval commander for Portugal</a:t>
            </a:r>
          </a:p>
          <a:p>
            <a:pPr lvl="1" eaLnBrk="1" hangingPunct="1">
              <a:lnSpc>
                <a:spcPct val="90000"/>
              </a:lnSpc>
            </a:pPr>
            <a:r>
              <a:rPr lang="en-US" dirty="0" smtClean="0"/>
              <a:t>Architect of trade duties policy; </a:t>
            </a:r>
          </a:p>
          <a:p>
            <a:pPr lvl="1" eaLnBrk="1" hangingPunct="1">
              <a:lnSpc>
                <a:spcPct val="90000"/>
              </a:lnSpc>
            </a:pPr>
            <a:r>
              <a:rPr lang="en-US" dirty="0" smtClean="0"/>
              <a:t>Sought control of Indian Ocean trade by seizing ports</a:t>
            </a:r>
          </a:p>
          <a:p>
            <a:pPr lvl="1" eaLnBrk="1" hangingPunct="1">
              <a:lnSpc>
                <a:spcPct val="90000"/>
              </a:lnSpc>
            </a:pPr>
            <a:r>
              <a:rPr lang="en-US" dirty="0" smtClean="0"/>
              <a:t>Forced merchants ships to have passes</a:t>
            </a:r>
          </a:p>
          <a:p>
            <a:pPr lvl="1" eaLnBrk="1" hangingPunct="1">
              <a:lnSpc>
                <a:spcPct val="90000"/>
              </a:lnSpc>
            </a:pPr>
            <a:r>
              <a:rPr lang="en-US" dirty="0" smtClean="0"/>
              <a:t>Violators would have hands amputated or executed</a:t>
            </a:r>
          </a:p>
          <a:p>
            <a:pPr lvl="1" eaLnBrk="1" hangingPunct="1">
              <a:lnSpc>
                <a:spcPct val="90000"/>
              </a:lnSpc>
            </a:pPr>
            <a:r>
              <a:rPr lang="en-US" b="1" dirty="0" smtClean="0"/>
              <a:t>Never had good control b/c few vessels</a:t>
            </a:r>
          </a:p>
          <a:p>
            <a:pPr eaLnBrk="1" hangingPunct="1">
              <a:lnSpc>
                <a:spcPct val="90000"/>
              </a:lnSpc>
            </a:pPr>
            <a:r>
              <a:rPr lang="en-US" dirty="0" smtClean="0"/>
              <a:t>Control ½ of all pepper and spices in Europe yet Arab traders continue to operate </a:t>
            </a:r>
          </a:p>
          <a:p>
            <a:pPr eaLnBrk="1" hangingPunct="1">
              <a:lnSpc>
                <a:spcPct val="90000"/>
              </a:lnSpc>
            </a:pPr>
            <a:r>
              <a:rPr lang="en-US" dirty="0" smtClean="0"/>
              <a:t>Portuguese control declines by end of 16</a:t>
            </a:r>
            <a:r>
              <a:rPr lang="en-US" baseline="30000" dirty="0" smtClean="0"/>
              <a:t>th</a:t>
            </a:r>
            <a:r>
              <a:rPr lang="en-US" dirty="0" smtClean="0"/>
              <a:t> c.</a:t>
            </a:r>
          </a:p>
          <a:p>
            <a:pPr eaLnBrk="1" hangingPunct="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4554ADA0-0520-4C15-94A0-971C8194CEDF}" type="slidenum">
              <a:rPr lang="en-US" altLang="en-US"/>
              <a:pPr>
                <a:defRPr/>
              </a:pPr>
              <a:t>19</a:t>
            </a:fld>
            <a:endParaRPr lang="en-US" altLang="en-US"/>
          </a:p>
        </p:txBody>
      </p:sp>
      <p:sp>
        <p:nvSpPr>
          <p:cNvPr id="17411" name="Rectangle 2"/>
          <p:cNvSpPr>
            <a:spLocks noGrp="1" noChangeArrowheads="1"/>
          </p:cNvSpPr>
          <p:nvPr>
            <p:ph type="title"/>
          </p:nvPr>
        </p:nvSpPr>
        <p:spPr/>
        <p:txBody>
          <a:bodyPr>
            <a:normAutofit fontScale="90000"/>
          </a:bodyPr>
          <a:lstStyle/>
          <a:p>
            <a:pPr eaLnBrk="1" hangingPunct="1"/>
            <a:r>
              <a:rPr lang="en-US" sz="3800" smtClean="0"/>
              <a:t>Establishment of Trading-Post Empires</a:t>
            </a:r>
          </a:p>
        </p:txBody>
      </p:sp>
      <p:pic>
        <p:nvPicPr>
          <p:cNvPr id="13313" name="Picture 1"/>
          <p:cNvPicPr>
            <a:picLocks noGrp="1" noChangeAspect="1" noChangeArrowheads="1"/>
          </p:cNvPicPr>
          <p:nvPr>
            <p:ph sz="half" idx="2"/>
          </p:nvPr>
        </p:nvPicPr>
        <p:blipFill>
          <a:blip r:embed="rId3" cstate="print"/>
          <a:srcRect/>
          <a:stretch>
            <a:fillRect/>
          </a:stretch>
        </p:blipFill>
        <p:spPr bwMode="auto">
          <a:xfrm>
            <a:off x="5334000" y="1219200"/>
            <a:ext cx="2522667" cy="4525962"/>
          </a:xfrm>
          <a:prstGeom prst="rect">
            <a:avLst/>
          </a:prstGeom>
          <a:noFill/>
          <a:ln w="9525">
            <a:noFill/>
            <a:miter lim="800000"/>
            <a:headEnd/>
            <a:tailEnd/>
          </a:ln>
          <a:effectLst/>
        </p:spPr>
      </p:pic>
      <p:sp>
        <p:nvSpPr>
          <p:cNvPr id="7" name="TextBox 6"/>
          <p:cNvSpPr txBox="1"/>
          <p:nvPr/>
        </p:nvSpPr>
        <p:spPr>
          <a:xfrm>
            <a:off x="5257800" y="6096000"/>
            <a:ext cx="2873990" cy="369332"/>
          </a:xfrm>
          <a:prstGeom prst="rect">
            <a:avLst/>
          </a:prstGeom>
          <a:noFill/>
        </p:spPr>
        <p:txBody>
          <a:bodyPr wrap="square" rtlCol="0">
            <a:spAutoFit/>
          </a:bodyPr>
          <a:lstStyle/>
          <a:p>
            <a:pPr algn="ctr"/>
            <a:r>
              <a:rPr lang="en-US" dirty="0" err="1" smtClean="0"/>
              <a:t>Afonso</a:t>
            </a:r>
            <a:r>
              <a:rPr lang="en-US" dirty="0" smtClean="0"/>
              <a:t> </a:t>
            </a:r>
            <a:r>
              <a:rPr lang="en-US" dirty="0" err="1" smtClean="0"/>
              <a:t>D’Alboquerque</a:t>
            </a: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p:txBody>
          <a:bodyPr/>
          <a:lstStyle/>
          <a:p>
            <a:pPr eaLnBrk="1" hangingPunct="1"/>
            <a:r>
              <a:rPr lang="en-US" dirty="0" smtClean="0"/>
              <a:t>Search for fresh resources and lands to cultivate</a:t>
            </a:r>
          </a:p>
          <a:p>
            <a:pPr lvl="1"/>
            <a:r>
              <a:rPr lang="en-US" dirty="0" smtClean="0"/>
              <a:t>Originally for fishing</a:t>
            </a:r>
          </a:p>
          <a:p>
            <a:pPr lvl="2"/>
            <a:r>
              <a:rPr lang="en-US" dirty="0" smtClean="0"/>
              <a:t>Fish, seals, whales</a:t>
            </a:r>
          </a:p>
          <a:p>
            <a:pPr lvl="1"/>
            <a:r>
              <a:rPr lang="en-US" dirty="0" smtClean="0"/>
              <a:t>Land hunger</a:t>
            </a:r>
          </a:p>
          <a:p>
            <a:pPr lvl="2"/>
            <a:r>
              <a:rPr lang="en-US" dirty="0" smtClean="0"/>
              <a:t>Timber and where to grow wheat</a:t>
            </a:r>
          </a:p>
          <a:p>
            <a:pPr eaLnBrk="1" hangingPunct="1"/>
            <a:r>
              <a:rPr lang="en-US" dirty="0" smtClean="0"/>
              <a:t>Leads to discovery of Azores, Madeira Islands, Canary Islands</a:t>
            </a:r>
          </a:p>
          <a:p>
            <a:pPr lvl="1"/>
            <a:r>
              <a:rPr lang="en-US" dirty="0" smtClean="0"/>
              <a:t>Establish sugar plantations</a:t>
            </a:r>
          </a:p>
        </p:txBody>
      </p:sp>
      <p:sp>
        <p:nvSpPr>
          <p:cNvPr id="6" name="Slide Number Placeholder 5"/>
          <p:cNvSpPr>
            <a:spLocks noGrp="1"/>
          </p:cNvSpPr>
          <p:nvPr>
            <p:ph type="sldNum" sz="quarter" idx="12"/>
          </p:nvPr>
        </p:nvSpPr>
        <p:spPr/>
        <p:txBody>
          <a:bodyPr/>
          <a:lstStyle/>
          <a:p>
            <a:pPr>
              <a:defRPr/>
            </a:pPr>
            <a:fld id="{65688E9E-D7E7-498A-9EC1-6DBFC00767F6}" type="slidenum">
              <a:rPr lang="en-US" altLang="en-US"/>
              <a:pPr>
                <a:defRPr/>
              </a:pPr>
              <a:t>2</a:t>
            </a:fld>
            <a:endParaRPr lang="en-US" altLang="en-US"/>
          </a:p>
        </p:txBody>
      </p:sp>
      <p:sp>
        <p:nvSpPr>
          <p:cNvPr id="5123" name="Rectangle 2"/>
          <p:cNvSpPr>
            <a:spLocks noGrp="1" noChangeArrowheads="1"/>
          </p:cNvSpPr>
          <p:nvPr>
            <p:ph type="title"/>
          </p:nvPr>
        </p:nvSpPr>
        <p:spPr/>
        <p:txBody>
          <a:bodyPr/>
          <a:lstStyle/>
          <a:p>
            <a:pPr eaLnBrk="1" hangingPunct="1"/>
            <a:r>
              <a:rPr lang="en-US" smtClean="0"/>
              <a:t>Portuguese Exploration</a:t>
            </a:r>
          </a:p>
        </p:txBody>
      </p:sp>
      <p:pic>
        <p:nvPicPr>
          <p:cNvPr id="5125" name="Picture 5" descr="C:\Documents and Settings\ELIZABETH_CAIN\Local Settings\Temporary Internet Files\Content.IE5\CXITODCZ\MC900431897[1].wmf"/>
          <p:cNvPicPr>
            <a:picLocks noChangeAspect="1" noChangeArrowheads="1"/>
          </p:cNvPicPr>
          <p:nvPr/>
        </p:nvPicPr>
        <p:blipFill>
          <a:blip r:embed="rId2" cstate="print"/>
          <a:srcRect/>
          <a:stretch>
            <a:fillRect/>
          </a:stretch>
        </p:blipFill>
        <p:spPr bwMode="auto">
          <a:xfrm>
            <a:off x="7772400" y="0"/>
            <a:ext cx="1371600" cy="1475933"/>
          </a:xfrm>
          <a:prstGeom prst="rect">
            <a:avLst/>
          </a:prstGeom>
          <a:noFill/>
        </p:spPr>
      </p:pic>
      <p:pic>
        <p:nvPicPr>
          <p:cNvPr id="5127" name="Picture 7" descr="C:\Documents and Settings\ELIZABETH_CAIN\Local Settings\Temporary Internet Files\Content.IE5\UP25GL47\MP900448504[1].jpg"/>
          <p:cNvPicPr>
            <a:picLocks noChangeAspect="1" noChangeArrowheads="1"/>
          </p:cNvPicPr>
          <p:nvPr/>
        </p:nvPicPr>
        <p:blipFill>
          <a:blip r:embed="rId3" cstate="print"/>
          <a:srcRect/>
          <a:stretch>
            <a:fillRect/>
          </a:stretch>
        </p:blipFill>
        <p:spPr bwMode="auto">
          <a:xfrm>
            <a:off x="6400800" y="5029200"/>
            <a:ext cx="2743200" cy="1828800"/>
          </a:xfrm>
          <a:prstGeom prst="rect">
            <a:avLst/>
          </a:prstGeom>
          <a:no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pPr eaLnBrk="1" hangingPunct="1"/>
            <a:r>
              <a:rPr lang="en-US" smtClean="0"/>
              <a:t>English and Dutch Trading Posts</a:t>
            </a:r>
          </a:p>
        </p:txBody>
      </p:sp>
      <p:sp>
        <p:nvSpPr>
          <p:cNvPr id="5" name="Text Placeholder 4"/>
          <p:cNvSpPr>
            <a:spLocks noGrp="1"/>
          </p:cNvSpPr>
          <p:nvPr>
            <p:ph type="body" idx="1"/>
          </p:nvPr>
        </p:nvSpPr>
        <p:spPr/>
        <p:txBody>
          <a:bodyPr>
            <a:normAutofit lnSpcReduction="10000"/>
          </a:bodyPr>
          <a:lstStyle/>
          <a:p>
            <a:pPr algn="ctr"/>
            <a:r>
              <a:rPr lang="en-US" dirty="0" smtClean="0"/>
              <a:t>Batavia, Dutch trading post</a:t>
            </a:r>
            <a:endParaRPr lang="en-US" dirty="0"/>
          </a:p>
        </p:txBody>
      </p:sp>
      <p:sp>
        <p:nvSpPr>
          <p:cNvPr id="7" name="Text Placeholder 6"/>
          <p:cNvSpPr>
            <a:spLocks noGrp="1"/>
          </p:cNvSpPr>
          <p:nvPr>
            <p:ph type="body" sz="half" idx="3"/>
          </p:nvPr>
        </p:nvSpPr>
        <p:spPr/>
        <p:txBody>
          <a:bodyPr/>
          <a:lstStyle/>
          <a:p>
            <a:endParaRPr lang="en-US"/>
          </a:p>
        </p:txBody>
      </p:sp>
      <p:sp>
        <p:nvSpPr>
          <p:cNvPr id="8" name="Content Placeholder 7"/>
          <p:cNvSpPr>
            <a:spLocks noGrp="1"/>
          </p:cNvSpPr>
          <p:nvPr>
            <p:ph sz="quarter" idx="4"/>
          </p:nvPr>
        </p:nvSpPr>
        <p:spPr/>
        <p:txBody>
          <a:bodyPr/>
          <a:lstStyle/>
          <a:p>
            <a:r>
              <a:rPr lang="en-US" dirty="0" smtClean="0"/>
              <a:t>Rival, parallel trading networks</a:t>
            </a:r>
          </a:p>
          <a:p>
            <a:r>
              <a:rPr lang="en-US" dirty="0" smtClean="0"/>
              <a:t>English concentrate on Indian trade</a:t>
            </a:r>
          </a:p>
          <a:p>
            <a:pPr lvl="1"/>
            <a:r>
              <a:rPr lang="en-US" dirty="0" smtClean="0"/>
              <a:t>Bombay, Madras, Calcutta</a:t>
            </a:r>
          </a:p>
          <a:p>
            <a:r>
              <a:rPr lang="en-US" dirty="0" smtClean="0"/>
              <a:t>Dutch in Cape Town, Colombo, southern Pacific (Batavia)</a:t>
            </a:r>
          </a:p>
          <a:p>
            <a:endParaRPr lang="en-US" dirty="0"/>
          </a:p>
        </p:txBody>
      </p:sp>
      <p:sp>
        <p:nvSpPr>
          <p:cNvPr id="6" name="Slide Number Placeholder 5"/>
          <p:cNvSpPr>
            <a:spLocks noGrp="1"/>
          </p:cNvSpPr>
          <p:nvPr>
            <p:ph type="sldNum" sz="quarter" idx="12"/>
          </p:nvPr>
        </p:nvSpPr>
        <p:spPr/>
        <p:txBody>
          <a:bodyPr/>
          <a:lstStyle/>
          <a:p>
            <a:pPr>
              <a:defRPr/>
            </a:pPr>
            <a:fld id="{E020858B-9587-4BBE-AEB0-9DF8D9A02A77}" type="slidenum">
              <a:rPr lang="en-US" altLang="en-US"/>
              <a:pPr>
                <a:defRPr/>
              </a:pPr>
              <a:t>20</a:t>
            </a:fld>
            <a:endParaRPr lang="en-US" altLang="en-US"/>
          </a:p>
        </p:txBody>
      </p:sp>
      <p:pic>
        <p:nvPicPr>
          <p:cNvPr id="9" name="Content Placeholder 8" descr="Andries_Beeckman_-_The_Castle_of_Batavia.jpg"/>
          <p:cNvPicPr>
            <a:picLocks noGrp="1" noChangeAspect="1"/>
          </p:cNvPicPr>
          <p:nvPr>
            <p:ph sz="quarter" idx="2"/>
          </p:nvPr>
        </p:nvPicPr>
        <p:blipFill>
          <a:blip r:embed="rId2" cstate="print"/>
          <a:stretch>
            <a:fillRect/>
          </a:stretch>
        </p:blipFill>
        <p:spPr>
          <a:xfrm>
            <a:off x="457200" y="1971139"/>
            <a:ext cx="4040188" cy="2888734"/>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5148072"/>
          </a:xfrm>
        </p:spPr>
        <p:txBody>
          <a:bodyPr>
            <a:normAutofit fontScale="55000" lnSpcReduction="20000"/>
          </a:bodyPr>
          <a:lstStyle/>
          <a:p>
            <a:pPr>
              <a:lnSpc>
                <a:spcPct val="90000"/>
              </a:lnSpc>
            </a:pPr>
            <a:r>
              <a:rPr lang="en-US" b="1" dirty="0" smtClean="0"/>
              <a:t>Dutch and English were more important to spice trade in 17</a:t>
            </a:r>
            <a:r>
              <a:rPr lang="en-US" b="1" baseline="30000" dirty="0" smtClean="0"/>
              <a:t>th</a:t>
            </a:r>
            <a:r>
              <a:rPr lang="en-US" b="1" dirty="0" smtClean="0"/>
              <a:t> c.</a:t>
            </a:r>
          </a:p>
          <a:p>
            <a:pPr lvl="1">
              <a:lnSpc>
                <a:spcPct val="90000"/>
              </a:lnSpc>
            </a:pPr>
            <a:r>
              <a:rPr lang="en-US" b="1" dirty="0" smtClean="0"/>
              <a:t>Displace Portuguese by force as well as compete w/ each other</a:t>
            </a:r>
          </a:p>
          <a:p>
            <a:r>
              <a:rPr lang="en-US" b="1" dirty="0" smtClean="0"/>
              <a:t>The Dutch in 16</a:t>
            </a:r>
            <a:r>
              <a:rPr lang="en-US" b="1" baseline="30000" dirty="0" smtClean="0"/>
              <a:t>th</a:t>
            </a:r>
            <a:r>
              <a:rPr lang="en-US" b="1" dirty="0" smtClean="0"/>
              <a:t> century</a:t>
            </a:r>
          </a:p>
          <a:p>
            <a:r>
              <a:rPr lang="en-US" dirty="0" smtClean="0"/>
              <a:t>Highly commercialized and urbanized</a:t>
            </a:r>
          </a:p>
          <a:p>
            <a:r>
              <a:rPr lang="en-US" dirty="0" smtClean="0"/>
              <a:t>Business and maritime shipping operations were envy of Europe</a:t>
            </a:r>
          </a:p>
          <a:p>
            <a:r>
              <a:rPr lang="en-US" dirty="0" smtClean="0"/>
              <a:t>Sought to control spice trade but also the production of cloves, cinnamon, nutmeg, and mace</a:t>
            </a:r>
          </a:p>
          <a:p>
            <a:pPr lvl="1"/>
            <a:r>
              <a:rPr lang="en-US" dirty="0" smtClean="0"/>
              <a:t>Control spice-producing islands, forcing the people to only sell to them</a:t>
            </a:r>
          </a:p>
          <a:p>
            <a:r>
              <a:rPr lang="en-US" b="1" dirty="0" smtClean="0"/>
              <a:t>Brutality over “nutmeg”</a:t>
            </a:r>
          </a:p>
          <a:p>
            <a:pPr lvl="1"/>
            <a:r>
              <a:rPr lang="en-US" dirty="0" smtClean="0"/>
              <a:t>Banda Islands of Indonesia</a:t>
            </a:r>
          </a:p>
          <a:p>
            <a:pPr lvl="1"/>
            <a:r>
              <a:rPr lang="en-US" dirty="0" smtClean="0"/>
              <a:t>Originally the only place nutmeg grew</a:t>
            </a:r>
          </a:p>
          <a:p>
            <a:pPr lvl="1"/>
            <a:r>
              <a:rPr lang="en-US" dirty="0" smtClean="0"/>
              <a:t>Used not only as spice, but as fragrance to get rid of smells</a:t>
            </a:r>
          </a:p>
          <a:p>
            <a:pPr lvl="2"/>
            <a:r>
              <a:rPr lang="en-US" dirty="0" smtClean="0"/>
              <a:t>EX.  17</a:t>
            </a:r>
            <a:r>
              <a:rPr lang="en-US" baseline="30000" dirty="0" smtClean="0"/>
              <a:t>th</a:t>
            </a:r>
            <a:r>
              <a:rPr lang="en-US" dirty="0" smtClean="0"/>
              <a:t> c. plagues </a:t>
            </a:r>
          </a:p>
          <a:p>
            <a:pPr lvl="1"/>
            <a:r>
              <a:rPr lang="en-US" dirty="0" smtClean="0"/>
              <a:t>Dutch kill, enslave, or starve the  population of 15,000 and replace them w/Dutch planters and slave labor </a:t>
            </a:r>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21</a:t>
            </a:fld>
            <a:endParaRPr lang="en-US" altLang="en-US"/>
          </a:p>
        </p:txBody>
      </p:sp>
      <p:sp>
        <p:nvSpPr>
          <p:cNvPr id="4" name="Title 3"/>
          <p:cNvSpPr>
            <a:spLocks noGrp="1"/>
          </p:cNvSpPr>
          <p:nvPr>
            <p:ph type="title"/>
          </p:nvPr>
        </p:nvSpPr>
        <p:spPr/>
        <p:txBody>
          <a:bodyPr/>
          <a:lstStyle/>
          <a:p>
            <a:r>
              <a:rPr lang="en-US" dirty="0" smtClean="0"/>
              <a:t>The East India Companies</a:t>
            </a:r>
            <a:endParaRPr lang="en-US" dirty="0"/>
          </a:p>
        </p:txBody>
      </p:sp>
      <p:pic>
        <p:nvPicPr>
          <p:cNvPr id="9" name="Content Placeholder 8" descr="nutmeg wars.jpg"/>
          <p:cNvPicPr>
            <a:picLocks noGrp="1" noChangeAspect="1"/>
          </p:cNvPicPr>
          <p:nvPr>
            <p:ph sz="half" idx="2"/>
          </p:nvPr>
        </p:nvPicPr>
        <p:blipFill>
          <a:blip r:embed="rId2" cstate="print"/>
          <a:stretch>
            <a:fillRect/>
          </a:stretch>
        </p:blipFill>
        <p:spPr>
          <a:xfrm>
            <a:off x="5029200" y="3429000"/>
            <a:ext cx="3451411" cy="2444750"/>
          </a:xfrm>
        </p:spPr>
      </p:pic>
      <p:sp>
        <p:nvSpPr>
          <p:cNvPr id="10" name="TextBox 9"/>
          <p:cNvSpPr txBox="1"/>
          <p:nvPr/>
        </p:nvSpPr>
        <p:spPr>
          <a:xfrm>
            <a:off x="4953001" y="5867400"/>
            <a:ext cx="3810000" cy="923330"/>
          </a:xfrm>
          <a:prstGeom prst="rect">
            <a:avLst/>
          </a:prstGeom>
          <a:noFill/>
        </p:spPr>
        <p:txBody>
          <a:bodyPr wrap="square" rtlCol="0">
            <a:spAutoFit/>
          </a:bodyPr>
          <a:lstStyle/>
          <a:p>
            <a:pPr algn="ctr"/>
            <a:r>
              <a:rPr lang="en-US" dirty="0" smtClean="0"/>
              <a:t>Banda Islands in Indonesia, where Dutch controlled the nutmeg production  </a:t>
            </a:r>
            <a:endParaRPr lang="en-US" dirty="0"/>
          </a:p>
        </p:txBody>
      </p:sp>
      <p:pic>
        <p:nvPicPr>
          <p:cNvPr id="11" name="Picture 10" descr="voC.jpg"/>
          <p:cNvPicPr>
            <a:picLocks noChangeAspect="1"/>
          </p:cNvPicPr>
          <p:nvPr/>
        </p:nvPicPr>
        <p:blipFill>
          <a:blip r:embed="rId3" cstate="print"/>
          <a:stretch>
            <a:fillRect/>
          </a:stretch>
        </p:blipFill>
        <p:spPr>
          <a:xfrm>
            <a:off x="4876800" y="1219200"/>
            <a:ext cx="3962400" cy="2198744"/>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ace.jpg"/>
          <p:cNvPicPr>
            <a:picLocks noGrp="1" noChangeAspect="1"/>
          </p:cNvPicPr>
          <p:nvPr>
            <p:ph sz="half" idx="1"/>
          </p:nvPr>
        </p:nvPicPr>
        <p:blipFill>
          <a:blip r:embed="rId2" cstate="print"/>
          <a:stretch>
            <a:fillRect/>
          </a:stretch>
        </p:blipFill>
        <p:spPr>
          <a:xfrm>
            <a:off x="0" y="0"/>
            <a:ext cx="4801316" cy="6858000"/>
          </a:xfrm>
        </p:spPr>
      </p:pic>
      <p:sp>
        <p:nvSpPr>
          <p:cNvPr id="10" name="Content Placeholder 9"/>
          <p:cNvSpPr>
            <a:spLocks noGrp="1"/>
          </p:cNvSpPr>
          <p:nvPr>
            <p:ph sz="half" idx="2"/>
          </p:nvPr>
        </p:nvSpPr>
        <p:spPr>
          <a:xfrm>
            <a:off x="4953000" y="1481328"/>
            <a:ext cx="3733800" cy="4525963"/>
          </a:xfrm>
        </p:spPr>
        <p:txBody>
          <a:bodyPr>
            <a:normAutofit fontScale="92500" lnSpcReduction="10000"/>
          </a:bodyPr>
          <a:lstStyle/>
          <a:p>
            <a:r>
              <a:rPr lang="en-US" dirty="0" smtClean="0"/>
              <a:t>Workers are harvesting mace, a spice derived from nutmeg trees that are indigenous to the Banda Islands of Indonesia.</a:t>
            </a:r>
          </a:p>
          <a:p>
            <a:r>
              <a:rPr lang="en-US" smtClean="0"/>
              <a:t>Until the 19</a:t>
            </a:r>
            <a:r>
              <a:rPr lang="en-US" baseline="30000" smtClean="0"/>
              <a:t>th</a:t>
            </a:r>
            <a:r>
              <a:rPr lang="en-US" smtClean="0"/>
              <a:t> c., </a:t>
            </a:r>
            <a:r>
              <a:rPr lang="en-US" dirty="0" smtClean="0"/>
              <a:t>these islands were the world's only source of this valuable spice. </a:t>
            </a:r>
            <a:endParaRPr lang="en-US" dirty="0"/>
          </a:p>
        </p:txBody>
      </p:sp>
      <p:sp>
        <p:nvSpPr>
          <p:cNvPr id="7" name="Slide Number Placeholder 6"/>
          <p:cNvSpPr>
            <a:spLocks noGrp="1"/>
          </p:cNvSpPr>
          <p:nvPr>
            <p:ph type="sldNum" sz="quarter" idx="12"/>
          </p:nvPr>
        </p:nvSpPr>
        <p:spPr/>
        <p:txBody>
          <a:bodyPr/>
          <a:lstStyle/>
          <a:p>
            <a:pPr>
              <a:defRPr/>
            </a:pPr>
            <a:fld id="{6E18C17F-8A7E-4487-B42D-1893B33C7F1C}" type="slidenum">
              <a:rPr lang="en-US" altLang="en-US" smtClean="0"/>
              <a:pPr>
                <a:defRPr/>
              </a:pPr>
              <a:t>22</a:t>
            </a:fld>
            <a:endParaRPr lang="en-US" altLang="en-US"/>
          </a:p>
        </p:txBody>
      </p:sp>
      <p:sp>
        <p:nvSpPr>
          <p:cNvPr id="8" name="Title 7"/>
          <p:cNvSpPr>
            <a:spLocks noGrp="1"/>
          </p:cNvSpPr>
          <p:nvPr>
            <p:ph type="title"/>
          </p:nvPr>
        </p:nvSpPr>
        <p:spPr/>
        <p:txBody>
          <a:bodyPr/>
          <a:lstStyle/>
          <a:p>
            <a:r>
              <a:rPr lang="en-US" dirty="0" smtClean="0"/>
              <a:t>Asian Trade</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sz="half" idx="1"/>
          </p:nvPr>
        </p:nvSpPr>
        <p:spPr>
          <a:xfrm>
            <a:off x="457200" y="1066800"/>
            <a:ext cx="4038600" cy="5562600"/>
          </a:xfrm>
        </p:spPr>
        <p:txBody>
          <a:bodyPr>
            <a:normAutofit fontScale="70000" lnSpcReduction="20000"/>
          </a:bodyPr>
          <a:lstStyle/>
          <a:p>
            <a:pPr eaLnBrk="1" hangingPunct="1">
              <a:lnSpc>
                <a:spcPct val="90000"/>
              </a:lnSpc>
            </a:pPr>
            <a:r>
              <a:rPr lang="en-US" b="1" dirty="0" smtClean="0"/>
              <a:t>Dutch and English were more important to spice trade in 17</a:t>
            </a:r>
            <a:r>
              <a:rPr lang="en-US" b="1" baseline="30000" dirty="0" smtClean="0"/>
              <a:t>th</a:t>
            </a:r>
            <a:r>
              <a:rPr lang="en-US" b="1" dirty="0" smtClean="0"/>
              <a:t> c.</a:t>
            </a:r>
          </a:p>
          <a:p>
            <a:pPr lvl="1">
              <a:lnSpc>
                <a:spcPct val="90000"/>
              </a:lnSpc>
            </a:pPr>
            <a:r>
              <a:rPr lang="en-US" b="1" dirty="0" smtClean="0"/>
              <a:t>Displace Portuguese by force as well as compete w/ each other</a:t>
            </a:r>
          </a:p>
          <a:p>
            <a:pPr eaLnBrk="1" hangingPunct="1">
              <a:lnSpc>
                <a:spcPct val="90000"/>
              </a:lnSpc>
            </a:pPr>
            <a:endParaRPr lang="en-US" b="1" dirty="0" smtClean="0"/>
          </a:p>
          <a:p>
            <a:pPr eaLnBrk="1" hangingPunct="1">
              <a:lnSpc>
                <a:spcPct val="90000"/>
              </a:lnSpc>
            </a:pPr>
            <a:r>
              <a:rPr lang="en-US" b="1" dirty="0" smtClean="0"/>
              <a:t>Joint-stock company formed by English and Dutch</a:t>
            </a:r>
          </a:p>
          <a:p>
            <a:pPr lvl="1">
              <a:lnSpc>
                <a:spcPct val="90000"/>
              </a:lnSpc>
            </a:pPr>
            <a:r>
              <a:rPr lang="en-US" dirty="0" smtClean="0"/>
              <a:t>Advantage of Dutch and English over Portuguese</a:t>
            </a:r>
          </a:p>
          <a:p>
            <a:pPr eaLnBrk="1" hangingPunct="1">
              <a:lnSpc>
                <a:spcPct val="90000"/>
              </a:lnSpc>
            </a:pPr>
            <a:r>
              <a:rPr lang="en-US" b="1" dirty="0" smtClean="0"/>
              <a:t>English East India Trading Company</a:t>
            </a:r>
            <a:r>
              <a:rPr lang="en-US" dirty="0" smtClean="0"/>
              <a:t>, established 1600</a:t>
            </a:r>
          </a:p>
          <a:p>
            <a:pPr eaLnBrk="1" hangingPunct="1">
              <a:lnSpc>
                <a:spcPct val="90000"/>
              </a:lnSpc>
            </a:pPr>
            <a:r>
              <a:rPr lang="en-US" b="1" dirty="0" smtClean="0"/>
              <a:t>Dutch United East India Company (VOC</a:t>
            </a:r>
            <a:r>
              <a:rPr lang="en-US" dirty="0" smtClean="0"/>
              <a:t>), established 1602</a:t>
            </a:r>
          </a:p>
          <a:p>
            <a:pPr eaLnBrk="1" hangingPunct="1">
              <a:lnSpc>
                <a:spcPct val="90000"/>
              </a:lnSpc>
            </a:pPr>
            <a:r>
              <a:rPr lang="en-US" b="1" dirty="0" smtClean="0"/>
              <a:t>Privately owned ships, government support</a:t>
            </a:r>
          </a:p>
          <a:p>
            <a:pPr lvl="1">
              <a:lnSpc>
                <a:spcPct val="90000"/>
              </a:lnSpc>
            </a:pPr>
            <a:r>
              <a:rPr lang="en-US" dirty="0" smtClean="0"/>
              <a:t>Empowered with right to engage in trade, build trading posts, even make war</a:t>
            </a:r>
          </a:p>
          <a:p>
            <a:pPr eaLnBrk="1" hangingPunct="1">
              <a:lnSpc>
                <a:spcPct val="90000"/>
              </a:lnSpc>
            </a:pPr>
            <a:r>
              <a:rPr lang="en-US" dirty="0" smtClean="0"/>
              <a:t>Exceptionally profitable</a:t>
            </a:r>
          </a:p>
        </p:txBody>
      </p:sp>
      <p:pic>
        <p:nvPicPr>
          <p:cNvPr id="10241" name="Picture 1"/>
          <p:cNvPicPr>
            <a:picLocks noGrp="1" noChangeAspect="1" noChangeArrowheads="1"/>
          </p:cNvPicPr>
          <p:nvPr>
            <p:ph sz="half" idx="2"/>
          </p:nvPr>
        </p:nvPicPr>
        <p:blipFill>
          <a:blip r:embed="rId2" cstate="print"/>
          <a:stretch>
            <a:fillRect/>
          </a:stretch>
        </p:blipFill>
        <p:spPr bwMode="auto">
          <a:xfrm>
            <a:off x="6781800" y="1143000"/>
            <a:ext cx="1857375" cy="23241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F294EB1F-021E-45C7-A850-047B1284EE4F}" type="slidenum">
              <a:rPr lang="en-US" altLang="en-US"/>
              <a:pPr>
                <a:defRPr/>
              </a:pPr>
              <a:t>23</a:t>
            </a:fld>
            <a:endParaRPr lang="en-US" altLang="en-US"/>
          </a:p>
        </p:txBody>
      </p:sp>
      <p:sp>
        <p:nvSpPr>
          <p:cNvPr id="20483"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dirty="0" smtClean="0"/>
              <a:t>The East India Companies</a:t>
            </a:r>
          </a:p>
        </p:txBody>
      </p:sp>
      <p:pic>
        <p:nvPicPr>
          <p:cNvPr id="10242" name="Picture 2"/>
          <p:cNvPicPr>
            <a:picLocks noChangeAspect="1" noChangeArrowheads="1"/>
          </p:cNvPicPr>
          <p:nvPr/>
        </p:nvPicPr>
        <p:blipFill>
          <a:blip r:embed="rId3" cstate="print"/>
          <a:srcRect/>
          <a:stretch>
            <a:fillRect/>
          </a:stretch>
        </p:blipFill>
        <p:spPr bwMode="auto">
          <a:xfrm>
            <a:off x="5181600" y="4114800"/>
            <a:ext cx="2819400" cy="2326005"/>
          </a:xfrm>
          <a:prstGeom prst="rect">
            <a:avLst/>
          </a:prstGeom>
          <a:noFill/>
          <a:ln w="9525">
            <a:noFill/>
            <a:miter lim="800000"/>
            <a:headEnd/>
            <a:tailEnd/>
          </a:ln>
          <a:effectLst/>
        </p:spPr>
      </p:pic>
      <p:pic>
        <p:nvPicPr>
          <p:cNvPr id="2" name="Picture 1" descr="C:\Documents and Settings\ELIZABETH_CAIN\Local Settings\Temporary Internet Files\Content.IE5\UVN5GDVS\MC900439847[1].wmf"/>
          <p:cNvPicPr>
            <a:picLocks noChangeAspect="1" noChangeArrowheads="1"/>
          </p:cNvPicPr>
          <p:nvPr/>
        </p:nvPicPr>
        <p:blipFill>
          <a:blip r:embed="rId4" cstate="print"/>
          <a:srcRect/>
          <a:stretch>
            <a:fillRect/>
          </a:stretch>
        </p:blipFill>
        <p:spPr bwMode="auto">
          <a:xfrm>
            <a:off x="4267200" y="1981200"/>
            <a:ext cx="2070100" cy="1301750"/>
          </a:xfrm>
          <a:prstGeom prst="rect">
            <a:avLst/>
          </a:prstGeom>
          <a:noFill/>
        </p:spPr>
      </p:pic>
      <p:pic>
        <p:nvPicPr>
          <p:cNvPr id="3" name="Picture 2" descr="C:\Documents and Settings\ELIZABETH_CAIN\Local Settings\Temporary Internet Files\Content.IE5\CPFWJ9CB\MC900059790[1].wmf"/>
          <p:cNvPicPr>
            <a:picLocks noChangeAspect="1" noChangeArrowheads="1"/>
          </p:cNvPicPr>
          <p:nvPr/>
        </p:nvPicPr>
        <p:blipFill>
          <a:blip r:embed="rId5" cstate="print"/>
          <a:srcRect/>
          <a:stretch>
            <a:fillRect/>
          </a:stretch>
        </p:blipFill>
        <p:spPr bwMode="auto">
          <a:xfrm>
            <a:off x="8001000" y="304800"/>
            <a:ext cx="730606" cy="753466"/>
          </a:xfrm>
          <a:prstGeom prst="rect">
            <a:avLst/>
          </a:prstGeo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ritish east india coat of arms.png"/>
          <p:cNvPicPr>
            <a:picLocks noGrp="1" noChangeAspect="1"/>
          </p:cNvPicPr>
          <p:nvPr>
            <p:ph sz="half" idx="1"/>
          </p:nvPr>
        </p:nvPicPr>
        <p:blipFill>
          <a:blip r:embed="rId2" cstate="print"/>
          <a:stretch>
            <a:fillRect/>
          </a:stretch>
        </p:blipFill>
        <p:spPr>
          <a:xfrm>
            <a:off x="381000" y="1828800"/>
            <a:ext cx="4038600" cy="3738982"/>
          </a:xfrm>
        </p:spPr>
      </p:pic>
      <p:sp>
        <p:nvSpPr>
          <p:cNvPr id="3" name="Content Placeholder 2"/>
          <p:cNvSpPr>
            <a:spLocks noGrp="1"/>
          </p:cNvSpPr>
          <p:nvPr>
            <p:ph sz="half" idx="2"/>
          </p:nvPr>
        </p:nvSpPr>
        <p:spPr>
          <a:xfrm>
            <a:off x="4267200" y="1481328"/>
            <a:ext cx="4724400" cy="4525963"/>
          </a:xfrm>
        </p:spPr>
        <p:txBody>
          <a:bodyPr>
            <a:normAutofit fontScale="70000" lnSpcReduction="20000"/>
          </a:bodyPr>
          <a:lstStyle/>
          <a:p>
            <a:r>
              <a:rPr lang="en-US" dirty="0" smtClean="0"/>
              <a:t>Less well-financed and less sophisticated than the Dutch</a:t>
            </a:r>
          </a:p>
          <a:p>
            <a:r>
              <a:rPr lang="en-US" dirty="0" smtClean="0"/>
              <a:t>Excluded from Spice Islands of the Dutch</a:t>
            </a:r>
          </a:p>
          <a:p>
            <a:r>
              <a:rPr lang="en-US" b="1" dirty="0" smtClean="0"/>
              <a:t>Go to India</a:t>
            </a:r>
          </a:p>
          <a:p>
            <a:pPr lvl="1"/>
            <a:r>
              <a:rPr lang="en-US" dirty="0" smtClean="0"/>
              <a:t>Bombay, Calcutta, and Madras on coast</a:t>
            </a:r>
          </a:p>
          <a:p>
            <a:r>
              <a:rPr lang="en-US" dirty="0" smtClean="0"/>
              <a:t>Didn’t go inland b/c of powerful </a:t>
            </a:r>
            <a:r>
              <a:rPr lang="en-US" dirty="0" err="1" smtClean="0"/>
              <a:t>Mughal</a:t>
            </a:r>
            <a:r>
              <a:rPr lang="en-US" dirty="0" smtClean="0"/>
              <a:t> Empire </a:t>
            </a:r>
          </a:p>
          <a:p>
            <a:r>
              <a:rPr lang="en-US" b="1" dirty="0" smtClean="0"/>
              <a:t>More concerned w/ Indian cotton textiles b/c popular in England and American colonies </a:t>
            </a:r>
          </a:p>
          <a:p>
            <a:r>
              <a:rPr lang="en-US" dirty="0" smtClean="0"/>
              <a:t>Villages in the interior of India became specialized producers of cotton for the British market</a:t>
            </a:r>
          </a:p>
          <a:p>
            <a:endParaRPr lang="en-US" dirty="0"/>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24</a:t>
            </a:fld>
            <a:endParaRPr lang="en-US" altLang="en-US"/>
          </a:p>
        </p:txBody>
      </p:sp>
      <p:sp>
        <p:nvSpPr>
          <p:cNvPr id="5" name="Title 4"/>
          <p:cNvSpPr>
            <a:spLocks noGrp="1"/>
          </p:cNvSpPr>
          <p:nvPr>
            <p:ph type="title"/>
          </p:nvPr>
        </p:nvSpPr>
        <p:spPr/>
        <p:txBody>
          <a:bodyPr/>
          <a:lstStyle/>
          <a:p>
            <a:r>
              <a:rPr lang="en-US" dirty="0" smtClean="0"/>
              <a:t>British East India Company</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Profits from the trade allowed them to purchase goods w/out paying in gold and silver</a:t>
            </a:r>
          </a:p>
          <a:p>
            <a:pPr lvl="1"/>
            <a:r>
              <a:rPr lang="en-US" dirty="0" smtClean="0"/>
              <a:t>(Think of Spain… and the silver trade)</a:t>
            </a:r>
          </a:p>
          <a:p>
            <a:r>
              <a:rPr lang="en-US" dirty="0" smtClean="0"/>
              <a:t>Dutch and English deal in bulk goods for mass markets</a:t>
            </a:r>
          </a:p>
          <a:p>
            <a:pPr lvl="1"/>
            <a:r>
              <a:rPr lang="en-US" dirty="0" smtClean="0"/>
              <a:t>Pepper, cotton textiles, tea, and coffee </a:t>
            </a:r>
          </a:p>
          <a:p>
            <a:r>
              <a:rPr lang="en-US" dirty="0" smtClean="0"/>
              <a:t>By 18</a:t>
            </a:r>
            <a:r>
              <a:rPr lang="en-US" baseline="30000" dirty="0" smtClean="0"/>
              <a:t>th</a:t>
            </a:r>
            <a:r>
              <a:rPr lang="en-US" dirty="0" smtClean="0"/>
              <a:t> c. the British rule India and Dutch rule Indonesia</a:t>
            </a:r>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25</a:t>
            </a:fld>
            <a:endParaRPr lang="en-US" altLang="en-US"/>
          </a:p>
        </p:txBody>
      </p:sp>
      <p:sp>
        <p:nvSpPr>
          <p:cNvPr id="6" name="Title 5"/>
          <p:cNvSpPr>
            <a:spLocks noGrp="1"/>
          </p:cNvSpPr>
          <p:nvPr>
            <p:ph type="title"/>
          </p:nvPr>
        </p:nvSpPr>
        <p:spPr/>
        <p:txBody>
          <a:bodyPr>
            <a:normAutofit fontScale="90000"/>
          </a:bodyPr>
          <a:lstStyle/>
          <a:p>
            <a:pPr algn="ctr"/>
            <a:r>
              <a:rPr lang="en-US" dirty="0" smtClean="0"/>
              <a:t>Significance of East Indian Companies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hilippines.jpg"/>
          <p:cNvPicPr>
            <a:picLocks noGrp="1" noChangeAspect="1"/>
          </p:cNvPicPr>
          <p:nvPr>
            <p:ph sz="half" idx="1"/>
          </p:nvPr>
        </p:nvPicPr>
        <p:blipFill>
          <a:blip r:embed="rId2" cstate="print"/>
          <a:stretch>
            <a:fillRect/>
          </a:stretch>
        </p:blipFill>
        <p:spPr>
          <a:xfrm>
            <a:off x="228601" y="1481137"/>
            <a:ext cx="3994626" cy="5175259"/>
          </a:xfrm>
        </p:spPr>
      </p:pic>
      <p:sp>
        <p:nvSpPr>
          <p:cNvPr id="3" name="Content Placeholder 2"/>
          <p:cNvSpPr>
            <a:spLocks noGrp="1"/>
          </p:cNvSpPr>
          <p:nvPr>
            <p:ph sz="half" idx="2"/>
          </p:nvPr>
        </p:nvSpPr>
        <p:spPr>
          <a:xfrm>
            <a:off x="4419600" y="1481328"/>
            <a:ext cx="4724400" cy="4525963"/>
          </a:xfrm>
        </p:spPr>
        <p:txBody>
          <a:bodyPr>
            <a:normAutofit fontScale="85000" lnSpcReduction="20000"/>
          </a:bodyPr>
          <a:lstStyle/>
          <a:p>
            <a:r>
              <a:rPr lang="en-US" dirty="0" smtClean="0"/>
              <a:t>Archipelago of islands occupied by culturally diverse peoples and organized into chiefdoms</a:t>
            </a:r>
          </a:p>
          <a:p>
            <a:r>
              <a:rPr lang="en-US" dirty="0" smtClean="0"/>
              <a:t>Some Chinese settlers in the port towns</a:t>
            </a:r>
          </a:p>
          <a:p>
            <a:r>
              <a:rPr lang="en-US" b="1" dirty="0" smtClean="0"/>
              <a:t>Not an interest to Japan and China</a:t>
            </a:r>
          </a:p>
          <a:p>
            <a:r>
              <a:rPr lang="en-US" b="1" dirty="0" smtClean="0"/>
              <a:t>Spain establishes outright colonial rule</a:t>
            </a:r>
          </a:p>
          <a:p>
            <a:r>
              <a:rPr lang="en-US" b="1" dirty="0" smtClean="0"/>
              <a:t>Becomes the only major outpost of Christianity in ASIA</a:t>
            </a:r>
            <a:endParaRPr lang="en-US" b="1" dirty="0"/>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26</a:t>
            </a:fld>
            <a:endParaRPr lang="en-US" altLang="en-US"/>
          </a:p>
        </p:txBody>
      </p:sp>
      <p:sp>
        <p:nvSpPr>
          <p:cNvPr id="5" name="Title 4"/>
          <p:cNvSpPr>
            <a:spLocks noGrp="1"/>
          </p:cNvSpPr>
          <p:nvPr>
            <p:ph type="title"/>
          </p:nvPr>
        </p:nvSpPr>
        <p:spPr/>
        <p:txBody>
          <a:bodyPr/>
          <a:lstStyle/>
          <a:p>
            <a:r>
              <a:rPr lang="en-US" dirty="0" smtClean="0"/>
              <a:t>Spain and the Philippines</a:t>
            </a:r>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sz="half" idx="1"/>
          </p:nvPr>
        </p:nvSpPr>
        <p:spPr>
          <a:xfrm>
            <a:off x="457200" y="1481328"/>
            <a:ext cx="4419600" cy="4919472"/>
          </a:xfrm>
        </p:spPr>
        <p:txBody>
          <a:bodyPr>
            <a:normAutofit fontScale="62500" lnSpcReduction="20000"/>
          </a:bodyPr>
          <a:lstStyle/>
          <a:p>
            <a:pPr eaLnBrk="1" hangingPunct="1">
              <a:lnSpc>
                <a:spcPct val="90000"/>
              </a:lnSpc>
              <a:buNone/>
            </a:pPr>
            <a:endParaRPr lang="en-US" b="1" dirty="0" smtClean="0"/>
          </a:p>
          <a:p>
            <a:pPr eaLnBrk="1" hangingPunct="1">
              <a:lnSpc>
                <a:spcPct val="90000"/>
              </a:lnSpc>
            </a:pPr>
            <a:r>
              <a:rPr lang="en-US" b="1" dirty="0" smtClean="0"/>
              <a:t>Spanish conquer Philippines, name them after King Philip II in 16</a:t>
            </a:r>
            <a:r>
              <a:rPr lang="en-US" b="1" baseline="30000" dirty="0" smtClean="0"/>
              <a:t>th</a:t>
            </a:r>
            <a:r>
              <a:rPr lang="en-US" b="1" dirty="0" smtClean="0"/>
              <a:t> century</a:t>
            </a:r>
          </a:p>
          <a:p>
            <a:pPr eaLnBrk="1" hangingPunct="1">
              <a:lnSpc>
                <a:spcPct val="90000"/>
              </a:lnSpc>
            </a:pPr>
            <a:r>
              <a:rPr lang="en-US" b="1" dirty="0" smtClean="0"/>
              <a:t>Manila becomes major port city</a:t>
            </a:r>
          </a:p>
          <a:p>
            <a:pPr eaLnBrk="1" hangingPunct="1">
              <a:lnSpc>
                <a:spcPct val="90000"/>
              </a:lnSpc>
            </a:pPr>
            <a:r>
              <a:rPr lang="en-US" b="1" dirty="0" smtClean="0"/>
              <a:t>Flourishing and culturally diverse</a:t>
            </a:r>
          </a:p>
          <a:p>
            <a:pPr eaLnBrk="1" hangingPunct="1">
              <a:lnSpc>
                <a:spcPct val="90000"/>
              </a:lnSpc>
            </a:pPr>
            <a:r>
              <a:rPr lang="en-US" b="1" dirty="0" smtClean="0"/>
              <a:t>40,000 inhabitants</a:t>
            </a:r>
          </a:p>
          <a:p>
            <a:pPr eaLnBrk="1" hangingPunct="1">
              <a:lnSpc>
                <a:spcPct val="90000"/>
              </a:lnSpc>
            </a:pPr>
            <a:r>
              <a:rPr lang="en-US" b="1" dirty="0" smtClean="0"/>
              <a:t>Prosperity attracts Japanese, Chinese</a:t>
            </a:r>
          </a:p>
          <a:p>
            <a:pPr lvl="1" eaLnBrk="1" hangingPunct="1">
              <a:lnSpc>
                <a:spcPct val="90000"/>
              </a:lnSpc>
            </a:pPr>
            <a:r>
              <a:rPr lang="en-US" dirty="0" smtClean="0"/>
              <a:t>Influx of Chinese traders were highly resented by Spanish b/c no conversion</a:t>
            </a:r>
          </a:p>
          <a:p>
            <a:pPr lvl="1" eaLnBrk="1" hangingPunct="1">
              <a:lnSpc>
                <a:spcPct val="90000"/>
              </a:lnSpc>
            </a:pPr>
            <a:r>
              <a:rPr lang="en-US" dirty="0" smtClean="0"/>
              <a:t>Frequent massacres throughout 17</a:t>
            </a:r>
            <a:r>
              <a:rPr lang="en-US" baseline="30000" dirty="0" smtClean="0"/>
              <a:t>th</a:t>
            </a:r>
            <a:r>
              <a:rPr lang="en-US" dirty="0" smtClean="0"/>
              <a:t>, up to 19</a:t>
            </a:r>
            <a:r>
              <a:rPr lang="en-US" baseline="30000" dirty="0" smtClean="0"/>
              <a:t>th</a:t>
            </a:r>
            <a:r>
              <a:rPr lang="en-US" dirty="0" smtClean="0"/>
              <a:t> century against the Chinese</a:t>
            </a:r>
          </a:p>
          <a:p>
            <a:pPr lvl="2">
              <a:lnSpc>
                <a:spcPct val="90000"/>
              </a:lnSpc>
            </a:pPr>
            <a:r>
              <a:rPr lang="en-US" dirty="0" smtClean="0"/>
              <a:t>20,000 Chinese killed in a massacre 1603</a:t>
            </a:r>
          </a:p>
          <a:p>
            <a:pPr lvl="1" eaLnBrk="1" hangingPunct="1">
              <a:lnSpc>
                <a:spcPct val="90000"/>
              </a:lnSpc>
            </a:pPr>
            <a:r>
              <a:rPr lang="en-US" dirty="0" smtClean="0"/>
              <a:t>Significant missionary activity</a:t>
            </a:r>
          </a:p>
          <a:p>
            <a:pPr eaLnBrk="1" hangingPunct="1">
              <a:lnSpc>
                <a:spcPct val="90000"/>
              </a:lnSpc>
            </a:pPr>
            <a:r>
              <a:rPr lang="en-US" b="1" dirty="0" smtClean="0"/>
              <a:t>Dutch concentrate on spice trade in Indonesia</a:t>
            </a:r>
          </a:p>
          <a:p>
            <a:pPr lvl="1" eaLnBrk="1" hangingPunct="1">
              <a:lnSpc>
                <a:spcPct val="90000"/>
              </a:lnSpc>
            </a:pPr>
            <a:r>
              <a:rPr lang="en-US" dirty="0" smtClean="0"/>
              <a:t>Establish Batavia, trading post in Java</a:t>
            </a:r>
          </a:p>
          <a:p>
            <a:pPr lvl="1" eaLnBrk="1" hangingPunct="1">
              <a:lnSpc>
                <a:spcPct val="90000"/>
              </a:lnSpc>
            </a:pPr>
            <a:r>
              <a:rPr lang="en-US" dirty="0" smtClean="0"/>
              <a:t>Less missionary activity</a:t>
            </a:r>
          </a:p>
          <a:p>
            <a:pPr lvl="1" eaLnBrk="1" hangingPunct="1">
              <a:lnSpc>
                <a:spcPct val="90000"/>
              </a:lnSpc>
            </a:pPr>
            <a:r>
              <a:rPr lang="en-US" dirty="0" smtClean="0"/>
              <a:t>Don’t want to rule, but control the production of spices</a:t>
            </a:r>
          </a:p>
        </p:txBody>
      </p:sp>
      <p:sp>
        <p:nvSpPr>
          <p:cNvPr id="6" name="Slide Number Placeholder 5"/>
          <p:cNvSpPr>
            <a:spLocks noGrp="1"/>
          </p:cNvSpPr>
          <p:nvPr>
            <p:ph type="sldNum" sz="quarter" idx="12"/>
          </p:nvPr>
        </p:nvSpPr>
        <p:spPr/>
        <p:txBody>
          <a:bodyPr/>
          <a:lstStyle/>
          <a:p>
            <a:pPr>
              <a:defRPr/>
            </a:pPr>
            <a:fld id="{5FEB4C24-416E-4750-8B94-F0DB5BC3E7D8}" type="slidenum">
              <a:rPr lang="en-US" altLang="en-US"/>
              <a:pPr>
                <a:defRPr/>
              </a:pPr>
              <a:t>27</a:t>
            </a:fld>
            <a:endParaRPr lang="en-US" altLang="en-US"/>
          </a:p>
        </p:txBody>
      </p:sp>
      <p:sp>
        <p:nvSpPr>
          <p:cNvPr id="21507" name="Rectangle 2"/>
          <p:cNvSpPr>
            <a:spLocks noGrp="1" noChangeArrowheads="1"/>
          </p:cNvSpPr>
          <p:nvPr>
            <p:ph type="title"/>
          </p:nvPr>
        </p:nvSpPr>
        <p:spPr/>
        <p:txBody>
          <a:bodyPr>
            <a:normAutofit fontScale="90000"/>
          </a:bodyPr>
          <a:lstStyle/>
          <a:p>
            <a:pPr algn="ctr" eaLnBrk="1" hangingPunct="1"/>
            <a:r>
              <a:rPr lang="en-US" sz="3800" dirty="0" smtClean="0"/>
              <a:t>European Conquests in Southeast Asia</a:t>
            </a:r>
          </a:p>
        </p:txBody>
      </p:sp>
      <p:pic>
        <p:nvPicPr>
          <p:cNvPr id="9217" name="Picture 1" descr="C:\Documents and Settings\ELIZABETH_CAIN\Local Settings\Temporary Internet Files\Content.IE5\IK5T1MHR\MP900382913[1].jpg"/>
          <p:cNvPicPr>
            <a:picLocks noChangeAspect="1" noChangeArrowheads="1"/>
          </p:cNvPicPr>
          <p:nvPr/>
        </p:nvPicPr>
        <p:blipFill>
          <a:blip r:embed="rId2" cstate="print"/>
          <a:srcRect/>
          <a:stretch>
            <a:fillRect/>
          </a:stretch>
        </p:blipFill>
        <p:spPr bwMode="auto">
          <a:xfrm>
            <a:off x="4953000" y="1905000"/>
            <a:ext cx="3962400" cy="2830286"/>
          </a:xfrm>
          <a:prstGeom prst="rect">
            <a:avLst/>
          </a:prstGeom>
          <a:noFill/>
        </p:spPr>
      </p:pic>
      <p:pic>
        <p:nvPicPr>
          <p:cNvPr id="9221" name="Picture 5" descr="C:\Documents and Settings\ELIZABETH_CAIN\Local Settings\Temporary Internet Files\Content.IE5\UVN5GDVS\MM900178256[1].gif"/>
          <p:cNvPicPr>
            <a:picLocks noChangeAspect="1" noChangeArrowheads="1" noCrop="1"/>
          </p:cNvPicPr>
          <p:nvPr/>
        </p:nvPicPr>
        <p:blipFill>
          <a:blip r:embed="rId3" cstate="print"/>
          <a:srcRect/>
          <a:stretch>
            <a:fillRect/>
          </a:stretch>
        </p:blipFill>
        <p:spPr bwMode="auto">
          <a:xfrm>
            <a:off x="5334000" y="5029200"/>
            <a:ext cx="1257300" cy="1257300"/>
          </a:xfrm>
          <a:prstGeom prst="rect">
            <a:avLst/>
          </a:prstGeom>
          <a:noFill/>
        </p:spPr>
      </p:pic>
      <p:pic>
        <p:nvPicPr>
          <p:cNvPr id="9225" name="Picture 9" descr="C:\Documents and Settings\ELIZABETH_CAIN\Local Settings\Temporary Internet Files\Content.IE5\IK5T1MHR\MM900178283[1].gif"/>
          <p:cNvPicPr>
            <a:picLocks noChangeAspect="1" noChangeArrowheads="1" noCrop="1"/>
          </p:cNvPicPr>
          <p:nvPr/>
        </p:nvPicPr>
        <p:blipFill>
          <a:blip r:embed="rId4" cstate="print"/>
          <a:srcRect/>
          <a:stretch>
            <a:fillRect/>
          </a:stretch>
        </p:blipFill>
        <p:spPr bwMode="auto">
          <a:xfrm>
            <a:off x="228600" y="723900"/>
            <a:ext cx="914400" cy="914400"/>
          </a:xfrm>
          <a:prstGeom prst="rect">
            <a:avLst/>
          </a:prstGeom>
          <a:noFill/>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152400" y="1481328"/>
            <a:ext cx="8534400" cy="4525963"/>
          </a:xfrm>
        </p:spPr>
        <p:txBody>
          <a:bodyPr>
            <a:normAutofit fontScale="85000" lnSpcReduction="20000"/>
          </a:bodyPr>
          <a:lstStyle/>
          <a:p>
            <a:pPr eaLnBrk="1" hangingPunct="1"/>
            <a:r>
              <a:rPr lang="en-US" dirty="0" smtClean="0"/>
              <a:t>Russians take over Mongol khanates, 16</a:t>
            </a:r>
            <a:r>
              <a:rPr lang="en-US" baseline="30000" dirty="0" smtClean="0"/>
              <a:t>th</a:t>
            </a:r>
            <a:r>
              <a:rPr lang="en-US" dirty="0" smtClean="0"/>
              <a:t> c.</a:t>
            </a:r>
          </a:p>
          <a:p>
            <a:pPr lvl="1"/>
            <a:r>
              <a:rPr lang="en-US" dirty="0" smtClean="0"/>
              <a:t>Now have control of the Volga River to Caspian Sea that offered opportunities for trade</a:t>
            </a:r>
          </a:p>
          <a:p>
            <a:pPr eaLnBrk="1" hangingPunct="1"/>
            <a:r>
              <a:rPr lang="en-US" dirty="0" smtClean="0"/>
              <a:t>Caucasus absorbed in 18</a:t>
            </a:r>
            <a:r>
              <a:rPr lang="en-US" baseline="30000" dirty="0" smtClean="0"/>
              <a:t>th</a:t>
            </a:r>
            <a:r>
              <a:rPr lang="en-US" dirty="0" smtClean="0"/>
              <a:t> century</a:t>
            </a:r>
          </a:p>
          <a:p>
            <a:pPr lvl="1"/>
            <a:r>
              <a:rPr lang="en-US" dirty="0" smtClean="0"/>
              <a:t>Georgia, Armenia, Azerbaijan</a:t>
            </a:r>
          </a:p>
          <a:p>
            <a:pPr eaLnBrk="1" hangingPunct="1"/>
            <a:r>
              <a:rPr lang="en-US" b="1" dirty="0" smtClean="0"/>
              <a:t>Siberian expansions in 16</a:t>
            </a:r>
            <a:r>
              <a:rPr lang="en-US" b="1" baseline="30000" dirty="0" smtClean="0"/>
              <a:t>th</a:t>
            </a:r>
            <a:r>
              <a:rPr lang="en-US" b="1" dirty="0" smtClean="0"/>
              <a:t>-17</a:t>
            </a:r>
            <a:r>
              <a:rPr lang="en-US" b="1" baseline="30000" dirty="0" smtClean="0"/>
              <a:t>th</a:t>
            </a:r>
            <a:r>
              <a:rPr lang="en-US" b="1" dirty="0" smtClean="0"/>
              <a:t> centuries</a:t>
            </a:r>
          </a:p>
          <a:p>
            <a:pPr lvl="1"/>
            <a:r>
              <a:rPr lang="en-US" b="1" dirty="0" smtClean="0"/>
              <a:t>26 ethnic groups w/ 100 languages</a:t>
            </a:r>
          </a:p>
          <a:p>
            <a:pPr eaLnBrk="1" hangingPunct="1"/>
            <a:r>
              <a:rPr lang="en-US" b="1" dirty="0" smtClean="0"/>
              <a:t>Different responses to Russian expansion</a:t>
            </a:r>
          </a:p>
          <a:p>
            <a:pPr eaLnBrk="1" hangingPunct="1"/>
            <a:r>
              <a:rPr lang="en-US" b="1" dirty="0" smtClean="0"/>
              <a:t>Some trade and others </a:t>
            </a:r>
            <a:r>
              <a:rPr lang="en-US" b="1" dirty="0" err="1" smtClean="0"/>
              <a:t>rebell</a:t>
            </a:r>
            <a:endParaRPr lang="en-US" b="1" dirty="0" smtClean="0"/>
          </a:p>
          <a:p>
            <a:pPr lvl="1"/>
            <a:r>
              <a:rPr lang="en-US" dirty="0" smtClean="0"/>
              <a:t>Lived by hunting, fishing, or herding reindeer</a:t>
            </a:r>
          </a:p>
          <a:p>
            <a:pPr lvl="1"/>
            <a:r>
              <a:rPr lang="en-US" b="1" dirty="0" smtClean="0"/>
              <a:t>Russia coerces them to supply pelts for trade</a:t>
            </a:r>
          </a:p>
          <a:p>
            <a:pPr lvl="1" eaLnBrk="1" hangingPunct="1"/>
            <a:r>
              <a:rPr lang="en-US" dirty="0" smtClean="0"/>
              <a:t>Little success with missionary efforts</a:t>
            </a:r>
          </a:p>
          <a:p>
            <a:pPr lvl="2"/>
            <a:r>
              <a:rPr lang="en-US" dirty="0" smtClean="0"/>
              <a:t>Converts exempt from fur tribute</a:t>
            </a:r>
          </a:p>
          <a:p>
            <a:pPr lvl="2"/>
            <a:r>
              <a:rPr lang="en-US" dirty="0" smtClean="0"/>
              <a:t>Didn’t emphasize it like the Spanish </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C1CF8FEC-8B93-44D8-A1F5-E08169A0AF08}" type="slidenum">
              <a:rPr lang="en-US" altLang="en-US"/>
              <a:pPr>
                <a:defRPr/>
              </a:pPr>
              <a:t>28</a:t>
            </a:fld>
            <a:endParaRPr lang="en-US" altLang="en-US"/>
          </a:p>
        </p:txBody>
      </p:sp>
      <p:sp>
        <p:nvSpPr>
          <p:cNvPr id="22531" name="Rectangle 2"/>
          <p:cNvSpPr>
            <a:spLocks noGrp="1" noChangeArrowheads="1"/>
          </p:cNvSpPr>
          <p:nvPr>
            <p:ph type="title"/>
          </p:nvPr>
        </p:nvSpPr>
        <p:spPr/>
        <p:txBody>
          <a:bodyPr/>
          <a:lstStyle/>
          <a:p>
            <a:pPr eaLnBrk="1" hangingPunct="1"/>
            <a:r>
              <a:rPr lang="en-US" smtClean="0"/>
              <a:t>Russian Expansion in Asia</a:t>
            </a:r>
          </a:p>
        </p:txBody>
      </p:sp>
      <p:pic>
        <p:nvPicPr>
          <p:cNvPr id="8196" name="Picture 4" descr="C:\Documents and Settings\ELIZABETH_CAIN\Local Settings\Temporary Internet Files\Content.IE5\CPFWJ9CB\MC900434561[1].wmf"/>
          <p:cNvPicPr>
            <a:picLocks noChangeAspect="1" noChangeArrowheads="1"/>
          </p:cNvPicPr>
          <p:nvPr/>
        </p:nvPicPr>
        <p:blipFill>
          <a:blip r:embed="rId2" cstate="print"/>
          <a:srcRect/>
          <a:stretch>
            <a:fillRect/>
          </a:stretch>
        </p:blipFill>
        <p:spPr bwMode="auto">
          <a:xfrm>
            <a:off x="6553200" y="2286000"/>
            <a:ext cx="1462096" cy="1266825"/>
          </a:xfrm>
          <a:prstGeom prst="rect">
            <a:avLst/>
          </a:prstGeom>
          <a:noFill/>
        </p:spPr>
      </p:pic>
      <p:pic>
        <p:nvPicPr>
          <p:cNvPr id="8198" name="Picture 6" descr="C:\Documents and Settings\ELIZABETH_CAIN\Local Settings\Temporary Internet Files\Content.IE5\IK5T1MHR\MC900276842[1].wmf"/>
          <p:cNvPicPr>
            <a:picLocks noChangeAspect="1" noChangeArrowheads="1"/>
          </p:cNvPicPr>
          <p:nvPr/>
        </p:nvPicPr>
        <p:blipFill>
          <a:blip r:embed="rId3" cstate="print"/>
          <a:srcRect/>
          <a:stretch>
            <a:fillRect/>
          </a:stretch>
        </p:blipFill>
        <p:spPr bwMode="auto">
          <a:xfrm>
            <a:off x="8077200" y="304800"/>
            <a:ext cx="1066800" cy="1503964"/>
          </a:xfrm>
          <a:prstGeom prst="rect">
            <a:avLst/>
          </a:prstGeom>
          <a:noFill/>
        </p:spPr>
      </p:pic>
      <p:pic>
        <p:nvPicPr>
          <p:cNvPr id="8199" name="Picture 7" descr="C:\Documents and Settings\ELIZABETH_CAIN\Local Settings\Temporary Internet Files\Content.IE5\CPFWJ9CB\MP900442575[1].jpg"/>
          <p:cNvPicPr>
            <a:picLocks noChangeAspect="1" noChangeArrowheads="1"/>
          </p:cNvPicPr>
          <p:nvPr/>
        </p:nvPicPr>
        <p:blipFill>
          <a:blip r:embed="rId4" cstate="print"/>
          <a:srcRect/>
          <a:stretch>
            <a:fillRect/>
          </a:stretch>
        </p:blipFill>
        <p:spPr bwMode="auto">
          <a:xfrm>
            <a:off x="7010400" y="4312920"/>
            <a:ext cx="1752600" cy="2545080"/>
          </a:xfrm>
          <a:prstGeom prst="rect">
            <a:avLst/>
          </a:prstGeom>
          <a:noFill/>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sz="half" idx="1"/>
          </p:nvPr>
        </p:nvSpPr>
        <p:spPr>
          <a:xfrm>
            <a:off x="457200" y="1481328"/>
            <a:ext cx="4419600" cy="4995672"/>
          </a:xfrm>
        </p:spPr>
        <p:txBody>
          <a:bodyPr>
            <a:normAutofit fontScale="92500" lnSpcReduction="20000"/>
          </a:bodyPr>
          <a:lstStyle/>
          <a:p>
            <a:pPr eaLnBrk="1" hangingPunct="1"/>
            <a:r>
              <a:rPr lang="en-US" b="1" dirty="0" smtClean="0"/>
              <a:t>Criminals, prisoners of war exiled to Siberia</a:t>
            </a:r>
          </a:p>
          <a:p>
            <a:pPr eaLnBrk="1" hangingPunct="1"/>
            <a:r>
              <a:rPr lang="en-US" b="1" dirty="0" smtClean="0"/>
              <a:t>Disgruntled peasants migrate east</a:t>
            </a:r>
          </a:p>
          <a:p>
            <a:pPr eaLnBrk="1" hangingPunct="1"/>
            <a:r>
              <a:rPr lang="en-US" dirty="0" smtClean="0"/>
              <a:t>Trading posts develop</a:t>
            </a:r>
          </a:p>
          <a:p>
            <a:pPr eaLnBrk="1" hangingPunct="1"/>
            <a:r>
              <a:rPr lang="en-US" dirty="0" smtClean="0"/>
              <a:t>Russian population expands dramatically</a:t>
            </a:r>
          </a:p>
          <a:p>
            <a:pPr lvl="1"/>
            <a:r>
              <a:rPr lang="en-US" dirty="0" smtClean="0"/>
              <a:t>1763: 420,000 Russians in Siberia, outnumber indigenous peoples 2:1 </a:t>
            </a:r>
          </a:p>
          <a:p>
            <a:pPr eaLnBrk="1" hangingPunct="1"/>
            <a:r>
              <a:rPr lang="en-US" dirty="0" smtClean="0"/>
              <a:t>By 19</a:t>
            </a:r>
            <a:r>
              <a:rPr lang="en-US" baseline="30000" dirty="0" smtClean="0"/>
              <a:t>th</a:t>
            </a:r>
            <a:r>
              <a:rPr lang="en-US" dirty="0" smtClean="0"/>
              <a:t> c., additional migrants move east to mine gold, silver, copper and iron</a:t>
            </a:r>
          </a:p>
        </p:txBody>
      </p:sp>
      <p:sp>
        <p:nvSpPr>
          <p:cNvPr id="6" name="Slide Number Placeholder 5"/>
          <p:cNvSpPr>
            <a:spLocks noGrp="1"/>
          </p:cNvSpPr>
          <p:nvPr>
            <p:ph type="sldNum" sz="quarter" idx="12"/>
          </p:nvPr>
        </p:nvSpPr>
        <p:spPr/>
        <p:txBody>
          <a:bodyPr/>
          <a:lstStyle/>
          <a:p>
            <a:pPr>
              <a:defRPr/>
            </a:pPr>
            <a:fld id="{26EF2DD0-5FBA-44F4-90D1-8730C414FD4A}" type="slidenum">
              <a:rPr lang="en-US" altLang="en-US"/>
              <a:pPr>
                <a:defRPr/>
              </a:pPr>
              <a:t>29</a:t>
            </a:fld>
            <a:endParaRPr lang="en-US" altLang="en-US"/>
          </a:p>
        </p:txBody>
      </p:sp>
      <p:sp>
        <p:nvSpPr>
          <p:cNvPr id="23555" name="Rectangle 2"/>
          <p:cNvSpPr>
            <a:spLocks noGrp="1" noChangeArrowheads="1"/>
          </p:cNvSpPr>
          <p:nvPr>
            <p:ph type="title"/>
          </p:nvPr>
        </p:nvSpPr>
        <p:spPr/>
        <p:txBody>
          <a:bodyPr/>
          <a:lstStyle/>
          <a:p>
            <a:pPr eaLnBrk="1" hangingPunct="1"/>
            <a:r>
              <a:rPr lang="en-US" smtClean="0"/>
              <a:t>Russian Occupation of Siberia</a:t>
            </a:r>
          </a:p>
        </p:txBody>
      </p:sp>
      <p:pic>
        <p:nvPicPr>
          <p:cNvPr id="7169" name="Picture 1"/>
          <p:cNvPicPr>
            <a:picLocks noGrp="1" noChangeAspect="1" noChangeArrowheads="1"/>
          </p:cNvPicPr>
          <p:nvPr>
            <p:ph sz="half" idx="2"/>
          </p:nvPr>
        </p:nvPicPr>
        <p:blipFill>
          <a:blip r:embed="rId2" cstate="print"/>
          <a:srcRect/>
          <a:stretch>
            <a:fillRect/>
          </a:stretch>
        </p:blipFill>
        <p:spPr bwMode="auto">
          <a:xfrm>
            <a:off x="5181600" y="1981200"/>
            <a:ext cx="3095625" cy="309562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normAutofit lnSpcReduction="10000"/>
          </a:bodyPr>
          <a:lstStyle/>
          <a:p>
            <a:r>
              <a:rPr lang="en-US" b="1" dirty="0" smtClean="0"/>
              <a:t>Want to establish maritime routes to Asia </a:t>
            </a:r>
          </a:p>
          <a:p>
            <a:pPr lvl="1" eaLnBrk="1" hangingPunct="1"/>
            <a:r>
              <a:rPr lang="en-US" dirty="0" smtClean="0"/>
              <a:t>Spices, silk, porcelain had been brought to Cairo where sold to Italian merchants</a:t>
            </a:r>
          </a:p>
          <a:p>
            <a:pPr lvl="1"/>
            <a:r>
              <a:rPr lang="en-US" dirty="0" smtClean="0"/>
              <a:t>Silk roads more dangerous since spread of Bubonic Plague and collapse of Mongol empire</a:t>
            </a:r>
          </a:p>
          <a:p>
            <a:pPr eaLnBrk="1" hangingPunct="1"/>
            <a:r>
              <a:rPr lang="en-US" b="1" dirty="0" smtClean="0"/>
              <a:t>Indian pepper, Chinese ginger, cloves and nutmeg increasingly essential to diet of European wealthy classes</a:t>
            </a:r>
          </a:p>
          <a:p>
            <a:pPr lvl="1"/>
            <a:r>
              <a:rPr lang="en-US" dirty="0" smtClean="0"/>
              <a:t>European monarchs realize they could eliminate middle man and yield enormous profits</a:t>
            </a:r>
          </a:p>
          <a:p>
            <a:pPr eaLnBrk="1" hangingPunct="1"/>
            <a:r>
              <a:rPr lang="en-US" b="1" dirty="0" smtClean="0"/>
              <a:t>African gold, ivory, slaves</a:t>
            </a:r>
          </a:p>
          <a:p>
            <a:pPr lvl="1"/>
            <a:r>
              <a:rPr lang="en-US" dirty="0" smtClean="0"/>
              <a:t>Use African gold to purchase Asian luxury goods</a:t>
            </a:r>
          </a:p>
        </p:txBody>
      </p:sp>
      <p:sp>
        <p:nvSpPr>
          <p:cNvPr id="6" name="Slide Number Placeholder 5"/>
          <p:cNvSpPr>
            <a:spLocks noGrp="1"/>
          </p:cNvSpPr>
          <p:nvPr>
            <p:ph type="sldNum" sz="quarter" idx="12"/>
          </p:nvPr>
        </p:nvSpPr>
        <p:spPr/>
        <p:txBody>
          <a:bodyPr/>
          <a:lstStyle/>
          <a:p>
            <a:pPr>
              <a:defRPr/>
            </a:pPr>
            <a:fld id="{3533CD30-EC31-4892-9D63-AEDD2567D94E}" type="slidenum">
              <a:rPr lang="en-US" altLang="en-US"/>
              <a:pPr>
                <a:defRPr/>
              </a:pPr>
              <a:t>3</a:t>
            </a:fld>
            <a:endParaRPr lang="en-US" altLang="en-US"/>
          </a:p>
        </p:txBody>
      </p:sp>
      <p:sp>
        <p:nvSpPr>
          <p:cNvPr id="6147" name="Rectangle 2"/>
          <p:cNvSpPr>
            <a:spLocks noGrp="1" noChangeArrowheads="1"/>
          </p:cNvSpPr>
          <p:nvPr>
            <p:ph type="title"/>
          </p:nvPr>
        </p:nvSpPr>
        <p:spPr/>
        <p:txBody>
          <a:bodyPr/>
          <a:lstStyle/>
          <a:p>
            <a:pPr algn="ctr" eaLnBrk="1" hangingPunct="1"/>
            <a:r>
              <a:rPr lang="en-US" dirty="0" smtClean="0"/>
              <a:t>The Lure of Trade	</a:t>
            </a:r>
          </a:p>
        </p:txBody>
      </p:sp>
      <p:pic>
        <p:nvPicPr>
          <p:cNvPr id="6149" name="Picture 5" descr="C:\Documents and Settings\ELIZABETH_CAIN\Local Settings\Temporary Internet Files\Content.IE5\CXITODCZ\MC900340996[1].wmf"/>
          <p:cNvPicPr>
            <a:picLocks noChangeAspect="1" noChangeArrowheads="1"/>
          </p:cNvPicPr>
          <p:nvPr/>
        </p:nvPicPr>
        <p:blipFill>
          <a:blip r:embed="rId2" cstate="print"/>
          <a:srcRect/>
          <a:stretch>
            <a:fillRect/>
          </a:stretch>
        </p:blipFill>
        <p:spPr bwMode="auto">
          <a:xfrm>
            <a:off x="8077200" y="5562600"/>
            <a:ext cx="1053128" cy="1295400"/>
          </a:xfrm>
          <a:prstGeom prst="rect">
            <a:avLst/>
          </a:prstGeom>
          <a:noFill/>
        </p:spPr>
      </p:pic>
      <p:pic>
        <p:nvPicPr>
          <p:cNvPr id="6150" name="Picture 6" descr="C:\Documents and Settings\ELIZABETH_CAIN\Local Settings\Temporary Internet Files\Content.IE5\CXITODCZ\MC900128269[1].wmf"/>
          <p:cNvPicPr>
            <a:picLocks noChangeAspect="1" noChangeArrowheads="1"/>
          </p:cNvPicPr>
          <p:nvPr/>
        </p:nvPicPr>
        <p:blipFill>
          <a:blip r:embed="rId3" cstate="print"/>
          <a:srcRect/>
          <a:stretch>
            <a:fillRect/>
          </a:stretch>
        </p:blipFill>
        <p:spPr bwMode="auto">
          <a:xfrm>
            <a:off x="7315200" y="152400"/>
            <a:ext cx="1649994" cy="1641999"/>
          </a:xfrm>
          <a:prstGeom prst="rect">
            <a:avLst/>
          </a:prstGeom>
          <a:noFill/>
        </p:spPr>
      </p:pic>
      <p:pic>
        <p:nvPicPr>
          <p:cNvPr id="6151" name="Picture 7" descr="C:\Documents and Settings\ELIZABETH_CAIN\Local Settings\Temporary Internet Files\Content.IE5\01234567\MC900001697[1].wmf"/>
          <p:cNvPicPr>
            <a:picLocks noChangeAspect="1" noChangeArrowheads="1"/>
          </p:cNvPicPr>
          <p:nvPr/>
        </p:nvPicPr>
        <p:blipFill>
          <a:blip r:embed="rId4" cstate="print"/>
          <a:srcRect/>
          <a:stretch>
            <a:fillRect/>
          </a:stretch>
        </p:blipFill>
        <p:spPr bwMode="auto">
          <a:xfrm>
            <a:off x="0" y="4495800"/>
            <a:ext cx="971093" cy="929833"/>
          </a:xfrm>
          <a:prstGeom prst="rect">
            <a:avLst/>
          </a:prstGeom>
          <a:noFill/>
        </p:spPr>
      </p:pic>
      <p:pic>
        <p:nvPicPr>
          <p:cNvPr id="6152" name="Picture 8" descr="C:\Documents and Settings\ELIZABETH_CAIN\Local Settings\Temporary Internet Files\Content.IE5\UP25GL47\MC900436368[1].png"/>
          <p:cNvPicPr>
            <a:picLocks noChangeAspect="1" noChangeArrowheads="1"/>
          </p:cNvPicPr>
          <p:nvPr/>
        </p:nvPicPr>
        <p:blipFill>
          <a:blip r:embed="rId5" cstate="print"/>
          <a:srcRect/>
          <a:stretch>
            <a:fillRect/>
          </a:stretch>
        </p:blipFill>
        <p:spPr bwMode="auto">
          <a:xfrm>
            <a:off x="457200" y="152400"/>
            <a:ext cx="1162050" cy="1162050"/>
          </a:xfrm>
          <a:prstGeom prst="rect">
            <a:avLst/>
          </a:prstGeom>
          <a:noFill/>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ssack jail.jpg"/>
          <p:cNvPicPr>
            <a:picLocks noGrp="1" noChangeAspect="1"/>
          </p:cNvPicPr>
          <p:nvPr>
            <p:ph sz="half" idx="1"/>
          </p:nvPr>
        </p:nvPicPr>
        <p:blipFill>
          <a:blip r:embed="rId2" cstate="print"/>
          <a:stretch>
            <a:fillRect/>
          </a:stretch>
        </p:blipFill>
        <p:spPr>
          <a:xfrm>
            <a:off x="182257" y="1524000"/>
            <a:ext cx="4610012" cy="4419599"/>
          </a:xfrm>
        </p:spPr>
      </p:pic>
      <p:sp>
        <p:nvSpPr>
          <p:cNvPr id="3" name="Content Placeholder 2"/>
          <p:cNvSpPr>
            <a:spLocks noGrp="1"/>
          </p:cNvSpPr>
          <p:nvPr>
            <p:ph sz="half" idx="2"/>
          </p:nvPr>
        </p:nvSpPr>
        <p:spPr/>
        <p:txBody>
          <a:bodyPr>
            <a:normAutofit fontScale="70000" lnSpcReduction="20000"/>
          </a:bodyPr>
          <a:lstStyle/>
          <a:p>
            <a:r>
              <a:rPr lang="en-US" dirty="0" smtClean="0"/>
              <a:t>In the vanguard of Russian expansion across Siberia were the Cossacks, bands of fiercely independent warriors consisting of peasants who had escaped serfdom as well as criminals and other adventurers. This seventeenth-century jail was part of an early Cossack settlement on the Kamchatka Peninsula at the easternmost end of Siberia. It illustrates Russian wooden architecture. (</a:t>
            </a:r>
            <a:r>
              <a:rPr lang="en-US" dirty="0" err="1" smtClean="0"/>
              <a:t>Sovfoto</a:t>
            </a:r>
            <a:r>
              <a:rPr lang="en-US" dirty="0" smtClean="0"/>
              <a:t>/</a:t>
            </a:r>
            <a:r>
              <a:rPr lang="en-US" dirty="0" err="1" smtClean="0"/>
              <a:t>Eastfoto</a:t>
            </a:r>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30</a:t>
            </a:fld>
            <a:endParaRPr lang="en-US" altLang="en-US"/>
          </a:p>
        </p:txBody>
      </p:sp>
      <p:sp>
        <p:nvSpPr>
          <p:cNvPr id="5" name="Title 4"/>
          <p:cNvSpPr>
            <a:spLocks noGrp="1"/>
          </p:cNvSpPr>
          <p:nvPr>
            <p:ph type="title"/>
          </p:nvPr>
        </p:nvSpPr>
        <p:spPr/>
        <p:txBody>
          <a:bodyPr/>
          <a:lstStyle/>
          <a:p>
            <a:r>
              <a:rPr lang="en-US" dirty="0" smtClean="0"/>
              <a:t>Cossack Jail</a:t>
            </a:r>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indent="-514350">
              <a:buFont typeface="+mj-lt"/>
              <a:buAutoNum type="arabicPeriod"/>
            </a:pPr>
            <a:r>
              <a:rPr lang="en-US" dirty="0" smtClean="0"/>
              <a:t>Modern weaponry</a:t>
            </a:r>
          </a:p>
          <a:p>
            <a:pPr marL="880110" lvl="1" indent="-514350"/>
            <a:r>
              <a:rPr lang="en-US" dirty="0" smtClean="0"/>
              <a:t>No gunpowder weapons from the indigenous peoples</a:t>
            </a:r>
          </a:p>
          <a:p>
            <a:pPr marL="624078" indent="-514350">
              <a:buFont typeface="+mj-lt"/>
              <a:buAutoNum type="arabicPeriod"/>
            </a:pPr>
            <a:r>
              <a:rPr lang="en-US" dirty="0" smtClean="0"/>
              <a:t>Organization from the state</a:t>
            </a:r>
          </a:p>
          <a:p>
            <a:pPr marL="880110" lvl="1" indent="-514350"/>
            <a:r>
              <a:rPr lang="en-US" dirty="0" smtClean="0"/>
              <a:t>Must take an oath of allegiance to the czar</a:t>
            </a:r>
          </a:p>
          <a:p>
            <a:pPr marL="880110" lvl="1" indent="-514350"/>
            <a:r>
              <a:rPr lang="en-US" dirty="0" smtClean="0"/>
              <a:t>Must pay tribute –fur</a:t>
            </a:r>
          </a:p>
          <a:p>
            <a:pPr marL="624078" indent="-514350">
              <a:buFont typeface="+mj-lt"/>
              <a:buAutoNum type="arabicPeriod"/>
            </a:pPr>
            <a:r>
              <a:rPr lang="en-US" dirty="0" smtClean="0"/>
              <a:t>Many died from epidemics </a:t>
            </a:r>
          </a:p>
          <a:p>
            <a:pPr marL="880110" lvl="1" indent="-514350"/>
            <a:r>
              <a:rPr lang="en-US" dirty="0" smtClean="0"/>
              <a:t>Smallpox , measles</a:t>
            </a:r>
          </a:p>
          <a:p>
            <a:pPr marL="624078" indent="-514350">
              <a:buFont typeface="+mj-lt"/>
              <a:buAutoNum type="arabicPeriod"/>
            </a:pPr>
            <a:r>
              <a:rPr lang="en-US" b="1" dirty="0" err="1" smtClean="0"/>
              <a:t>Russification</a:t>
            </a:r>
            <a:r>
              <a:rPr lang="en-US" dirty="0" smtClean="0"/>
              <a:t>- making them Russian</a:t>
            </a:r>
          </a:p>
          <a:p>
            <a:pPr marL="880110" lvl="1" indent="-514350"/>
            <a:r>
              <a:rPr lang="en-US" dirty="0" smtClean="0"/>
              <a:t>Convert to Christianity</a:t>
            </a:r>
          </a:p>
          <a:p>
            <a:pPr marL="624078" indent="-514350">
              <a:buFont typeface="+mj-lt"/>
              <a:buAutoNum type="arabicPeriod"/>
            </a:pPr>
            <a:r>
              <a:rPr lang="en-US" dirty="0" smtClean="0"/>
              <a:t>Influx of settlers that outnumber indigenous peoples</a:t>
            </a:r>
          </a:p>
          <a:p>
            <a:pPr marL="624078" indent="-514350">
              <a:buNone/>
            </a:pPr>
            <a:endParaRPr lang="en-US" dirty="0"/>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31</a:t>
            </a:fld>
            <a:endParaRPr lang="en-US" altLang="en-US"/>
          </a:p>
        </p:txBody>
      </p:sp>
      <p:sp>
        <p:nvSpPr>
          <p:cNvPr id="4" name="Title 3"/>
          <p:cNvSpPr>
            <a:spLocks noGrp="1"/>
          </p:cNvSpPr>
          <p:nvPr>
            <p:ph type="title"/>
          </p:nvPr>
        </p:nvSpPr>
        <p:spPr/>
        <p:txBody>
          <a:bodyPr>
            <a:normAutofit fontScale="90000"/>
          </a:bodyPr>
          <a:lstStyle/>
          <a:p>
            <a:pPr algn="ctr"/>
            <a:r>
              <a:rPr lang="en-US" dirty="0" smtClean="0"/>
              <a:t>What made Russian </a:t>
            </a:r>
            <a:br>
              <a:rPr lang="en-US" dirty="0" smtClean="0"/>
            </a:br>
            <a:r>
              <a:rPr lang="en-US" dirty="0" smtClean="0"/>
              <a:t>Expansion Possible?</a:t>
            </a:r>
            <a:endParaRPr lang="en-U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txBody>
          <a:bodyPr>
            <a:normAutofit fontScale="85000" lnSpcReduction="20000"/>
          </a:bodyPr>
          <a:lstStyle/>
          <a:p>
            <a:pPr eaLnBrk="1" hangingPunct="1"/>
            <a:r>
              <a:rPr lang="en-US" b="1" dirty="0" smtClean="0"/>
              <a:t>Commercial rivalries between empires at sea</a:t>
            </a:r>
          </a:p>
          <a:p>
            <a:pPr lvl="1"/>
            <a:r>
              <a:rPr lang="en-US" dirty="0" smtClean="0"/>
              <a:t>Ex.  Dutch forces expel most Portuguese merchants from SE Asia- spices</a:t>
            </a:r>
          </a:p>
          <a:p>
            <a:pPr lvl="1"/>
            <a:r>
              <a:rPr lang="en-US" dirty="0" smtClean="0"/>
              <a:t>Ex.  English and French become dominant carriers in Indian Ocean by 18</a:t>
            </a:r>
            <a:r>
              <a:rPr lang="en-US" baseline="30000" dirty="0" smtClean="0"/>
              <a:t>th</a:t>
            </a:r>
            <a:r>
              <a:rPr lang="en-US" dirty="0" smtClean="0"/>
              <a:t> c. –cotton and tea</a:t>
            </a:r>
          </a:p>
          <a:p>
            <a:pPr eaLnBrk="1" hangingPunct="1"/>
            <a:r>
              <a:rPr lang="en-US" b="1" dirty="0" smtClean="0"/>
              <a:t>Global conflict erupts: multiple theatres in Europe, India, Caribbean, North America</a:t>
            </a:r>
          </a:p>
          <a:p>
            <a:pPr lvl="1" eaLnBrk="1" hangingPunct="1"/>
            <a:r>
              <a:rPr lang="en-US" dirty="0" smtClean="0"/>
              <a:t>Ex.  N. America: merges with French and Indian War, 1754-1763 where England and France battle over colonies in N. America</a:t>
            </a:r>
          </a:p>
          <a:p>
            <a:pPr lvl="1" eaLnBrk="1" hangingPunct="1"/>
            <a:r>
              <a:rPr lang="en-US" dirty="0" smtClean="0"/>
              <a:t>Ex.  Spanish and French try to limit English in Caribbean</a:t>
            </a:r>
          </a:p>
          <a:p>
            <a:pPr lvl="1" eaLnBrk="1" hangingPunct="1"/>
            <a:r>
              <a:rPr lang="en-US" dirty="0" smtClean="0"/>
              <a:t>Involved Asian and indigenous American peoples also</a:t>
            </a:r>
          </a:p>
          <a:p>
            <a:pPr eaLnBrk="1" hangingPunct="1"/>
            <a:r>
              <a:rPr lang="en-US" b="1" dirty="0" smtClean="0"/>
              <a:t>British emerge victorious, establish primacy in India, Canada</a:t>
            </a:r>
          </a:p>
          <a:p>
            <a:pPr lvl="1"/>
            <a:r>
              <a:rPr lang="en-US" b="1" dirty="0" smtClean="0"/>
              <a:t>Paves the way for the establishment of the British empire in 19</a:t>
            </a:r>
            <a:r>
              <a:rPr lang="en-US" b="1" baseline="30000" dirty="0" smtClean="0"/>
              <a:t>th</a:t>
            </a:r>
            <a:r>
              <a:rPr lang="en-US" b="1" dirty="0" smtClean="0"/>
              <a:t> c.</a:t>
            </a:r>
          </a:p>
        </p:txBody>
      </p:sp>
      <p:sp>
        <p:nvSpPr>
          <p:cNvPr id="6" name="Slide Number Placeholder 5"/>
          <p:cNvSpPr>
            <a:spLocks noGrp="1"/>
          </p:cNvSpPr>
          <p:nvPr>
            <p:ph type="sldNum" sz="quarter" idx="12"/>
          </p:nvPr>
        </p:nvSpPr>
        <p:spPr/>
        <p:txBody>
          <a:bodyPr/>
          <a:lstStyle/>
          <a:p>
            <a:pPr>
              <a:defRPr/>
            </a:pPr>
            <a:fld id="{6BB744DD-7F37-44B4-B0B7-DF4E2218C601}" type="slidenum">
              <a:rPr lang="en-US" altLang="en-US"/>
              <a:pPr>
                <a:defRPr/>
              </a:pPr>
              <a:t>32</a:t>
            </a:fld>
            <a:endParaRPr lang="en-US" altLang="en-US"/>
          </a:p>
        </p:txBody>
      </p:sp>
      <p:sp>
        <p:nvSpPr>
          <p:cNvPr id="25603"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US" dirty="0" smtClean="0"/>
              <a:t>The Seven Years’ War (1756-1763) or the “Great War for Empire”</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sz="half" idx="1"/>
          </p:nvPr>
        </p:nvSpPr>
        <p:spPr>
          <a:xfrm>
            <a:off x="304800" y="1371600"/>
            <a:ext cx="4038600" cy="4525963"/>
          </a:xfrm>
        </p:spPr>
        <p:txBody>
          <a:bodyPr>
            <a:normAutofit fontScale="92500" lnSpcReduction="10000"/>
          </a:bodyPr>
          <a:lstStyle/>
          <a:p>
            <a:pPr eaLnBrk="1" hangingPunct="1"/>
            <a:r>
              <a:rPr lang="en-US" sz="2600" dirty="0" smtClean="0"/>
              <a:t>Named for Christopher Columbus</a:t>
            </a:r>
          </a:p>
          <a:p>
            <a:pPr eaLnBrk="1" hangingPunct="1"/>
            <a:r>
              <a:rPr lang="en-US" sz="2600" b="1" dirty="0" smtClean="0"/>
              <a:t>Global diffusion:</a:t>
            </a:r>
          </a:p>
          <a:p>
            <a:pPr lvl="1" eaLnBrk="1" hangingPunct="1"/>
            <a:r>
              <a:rPr lang="en-US" sz="2200" b="1" dirty="0" smtClean="0"/>
              <a:t>Plants and crops</a:t>
            </a:r>
          </a:p>
          <a:p>
            <a:pPr lvl="1" eaLnBrk="1" hangingPunct="1"/>
            <a:r>
              <a:rPr lang="en-US" sz="2200" b="1" dirty="0" smtClean="0"/>
              <a:t>Animals</a:t>
            </a:r>
          </a:p>
          <a:p>
            <a:pPr lvl="1" eaLnBrk="1" hangingPunct="1"/>
            <a:r>
              <a:rPr lang="en-US" sz="2200" b="1" dirty="0" smtClean="0"/>
              <a:t>Human populations</a:t>
            </a:r>
          </a:p>
          <a:p>
            <a:pPr lvl="1" eaLnBrk="1" hangingPunct="1"/>
            <a:r>
              <a:rPr lang="en-US" sz="2200" b="1" dirty="0" smtClean="0"/>
              <a:t>Disease pathogens</a:t>
            </a:r>
          </a:p>
          <a:p>
            <a:pPr eaLnBrk="1" hangingPunct="1"/>
            <a:r>
              <a:rPr lang="en-US" sz="2600" dirty="0" smtClean="0"/>
              <a:t>Links between previously independent biological zones</a:t>
            </a:r>
          </a:p>
          <a:p>
            <a:pPr eaLnBrk="1" hangingPunct="1"/>
            <a:r>
              <a:rPr lang="en-US" sz="2600" dirty="0" smtClean="0"/>
              <a:t>Permanently alters human geography, natural environment</a:t>
            </a:r>
          </a:p>
        </p:txBody>
      </p:sp>
      <p:pic>
        <p:nvPicPr>
          <p:cNvPr id="7" name="Content Placeholder 6" descr="smallpox.jpg"/>
          <p:cNvPicPr>
            <a:picLocks noGrp="1" noChangeAspect="1"/>
          </p:cNvPicPr>
          <p:nvPr>
            <p:ph sz="half" idx="2"/>
          </p:nvPr>
        </p:nvPicPr>
        <p:blipFill>
          <a:blip r:embed="rId2" cstate="print"/>
          <a:stretch>
            <a:fillRect/>
          </a:stretch>
        </p:blipFill>
        <p:spPr>
          <a:xfrm>
            <a:off x="4817875" y="1905000"/>
            <a:ext cx="3356503" cy="2590800"/>
          </a:xfrm>
        </p:spPr>
      </p:pic>
      <p:sp>
        <p:nvSpPr>
          <p:cNvPr id="6" name="Slide Number Placeholder 5"/>
          <p:cNvSpPr>
            <a:spLocks noGrp="1"/>
          </p:cNvSpPr>
          <p:nvPr>
            <p:ph type="sldNum" sz="quarter" idx="12"/>
          </p:nvPr>
        </p:nvSpPr>
        <p:spPr/>
        <p:txBody>
          <a:bodyPr/>
          <a:lstStyle/>
          <a:p>
            <a:pPr>
              <a:defRPr/>
            </a:pPr>
            <a:fld id="{0685A945-9001-4934-80F2-A90ED5DC21E9}" type="slidenum">
              <a:rPr lang="en-US" altLang="en-US"/>
              <a:pPr>
                <a:defRPr/>
              </a:pPr>
              <a:t>33</a:t>
            </a:fld>
            <a:endParaRPr lang="en-US" altLang="en-US"/>
          </a:p>
        </p:txBody>
      </p:sp>
      <p:sp>
        <p:nvSpPr>
          <p:cNvPr id="26627" name="Rectangle 2"/>
          <p:cNvSpPr>
            <a:spLocks noGrp="1" noChangeArrowheads="1"/>
          </p:cNvSpPr>
          <p:nvPr>
            <p:ph type="title"/>
          </p:nvPr>
        </p:nvSpPr>
        <p:spPr/>
        <p:txBody>
          <a:bodyPr/>
          <a:lstStyle/>
          <a:p>
            <a:pPr eaLnBrk="1" hangingPunct="1"/>
            <a:r>
              <a:rPr lang="en-US" dirty="0" smtClean="0"/>
              <a:t>The Columbian Exchange</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lumbian Exchange.jpg"/>
          <p:cNvPicPr>
            <a:picLocks noGrp="1" noChangeAspect="1"/>
          </p:cNvPicPr>
          <p:nvPr>
            <p:ph sz="half" idx="1"/>
          </p:nvPr>
        </p:nvPicPr>
        <p:blipFill>
          <a:blip r:embed="rId2" cstate="print"/>
          <a:stretch>
            <a:fillRect/>
          </a:stretch>
        </p:blipFill>
        <p:spPr>
          <a:xfrm>
            <a:off x="533400" y="1481138"/>
            <a:ext cx="3478563" cy="5126740"/>
          </a:xfrm>
        </p:spPr>
      </p:pic>
      <p:sp>
        <p:nvSpPr>
          <p:cNvPr id="5" name="Content Placeholder 4"/>
          <p:cNvSpPr>
            <a:spLocks noGrp="1"/>
          </p:cNvSpPr>
          <p:nvPr>
            <p:ph sz="half" idx="2"/>
          </p:nvPr>
        </p:nvSpPr>
        <p:spPr>
          <a:xfrm>
            <a:off x="4267200" y="1481328"/>
            <a:ext cx="4419600" cy="4525963"/>
          </a:xfrm>
        </p:spPr>
        <p:txBody>
          <a:bodyPr>
            <a:normAutofit fontScale="62500" lnSpcReduction="20000"/>
          </a:bodyPr>
          <a:lstStyle/>
          <a:p>
            <a:r>
              <a:rPr lang="en-US" dirty="0" smtClean="0"/>
              <a:t>This eighteenth-century Peruvian painting illustrates two of the many biological species that crossed the Atlantic. </a:t>
            </a:r>
          </a:p>
          <a:p>
            <a:r>
              <a:rPr lang="en-US" b="1" dirty="0" smtClean="0"/>
              <a:t>Cattle from Europe flourished in the Americas, while cassava (also known as manioc), shown in the bottom of the picture, was native to South America but spread widely in Asia, and especially in Africa, where its edible root provided a major source of carbohydrates. </a:t>
            </a:r>
          </a:p>
          <a:p>
            <a:endParaRPr lang="en-US" dirty="0" smtClean="0"/>
          </a:p>
          <a:p>
            <a:r>
              <a:rPr lang="en-US" dirty="0" smtClean="0"/>
              <a:t>(Martinez </a:t>
            </a:r>
            <a:r>
              <a:rPr lang="en-US" dirty="0" err="1" smtClean="0"/>
              <a:t>Campañon</a:t>
            </a:r>
            <a:r>
              <a:rPr lang="en-US" dirty="0" smtClean="0"/>
              <a:t>, Trujillo del Peru, v. II, courtesy of the </a:t>
            </a:r>
            <a:r>
              <a:rPr lang="en-US" dirty="0" err="1" smtClean="0"/>
              <a:t>Biblioteca</a:t>
            </a:r>
            <a:r>
              <a:rPr lang="en-US" dirty="0" smtClean="0"/>
              <a:t> del Palacio Real/</a:t>
            </a:r>
            <a:r>
              <a:rPr lang="en-US" dirty="0" err="1" smtClean="0"/>
              <a:t>Oronoz</a:t>
            </a:r>
            <a:r>
              <a:rPr lang="en-US" dirty="0" smtClean="0"/>
              <a:t> Archives)</a:t>
            </a:r>
          </a:p>
          <a:p>
            <a:endParaRPr lang="en-US" dirty="0"/>
          </a:p>
        </p:txBody>
      </p:sp>
      <p:sp>
        <p:nvSpPr>
          <p:cNvPr id="2" name="Slide Number Placeholder 1"/>
          <p:cNvSpPr>
            <a:spLocks noGrp="1"/>
          </p:cNvSpPr>
          <p:nvPr>
            <p:ph type="sldNum" sz="quarter" idx="12"/>
          </p:nvPr>
        </p:nvSpPr>
        <p:spPr/>
        <p:txBody>
          <a:bodyPr/>
          <a:lstStyle/>
          <a:p>
            <a:pPr>
              <a:defRPr/>
            </a:pPr>
            <a:fld id="{262B846D-736B-4C4A-BC78-F7F8BA8D156F}" type="slidenum">
              <a:rPr lang="en-US" altLang="en-US" smtClean="0"/>
              <a:pPr>
                <a:defRPr/>
              </a:pPr>
              <a:t>34</a:t>
            </a:fld>
            <a:endParaRPr lang="en-US" altLang="en-US"/>
          </a:p>
        </p:txBody>
      </p:sp>
      <p:sp>
        <p:nvSpPr>
          <p:cNvPr id="3" name="Title 2"/>
          <p:cNvSpPr>
            <a:spLocks noGrp="1"/>
          </p:cNvSpPr>
          <p:nvPr>
            <p:ph type="title"/>
          </p:nvPr>
        </p:nvSpPr>
        <p:spPr/>
        <p:txBody>
          <a:bodyPr>
            <a:normAutofit fontScale="90000"/>
          </a:bodyPr>
          <a:lstStyle/>
          <a:p>
            <a:pPr algn="ctr"/>
            <a:r>
              <a:rPr lang="en-US" dirty="0" smtClean="0"/>
              <a:t>Plants and Animals of the Columbian Exchange</a:t>
            </a:r>
            <a:endParaRPr 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Tobacco was long used for religious and spiritual purposes in the Americas. After their arrival in the Americas, Europeans quickly popularized tobacco as a trade item and as a recreational drug to be smoked, snuffed, or chewed. </a:t>
            </a:r>
            <a:endParaRPr lang="en-US" dirty="0"/>
          </a:p>
        </p:txBody>
      </p:sp>
      <p:pic>
        <p:nvPicPr>
          <p:cNvPr id="6" name="Content Placeholder 5" descr="tobacco.jpg"/>
          <p:cNvPicPr>
            <a:picLocks noGrp="1" noChangeAspect="1"/>
          </p:cNvPicPr>
          <p:nvPr>
            <p:ph sz="half" idx="2"/>
          </p:nvPr>
        </p:nvPicPr>
        <p:blipFill>
          <a:blip r:embed="rId2" cstate="print"/>
          <a:stretch>
            <a:fillRect/>
          </a:stretch>
        </p:blipFill>
        <p:spPr>
          <a:xfrm>
            <a:off x="4343400" y="533400"/>
            <a:ext cx="4619826" cy="5440362"/>
          </a:xfrm>
        </p:spPr>
      </p:pic>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35</a:t>
            </a:fld>
            <a:endParaRPr lang="en-US" altLang="en-US"/>
          </a:p>
        </p:txBody>
      </p:sp>
      <p:sp>
        <p:nvSpPr>
          <p:cNvPr id="5" name="Title 4"/>
          <p:cNvSpPr>
            <a:spLocks noGrp="1"/>
          </p:cNvSpPr>
          <p:nvPr>
            <p:ph type="title"/>
          </p:nvPr>
        </p:nvSpPr>
        <p:spPr>
          <a:xfrm>
            <a:off x="457200" y="274638"/>
            <a:ext cx="3962400" cy="1143000"/>
          </a:xfrm>
        </p:spPr>
        <p:txBody>
          <a:bodyPr/>
          <a:lstStyle/>
          <a:p>
            <a:r>
              <a:rPr lang="en-US" dirty="0" smtClean="0"/>
              <a:t>Tobacco</a:t>
            </a:r>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sz="half" idx="1"/>
          </p:nvPr>
        </p:nvSpPr>
        <p:spPr/>
        <p:txBody>
          <a:bodyPr>
            <a:normAutofit fontScale="85000" lnSpcReduction="20000"/>
          </a:bodyPr>
          <a:lstStyle/>
          <a:p>
            <a:pPr eaLnBrk="1" hangingPunct="1"/>
            <a:r>
              <a:rPr lang="en-US" dirty="0" smtClean="0"/>
              <a:t>Smallpox</a:t>
            </a:r>
          </a:p>
          <a:p>
            <a:pPr lvl="1" eaLnBrk="1" hangingPunct="1"/>
            <a:r>
              <a:rPr lang="en-US" dirty="0" smtClean="0"/>
              <a:t>Also measles, diphtheria, whooping cough, influenza</a:t>
            </a:r>
          </a:p>
          <a:p>
            <a:pPr eaLnBrk="1" hangingPunct="1"/>
            <a:r>
              <a:rPr lang="en-US" dirty="0" smtClean="0"/>
              <a:t>No prior exposure to these diseases in western hemisphere or Oceania</a:t>
            </a:r>
          </a:p>
          <a:p>
            <a:pPr lvl="1" eaLnBrk="1" hangingPunct="1"/>
            <a:r>
              <a:rPr lang="en-US" dirty="0" smtClean="0"/>
              <a:t>No inherited, acquired immunities</a:t>
            </a:r>
          </a:p>
          <a:p>
            <a:pPr eaLnBrk="1" hangingPunct="1"/>
            <a:r>
              <a:rPr lang="en-US" dirty="0" smtClean="0"/>
              <a:t>1519 smallpox in Aztec Empire</a:t>
            </a:r>
          </a:p>
          <a:p>
            <a:pPr lvl="1" eaLnBrk="1" hangingPunct="1"/>
            <a:r>
              <a:rPr lang="en-US" dirty="0" smtClean="0"/>
              <a:t>Population declines 90% within 100 years (17 million to 1.3 million)</a:t>
            </a:r>
          </a:p>
        </p:txBody>
      </p:sp>
      <p:pic>
        <p:nvPicPr>
          <p:cNvPr id="8" name="Content Placeholder 7" descr="smallpox.jpg"/>
          <p:cNvPicPr>
            <a:picLocks noGrp="1" noChangeAspect="1"/>
          </p:cNvPicPr>
          <p:nvPr>
            <p:ph sz="half" idx="2"/>
          </p:nvPr>
        </p:nvPicPr>
        <p:blipFill>
          <a:blip r:embed="rId2" cstate="print"/>
          <a:stretch>
            <a:fillRect/>
          </a:stretch>
        </p:blipFill>
        <p:spPr>
          <a:xfrm>
            <a:off x="4399465" y="2590800"/>
            <a:ext cx="4744535" cy="3467161"/>
          </a:xfrm>
        </p:spPr>
      </p:pic>
      <p:sp>
        <p:nvSpPr>
          <p:cNvPr id="6" name="Slide Number Placeholder 5"/>
          <p:cNvSpPr>
            <a:spLocks noGrp="1"/>
          </p:cNvSpPr>
          <p:nvPr>
            <p:ph type="sldNum" sz="quarter" idx="12"/>
          </p:nvPr>
        </p:nvSpPr>
        <p:spPr/>
        <p:txBody>
          <a:bodyPr/>
          <a:lstStyle/>
          <a:p>
            <a:pPr>
              <a:defRPr/>
            </a:pPr>
            <a:fld id="{7423BE0C-84BD-4DD7-B51D-A11D7F4F5F6F}" type="slidenum">
              <a:rPr lang="en-US" altLang="en-US"/>
              <a:pPr>
                <a:defRPr/>
              </a:pPr>
              <a:t>36</a:t>
            </a:fld>
            <a:endParaRPr lang="en-US" altLang="en-US"/>
          </a:p>
        </p:txBody>
      </p:sp>
      <p:sp>
        <p:nvSpPr>
          <p:cNvPr id="27651" name="Rectangle 2"/>
          <p:cNvSpPr>
            <a:spLocks noGrp="1" noChangeArrowheads="1"/>
          </p:cNvSpPr>
          <p:nvPr>
            <p:ph type="title"/>
          </p:nvPr>
        </p:nvSpPr>
        <p:spPr/>
        <p:txBody>
          <a:bodyPr>
            <a:normAutofit fontScale="90000"/>
          </a:bodyPr>
          <a:lstStyle/>
          <a:p>
            <a:pPr eaLnBrk="1" hangingPunct="1"/>
            <a:r>
              <a:rPr lang="en-US" sz="3800" dirty="0" smtClean="0"/>
              <a:t>Epidemic Diseases and Population Decline</a:t>
            </a:r>
          </a:p>
        </p:txBody>
      </p:sp>
      <p:pic>
        <p:nvPicPr>
          <p:cNvPr id="3073" name="Picture 1" descr="C:\Documents and Settings\ELIZABETH_CAIN\Local Settings\Temporary Internet Files\Content.IE5\CPFWJ9CB\MC900434385[1].wmf"/>
          <p:cNvPicPr>
            <a:picLocks noChangeAspect="1" noChangeArrowheads="1"/>
          </p:cNvPicPr>
          <p:nvPr/>
        </p:nvPicPr>
        <p:blipFill>
          <a:blip r:embed="rId3" cstate="print"/>
          <a:srcRect/>
          <a:stretch>
            <a:fillRect/>
          </a:stretch>
        </p:blipFill>
        <p:spPr bwMode="auto">
          <a:xfrm>
            <a:off x="4876800" y="1066800"/>
            <a:ext cx="1371600" cy="1242801"/>
          </a:xfrm>
          <a:prstGeom prst="rect">
            <a:avLst/>
          </a:prstGeom>
          <a:noFill/>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p:txBody>
          <a:bodyPr/>
          <a:lstStyle/>
          <a:p>
            <a:pPr eaLnBrk="1" hangingPunct="1"/>
            <a:r>
              <a:rPr lang="en-US" smtClean="0"/>
              <a:t>Columbian exchange also increases overall food supply</a:t>
            </a:r>
          </a:p>
          <a:p>
            <a:pPr eaLnBrk="1" hangingPunct="1"/>
            <a:r>
              <a:rPr lang="en-US" smtClean="0"/>
              <a:t>Introduction to European animals to Americas</a:t>
            </a:r>
          </a:p>
          <a:p>
            <a:pPr lvl="1" eaLnBrk="1" hangingPunct="1"/>
            <a:r>
              <a:rPr lang="en-US" smtClean="0"/>
              <a:t>Horses, cattle, pigs, chickens, etc.</a:t>
            </a:r>
          </a:p>
          <a:p>
            <a:pPr eaLnBrk="1" hangingPunct="1"/>
            <a:r>
              <a:rPr lang="en-US" smtClean="0"/>
              <a:t>Introduction of American foods to Europe, Asia, Africa</a:t>
            </a:r>
          </a:p>
          <a:p>
            <a:pPr lvl="1" eaLnBrk="1" hangingPunct="1"/>
            <a:r>
              <a:rPr lang="en-US" smtClean="0"/>
              <a:t>Maize, potatoes, beans, etc.</a:t>
            </a:r>
          </a:p>
        </p:txBody>
      </p:sp>
      <p:sp>
        <p:nvSpPr>
          <p:cNvPr id="6" name="Slide Number Placeholder 5"/>
          <p:cNvSpPr>
            <a:spLocks noGrp="1"/>
          </p:cNvSpPr>
          <p:nvPr>
            <p:ph type="sldNum" sz="quarter" idx="12"/>
          </p:nvPr>
        </p:nvSpPr>
        <p:spPr/>
        <p:txBody>
          <a:bodyPr/>
          <a:lstStyle/>
          <a:p>
            <a:pPr>
              <a:defRPr/>
            </a:pPr>
            <a:fld id="{489BD699-9C36-491A-8E37-4F0EF1B833DA}" type="slidenum">
              <a:rPr lang="en-US" altLang="en-US"/>
              <a:pPr>
                <a:defRPr/>
              </a:pPr>
              <a:t>37</a:t>
            </a:fld>
            <a:endParaRPr lang="en-US" altLang="en-US"/>
          </a:p>
        </p:txBody>
      </p:sp>
      <p:sp>
        <p:nvSpPr>
          <p:cNvPr id="28675" name="Rectangle 2"/>
          <p:cNvSpPr>
            <a:spLocks noGrp="1" noChangeArrowheads="1"/>
          </p:cNvSpPr>
          <p:nvPr>
            <p:ph type="title"/>
          </p:nvPr>
        </p:nvSpPr>
        <p:spPr/>
        <p:txBody>
          <a:bodyPr/>
          <a:lstStyle/>
          <a:p>
            <a:pPr eaLnBrk="1" hangingPunct="1"/>
            <a:r>
              <a:rPr lang="en-US" smtClean="0"/>
              <a:t>Food Crops and Animals</a:t>
            </a:r>
          </a:p>
        </p:txBody>
      </p:sp>
      <p:pic>
        <p:nvPicPr>
          <p:cNvPr id="2049" name="Picture 1" descr="C:\Documents and Settings\ELIZABETH_CAIN\Local Settings\Temporary Internet Files\Content.IE5\F1IWKIVV\MC900154704[1].wmf"/>
          <p:cNvPicPr>
            <a:picLocks noChangeAspect="1" noChangeArrowheads="1"/>
          </p:cNvPicPr>
          <p:nvPr/>
        </p:nvPicPr>
        <p:blipFill>
          <a:blip r:embed="rId2" cstate="print"/>
          <a:srcRect/>
          <a:stretch>
            <a:fillRect/>
          </a:stretch>
        </p:blipFill>
        <p:spPr bwMode="auto">
          <a:xfrm>
            <a:off x="6934200" y="228600"/>
            <a:ext cx="1813255" cy="1262786"/>
          </a:xfrm>
          <a:prstGeom prst="rect">
            <a:avLst/>
          </a:prstGeom>
          <a:noFill/>
        </p:spPr>
      </p:pic>
      <p:pic>
        <p:nvPicPr>
          <p:cNvPr id="2050" name="Picture 2" descr="C:\Documents and Settings\ELIZABETH_CAIN\Local Settings\Temporary Internet Files\Content.IE5\UP25GL47\MP900262733[1].jpg"/>
          <p:cNvPicPr>
            <a:picLocks noChangeAspect="1" noChangeArrowheads="1"/>
          </p:cNvPicPr>
          <p:nvPr/>
        </p:nvPicPr>
        <p:blipFill>
          <a:blip r:embed="rId3" cstate="print"/>
          <a:srcRect/>
          <a:stretch>
            <a:fillRect/>
          </a:stretch>
        </p:blipFill>
        <p:spPr bwMode="auto">
          <a:xfrm>
            <a:off x="2819400" y="4572000"/>
            <a:ext cx="2362200" cy="1566926"/>
          </a:xfrm>
          <a:prstGeom prst="rect">
            <a:avLst/>
          </a:prstGeom>
          <a:noFill/>
        </p:spPr>
      </p:pic>
      <p:pic>
        <p:nvPicPr>
          <p:cNvPr id="2051" name="Picture 3" descr="C:\Documents and Settings\ELIZABETH_CAIN\Local Settings\Temporary Internet Files\Content.IE5\01234567\MC900233827[1].wmf"/>
          <p:cNvPicPr>
            <a:picLocks noChangeAspect="1" noChangeArrowheads="1"/>
          </p:cNvPicPr>
          <p:nvPr/>
        </p:nvPicPr>
        <p:blipFill>
          <a:blip r:embed="rId4" cstate="print"/>
          <a:srcRect/>
          <a:stretch>
            <a:fillRect/>
          </a:stretch>
        </p:blipFill>
        <p:spPr bwMode="auto">
          <a:xfrm>
            <a:off x="7010400" y="5029200"/>
            <a:ext cx="1572285" cy="1492313"/>
          </a:xfrm>
          <a:prstGeom prst="rect">
            <a:avLst/>
          </a:prstGeom>
          <a:noFill/>
        </p:spPr>
      </p:pic>
      <p:pic>
        <p:nvPicPr>
          <p:cNvPr id="2052" name="Picture 4" descr="C:\Documents and Settings\ELIZABETH_CAIN\Local Settings\Temporary Internet Files\Content.IE5\CXITODCZ\MC900272314[1].wmf"/>
          <p:cNvPicPr>
            <a:picLocks noChangeAspect="1" noChangeArrowheads="1"/>
          </p:cNvPicPr>
          <p:nvPr/>
        </p:nvPicPr>
        <p:blipFill>
          <a:blip r:embed="rId5" cstate="print"/>
          <a:srcRect/>
          <a:stretch>
            <a:fillRect/>
          </a:stretch>
        </p:blipFill>
        <p:spPr bwMode="auto">
          <a:xfrm>
            <a:off x="5410200" y="3657600"/>
            <a:ext cx="1367028" cy="1855318"/>
          </a:xfrm>
          <a:prstGeom prst="rect">
            <a:avLst/>
          </a:prstGeom>
          <a:noFill/>
        </p:spPr>
      </p:pic>
      <p:pic>
        <p:nvPicPr>
          <p:cNvPr id="2053" name="Picture 5" descr="C:\Documents and Settings\ELIZABETH_CAIN\Local Settings\Temporary Internet Files\Content.IE5\0D9S96P8\MC900233351[1].wmf"/>
          <p:cNvPicPr>
            <a:picLocks noChangeAspect="1" noChangeArrowheads="1"/>
          </p:cNvPicPr>
          <p:nvPr/>
        </p:nvPicPr>
        <p:blipFill>
          <a:blip r:embed="rId6" cstate="print"/>
          <a:srcRect/>
          <a:stretch>
            <a:fillRect/>
          </a:stretch>
        </p:blipFill>
        <p:spPr bwMode="auto">
          <a:xfrm>
            <a:off x="457200" y="4419600"/>
            <a:ext cx="1752600" cy="1606037"/>
          </a:xfrm>
          <a:prstGeom prst="rect">
            <a:avLst/>
          </a:prstGeom>
          <a:noFill/>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Human Population Movements</a:t>
            </a:r>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pPr algn="ctr"/>
            <a:r>
              <a:rPr lang="en-US" dirty="0" smtClean="0"/>
              <a:t>1500-1619</a:t>
            </a:r>
            <a:endParaRPr lang="en-US" dirty="0"/>
          </a:p>
        </p:txBody>
      </p:sp>
      <p:sp>
        <p:nvSpPr>
          <p:cNvPr id="29700" name="Rectangle 3"/>
          <p:cNvSpPr>
            <a:spLocks noGrp="1" noChangeArrowheads="1"/>
          </p:cNvSpPr>
          <p:nvPr>
            <p:ph sz="quarter" idx="2"/>
          </p:nvPr>
        </p:nvSpPr>
        <p:spPr/>
        <p:txBody>
          <a:bodyPr/>
          <a:lstStyle/>
          <a:p>
            <a:pPr eaLnBrk="1" hangingPunct="1"/>
            <a:r>
              <a:rPr lang="en-US" smtClean="0"/>
              <a:t>Enslaved Africans</a:t>
            </a:r>
          </a:p>
          <a:p>
            <a:pPr lvl="1" eaLnBrk="1" hangingPunct="1"/>
            <a:r>
              <a:rPr lang="en-US" smtClean="0"/>
              <a:t>To South America, North America, Caribbean</a:t>
            </a:r>
          </a:p>
          <a:p>
            <a:pPr eaLnBrk="1" hangingPunct="1"/>
            <a:r>
              <a:rPr lang="en-US" smtClean="0"/>
              <a:t>European pioneers</a:t>
            </a:r>
          </a:p>
          <a:p>
            <a:pPr eaLnBrk="1" hangingPunct="1">
              <a:buFont typeface="Wingdings" pitchFamily="2" charset="2"/>
              <a:buNone/>
            </a:pPr>
            <a:endParaRPr lang="en-US" smtClean="0"/>
          </a:p>
        </p:txBody>
      </p:sp>
      <p:sp>
        <p:nvSpPr>
          <p:cNvPr id="6" name="Slide Number Placeholder 5"/>
          <p:cNvSpPr>
            <a:spLocks noGrp="1"/>
          </p:cNvSpPr>
          <p:nvPr>
            <p:ph type="sldNum" sz="quarter" idx="12"/>
          </p:nvPr>
        </p:nvSpPr>
        <p:spPr/>
        <p:txBody>
          <a:bodyPr/>
          <a:lstStyle/>
          <a:p>
            <a:pPr>
              <a:defRPr/>
            </a:pPr>
            <a:fld id="{CDF02576-E709-4EBC-9E18-CAF7CFB7DAE1}" type="slidenum">
              <a:rPr lang="en-US" altLang="en-US"/>
              <a:pPr>
                <a:defRPr/>
              </a:pPr>
              <a:t>38</a:t>
            </a:fld>
            <a:endParaRPr lang="en-US" altLang="en-US"/>
          </a:p>
        </p:txBody>
      </p:sp>
      <p:pic>
        <p:nvPicPr>
          <p:cNvPr id="46082" name="Picture 2"/>
          <p:cNvPicPr>
            <a:picLocks noGrp="1" noChangeAspect="1" noChangeArrowheads="1"/>
          </p:cNvPicPr>
          <p:nvPr>
            <p:ph sz="quarter" idx="4"/>
          </p:nvPr>
        </p:nvPicPr>
        <p:blipFill>
          <a:blip r:embed="rId2" cstate="print"/>
          <a:srcRect/>
          <a:stretch>
            <a:fillRect/>
          </a:stretch>
        </p:blipFill>
        <p:spPr bwMode="auto">
          <a:xfrm>
            <a:off x="4645014" y="1295401"/>
            <a:ext cx="3899555" cy="409098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sz="half" idx="1"/>
          </p:nvPr>
        </p:nvSpPr>
        <p:spPr>
          <a:xfrm>
            <a:off x="457200" y="1481328"/>
            <a:ext cx="4724400" cy="4525963"/>
          </a:xfrm>
        </p:spPr>
        <p:txBody>
          <a:bodyPr>
            <a:normAutofit fontScale="92500" lnSpcReduction="20000"/>
          </a:bodyPr>
          <a:lstStyle/>
          <a:p>
            <a:pPr eaLnBrk="1" hangingPunct="1"/>
            <a:r>
              <a:rPr lang="en-US" dirty="0" smtClean="0"/>
              <a:t>Transoceanic trade in Atlantic Ocean basin</a:t>
            </a:r>
          </a:p>
          <a:p>
            <a:pPr lvl="1" eaLnBrk="1" hangingPunct="1"/>
            <a:r>
              <a:rPr lang="en-US" dirty="0" smtClean="0"/>
              <a:t>Manufactured goods from Europe</a:t>
            </a:r>
          </a:p>
          <a:p>
            <a:pPr lvl="1" eaLnBrk="1" hangingPunct="1"/>
            <a:r>
              <a:rPr lang="en-US" dirty="0" smtClean="0"/>
              <a:t>Raw goods from Americas</a:t>
            </a:r>
          </a:p>
          <a:p>
            <a:pPr eaLnBrk="1" hangingPunct="1"/>
            <a:r>
              <a:rPr lang="en-US" b="1" dirty="0" smtClean="0"/>
              <a:t>The Manila Galleons</a:t>
            </a:r>
          </a:p>
          <a:p>
            <a:pPr lvl="1" eaLnBrk="1" hangingPunct="1"/>
            <a:r>
              <a:rPr lang="en-US" b="1" dirty="0" smtClean="0"/>
              <a:t>1565-1815 Spanish galleons dominate Pacific Ocean trade</a:t>
            </a:r>
          </a:p>
          <a:p>
            <a:pPr lvl="1" eaLnBrk="1" hangingPunct="1"/>
            <a:r>
              <a:rPr lang="en-US" b="1" dirty="0" smtClean="0"/>
              <a:t>Galleons</a:t>
            </a:r>
            <a:r>
              <a:rPr lang="en-US" dirty="0" smtClean="0"/>
              <a:t>:  slick, fast, heavily armed ships capable of carrying large cargoes</a:t>
            </a:r>
          </a:p>
          <a:p>
            <a:pPr lvl="1" eaLnBrk="1" hangingPunct="1"/>
            <a:r>
              <a:rPr lang="en-US" dirty="0" smtClean="0"/>
              <a:t>Chinese luxury goods for American raw materials, esp. silver</a:t>
            </a:r>
          </a:p>
        </p:txBody>
      </p:sp>
      <p:sp>
        <p:nvSpPr>
          <p:cNvPr id="6" name="Slide Number Placeholder 5"/>
          <p:cNvSpPr>
            <a:spLocks noGrp="1"/>
          </p:cNvSpPr>
          <p:nvPr>
            <p:ph type="sldNum" sz="quarter" idx="12"/>
          </p:nvPr>
        </p:nvSpPr>
        <p:spPr/>
        <p:txBody>
          <a:bodyPr/>
          <a:lstStyle/>
          <a:p>
            <a:pPr>
              <a:defRPr/>
            </a:pPr>
            <a:fld id="{6BA11167-B702-4719-8BC6-DC8A16B10C3F}" type="slidenum">
              <a:rPr lang="en-US" altLang="en-US"/>
              <a:pPr>
                <a:defRPr/>
              </a:pPr>
              <a:t>39</a:t>
            </a:fld>
            <a:endParaRPr lang="en-US" altLang="en-US"/>
          </a:p>
        </p:txBody>
      </p:sp>
      <p:sp>
        <p:nvSpPr>
          <p:cNvPr id="30723" name="Rectangle 2"/>
          <p:cNvSpPr>
            <a:spLocks noGrp="1" noChangeArrowheads="1"/>
          </p:cNvSpPr>
          <p:nvPr>
            <p:ph type="title"/>
          </p:nvPr>
        </p:nvSpPr>
        <p:spPr/>
        <p:txBody>
          <a:bodyPr/>
          <a:lstStyle/>
          <a:p>
            <a:pPr eaLnBrk="1" hangingPunct="1"/>
            <a:r>
              <a:rPr lang="en-US" smtClean="0"/>
              <a:t>Origins of Global Trade</a:t>
            </a:r>
          </a:p>
        </p:txBody>
      </p:sp>
      <p:pic>
        <p:nvPicPr>
          <p:cNvPr id="45059" name="Picture 3"/>
          <p:cNvPicPr>
            <a:picLocks noChangeAspect="1" noChangeArrowheads="1"/>
          </p:cNvPicPr>
          <p:nvPr/>
        </p:nvPicPr>
        <p:blipFill>
          <a:blip r:embed="rId2" cstate="print"/>
          <a:srcRect/>
          <a:stretch>
            <a:fillRect/>
          </a:stretch>
        </p:blipFill>
        <p:spPr bwMode="auto">
          <a:xfrm>
            <a:off x="5943600" y="1295400"/>
            <a:ext cx="2857500" cy="39243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457200" y="1524000"/>
            <a:ext cx="8229600" cy="4525963"/>
          </a:xfrm>
        </p:spPr>
        <p:txBody>
          <a:bodyPr/>
          <a:lstStyle/>
          <a:p>
            <a:pPr eaLnBrk="1" hangingPunct="1"/>
            <a:r>
              <a:rPr lang="en-US" dirty="0" smtClean="0"/>
              <a:t>Expand the boundaries of Christianity</a:t>
            </a:r>
          </a:p>
          <a:p>
            <a:pPr lvl="1"/>
            <a:r>
              <a:rPr lang="en-US" dirty="0" smtClean="0"/>
              <a:t>Missionary religion like 2 others?</a:t>
            </a:r>
          </a:p>
          <a:p>
            <a:pPr eaLnBrk="1" hangingPunct="1"/>
            <a:r>
              <a:rPr lang="en-US" dirty="0" smtClean="0"/>
              <a:t>Franciscan, Dominican missionaries to India, central Asia and China</a:t>
            </a:r>
          </a:p>
          <a:p>
            <a:pPr lvl="1"/>
            <a:r>
              <a:rPr lang="en-US" dirty="0" smtClean="0"/>
              <a:t>Peaceful</a:t>
            </a:r>
          </a:p>
          <a:p>
            <a:pPr eaLnBrk="1" hangingPunct="1"/>
            <a:r>
              <a:rPr lang="en-US" dirty="0" smtClean="0"/>
              <a:t>Violent efforts with Crusades, </a:t>
            </a:r>
            <a:r>
              <a:rPr lang="en-US" dirty="0" err="1" smtClean="0"/>
              <a:t>Reconquista</a:t>
            </a:r>
            <a:endParaRPr lang="en-US" dirty="0" smtClean="0"/>
          </a:p>
          <a:p>
            <a:pPr lvl="1"/>
            <a:r>
              <a:rPr lang="en-US" dirty="0" err="1" smtClean="0"/>
              <a:t>Reconquista</a:t>
            </a:r>
            <a:r>
              <a:rPr lang="en-US" dirty="0" smtClean="0"/>
              <a:t> ended in 1492 w/ the last Muslim kingdom of Granada</a:t>
            </a:r>
          </a:p>
        </p:txBody>
      </p:sp>
      <p:sp>
        <p:nvSpPr>
          <p:cNvPr id="6" name="Slide Number Placeholder 5"/>
          <p:cNvSpPr>
            <a:spLocks noGrp="1"/>
          </p:cNvSpPr>
          <p:nvPr>
            <p:ph type="sldNum" sz="quarter" idx="12"/>
          </p:nvPr>
        </p:nvSpPr>
        <p:spPr/>
        <p:txBody>
          <a:bodyPr/>
          <a:lstStyle/>
          <a:p>
            <a:pPr>
              <a:defRPr/>
            </a:pPr>
            <a:fld id="{4E9EE3E6-DE54-414F-9792-549226ACD3D4}" type="slidenum">
              <a:rPr lang="en-US" altLang="en-US"/>
              <a:pPr>
                <a:defRPr/>
              </a:pPr>
              <a:t>4</a:t>
            </a:fld>
            <a:endParaRPr lang="en-US" altLang="en-US"/>
          </a:p>
        </p:txBody>
      </p:sp>
      <p:sp>
        <p:nvSpPr>
          <p:cNvPr id="7171" name="Rectangle 2"/>
          <p:cNvSpPr>
            <a:spLocks noGrp="1" noChangeArrowheads="1"/>
          </p:cNvSpPr>
          <p:nvPr>
            <p:ph type="title"/>
          </p:nvPr>
        </p:nvSpPr>
        <p:spPr/>
        <p:txBody>
          <a:bodyPr/>
          <a:lstStyle/>
          <a:p>
            <a:pPr eaLnBrk="1" hangingPunct="1"/>
            <a:r>
              <a:rPr lang="en-US" smtClean="0"/>
              <a:t>Missionary Efforts</a:t>
            </a:r>
          </a:p>
        </p:txBody>
      </p:sp>
      <p:pic>
        <p:nvPicPr>
          <p:cNvPr id="26626" name="Picture 2" descr="C:\Documents and Settings\ELIZABETH_CAIN\Local Settings\Temporary Internet Files\Content.IE5\F1IWKIVV\MC900149321[1].wmf"/>
          <p:cNvPicPr>
            <a:picLocks noChangeAspect="1" noChangeArrowheads="1"/>
          </p:cNvPicPr>
          <p:nvPr/>
        </p:nvPicPr>
        <p:blipFill>
          <a:blip r:embed="rId2" cstate="print"/>
          <a:srcRect/>
          <a:stretch>
            <a:fillRect/>
          </a:stretch>
        </p:blipFill>
        <p:spPr bwMode="auto">
          <a:xfrm>
            <a:off x="7010400" y="4559929"/>
            <a:ext cx="1371600" cy="2298071"/>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panish galleon.jpg"/>
          <p:cNvPicPr>
            <a:picLocks noGrp="1" noChangeAspect="1"/>
          </p:cNvPicPr>
          <p:nvPr>
            <p:ph sz="half" idx="1"/>
          </p:nvPr>
        </p:nvPicPr>
        <p:blipFill>
          <a:blip r:embed="rId2" cstate="print"/>
          <a:stretch>
            <a:fillRect/>
          </a:stretch>
        </p:blipFill>
        <p:spPr>
          <a:xfrm>
            <a:off x="457200" y="2309512"/>
            <a:ext cx="4038600" cy="2869214"/>
          </a:xfrm>
        </p:spPr>
      </p:pic>
      <p:sp>
        <p:nvSpPr>
          <p:cNvPr id="3" name="Content Placeholder 2"/>
          <p:cNvSpPr>
            <a:spLocks noGrp="1"/>
          </p:cNvSpPr>
          <p:nvPr>
            <p:ph sz="half" idx="2"/>
          </p:nvPr>
        </p:nvSpPr>
        <p:spPr/>
        <p:txBody>
          <a:bodyPr>
            <a:normAutofit fontScale="85000" lnSpcReduction="20000"/>
          </a:bodyPr>
          <a:lstStyle/>
          <a:p>
            <a:r>
              <a:rPr lang="en-US" dirty="0" smtClean="0"/>
              <a:t>This is an artist's rendering of a Spanish galleon. Galleons were large, </a:t>
            </a:r>
            <a:r>
              <a:rPr lang="en-US" dirty="0" err="1" smtClean="0"/>
              <a:t>multidecked</a:t>
            </a:r>
            <a:r>
              <a:rPr lang="en-US" dirty="0" smtClean="0"/>
              <a:t>, highly stable and maneuverable sailing ships used by </a:t>
            </a:r>
            <a:r>
              <a:rPr lang="en-US" b="1" dirty="0" smtClean="0"/>
              <a:t>Europeans for war or commerce. </a:t>
            </a:r>
            <a:r>
              <a:rPr lang="en-US" dirty="0" smtClean="0"/>
              <a:t>The Spanish and the Portuguese built the largest types for their profitable overseas trade. </a:t>
            </a:r>
            <a:endParaRPr lang="en-US" dirty="0"/>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40</a:t>
            </a:fld>
            <a:endParaRPr lang="en-US" altLang="en-US"/>
          </a:p>
        </p:txBody>
      </p:sp>
      <p:sp>
        <p:nvSpPr>
          <p:cNvPr id="5" name="Title 4"/>
          <p:cNvSpPr>
            <a:spLocks noGrp="1"/>
          </p:cNvSpPr>
          <p:nvPr>
            <p:ph type="title"/>
          </p:nvPr>
        </p:nvSpPr>
        <p:spPr/>
        <p:txBody>
          <a:bodyPr/>
          <a:lstStyle/>
          <a:p>
            <a:r>
              <a:rPr lang="en-US" dirty="0" smtClean="0"/>
              <a:t>Spanish Galleon</a:t>
            </a:r>
            <a:endParaRPr lang="en-US"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t>Fur-bearing animals hunted to extinction or near-extinction:  Beaver pelt</a:t>
            </a:r>
          </a:p>
          <a:p>
            <a:pPr lvl="1" eaLnBrk="1" hangingPunct="1"/>
            <a:r>
              <a:rPr lang="en-US" dirty="0" smtClean="0"/>
              <a:t>Also whales, codfish, other animals with industrial uses</a:t>
            </a:r>
          </a:p>
          <a:p>
            <a:pPr eaLnBrk="1" hangingPunct="1"/>
            <a:r>
              <a:rPr lang="en-US" dirty="0" smtClean="0"/>
              <a:t>Relentless human exploitation of the natural environment</a:t>
            </a:r>
          </a:p>
        </p:txBody>
      </p:sp>
      <p:sp>
        <p:nvSpPr>
          <p:cNvPr id="6" name="Slide Number Placeholder 5"/>
          <p:cNvSpPr>
            <a:spLocks noGrp="1"/>
          </p:cNvSpPr>
          <p:nvPr>
            <p:ph type="sldNum" sz="quarter" idx="12"/>
          </p:nvPr>
        </p:nvSpPr>
        <p:spPr/>
        <p:txBody>
          <a:bodyPr/>
          <a:lstStyle/>
          <a:p>
            <a:pPr>
              <a:defRPr/>
            </a:pPr>
            <a:fld id="{8D36C098-1898-4260-A4BA-D33BDF2F1095}" type="slidenum">
              <a:rPr lang="en-US" altLang="en-US"/>
              <a:pPr>
                <a:defRPr/>
              </a:pPr>
              <a:t>41</a:t>
            </a:fld>
            <a:endParaRPr lang="en-US" altLang="en-US"/>
          </a:p>
        </p:txBody>
      </p:sp>
      <p:sp>
        <p:nvSpPr>
          <p:cNvPr id="31747" name="Rectangle 2"/>
          <p:cNvSpPr>
            <a:spLocks noGrp="1" noChangeArrowheads="1"/>
          </p:cNvSpPr>
          <p:nvPr>
            <p:ph type="title"/>
          </p:nvPr>
        </p:nvSpPr>
        <p:spPr/>
        <p:txBody>
          <a:bodyPr>
            <a:normAutofit fontScale="90000"/>
          </a:bodyPr>
          <a:lstStyle/>
          <a:p>
            <a:pPr eaLnBrk="1" hangingPunct="1"/>
            <a:r>
              <a:rPr lang="en-US" sz="3800" smtClean="0"/>
              <a:t>Environmental Effects of Global Trade</a:t>
            </a:r>
          </a:p>
        </p:txBody>
      </p:sp>
      <p:pic>
        <p:nvPicPr>
          <p:cNvPr id="44037" name="Picture 5" descr="C:\Documents and Settings\ELIZABETH_CAIN\Local Settings\Temporary Internet Files\Content.IE5\CPFWJ9CB\MC900150019[1].wmf"/>
          <p:cNvPicPr>
            <a:picLocks noChangeAspect="1" noChangeArrowheads="1"/>
          </p:cNvPicPr>
          <p:nvPr/>
        </p:nvPicPr>
        <p:blipFill>
          <a:blip r:embed="rId2" cstate="print"/>
          <a:srcRect/>
          <a:stretch>
            <a:fillRect/>
          </a:stretch>
        </p:blipFill>
        <p:spPr bwMode="auto">
          <a:xfrm>
            <a:off x="5867400" y="3810000"/>
            <a:ext cx="2848824" cy="2135109"/>
          </a:xfrm>
          <a:prstGeom prst="rect">
            <a:avLst/>
          </a:prstGeom>
          <a:noFill/>
        </p:spPr>
      </p:pic>
      <p:pic>
        <p:nvPicPr>
          <p:cNvPr id="44039" name="Picture 7" descr="C:\Documents and Settings\ELIZABETH_CAIN\Local Settings\Temporary Internet Files\Content.IE5\IK5T1MHR\MC900215292[1].wmf"/>
          <p:cNvPicPr>
            <a:picLocks noChangeAspect="1" noChangeArrowheads="1"/>
          </p:cNvPicPr>
          <p:nvPr/>
        </p:nvPicPr>
        <p:blipFill>
          <a:blip r:embed="rId3" cstate="print"/>
          <a:srcRect/>
          <a:stretch>
            <a:fillRect/>
          </a:stretch>
        </p:blipFill>
        <p:spPr bwMode="auto">
          <a:xfrm>
            <a:off x="533400" y="4267200"/>
            <a:ext cx="1578321" cy="1843889"/>
          </a:xfrm>
          <a:prstGeom prst="rect">
            <a:avLst/>
          </a:prstGeom>
          <a:noFill/>
        </p:spPr>
      </p:pic>
      <p:pic>
        <p:nvPicPr>
          <p:cNvPr id="44040" name="Picture 8" descr="C:\Documents and Settings\ELIZABETH_CAIN\Local Settings\Temporary Internet Files\Content.IE5\40FQN1QZ\MC900083914[1].wmf"/>
          <p:cNvPicPr>
            <a:picLocks noChangeAspect="1" noChangeArrowheads="1"/>
          </p:cNvPicPr>
          <p:nvPr/>
        </p:nvPicPr>
        <p:blipFill>
          <a:blip r:embed="rId4" cstate="print"/>
          <a:srcRect/>
          <a:stretch>
            <a:fillRect/>
          </a:stretch>
        </p:blipFill>
        <p:spPr bwMode="auto">
          <a:xfrm>
            <a:off x="2209800" y="5105400"/>
            <a:ext cx="3276600" cy="1372658"/>
          </a:xfrm>
          <a:prstGeom prst="rect">
            <a:avLst/>
          </a:prstGeom>
          <a:noFill/>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Economic Transformations:  Commerce and  Consequence</a:t>
            </a:r>
          </a:p>
          <a:p>
            <a:endParaRPr lang="en-US" dirty="0" smtClean="0"/>
          </a:p>
          <a:p>
            <a:r>
              <a:rPr lang="en-US" dirty="0" smtClean="0"/>
              <a:t>From </a:t>
            </a:r>
            <a:r>
              <a:rPr lang="en-US" dirty="0" err="1" smtClean="0"/>
              <a:t>Strayer’s</a:t>
            </a:r>
            <a:r>
              <a:rPr lang="en-US" dirty="0" smtClean="0"/>
              <a:t> “Ways of the World”</a:t>
            </a:r>
          </a:p>
          <a:p>
            <a:r>
              <a:rPr lang="en-US" dirty="0" smtClean="0"/>
              <a:t>What motivated Europe?</a:t>
            </a:r>
          </a:p>
          <a:p>
            <a:pPr lvl="1"/>
            <a:r>
              <a:rPr lang="en-US" dirty="0" smtClean="0"/>
              <a:t>Muslim control of spice supply in a rapidly growing Europe</a:t>
            </a:r>
          </a:p>
          <a:p>
            <a:pPr lvl="1"/>
            <a:r>
              <a:rPr lang="en-US" dirty="0" smtClean="0"/>
              <a:t>Europe gaining wealth and desire for Asia goods</a:t>
            </a:r>
          </a:p>
          <a:p>
            <a:pPr lvl="1"/>
            <a:r>
              <a:rPr lang="en-US" dirty="0" smtClean="0"/>
              <a:t>Lack of products that Asia wanted, forced Europeans to pay in gold or silver</a:t>
            </a:r>
          </a:p>
          <a:p>
            <a:pPr lvl="1"/>
            <a:r>
              <a:rPr lang="en-US" dirty="0" smtClean="0"/>
              <a:t>Leads to a desire to find access to gold and silver</a:t>
            </a:r>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42</a:t>
            </a:fld>
            <a:endParaRPr lang="en-US" altLang="en-US"/>
          </a:p>
        </p:txBody>
      </p:sp>
      <p:sp>
        <p:nvSpPr>
          <p:cNvPr id="4" name="Title 3"/>
          <p:cNvSpPr>
            <a:spLocks noGrp="1"/>
          </p:cNvSpPr>
          <p:nvPr>
            <p:ph type="title"/>
          </p:nvPr>
        </p:nvSpPr>
        <p:spPr/>
        <p:txBody>
          <a:bodyPr>
            <a:normAutofit/>
          </a:bodyPr>
          <a:lstStyle/>
          <a:p>
            <a:r>
              <a:rPr lang="en-US" dirty="0" smtClean="0"/>
              <a:t>What’s the Big Picture?</a:t>
            </a:r>
            <a:endParaRPr lang="en-US"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Control the commerce of the Indian Ocean</a:t>
            </a:r>
          </a:p>
          <a:p>
            <a:r>
              <a:rPr lang="en-US" dirty="0" smtClean="0"/>
              <a:t>Never controlled more than ½ of the spice trade to Europe</a:t>
            </a:r>
          </a:p>
          <a:p>
            <a:r>
              <a:rPr lang="en-US" dirty="0" smtClean="0"/>
              <a:t>Took it by force because European trade goods considered crude and unattractive in Asian markets</a:t>
            </a:r>
          </a:p>
          <a:p>
            <a:r>
              <a:rPr lang="en-US" dirty="0" smtClean="0"/>
              <a:t>Could not compete w/ the peaceful trading communities</a:t>
            </a:r>
          </a:p>
          <a:p>
            <a:endParaRPr lang="en-US" dirty="0" smtClean="0"/>
          </a:p>
          <a:p>
            <a:r>
              <a:rPr lang="en-US" dirty="0" smtClean="0"/>
              <a:t>Ended up carrying Asian goods to Asian ports and selling shipping services</a:t>
            </a:r>
          </a:p>
          <a:p>
            <a:r>
              <a:rPr lang="en-US" dirty="0" smtClean="0"/>
              <a:t>Many Portuguese settle in Asia or African ports and marry Asian women</a:t>
            </a:r>
          </a:p>
          <a:p>
            <a:r>
              <a:rPr lang="en-US" b="1" dirty="0" smtClean="0"/>
              <a:t>By 1600, the Portuguese Trading Post Empire was in steep decline</a:t>
            </a:r>
          </a:p>
          <a:p>
            <a:endParaRPr lang="en-US" dirty="0" smtClean="0"/>
          </a:p>
          <a:p>
            <a:pPr lvl="1"/>
            <a:endParaRPr lang="en-US" dirty="0"/>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43</a:t>
            </a:fld>
            <a:endParaRPr lang="en-US" altLang="en-US"/>
          </a:p>
        </p:txBody>
      </p:sp>
      <p:sp>
        <p:nvSpPr>
          <p:cNvPr id="4" name="Title 3"/>
          <p:cNvSpPr>
            <a:spLocks noGrp="1"/>
          </p:cNvSpPr>
          <p:nvPr>
            <p:ph type="title"/>
          </p:nvPr>
        </p:nvSpPr>
        <p:spPr/>
        <p:txBody>
          <a:bodyPr>
            <a:normAutofit fontScale="90000"/>
          </a:bodyPr>
          <a:lstStyle/>
          <a:p>
            <a:pPr algn="ctr"/>
            <a:r>
              <a:rPr lang="en-US" dirty="0" smtClean="0"/>
              <a:t>Portugal:  The “Trading Post Empire”</a:t>
            </a:r>
            <a:endParaRPr 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Local authorities asked what he wanted </a:t>
            </a:r>
          </a:p>
          <a:p>
            <a:r>
              <a:rPr lang="en-US" dirty="0" smtClean="0"/>
              <a:t>His reply: </a:t>
            </a:r>
          </a:p>
          <a:p>
            <a:pPr algn="ctr">
              <a:buNone/>
            </a:pPr>
            <a:r>
              <a:rPr lang="en-US" dirty="0" smtClean="0"/>
              <a:t>“Christians and spices!”</a:t>
            </a:r>
          </a:p>
          <a:p>
            <a:endParaRPr lang="en-US" dirty="0" smtClean="0"/>
          </a:p>
        </p:txBody>
      </p:sp>
      <p:sp>
        <p:nvSpPr>
          <p:cNvPr id="3" name="Slide Number Placeholder 2"/>
          <p:cNvSpPr>
            <a:spLocks noGrp="1"/>
          </p:cNvSpPr>
          <p:nvPr>
            <p:ph type="sldNum" sz="quarter" idx="12"/>
          </p:nvPr>
        </p:nvSpPr>
        <p:spPr/>
        <p:txBody>
          <a:bodyPr/>
          <a:lstStyle/>
          <a:p>
            <a:pPr>
              <a:defRPr/>
            </a:pPr>
            <a:fld id="{7B05B9EA-14EF-4C2E-93A5-2919CF16253A}" type="slidenum">
              <a:rPr lang="en-US" altLang="en-US" smtClean="0"/>
              <a:pPr>
                <a:defRPr/>
              </a:pPr>
              <a:t>5</a:t>
            </a:fld>
            <a:endParaRPr lang="en-US" altLang="en-US"/>
          </a:p>
        </p:txBody>
      </p:sp>
      <p:sp>
        <p:nvSpPr>
          <p:cNvPr id="4" name="Title 3"/>
          <p:cNvSpPr>
            <a:spLocks noGrp="1"/>
          </p:cNvSpPr>
          <p:nvPr>
            <p:ph type="title"/>
          </p:nvPr>
        </p:nvSpPr>
        <p:spPr/>
        <p:txBody>
          <a:bodyPr>
            <a:normAutofit fontScale="90000"/>
          </a:bodyPr>
          <a:lstStyle/>
          <a:p>
            <a:pPr algn="ctr"/>
            <a:r>
              <a:rPr lang="en-US" dirty="0" err="1" smtClean="0"/>
              <a:t>Da</a:t>
            </a:r>
            <a:r>
              <a:rPr lang="en-US" dirty="0" smtClean="0"/>
              <a:t> Gama reaching the Indian port of Calicut in 1498</a:t>
            </a:r>
            <a:endParaRPr lang="en-US" dirty="0"/>
          </a:p>
        </p:txBody>
      </p:sp>
      <p:pic>
        <p:nvPicPr>
          <p:cNvPr id="46082" name="Picture 2"/>
          <p:cNvPicPr>
            <a:picLocks noGrp="1" noChangeAspect="1" noChangeArrowheads="1"/>
          </p:cNvPicPr>
          <p:nvPr>
            <p:ph sz="half" idx="2"/>
          </p:nvPr>
        </p:nvPicPr>
        <p:blipFill>
          <a:blip r:embed="rId2" cstate="print"/>
          <a:srcRect/>
          <a:stretch>
            <a:fillRect/>
          </a:stretch>
        </p:blipFill>
        <p:spPr bwMode="auto">
          <a:xfrm>
            <a:off x="5502986" y="1481138"/>
            <a:ext cx="2421814" cy="470627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half" idx="1"/>
          </p:nvPr>
        </p:nvSpPr>
        <p:spPr>
          <a:xfrm>
            <a:off x="457200" y="1219200"/>
            <a:ext cx="4419600" cy="5334000"/>
          </a:xfrm>
        </p:spPr>
        <p:txBody>
          <a:bodyPr>
            <a:normAutofit fontScale="77500" lnSpcReduction="20000"/>
          </a:bodyPr>
          <a:lstStyle/>
          <a:p>
            <a:pPr eaLnBrk="1" hangingPunct="1"/>
            <a:r>
              <a:rPr lang="en-US" b="1" dirty="0" smtClean="0"/>
              <a:t>Chinese rudder </a:t>
            </a:r>
            <a:r>
              <a:rPr lang="en-US" dirty="0" smtClean="0"/>
              <a:t>introduced in 12</a:t>
            </a:r>
            <a:r>
              <a:rPr lang="en-US" baseline="30000" dirty="0" smtClean="0"/>
              <a:t>th</a:t>
            </a:r>
            <a:r>
              <a:rPr lang="en-US" dirty="0" smtClean="0"/>
              <a:t> century</a:t>
            </a:r>
          </a:p>
          <a:p>
            <a:pPr eaLnBrk="1" hangingPunct="1"/>
            <a:r>
              <a:rPr lang="en-US" dirty="0" smtClean="0"/>
              <a:t>Square sails replaced by </a:t>
            </a:r>
            <a:r>
              <a:rPr lang="en-US" b="1" dirty="0" smtClean="0"/>
              <a:t>triangular lateen sails:  Caravel</a:t>
            </a:r>
          </a:p>
          <a:p>
            <a:pPr lvl="1" eaLnBrk="1" hangingPunct="1"/>
            <a:r>
              <a:rPr lang="en-US" dirty="0" smtClean="0"/>
              <a:t>Work better with cross winds</a:t>
            </a:r>
          </a:p>
          <a:p>
            <a:pPr eaLnBrk="1" hangingPunct="1"/>
            <a:r>
              <a:rPr lang="en-US" dirty="0" smtClean="0"/>
              <a:t>Navigational instruments</a:t>
            </a:r>
          </a:p>
          <a:p>
            <a:pPr lvl="1"/>
            <a:r>
              <a:rPr lang="en-US" b="1" dirty="0" smtClean="0"/>
              <a:t>Magnetic compass &amp; astrolabe</a:t>
            </a:r>
          </a:p>
          <a:p>
            <a:pPr eaLnBrk="1" hangingPunct="1"/>
            <a:r>
              <a:rPr lang="en-US" b="1" dirty="0" smtClean="0"/>
              <a:t>Knowledge of winds, currents</a:t>
            </a:r>
          </a:p>
          <a:p>
            <a:pPr lvl="1"/>
            <a:r>
              <a:rPr lang="en-US" dirty="0" smtClean="0"/>
              <a:t>Trade winds, </a:t>
            </a:r>
            <a:r>
              <a:rPr lang="en-US" dirty="0" err="1" smtClean="0"/>
              <a:t>westerlies</a:t>
            </a:r>
            <a:endParaRPr lang="en-US" dirty="0" smtClean="0"/>
          </a:p>
          <a:p>
            <a:pPr lvl="1"/>
            <a:r>
              <a:rPr lang="en-US" dirty="0" smtClean="0"/>
              <a:t>Monsoon winds</a:t>
            </a:r>
          </a:p>
          <a:p>
            <a:pPr eaLnBrk="1" hangingPunct="1"/>
            <a:r>
              <a:rPr lang="en-US" b="1" dirty="0" smtClean="0"/>
              <a:t>The “</a:t>
            </a:r>
            <a:r>
              <a:rPr lang="en-US" b="1" i="1" dirty="0" smtClean="0"/>
              <a:t>Volta do Mar</a:t>
            </a:r>
            <a:r>
              <a:rPr lang="en-US" b="1" dirty="0" smtClean="0"/>
              <a:t>”</a:t>
            </a:r>
          </a:p>
          <a:p>
            <a:pPr lvl="1" eaLnBrk="1" hangingPunct="1"/>
            <a:r>
              <a:rPr lang="en-US" dirty="0" smtClean="0"/>
              <a:t>“return through the sea”</a:t>
            </a:r>
          </a:p>
          <a:p>
            <a:pPr lvl="1" eaLnBrk="1" hangingPunct="1"/>
            <a:r>
              <a:rPr lang="en-US" dirty="0" smtClean="0"/>
              <a:t>Took them out of the way but more reliable than going against the trade winds</a:t>
            </a:r>
          </a:p>
        </p:txBody>
      </p:sp>
      <p:sp>
        <p:nvSpPr>
          <p:cNvPr id="6" name="Slide Number Placeholder 5"/>
          <p:cNvSpPr>
            <a:spLocks noGrp="1"/>
          </p:cNvSpPr>
          <p:nvPr>
            <p:ph type="sldNum" sz="quarter" idx="12"/>
          </p:nvPr>
        </p:nvSpPr>
        <p:spPr/>
        <p:txBody>
          <a:bodyPr/>
          <a:lstStyle/>
          <a:p>
            <a:pPr>
              <a:defRPr/>
            </a:pPr>
            <a:fld id="{2AEB1109-4C2B-4B67-9587-92F3D85A0C33}" type="slidenum">
              <a:rPr lang="en-US" altLang="en-US"/>
              <a:pPr>
                <a:defRPr/>
              </a:pPr>
              <a:t>6</a:t>
            </a:fld>
            <a:endParaRPr lang="en-US" altLang="en-US"/>
          </a:p>
        </p:txBody>
      </p:sp>
      <p:sp>
        <p:nvSpPr>
          <p:cNvPr id="8195" name="Rectangle 2"/>
          <p:cNvSpPr>
            <a:spLocks noGrp="1" noChangeArrowheads="1"/>
          </p:cNvSpPr>
          <p:nvPr>
            <p:ph type="title"/>
          </p:nvPr>
        </p:nvSpPr>
        <p:spPr/>
        <p:txBody>
          <a:bodyPr/>
          <a:lstStyle/>
          <a:p>
            <a:pPr eaLnBrk="1" hangingPunct="1"/>
            <a:r>
              <a:rPr lang="en-US" smtClean="0"/>
              <a:t>The Technology of Exploration</a:t>
            </a:r>
          </a:p>
        </p:txBody>
      </p:sp>
      <p:pic>
        <p:nvPicPr>
          <p:cNvPr id="8199" name="Picture 7"/>
          <p:cNvPicPr>
            <a:picLocks noChangeAspect="1" noChangeArrowheads="1"/>
          </p:cNvPicPr>
          <p:nvPr/>
        </p:nvPicPr>
        <p:blipFill>
          <a:blip r:embed="rId2" cstate="print"/>
          <a:srcRect/>
          <a:stretch>
            <a:fillRect/>
          </a:stretch>
        </p:blipFill>
        <p:spPr bwMode="auto">
          <a:xfrm>
            <a:off x="6781800" y="5105400"/>
            <a:ext cx="2057400" cy="1584647"/>
          </a:xfrm>
          <a:prstGeom prst="rect">
            <a:avLst/>
          </a:prstGeom>
          <a:noFill/>
          <a:ln w="9525">
            <a:noFill/>
            <a:miter lim="800000"/>
            <a:headEnd/>
            <a:tailEnd/>
          </a:ln>
          <a:effectLst/>
        </p:spPr>
      </p:pic>
      <p:pic>
        <p:nvPicPr>
          <p:cNvPr id="8200" name="Picture 8" descr="C:\Documents and Settings\ELIZABETH_CAIN\Local Settings\Temporary Internet Files\Content.IE5\40FQN1QZ\MC900001401[1].wmf"/>
          <p:cNvPicPr>
            <a:picLocks noChangeAspect="1" noChangeArrowheads="1"/>
          </p:cNvPicPr>
          <p:nvPr/>
        </p:nvPicPr>
        <p:blipFill>
          <a:blip r:embed="rId3" cstate="print"/>
          <a:srcRect/>
          <a:stretch>
            <a:fillRect/>
          </a:stretch>
        </p:blipFill>
        <p:spPr bwMode="auto">
          <a:xfrm>
            <a:off x="4724400" y="1371600"/>
            <a:ext cx="1689811" cy="1668780"/>
          </a:xfrm>
          <a:prstGeom prst="rect">
            <a:avLst/>
          </a:prstGeom>
          <a:noFill/>
        </p:spPr>
      </p:pic>
      <p:pic>
        <p:nvPicPr>
          <p:cNvPr id="11" name="Picture 4" descr="Adl_A84_Astrolabe"/>
          <p:cNvPicPr>
            <a:picLocks noGrp="1" noChangeAspect="1" noChangeArrowheads="1"/>
          </p:cNvPicPr>
          <p:nvPr>
            <p:ph sz="half" idx="2"/>
          </p:nvPr>
        </p:nvPicPr>
        <p:blipFill>
          <a:blip r:embed="rId4" cstate="print"/>
          <a:srcRect/>
          <a:stretch>
            <a:fillRect/>
          </a:stretch>
        </p:blipFill>
        <p:spPr>
          <a:xfrm>
            <a:off x="6934200" y="1219200"/>
            <a:ext cx="1923850" cy="2365375"/>
          </a:xfrm>
          <a:noFill/>
          <a:ln/>
        </p:spPr>
      </p:pic>
      <p:sp>
        <p:nvSpPr>
          <p:cNvPr id="12" name="TextBox 11"/>
          <p:cNvSpPr txBox="1"/>
          <p:nvPr/>
        </p:nvSpPr>
        <p:spPr>
          <a:xfrm>
            <a:off x="6858000" y="3581400"/>
            <a:ext cx="2286000" cy="1015663"/>
          </a:xfrm>
          <a:prstGeom prst="rect">
            <a:avLst/>
          </a:prstGeom>
          <a:noFill/>
        </p:spPr>
        <p:txBody>
          <a:bodyPr wrap="square" rtlCol="0">
            <a:spAutoFit/>
          </a:bodyPr>
          <a:lstStyle/>
          <a:p>
            <a:pPr algn="ctr"/>
            <a:r>
              <a:rPr lang="en-US" sz="1400" dirty="0" smtClean="0"/>
              <a:t>Determined latitude by measuring the angle of the sun or pole star above horizon</a:t>
            </a:r>
            <a:r>
              <a:rPr lang="en-US" dirty="0" smtClean="0"/>
              <a:t>.</a:t>
            </a:r>
            <a:endParaRPr lang="en-US" dirty="0"/>
          </a:p>
        </p:txBody>
      </p:sp>
      <p:pic>
        <p:nvPicPr>
          <p:cNvPr id="9" name="Picture 8" descr="386px-PotugueseCaravel.jpg"/>
          <p:cNvPicPr>
            <a:picLocks noChangeAspect="1"/>
          </p:cNvPicPr>
          <p:nvPr/>
        </p:nvPicPr>
        <p:blipFill>
          <a:blip r:embed="rId5" cstate="print"/>
          <a:stretch>
            <a:fillRect/>
          </a:stretch>
        </p:blipFill>
        <p:spPr>
          <a:xfrm>
            <a:off x="4800600" y="3505200"/>
            <a:ext cx="1905000" cy="2956204"/>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85097"/>
            <a:ext cx="4038600" cy="3918044"/>
          </a:xfrm>
        </p:spPr>
      </p:pic>
      <p:sp>
        <p:nvSpPr>
          <p:cNvPr id="3" name="Content Placeholder 2"/>
          <p:cNvSpPr>
            <a:spLocks noGrp="1"/>
          </p:cNvSpPr>
          <p:nvPr>
            <p:ph sz="half" idx="2"/>
          </p:nvPr>
        </p:nvSpPr>
        <p:spPr/>
        <p:txBody>
          <a:bodyPr/>
          <a:lstStyle/>
          <a:p>
            <a:r>
              <a:rPr lang="en-US" dirty="0"/>
              <a:t>By using cross staffs to measure the angle of the sun or the pole star above the horizon, mariners could determine latitude. </a:t>
            </a:r>
          </a:p>
        </p:txBody>
      </p:sp>
      <p:sp>
        <p:nvSpPr>
          <p:cNvPr id="4" name="Slide Number Placeholder 3"/>
          <p:cNvSpPr>
            <a:spLocks noGrp="1"/>
          </p:cNvSpPr>
          <p:nvPr>
            <p:ph type="sldNum" sz="quarter" idx="12"/>
          </p:nvPr>
        </p:nvSpPr>
        <p:spPr/>
        <p:txBody>
          <a:bodyPr/>
          <a:lstStyle/>
          <a:p>
            <a:pPr>
              <a:defRPr/>
            </a:pPr>
            <a:fld id="{CD42C9F7-E395-4BB7-A98F-10BF1A109FAB}" type="slidenum">
              <a:rPr lang="en-US" altLang="en-US" smtClean="0"/>
              <a:pPr>
                <a:defRPr/>
              </a:pPr>
              <a:t>7</a:t>
            </a:fld>
            <a:endParaRPr lang="en-US" alt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87683900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EC142B9-77BE-413E-821C-EAA480AE2EF4}" type="slidenum">
              <a:rPr lang="en-US" altLang="en-US"/>
              <a:pPr>
                <a:defRPr/>
              </a:pPr>
              <a:t>8</a:t>
            </a:fld>
            <a:endParaRPr lang="en-US" altLang="en-US"/>
          </a:p>
        </p:txBody>
      </p:sp>
      <p:sp>
        <p:nvSpPr>
          <p:cNvPr id="8" name="Title 7"/>
          <p:cNvSpPr>
            <a:spLocks noGrp="1"/>
          </p:cNvSpPr>
          <p:nvPr>
            <p:ph type="title"/>
          </p:nvPr>
        </p:nvSpPr>
        <p:spPr>
          <a:xfrm>
            <a:off x="457200" y="0"/>
            <a:ext cx="8382000" cy="1905000"/>
          </a:xfrm>
        </p:spPr>
        <p:txBody>
          <a:bodyPr>
            <a:normAutofit fontScale="90000"/>
          </a:bodyPr>
          <a:lstStyle/>
          <a:p>
            <a:pPr algn="ctr"/>
            <a:r>
              <a:rPr lang="en-US" sz="4000" dirty="0" smtClean="0"/>
              <a:t>Wind and current patterns in the world’s oceans</a:t>
            </a:r>
            <a:r>
              <a:rPr lang="en-US" sz="4400" dirty="0" smtClean="0"/>
              <a:t/>
            </a:r>
            <a:br>
              <a:rPr lang="en-US" sz="4400" dirty="0" smtClean="0"/>
            </a:br>
            <a:endParaRPr lang="en-US" dirty="0"/>
          </a:p>
        </p:txBody>
      </p:sp>
      <p:pic>
        <p:nvPicPr>
          <p:cNvPr id="6" name="Picture 5" descr="trade patterns.jpg"/>
          <p:cNvPicPr>
            <a:picLocks noChangeAspect="1"/>
          </p:cNvPicPr>
          <p:nvPr/>
        </p:nvPicPr>
        <p:blipFill>
          <a:blip r:embed="rId2" cstate="print"/>
          <a:stretch>
            <a:fillRect/>
          </a:stretch>
        </p:blipFill>
        <p:spPr>
          <a:xfrm>
            <a:off x="533400" y="1447800"/>
            <a:ext cx="8059427" cy="4667250"/>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sz="half" idx="1"/>
          </p:nvPr>
        </p:nvSpPr>
        <p:spPr>
          <a:xfrm>
            <a:off x="457200" y="1481328"/>
            <a:ext cx="4267200" cy="4690872"/>
          </a:xfrm>
        </p:spPr>
        <p:txBody>
          <a:bodyPr>
            <a:normAutofit fontScale="62500" lnSpcReduction="20000"/>
          </a:bodyPr>
          <a:lstStyle/>
          <a:p>
            <a:pPr eaLnBrk="1" hangingPunct="1"/>
            <a:r>
              <a:rPr lang="en-US" b="1" dirty="0" smtClean="0"/>
              <a:t>Prince Henry of Portugal (1394-1460)</a:t>
            </a:r>
          </a:p>
          <a:p>
            <a:pPr lvl="1" eaLnBrk="1" hangingPunct="1"/>
            <a:r>
              <a:rPr lang="en-US" dirty="0" smtClean="0"/>
              <a:t>Promoted exploration of west African coast:  Gold Coast</a:t>
            </a:r>
          </a:p>
          <a:p>
            <a:pPr lvl="1" eaLnBrk="1" hangingPunct="1"/>
            <a:r>
              <a:rPr lang="en-US" dirty="0" smtClean="0"/>
              <a:t>Established fortified trading posts</a:t>
            </a:r>
          </a:p>
          <a:p>
            <a:pPr lvl="2"/>
            <a:r>
              <a:rPr lang="en-US" dirty="0" smtClean="0"/>
              <a:t>Exchanged European horses, leather, textiles, </a:t>
            </a:r>
            <a:r>
              <a:rPr lang="en-US" dirty="0" err="1" smtClean="0"/>
              <a:t>metalwares</a:t>
            </a:r>
            <a:r>
              <a:rPr lang="en-US" dirty="0" smtClean="0"/>
              <a:t> for gold and slaves</a:t>
            </a:r>
          </a:p>
          <a:p>
            <a:pPr eaLnBrk="1" hangingPunct="1"/>
            <a:r>
              <a:rPr lang="en-US" b="1" dirty="0" smtClean="0"/>
              <a:t>1488 </a:t>
            </a:r>
            <a:r>
              <a:rPr lang="en-US" b="1" smtClean="0"/>
              <a:t>Bartolomeu </a:t>
            </a:r>
            <a:r>
              <a:rPr lang="en-US" b="1" dirty="0" smtClean="0"/>
              <a:t>Dias </a:t>
            </a:r>
            <a:r>
              <a:rPr lang="en-US" dirty="0" smtClean="0"/>
              <a:t>rounds Cape of Good Hope, enters Indian Ocean basin</a:t>
            </a:r>
          </a:p>
          <a:p>
            <a:pPr lvl="1" eaLnBrk="1" hangingPunct="1"/>
            <a:r>
              <a:rPr lang="en-US" dirty="0" smtClean="0"/>
              <a:t>Storms, restless crew force return</a:t>
            </a:r>
          </a:p>
          <a:p>
            <a:pPr lvl="1" eaLnBrk="1" hangingPunct="1"/>
            <a:r>
              <a:rPr lang="en-US" dirty="0" smtClean="0"/>
              <a:t>Lays foundation for sea route to India</a:t>
            </a:r>
          </a:p>
          <a:p>
            <a:pPr eaLnBrk="1" hangingPunct="1"/>
            <a:r>
              <a:rPr lang="en-US" b="1" dirty="0" smtClean="0"/>
              <a:t>Vasco de Gama </a:t>
            </a:r>
            <a:r>
              <a:rPr lang="en-US" dirty="0" smtClean="0"/>
              <a:t>reaches India by this route, 1497</a:t>
            </a:r>
          </a:p>
          <a:p>
            <a:pPr lvl="1" eaLnBrk="1" hangingPunct="1"/>
            <a:r>
              <a:rPr lang="en-US" dirty="0" smtClean="0"/>
              <a:t>Didn’t see land for 3 months</a:t>
            </a:r>
          </a:p>
          <a:p>
            <a:pPr lvl="1" eaLnBrk="1" hangingPunct="1"/>
            <a:r>
              <a:rPr lang="en-US" dirty="0" smtClean="0"/>
              <a:t>Cargo not received well in India</a:t>
            </a:r>
          </a:p>
          <a:p>
            <a:pPr lvl="1" eaLnBrk="1" hangingPunct="1"/>
            <a:r>
              <a:rPr lang="en-US" dirty="0" smtClean="0"/>
              <a:t>Pepper &amp; cinnamon hugely profitable in Europe</a:t>
            </a:r>
          </a:p>
          <a:p>
            <a:pPr lvl="1" eaLnBrk="1" hangingPunct="1"/>
            <a:r>
              <a:rPr lang="en-US" dirty="0" smtClean="0"/>
              <a:t>By 1500, a trading post at Calicut</a:t>
            </a:r>
          </a:p>
          <a:p>
            <a:pPr lvl="1" eaLnBrk="1" hangingPunct="1"/>
            <a:r>
              <a:rPr lang="en-US" dirty="0" smtClean="0"/>
              <a:t>English &amp; Dutch to follow</a:t>
            </a:r>
          </a:p>
          <a:p>
            <a:pPr>
              <a:buNone/>
            </a:pPr>
            <a:endParaRPr lang="en-US" dirty="0" smtClean="0"/>
          </a:p>
        </p:txBody>
      </p:sp>
      <p:sp>
        <p:nvSpPr>
          <p:cNvPr id="6" name="Slide Number Placeholder 5"/>
          <p:cNvSpPr>
            <a:spLocks noGrp="1"/>
          </p:cNvSpPr>
          <p:nvPr>
            <p:ph type="sldNum" sz="quarter" idx="12"/>
          </p:nvPr>
        </p:nvSpPr>
        <p:spPr/>
        <p:txBody>
          <a:bodyPr/>
          <a:lstStyle/>
          <a:p>
            <a:pPr>
              <a:defRPr/>
            </a:pPr>
            <a:fld id="{4BE694C7-CAC6-40CE-94E7-DF05B077D014}" type="slidenum">
              <a:rPr lang="en-US" altLang="en-US"/>
              <a:pPr>
                <a:defRPr/>
              </a:pPr>
              <a:t>9</a:t>
            </a:fld>
            <a:endParaRPr lang="en-US" altLang="en-US"/>
          </a:p>
        </p:txBody>
      </p:sp>
      <p:sp>
        <p:nvSpPr>
          <p:cNvPr id="10243" name="Rectangle 2"/>
          <p:cNvSpPr>
            <a:spLocks noGrp="1" noChangeArrowheads="1"/>
          </p:cNvSpPr>
          <p:nvPr>
            <p:ph type="title"/>
          </p:nvPr>
        </p:nvSpPr>
        <p:spPr/>
        <p:txBody>
          <a:bodyPr/>
          <a:lstStyle/>
          <a:p>
            <a:pPr eaLnBrk="1" hangingPunct="1"/>
            <a:r>
              <a:rPr lang="en-US" smtClean="0"/>
              <a:t>Portuguese Breakthroughs</a:t>
            </a:r>
          </a:p>
        </p:txBody>
      </p:sp>
      <p:pic>
        <p:nvPicPr>
          <p:cNvPr id="10245" name="Picture 5"/>
          <p:cNvPicPr>
            <a:picLocks noGrp="1" noChangeAspect="1" noChangeArrowheads="1"/>
          </p:cNvPicPr>
          <p:nvPr>
            <p:ph sz="half" idx="2"/>
          </p:nvPr>
        </p:nvPicPr>
        <p:blipFill>
          <a:blip r:embed="rId2" cstate="print"/>
          <a:srcRect/>
          <a:stretch>
            <a:fillRect/>
          </a:stretch>
        </p:blipFill>
        <p:spPr bwMode="auto">
          <a:xfrm>
            <a:off x="4953000" y="1066800"/>
            <a:ext cx="1704975" cy="22733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3" cstate="print"/>
          <a:srcRect/>
          <a:stretch>
            <a:fillRect/>
          </a:stretch>
        </p:blipFill>
        <p:spPr bwMode="auto">
          <a:xfrm>
            <a:off x="4724400" y="3926114"/>
            <a:ext cx="1981200" cy="2481670"/>
          </a:xfrm>
          <a:prstGeom prst="rect">
            <a:avLst/>
          </a:prstGeom>
          <a:noFill/>
          <a:ln w="9525">
            <a:noFill/>
            <a:miter lim="800000"/>
            <a:headEnd/>
            <a:tailEnd/>
          </a:ln>
          <a:effectLst/>
        </p:spPr>
      </p:pic>
      <p:pic>
        <p:nvPicPr>
          <p:cNvPr id="10247" name="Picture 7"/>
          <p:cNvPicPr>
            <a:picLocks noChangeAspect="1" noChangeArrowheads="1"/>
          </p:cNvPicPr>
          <p:nvPr/>
        </p:nvPicPr>
        <p:blipFill>
          <a:blip r:embed="rId4" cstate="print"/>
          <a:srcRect/>
          <a:stretch>
            <a:fillRect/>
          </a:stretch>
        </p:blipFill>
        <p:spPr bwMode="auto">
          <a:xfrm>
            <a:off x="7086600" y="1219200"/>
            <a:ext cx="1851660" cy="4114800"/>
          </a:xfrm>
          <a:prstGeom prst="rect">
            <a:avLst/>
          </a:prstGeom>
          <a:noFill/>
          <a:ln w="9525">
            <a:noFill/>
            <a:miter lim="800000"/>
            <a:headEnd/>
            <a:tailEnd/>
          </a:ln>
          <a:effectLst/>
        </p:spPr>
      </p:pic>
      <p:sp>
        <p:nvSpPr>
          <p:cNvPr id="9" name="TextBox 8"/>
          <p:cNvSpPr txBox="1"/>
          <p:nvPr/>
        </p:nvSpPr>
        <p:spPr>
          <a:xfrm>
            <a:off x="4495800" y="3276600"/>
            <a:ext cx="2362200" cy="646331"/>
          </a:xfrm>
          <a:prstGeom prst="rect">
            <a:avLst/>
          </a:prstGeom>
          <a:noFill/>
        </p:spPr>
        <p:txBody>
          <a:bodyPr wrap="square" rtlCol="0">
            <a:spAutoFit/>
          </a:bodyPr>
          <a:lstStyle/>
          <a:p>
            <a:pPr algn="ctr"/>
            <a:r>
              <a:rPr lang="en-US" dirty="0" smtClean="0"/>
              <a:t>Prince Henry the Navigator</a:t>
            </a:r>
            <a:endParaRPr lang="en-US" dirty="0"/>
          </a:p>
        </p:txBody>
      </p:sp>
      <p:sp>
        <p:nvSpPr>
          <p:cNvPr id="10" name="TextBox 9"/>
          <p:cNvSpPr txBox="1"/>
          <p:nvPr/>
        </p:nvSpPr>
        <p:spPr>
          <a:xfrm>
            <a:off x="4724400" y="6477000"/>
            <a:ext cx="2165117" cy="369332"/>
          </a:xfrm>
          <a:prstGeom prst="rect">
            <a:avLst/>
          </a:prstGeom>
          <a:noFill/>
        </p:spPr>
        <p:txBody>
          <a:bodyPr wrap="square" rtlCol="0">
            <a:spAutoFit/>
          </a:bodyPr>
          <a:lstStyle/>
          <a:p>
            <a:pPr algn="ctr"/>
            <a:r>
              <a:rPr lang="en-US" dirty="0" smtClean="0"/>
              <a:t>Vasco </a:t>
            </a:r>
            <a:r>
              <a:rPr lang="en-US" dirty="0" err="1" smtClean="0"/>
              <a:t>Da</a:t>
            </a:r>
            <a:r>
              <a:rPr lang="en-US" dirty="0" smtClean="0"/>
              <a:t> Gama</a:t>
            </a:r>
            <a:endParaRPr lang="en-US"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2979</TotalTime>
  <Words>2545</Words>
  <Application>Microsoft Office PowerPoint</Application>
  <PresentationFormat>On-screen Show (4:3)</PresentationFormat>
  <Paragraphs>353</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Lucida Sans Unicode</vt:lpstr>
      <vt:lpstr>Verdana</vt:lpstr>
      <vt:lpstr>Wingdings</vt:lpstr>
      <vt:lpstr>Wingdings 2</vt:lpstr>
      <vt:lpstr>Wingdings 3</vt:lpstr>
      <vt:lpstr>Concourse</vt:lpstr>
      <vt:lpstr>Chapter 23</vt:lpstr>
      <vt:lpstr>Portuguese Exploration</vt:lpstr>
      <vt:lpstr>The Lure of Trade </vt:lpstr>
      <vt:lpstr>Missionary Efforts</vt:lpstr>
      <vt:lpstr>Da Gama reaching the Indian port of Calicut in 1498</vt:lpstr>
      <vt:lpstr>The Technology of Exploration</vt:lpstr>
      <vt:lpstr>PowerPoint Presentation</vt:lpstr>
      <vt:lpstr>Wind and current patterns in the world’s oceans </vt:lpstr>
      <vt:lpstr>Portuguese Breakthroughs</vt:lpstr>
      <vt:lpstr>Christopher Columbus (1451-1506)</vt:lpstr>
      <vt:lpstr>PowerPoint Presentation</vt:lpstr>
      <vt:lpstr>Hemispheric Links</vt:lpstr>
      <vt:lpstr>Circumnavigation of the Globe</vt:lpstr>
      <vt:lpstr>Exploration of the Pacific</vt:lpstr>
      <vt:lpstr>Captain James Cook</vt:lpstr>
      <vt:lpstr>PowerPoint Presentation</vt:lpstr>
      <vt:lpstr>PowerPoint Presentation</vt:lpstr>
      <vt:lpstr>Trade and Conflict in Early Modern Asia</vt:lpstr>
      <vt:lpstr>Establishment of Trading-Post Empires</vt:lpstr>
      <vt:lpstr>English and Dutch Trading Posts</vt:lpstr>
      <vt:lpstr>The East India Companies</vt:lpstr>
      <vt:lpstr>Asian Trade</vt:lpstr>
      <vt:lpstr>The East India Companies</vt:lpstr>
      <vt:lpstr>British East India Company</vt:lpstr>
      <vt:lpstr>Significance of East Indian Companies</vt:lpstr>
      <vt:lpstr>Spain and the Philippines</vt:lpstr>
      <vt:lpstr>European Conquests in Southeast Asia</vt:lpstr>
      <vt:lpstr>Russian Expansion in Asia</vt:lpstr>
      <vt:lpstr>Russian Occupation of Siberia</vt:lpstr>
      <vt:lpstr>Cossack Jail</vt:lpstr>
      <vt:lpstr>What made Russian  Expansion Possible?</vt:lpstr>
      <vt:lpstr>The Seven Years’ War (1756-1763) or the “Great War for Empire”</vt:lpstr>
      <vt:lpstr>The Columbian Exchange</vt:lpstr>
      <vt:lpstr>Plants and Animals of the Columbian Exchange</vt:lpstr>
      <vt:lpstr>Tobacco</vt:lpstr>
      <vt:lpstr>Epidemic Diseases and Population Decline</vt:lpstr>
      <vt:lpstr>Food Crops and Animals</vt:lpstr>
      <vt:lpstr>Human Population Movements</vt:lpstr>
      <vt:lpstr>Origins of Global Trade</vt:lpstr>
      <vt:lpstr>Spanish Galleon</vt:lpstr>
      <vt:lpstr>Environmental Effects of Global Trade</vt:lpstr>
      <vt:lpstr>What’s the Big Picture?</vt:lpstr>
      <vt:lpstr>Portugal:  The “Trading Post Empire”</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Library</dc:creator>
  <cp:lastModifiedBy>OLIVIA THATCHER</cp:lastModifiedBy>
  <cp:revision>207</cp:revision>
  <dcterms:created xsi:type="dcterms:W3CDTF">2004-11-22T19:32:19Z</dcterms:created>
  <dcterms:modified xsi:type="dcterms:W3CDTF">2017-01-30T21:13:35Z</dcterms:modified>
</cp:coreProperties>
</file>