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0" r:id="rId2"/>
  </p:sldMasterIdLst>
  <p:notesMasterIdLst>
    <p:notesMasterId r:id="rId25"/>
  </p:notesMasterIdLst>
  <p:handoutMasterIdLst>
    <p:handoutMasterId r:id="rId26"/>
  </p:handoutMasterIdLst>
  <p:sldIdLst>
    <p:sldId id="256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48" d="100"/>
          <a:sy n="48" d="100"/>
        </p:scale>
        <p:origin x="-104" y="-10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0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4AC39-44E6-425E-AF49-CF7D189F346F}" type="datetimeFigureOut">
              <a:rPr lang="en-US" smtClean="0"/>
              <a:t>4/11/16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0F472-929B-459B-8D82-2FABCC5B3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64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F2775BC-6312-42C7-B7C5-EA6783C2D9CA}" type="datetimeFigureOut">
              <a:rPr lang="en-US" smtClean="0"/>
              <a:t>4/11/16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7F715A1-4ADC-44E0-9587-804FF39D6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4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4/11/16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9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4/11/16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91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4/11/16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0915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4/11/16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“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621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4/11/16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60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316302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4/11/16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801" y="4953000"/>
            <a:ext cx="7999315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4033" y="331651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584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4/11/16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54953" y="3848610"/>
            <a:ext cx="8825659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2226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4/11/16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47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4/11/16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52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b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4/11/16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83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64151" y="1447799"/>
            <a:ext cx="1409965" cy="4413251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447799"/>
            <a:ext cx="6776630" cy="44132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4/11/16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4/11/16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46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4/11/16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98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4/11/16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08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4/11/16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02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4/11/16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23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4/11/16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3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4/11/16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89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4/11/16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85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1000"/>
                </a:schemeClr>
              </a:gs>
              <a:gs pos="75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8000"/>
                </a:schemeClr>
              </a:gs>
              <a:gs pos="71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99941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4000"/>
                </a:schemeClr>
              </a:gs>
              <a:gs pos="73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60901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0000"/>
                </a:schemeClr>
              </a:gs>
              <a:gs pos="66000">
                <a:schemeClr val="accent1">
                  <a:lumMod val="60000"/>
                  <a:lumOff val="40000"/>
                  <a:alpha val="0"/>
                </a:schemeClr>
              </a:gs>
              <a:gs pos="31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0FF0622-75E4-48B8-A617-5428CA5926CE}" type="datetimeFigureOut">
              <a:rPr lang="en-US" smtClean="0"/>
              <a:t>4/11/16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672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352" y="230951"/>
            <a:ext cx="8825658" cy="2943437"/>
          </a:xfrm>
        </p:spPr>
        <p:txBody>
          <a:bodyPr/>
          <a:lstStyle/>
          <a:p>
            <a:r>
              <a:rPr lang="en-US" dirty="0" smtClean="0"/>
              <a:t>British Imperialism in India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274" y="3216640"/>
            <a:ext cx="8825658" cy="861420"/>
          </a:xfrm>
        </p:spPr>
        <p:txBody>
          <a:bodyPr/>
          <a:lstStyle/>
          <a:p>
            <a:r>
              <a:rPr lang="en-US" dirty="0" smtClean="0"/>
              <a:t>Thatcher| Honors World History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4212" y="2092939"/>
            <a:ext cx="4577788" cy="47650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681" y="3896487"/>
            <a:ext cx="5373284" cy="296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440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376111"/>
            <a:ext cx="8825657" cy="1915647"/>
          </a:xfrm>
        </p:spPr>
        <p:txBody>
          <a:bodyPr/>
          <a:lstStyle/>
          <a:p>
            <a:r>
              <a:rPr lang="en-US" dirty="0" smtClean="0"/>
              <a:t>Any Positives?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472744"/>
            <a:ext cx="8825658" cy="3165037"/>
          </a:xfrm>
        </p:spPr>
        <p:txBody>
          <a:bodyPr/>
          <a:lstStyle/>
          <a:p>
            <a:r>
              <a:rPr lang="en-US" dirty="0" smtClean="0"/>
              <a:t>Held the world’s third largest railroad. </a:t>
            </a:r>
          </a:p>
          <a:p>
            <a:r>
              <a:rPr lang="en-US" dirty="0" smtClean="0"/>
              <a:t>Railroad helped India to develop a modern economy. </a:t>
            </a:r>
          </a:p>
          <a:p>
            <a:r>
              <a:rPr lang="en-US" dirty="0" smtClean="0"/>
              <a:t>Canals, Telegraph, dams, bridges etc. were brought to India. </a:t>
            </a:r>
          </a:p>
          <a:p>
            <a:r>
              <a:rPr lang="en-US" dirty="0" smtClean="0"/>
              <a:t>Sanitation and public health improved.</a:t>
            </a:r>
          </a:p>
          <a:p>
            <a:r>
              <a:rPr lang="en-US" dirty="0" smtClean="0"/>
              <a:t>Schools and colleges founded and literacy increased. </a:t>
            </a:r>
          </a:p>
          <a:p>
            <a:r>
              <a:rPr lang="en-US" dirty="0" smtClean="0"/>
              <a:t>British rule helped end local warfare.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7263" y="185173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580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31412"/>
            <a:ext cx="8825657" cy="1915647"/>
          </a:xfrm>
        </p:spPr>
        <p:txBody>
          <a:bodyPr/>
          <a:lstStyle/>
          <a:p>
            <a:r>
              <a:rPr lang="en-US" dirty="0" err="1" smtClean="0"/>
              <a:t>Sepoy</a:t>
            </a:r>
            <a:r>
              <a:rPr lang="en-US" dirty="0" smtClean="0"/>
              <a:t> Mutiny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472744"/>
            <a:ext cx="10217090" cy="3165037"/>
          </a:xfrm>
        </p:spPr>
        <p:txBody>
          <a:bodyPr/>
          <a:lstStyle/>
          <a:p>
            <a:r>
              <a:rPr lang="en-US" dirty="0" smtClean="0"/>
              <a:t>Are the British trying to convert us to Christianity?</a:t>
            </a:r>
          </a:p>
          <a:p>
            <a:r>
              <a:rPr lang="en-US" dirty="0" smtClean="0"/>
              <a:t>Some Indians also felt that the British were being very racist towards them. </a:t>
            </a:r>
          </a:p>
          <a:p>
            <a:r>
              <a:rPr lang="en-US" dirty="0" smtClean="0"/>
              <a:t>Indians begin to feel resentment. With an increase in </a:t>
            </a:r>
            <a:r>
              <a:rPr lang="en-US" u="sng" dirty="0" smtClean="0"/>
              <a:t>Nationalism</a:t>
            </a:r>
            <a:r>
              <a:rPr lang="en-US" dirty="0" smtClean="0"/>
              <a:t> many began to rebel.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902" y="4232778"/>
            <a:ext cx="4135825" cy="262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33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347729"/>
            <a:ext cx="8825657" cy="1158417"/>
          </a:xfrm>
        </p:spPr>
        <p:txBody>
          <a:bodyPr/>
          <a:lstStyle/>
          <a:p>
            <a:r>
              <a:rPr lang="en-US" dirty="0" smtClean="0"/>
              <a:t>Rebellion Continued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276" y="1996226"/>
            <a:ext cx="10882647" cy="3641556"/>
          </a:xfrm>
        </p:spPr>
        <p:txBody>
          <a:bodyPr>
            <a:normAutofit/>
          </a:bodyPr>
          <a:lstStyle/>
          <a:p>
            <a:r>
              <a:rPr lang="en-US" dirty="0" err="1" smtClean="0"/>
              <a:t>Sepoys</a:t>
            </a:r>
            <a:r>
              <a:rPr lang="en-US" dirty="0" smtClean="0"/>
              <a:t> think that </a:t>
            </a:r>
            <a:r>
              <a:rPr lang="en-US" dirty="0" err="1" smtClean="0"/>
              <a:t>cartriges</a:t>
            </a:r>
            <a:r>
              <a:rPr lang="en-US" dirty="0" smtClean="0"/>
              <a:t> of new rifles they received were greased with beef and pork fat- why would this be a problem?</a:t>
            </a:r>
          </a:p>
          <a:p>
            <a:r>
              <a:rPr lang="en-US" dirty="0" smtClean="0"/>
              <a:t>Many of the </a:t>
            </a:r>
            <a:r>
              <a:rPr lang="en-US" dirty="0" err="1" smtClean="0"/>
              <a:t>sepoys</a:t>
            </a:r>
            <a:r>
              <a:rPr lang="en-US" dirty="0" smtClean="0"/>
              <a:t> refused to accept the cartridges and were jailed. 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sepoys</a:t>
            </a:r>
            <a:r>
              <a:rPr lang="en-US" dirty="0" smtClean="0"/>
              <a:t> rebelled and marched on Delhi.</a:t>
            </a:r>
          </a:p>
          <a:p>
            <a:r>
              <a:rPr lang="en-US" dirty="0" smtClean="0"/>
              <a:t>The rebellion spread to northern and central India and has become known as the </a:t>
            </a:r>
            <a:r>
              <a:rPr lang="en-US" u="sng" dirty="0" err="1" smtClean="0"/>
              <a:t>sepoy</a:t>
            </a:r>
            <a:r>
              <a:rPr lang="en-US" u="sng" dirty="0" smtClean="0"/>
              <a:t> mutiny. </a:t>
            </a:r>
            <a:endParaRPr lang="en-US" dirty="0" smtClean="0"/>
          </a:p>
          <a:p>
            <a:r>
              <a:rPr lang="en-US" dirty="0" smtClean="0"/>
              <a:t>The East India Company took more than a year to regain control of the country (the British government sent troops to help them). </a:t>
            </a:r>
          </a:p>
        </p:txBody>
      </p:sp>
    </p:spTree>
    <p:extLst>
      <p:ext uri="{BB962C8B-B14F-4D97-AF65-F5344CB8AC3E}">
        <p14:creationId xmlns:p14="http://schemas.microsoft.com/office/powerpoint/2010/main" val="103065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5108" y="247321"/>
            <a:ext cx="8825657" cy="1915647"/>
          </a:xfrm>
        </p:spPr>
        <p:txBody>
          <a:bodyPr/>
          <a:lstStyle/>
          <a:p>
            <a:r>
              <a:rPr lang="en-US" dirty="0" err="1" smtClean="0"/>
              <a:t>Sepoy</a:t>
            </a:r>
            <a:r>
              <a:rPr lang="en-US" dirty="0" smtClean="0"/>
              <a:t> Mutiny (rebellion)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1532"/>
            <a:ext cx="8825658" cy="3036249"/>
          </a:xfrm>
        </p:spPr>
        <p:txBody>
          <a:bodyPr/>
          <a:lstStyle/>
          <a:p>
            <a:r>
              <a:rPr lang="en-US" dirty="0" smtClean="0"/>
              <a:t>With Indians clearly outnumbering the British, why do you think it is that the British were not easily defeated and India liberated from British rule after the rebellion?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3167" y="3734840"/>
            <a:ext cx="4753381" cy="3123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121926"/>
            <a:ext cx="7221217" cy="206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718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73081"/>
            <a:ext cx="8825657" cy="1401174"/>
          </a:xfrm>
        </p:spPr>
        <p:txBody>
          <a:bodyPr/>
          <a:lstStyle/>
          <a:p>
            <a:r>
              <a:rPr lang="en-US" dirty="0" smtClean="0"/>
              <a:t>After the Mutiny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086377"/>
            <a:ext cx="8825658" cy="3551404"/>
          </a:xfrm>
        </p:spPr>
        <p:txBody>
          <a:bodyPr/>
          <a:lstStyle/>
          <a:p>
            <a:r>
              <a:rPr lang="en-US" dirty="0" smtClean="0"/>
              <a:t>The British government took direct control of India. </a:t>
            </a:r>
          </a:p>
          <a:p>
            <a:r>
              <a:rPr lang="en-US" dirty="0" smtClean="0"/>
              <a:t>The part of India under direct British rule was called </a:t>
            </a:r>
            <a:r>
              <a:rPr lang="en-US" u="sng" dirty="0" smtClean="0"/>
              <a:t>The Raj</a:t>
            </a:r>
            <a:r>
              <a:rPr lang="en-US" dirty="0" smtClean="0"/>
              <a:t>. (This was a term used to refer to the years 1757-1947). </a:t>
            </a:r>
          </a:p>
          <a:p>
            <a:r>
              <a:rPr lang="en-US" dirty="0" smtClean="0"/>
              <a:t>The mutiny fueled the racist attitudes of the British. </a:t>
            </a:r>
          </a:p>
          <a:p>
            <a:r>
              <a:rPr lang="en-US" dirty="0" smtClean="0"/>
              <a:t>Distance between Indians and British increased.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869" y="3965252"/>
            <a:ext cx="4182131" cy="263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171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34444"/>
            <a:ext cx="8825657" cy="1195112"/>
          </a:xfrm>
        </p:spPr>
        <p:txBody>
          <a:bodyPr/>
          <a:lstStyle/>
          <a:p>
            <a:r>
              <a:rPr lang="en-US" dirty="0" smtClean="0"/>
              <a:t>Nationalism in India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1790163"/>
            <a:ext cx="8825658" cy="3847618"/>
          </a:xfrm>
        </p:spPr>
        <p:txBody>
          <a:bodyPr/>
          <a:lstStyle/>
          <a:p>
            <a:r>
              <a:rPr lang="en-US" dirty="0" smtClean="0"/>
              <a:t>British rule had made India more </a:t>
            </a:r>
            <a:r>
              <a:rPr lang="en-US" u="sng" dirty="0" smtClean="0"/>
              <a:t>westernized</a:t>
            </a:r>
            <a:r>
              <a:rPr lang="en-US" dirty="0" smtClean="0"/>
              <a:t> and </a:t>
            </a:r>
            <a:r>
              <a:rPr lang="en-US" u="sng" dirty="0" smtClean="0"/>
              <a:t>modernized</a:t>
            </a:r>
            <a:r>
              <a:rPr lang="en-US" dirty="0" smtClean="0"/>
              <a:t>. – What examples do you remember from your reading?</a:t>
            </a:r>
          </a:p>
          <a:p>
            <a:r>
              <a:rPr lang="en-US" dirty="0" smtClean="0"/>
              <a:t>What traditions were lost or changed?</a:t>
            </a:r>
          </a:p>
          <a:p>
            <a:r>
              <a:rPr lang="en-US" dirty="0" smtClean="0"/>
              <a:t>Indians began to want more control over their country after 1800. </a:t>
            </a:r>
          </a:p>
          <a:p>
            <a:r>
              <a:rPr lang="en-US" dirty="0" smtClean="0"/>
              <a:t>Two groups were formed-</a:t>
            </a:r>
          </a:p>
          <a:p>
            <a:r>
              <a:rPr lang="en-US" dirty="0"/>
              <a:t>	</a:t>
            </a:r>
            <a:r>
              <a:rPr lang="en-US" dirty="0" smtClean="0"/>
              <a:t>Indian National Congress- 1885</a:t>
            </a:r>
          </a:p>
          <a:p>
            <a:r>
              <a:rPr lang="en-US" dirty="0"/>
              <a:t>	</a:t>
            </a:r>
            <a:r>
              <a:rPr lang="en-US" dirty="0" smtClean="0"/>
              <a:t>Muslim League- 1906</a:t>
            </a:r>
          </a:p>
          <a:p>
            <a:r>
              <a:rPr lang="en-US" dirty="0" smtClean="0"/>
              <a:t>These two groups began to call for self-government.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2789" y="3364263"/>
            <a:ext cx="3279211" cy="245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806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31819"/>
            <a:ext cx="8825657" cy="913719"/>
          </a:xfrm>
        </p:spPr>
        <p:txBody>
          <a:bodyPr/>
          <a:lstStyle/>
          <a:p>
            <a:r>
              <a:rPr lang="en-US" dirty="0" smtClean="0"/>
              <a:t>Nationalism Continued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534" y="1442434"/>
            <a:ext cx="7567905" cy="5415566"/>
          </a:xfrm>
        </p:spPr>
        <p:txBody>
          <a:bodyPr/>
          <a:lstStyle/>
          <a:p>
            <a:r>
              <a:rPr lang="en-US" dirty="0" smtClean="0"/>
              <a:t>After WWI the British begin to lose control of India. </a:t>
            </a:r>
          </a:p>
          <a:p>
            <a:r>
              <a:rPr lang="en-US" dirty="0" smtClean="0"/>
              <a:t>Over 1 million Indians enlisted in the British army. </a:t>
            </a:r>
          </a:p>
          <a:p>
            <a:r>
              <a:rPr lang="en-US" dirty="0" smtClean="0"/>
              <a:t>The British government promised reforms in return for service. </a:t>
            </a:r>
          </a:p>
          <a:p>
            <a:r>
              <a:rPr lang="en-US" dirty="0" smtClean="0"/>
              <a:t>After WWI Indians were once again treated as second-class citizens. </a:t>
            </a:r>
          </a:p>
          <a:p>
            <a:r>
              <a:rPr lang="en-US" dirty="0" smtClean="0"/>
              <a:t>Violence and unrest begins in India after WWI. </a:t>
            </a:r>
          </a:p>
          <a:p>
            <a:r>
              <a:rPr lang="en-US" u="sng" dirty="0" smtClean="0"/>
              <a:t>Amritsar Massacre </a:t>
            </a:r>
            <a:r>
              <a:rPr lang="en-US" dirty="0" smtClean="0"/>
              <a:t>begins explosion of anger across India.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906" y="3156849"/>
            <a:ext cx="5212094" cy="305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08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4698"/>
            <a:ext cx="8825657" cy="849324"/>
          </a:xfrm>
        </p:spPr>
        <p:txBody>
          <a:bodyPr/>
          <a:lstStyle/>
          <a:p>
            <a:r>
              <a:rPr lang="en-US" dirty="0" smtClean="0"/>
              <a:t>Mohandas Gandhi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1506828"/>
            <a:ext cx="8825658" cy="4130953"/>
          </a:xfrm>
        </p:spPr>
        <p:txBody>
          <a:bodyPr/>
          <a:lstStyle/>
          <a:p>
            <a:r>
              <a:rPr lang="en-US" dirty="0" smtClean="0"/>
              <a:t>Gandhi becomes a leader of the Independence Movement. Gandhi’s teachings blended ideas from all major world religions. </a:t>
            </a:r>
          </a:p>
          <a:p>
            <a:r>
              <a:rPr lang="en-US" dirty="0" smtClean="0"/>
              <a:t>Gandhi attracted millions of followers- soon they began to call him </a:t>
            </a:r>
            <a:r>
              <a:rPr lang="en-US" u="sng" dirty="0" smtClean="0"/>
              <a:t>Mahatma</a:t>
            </a:r>
            <a:r>
              <a:rPr lang="en-US" dirty="0" smtClean="0"/>
              <a:t> meaning “great soul”.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1011" y="3580101"/>
            <a:ext cx="4896618" cy="28480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501" y="3413948"/>
            <a:ext cx="4181352" cy="311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263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70049"/>
            <a:ext cx="8825657" cy="860262"/>
          </a:xfrm>
        </p:spPr>
        <p:txBody>
          <a:bodyPr/>
          <a:lstStyle/>
          <a:p>
            <a:r>
              <a:rPr lang="en-US" dirty="0" smtClean="0"/>
              <a:t>Civil Disobedience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6824" y="1429554"/>
            <a:ext cx="8498753" cy="4839861"/>
          </a:xfrm>
        </p:spPr>
        <p:txBody>
          <a:bodyPr>
            <a:normAutofit/>
          </a:bodyPr>
          <a:lstStyle/>
          <a:p>
            <a:r>
              <a:rPr lang="en-US" dirty="0" smtClean="0"/>
              <a:t>What does this term mean? Where have you heard it previously? </a:t>
            </a:r>
          </a:p>
          <a:p>
            <a:r>
              <a:rPr lang="en-US" dirty="0" smtClean="0"/>
              <a:t>Gandhi wanted to weaken the British government’s authority and economic power over India.  </a:t>
            </a:r>
          </a:p>
          <a:p>
            <a:r>
              <a:rPr lang="en-US" dirty="0" smtClean="0"/>
              <a:t>Calls for:</a:t>
            </a:r>
          </a:p>
          <a:p>
            <a:r>
              <a:rPr lang="en-US" u="sng" dirty="0" smtClean="0"/>
              <a:t>Boycotts </a:t>
            </a:r>
            <a:r>
              <a:rPr lang="en-US" dirty="0" smtClean="0"/>
              <a:t>– Many stopped buying British goods. </a:t>
            </a:r>
          </a:p>
          <a:p>
            <a:r>
              <a:rPr lang="en-US" u="sng" dirty="0" smtClean="0"/>
              <a:t>Strikes and Demonstrations –</a:t>
            </a:r>
            <a:r>
              <a:rPr lang="en-US" dirty="0" smtClean="0"/>
              <a:t> Many were jailed</a:t>
            </a:r>
          </a:p>
          <a:p>
            <a:r>
              <a:rPr lang="en-US" u="sng" dirty="0" smtClean="0"/>
              <a:t>The Salt March-  </a:t>
            </a:r>
            <a:r>
              <a:rPr lang="en-US" dirty="0" smtClean="0"/>
              <a:t>Gandhi and his followers were protesting the tax on salt. (60,000 arrested). </a:t>
            </a:r>
          </a:p>
          <a:p>
            <a:r>
              <a:rPr lang="en-US" dirty="0" smtClean="0"/>
              <a:t>	A journalist witnessed the salt march and soon the story became world news.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0508" y="208833"/>
            <a:ext cx="3671492" cy="377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689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1564"/>
            <a:ext cx="8825657" cy="1066323"/>
          </a:xfrm>
        </p:spPr>
        <p:txBody>
          <a:bodyPr/>
          <a:lstStyle/>
          <a:p>
            <a:r>
              <a:rPr lang="en-US" dirty="0" smtClean="0"/>
              <a:t>India Gains Independence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1648496"/>
            <a:ext cx="9444358" cy="3989285"/>
          </a:xfrm>
        </p:spPr>
        <p:txBody>
          <a:bodyPr/>
          <a:lstStyle/>
          <a:p>
            <a:r>
              <a:rPr lang="en-US" dirty="0" smtClean="0"/>
              <a:t>1935- Britain grants India some limited self-rule. </a:t>
            </a:r>
          </a:p>
          <a:p>
            <a:r>
              <a:rPr lang="en-US" dirty="0" smtClean="0"/>
              <a:t>This causes some tension between Hindus and Muslims.  (1940s- India had 350 million Hindus and 100 million Muslims). </a:t>
            </a:r>
          </a:p>
          <a:p>
            <a:r>
              <a:rPr lang="en-US" dirty="0" smtClean="0"/>
              <a:t>After WWII many begin to question the idea of colonialism- why?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91" y="3473235"/>
            <a:ext cx="5512796" cy="30871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7378" y="3515547"/>
            <a:ext cx="4773668" cy="299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063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347133"/>
            <a:ext cx="8825657" cy="982903"/>
          </a:xfrm>
        </p:spPr>
        <p:txBody>
          <a:bodyPr/>
          <a:lstStyle/>
          <a:p>
            <a:r>
              <a:rPr lang="en-US" dirty="0" smtClean="0"/>
              <a:t>Standards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6" y="1787237"/>
            <a:ext cx="8825658" cy="2624417"/>
          </a:xfrm>
        </p:spPr>
        <p:txBody>
          <a:bodyPr>
            <a:noAutofit/>
          </a:bodyPr>
          <a:lstStyle/>
          <a:p>
            <a:r>
              <a:rPr lang="en-US" sz="2600" dirty="0" smtClean="0"/>
              <a:t>MWH 5- SWBAT understand development of nation-states and empires in the 16</a:t>
            </a:r>
            <a:r>
              <a:rPr lang="en-US" sz="2600" baseline="30000" dirty="0" smtClean="0"/>
              <a:t>th</a:t>
            </a:r>
            <a:r>
              <a:rPr lang="en-US" sz="2600" dirty="0" smtClean="0"/>
              <a:t>-19</a:t>
            </a:r>
            <a:r>
              <a:rPr lang="en-US" sz="2600" baseline="30000" dirty="0" smtClean="0"/>
              <a:t>th</a:t>
            </a:r>
            <a:r>
              <a:rPr lang="en-US" sz="2600" dirty="0" smtClean="0"/>
              <a:t> centuries. </a:t>
            </a:r>
          </a:p>
          <a:p>
            <a:endParaRPr lang="en-US" sz="2600" dirty="0" smtClean="0"/>
          </a:p>
          <a:p>
            <a:r>
              <a:rPr lang="en-US" sz="2600" dirty="0" smtClean="0"/>
              <a:t>MWH 6- SWBAT demonstrate an understanding of the creation of nation-states in Europe and the struggle of non-Europeans to gain/maintain sovereignty. 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8388" y="1244784"/>
            <a:ext cx="25908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23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987" y="247323"/>
            <a:ext cx="8825657" cy="937534"/>
          </a:xfrm>
        </p:spPr>
        <p:txBody>
          <a:bodyPr/>
          <a:lstStyle/>
          <a:p>
            <a:r>
              <a:rPr lang="en-US" dirty="0" smtClean="0"/>
              <a:t>India and WWII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1622738"/>
            <a:ext cx="10276285" cy="4620224"/>
          </a:xfrm>
        </p:spPr>
        <p:txBody>
          <a:bodyPr/>
          <a:lstStyle/>
          <a:p>
            <a:r>
              <a:rPr lang="en-US" dirty="0" smtClean="0"/>
              <a:t>Britain committed Indian troops without their consent. </a:t>
            </a:r>
          </a:p>
          <a:p>
            <a:r>
              <a:rPr lang="en-US" dirty="0" smtClean="0"/>
              <a:t>Gandhi and others protested this humiliation. </a:t>
            </a:r>
          </a:p>
          <a:p>
            <a:r>
              <a:rPr lang="en-US" dirty="0" smtClean="0"/>
              <a:t>After WWII- Britain in debt and decides to hand over India, but to who?</a:t>
            </a:r>
          </a:p>
          <a:p>
            <a:r>
              <a:rPr lang="en-US" u="sng" dirty="0" smtClean="0"/>
              <a:t>Partition- </a:t>
            </a:r>
            <a:r>
              <a:rPr lang="en-US" dirty="0" smtClean="0"/>
              <a:t>Giving separate areas to Hindus and Muslims- India and Pakistan. </a:t>
            </a:r>
          </a:p>
          <a:p>
            <a:r>
              <a:rPr lang="en-US" dirty="0" smtClean="0"/>
              <a:t>This caused Hindus, Muslims, Sikhs, and the many princes of India had to decide where to go. </a:t>
            </a:r>
          </a:p>
          <a:p>
            <a:r>
              <a:rPr lang="en-US" dirty="0" smtClean="0"/>
              <a:t>1947- 10 million people in India were relocating! Many fought and died.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413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1924" y="296214"/>
            <a:ext cx="8825657" cy="875082"/>
          </a:xfrm>
        </p:spPr>
        <p:txBody>
          <a:bodyPr/>
          <a:lstStyle/>
          <a:p>
            <a:r>
              <a:rPr lang="en-US" dirty="0" smtClean="0"/>
              <a:t>Death of Gandhi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1584101"/>
            <a:ext cx="8825658" cy="4053680"/>
          </a:xfrm>
        </p:spPr>
        <p:txBody>
          <a:bodyPr/>
          <a:lstStyle/>
          <a:p>
            <a:r>
              <a:rPr lang="en-US" dirty="0" smtClean="0"/>
              <a:t>In 1948 even Gandhi became a victim of violence.</a:t>
            </a:r>
          </a:p>
          <a:p>
            <a:r>
              <a:rPr lang="en-US" dirty="0" smtClean="0"/>
              <a:t>Gandhi was shot and killed by a Hindu extremist on January 30</a:t>
            </a:r>
            <a:r>
              <a:rPr lang="en-US" baseline="30000" dirty="0" smtClean="0"/>
              <a:t>th</a:t>
            </a:r>
            <a:r>
              <a:rPr lang="en-US" dirty="0" smtClean="0"/>
              <a:t>, 1948.  </a:t>
            </a:r>
          </a:p>
          <a:p>
            <a:r>
              <a:rPr lang="en-US" dirty="0" smtClean="0"/>
              <a:t>Shot because he was thought to be too tolerant of Muslims.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599" y="3345183"/>
            <a:ext cx="4931783" cy="3311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4373" y="3229828"/>
            <a:ext cx="4552871" cy="350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6936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363233"/>
            <a:ext cx="8825657" cy="937534"/>
          </a:xfrm>
        </p:spPr>
        <p:txBody>
          <a:bodyPr/>
          <a:lstStyle/>
          <a:p>
            <a:r>
              <a:rPr lang="en-US" dirty="0" smtClean="0"/>
              <a:t>Modern India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1571223"/>
            <a:ext cx="8825658" cy="4066558"/>
          </a:xfrm>
        </p:spPr>
        <p:txBody>
          <a:bodyPr/>
          <a:lstStyle/>
          <a:p>
            <a:r>
              <a:rPr lang="en-US" dirty="0" smtClean="0"/>
              <a:t>After India’s Independence it became the World’s largest democracy. </a:t>
            </a:r>
          </a:p>
          <a:p>
            <a:r>
              <a:rPr lang="en-US" dirty="0" err="1" smtClean="0"/>
              <a:t>Jawaharial</a:t>
            </a:r>
            <a:r>
              <a:rPr lang="en-US" dirty="0" smtClean="0"/>
              <a:t> Nehru becomes India’s first Prime Minister. </a:t>
            </a:r>
          </a:p>
          <a:p>
            <a:r>
              <a:rPr lang="en-US" dirty="0" smtClean="0"/>
              <a:t>India remains an unstable nation.</a:t>
            </a:r>
          </a:p>
          <a:p>
            <a:r>
              <a:rPr lang="en-US" dirty="0" smtClean="0"/>
              <a:t>Thought to surpass China in population by 2035. </a:t>
            </a:r>
          </a:p>
          <a:p>
            <a:r>
              <a:rPr lang="en-US" dirty="0" smtClean="0"/>
              <a:t>Social Inequality</a:t>
            </a:r>
          </a:p>
          <a:p>
            <a:r>
              <a:rPr lang="en-US" dirty="0" smtClean="0"/>
              <a:t>Religion strife</a:t>
            </a:r>
          </a:p>
          <a:p>
            <a:r>
              <a:rPr lang="en-US" dirty="0" smtClean="0"/>
              <a:t>India and Pakistan are building nuclear programs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4001" y="2182231"/>
            <a:ext cx="3387999" cy="376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15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992" y="1136841"/>
            <a:ext cx="8825657" cy="1915647"/>
          </a:xfrm>
        </p:spPr>
        <p:txBody>
          <a:bodyPr/>
          <a:lstStyle/>
          <a:p>
            <a:r>
              <a:rPr lang="en-US" u="sng" dirty="0" smtClean="0"/>
              <a:t>Essential Question-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Did British imperialism in India have more positive or negative impacts on the country?</a:t>
            </a:r>
            <a:endParaRPr lang="en-US" dirty="0"/>
          </a:p>
        </p:txBody>
      </p:sp>
      <p:sp>
        <p:nvSpPr>
          <p:cNvPr id="9" name="AutoShape 12" descr="Image result for Ind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922" y="2524078"/>
            <a:ext cx="5584575" cy="35448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85" y="3255229"/>
            <a:ext cx="4657655" cy="348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722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324595"/>
            <a:ext cx="8825657" cy="1915647"/>
          </a:xfrm>
        </p:spPr>
        <p:txBody>
          <a:bodyPr/>
          <a:lstStyle/>
          <a:p>
            <a:r>
              <a:rPr lang="en-US" dirty="0" smtClean="0"/>
              <a:t>Do you remember…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6" y="2678124"/>
            <a:ext cx="8825658" cy="1777965"/>
          </a:xfrm>
        </p:spPr>
        <p:txBody>
          <a:bodyPr/>
          <a:lstStyle/>
          <a:p>
            <a:r>
              <a:rPr lang="en-US" dirty="0" smtClean="0"/>
              <a:t>What is Britain’s relationship with India historically?</a:t>
            </a:r>
          </a:p>
          <a:p>
            <a:r>
              <a:rPr lang="en-US" dirty="0" smtClean="0"/>
              <a:t>What have we previously learned about </a:t>
            </a:r>
            <a:r>
              <a:rPr lang="en-US" dirty="0" err="1" smtClean="0"/>
              <a:t>india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0334" y="3266876"/>
            <a:ext cx="4258336" cy="297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0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987" y="247322"/>
            <a:ext cx="8825657" cy="1915647"/>
          </a:xfrm>
        </p:spPr>
        <p:txBody>
          <a:bodyPr/>
          <a:lstStyle/>
          <a:p>
            <a:r>
              <a:rPr lang="en-US" dirty="0" smtClean="0"/>
              <a:t>British East India Company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338" y="2600850"/>
            <a:ext cx="10534917" cy="368403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Britain officially controlled the East India Company.</a:t>
            </a:r>
          </a:p>
          <a:p>
            <a:endParaRPr lang="en-US" dirty="0"/>
          </a:p>
          <a:p>
            <a:r>
              <a:rPr lang="en-US" dirty="0" smtClean="0"/>
              <a:t>East India Company operated fairly independently from the British government.</a:t>
            </a:r>
          </a:p>
          <a:p>
            <a:endParaRPr lang="en-US" dirty="0"/>
          </a:p>
          <a:p>
            <a:r>
              <a:rPr lang="en-US" dirty="0" smtClean="0"/>
              <a:t>East India Company had its own soldiers- </a:t>
            </a:r>
            <a:r>
              <a:rPr lang="en-US" dirty="0" err="1"/>
              <a:t>S</a:t>
            </a:r>
            <a:r>
              <a:rPr lang="en-US" dirty="0" err="1" smtClean="0"/>
              <a:t>epoys</a:t>
            </a:r>
            <a:r>
              <a:rPr lang="en-US" dirty="0" smtClean="0"/>
              <a:t> (Indian Soldiers)</a:t>
            </a:r>
          </a:p>
          <a:p>
            <a:r>
              <a:rPr lang="en-US" dirty="0" smtClean="0"/>
              <a:t>“a delicate and dangerous machine, which a little mismanagement may easily turn against us.”</a:t>
            </a:r>
          </a:p>
          <a:p>
            <a:endParaRPr lang="en-US" dirty="0"/>
          </a:p>
          <a:p>
            <a:r>
              <a:rPr lang="en-US" dirty="0" smtClean="0"/>
              <a:t>East India Company dominates in India.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8800" y="508368"/>
            <a:ext cx="40132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805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0201"/>
            <a:ext cx="8825657" cy="1298143"/>
          </a:xfrm>
        </p:spPr>
        <p:txBody>
          <a:bodyPr/>
          <a:lstStyle/>
          <a:p>
            <a:r>
              <a:rPr lang="en-US" dirty="0" smtClean="0"/>
              <a:t>“Jewel in the Crown”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1931831"/>
            <a:ext cx="8825658" cy="3705950"/>
          </a:xfrm>
        </p:spPr>
        <p:txBody>
          <a:bodyPr/>
          <a:lstStyle/>
          <a:p>
            <a:r>
              <a:rPr lang="en-US" dirty="0" smtClean="0"/>
              <a:t>Britain considered India to be the brightest “Jewel in the crown” due to the county’s potential.</a:t>
            </a:r>
          </a:p>
          <a:p>
            <a:endParaRPr lang="en-US" dirty="0"/>
          </a:p>
          <a:p>
            <a:r>
              <a:rPr lang="en-US" dirty="0" smtClean="0"/>
              <a:t>After the Industrial Revolution- Britain needed India for its Raw Materials but also because it had a large potential </a:t>
            </a:r>
            <a:r>
              <a:rPr lang="en-US" b="1" dirty="0" smtClean="0"/>
              <a:t>market. </a:t>
            </a:r>
            <a:r>
              <a:rPr lang="en-US" dirty="0" smtClean="0"/>
              <a:t>(300 million people!)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2081" y="3973739"/>
            <a:ext cx="5549624" cy="28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990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5958"/>
            <a:ext cx="8825657" cy="1607236"/>
          </a:xfrm>
        </p:spPr>
        <p:txBody>
          <a:bodyPr/>
          <a:lstStyle/>
          <a:p>
            <a:r>
              <a:rPr lang="en-US" dirty="0" smtClean="0"/>
              <a:t>British Rule in India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382592"/>
            <a:ext cx="7286169" cy="4124903"/>
          </a:xfrm>
        </p:spPr>
        <p:txBody>
          <a:bodyPr/>
          <a:lstStyle/>
          <a:p>
            <a:r>
              <a:rPr lang="en-US" dirty="0" smtClean="0"/>
              <a:t>British set up restriction to prevent Indian economy from operating on its own. </a:t>
            </a:r>
          </a:p>
          <a:p>
            <a:endParaRPr lang="en-US" dirty="0"/>
          </a:p>
          <a:p>
            <a:r>
              <a:rPr lang="en-US" dirty="0" smtClean="0"/>
              <a:t>British policies- </a:t>
            </a:r>
          </a:p>
          <a:p>
            <a:r>
              <a:rPr lang="en-US" dirty="0"/>
              <a:t>	</a:t>
            </a:r>
            <a:r>
              <a:rPr lang="en-US" dirty="0" smtClean="0"/>
              <a:t>India had to provide Britain with raw materials.</a:t>
            </a:r>
          </a:p>
          <a:p>
            <a:r>
              <a:rPr lang="en-US" dirty="0"/>
              <a:t>	</a:t>
            </a:r>
            <a:r>
              <a:rPr lang="en-US" dirty="0" smtClean="0"/>
              <a:t>Indians had to buy British goods. </a:t>
            </a:r>
          </a:p>
          <a:p>
            <a:r>
              <a:rPr lang="en-US" dirty="0" smtClean="0"/>
              <a:t>	Indian competition with </a:t>
            </a:r>
            <a:r>
              <a:rPr lang="en-US" dirty="0"/>
              <a:t>B</a:t>
            </a:r>
            <a:r>
              <a:rPr lang="en-US" dirty="0" smtClean="0"/>
              <a:t>ritish goods was prohibited.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0697" y="396798"/>
            <a:ext cx="4961303" cy="320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948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624" y="195807"/>
            <a:ext cx="8825657" cy="1336780"/>
          </a:xfrm>
        </p:spPr>
        <p:txBody>
          <a:bodyPr/>
          <a:lstStyle/>
          <a:p>
            <a:r>
              <a:rPr lang="en-US" dirty="0" smtClean="0"/>
              <a:t>Impact of Colonialism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1854558"/>
            <a:ext cx="8825658" cy="3783223"/>
          </a:xfrm>
        </p:spPr>
        <p:txBody>
          <a:bodyPr/>
          <a:lstStyle/>
          <a:p>
            <a:r>
              <a:rPr lang="en-US" dirty="0" smtClean="0"/>
              <a:t>Think back to your DBQ…</a:t>
            </a:r>
          </a:p>
          <a:p>
            <a:endParaRPr lang="en-US" dirty="0"/>
          </a:p>
          <a:p>
            <a:r>
              <a:rPr lang="en-US" dirty="0" smtClean="0"/>
              <a:t>What were some of the positives and negatives of British Imperialism in India?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210" y="3907314"/>
            <a:ext cx="4434091" cy="2950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9952" y="3242468"/>
            <a:ext cx="3025241" cy="361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46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363232"/>
            <a:ext cx="8825657" cy="1915647"/>
          </a:xfrm>
        </p:spPr>
        <p:txBody>
          <a:bodyPr/>
          <a:lstStyle/>
          <a:p>
            <a:r>
              <a:rPr lang="en-US" dirty="0" smtClean="0"/>
              <a:t>Negatives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434107"/>
            <a:ext cx="8825658" cy="3203674"/>
          </a:xfrm>
        </p:spPr>
        <p:txBody>
          <a:bodyPr/>
          <a:lstStyle/>
          <a:p>
            <a:r>
              <a:rPr lang="en-US" dirty="0" smtClean="0"/>
              <a:t>The British held much of the political and economic power. </a:t>
            </a:r>
          </a:p>
          <a:p>
            <a:r>
              <a:rPr lang="en-US" dirty="0" smtClean="0"/>
              <a:t>Restricted Indian-owned industries.</a:t>
            </a:r>
          </a:p>
          <a:p>
            <a:r>
              <a:rPr lang="en-US" dirty="0" smtClean="0"/>
              <a:t>Emphasis on cash crops. </a:t>
            </a:r>
          </a:p>
          <a:p>
            <a:r>
              <a:rPr lang="en-US" dirty="0" smtClean="0"/>
              <a:t>Traditional Indian customs were threatened.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2012" y="3079596"/>
            <a:ext cx="4499988" cy="337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1378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 Red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AE901BC-D190-49E6-8B33-2F32A0F2BF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Course Overview (widescreen)</Template>
  <TotalTime>0</TotalTime>
  <Words>986</Words>
  <Application>Microsoft Macintosh PowerPoint</Application>
  <PresentationFormat>Custom</PresentationFormat>
  <Paragraphs>112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Ion</vt:lpstr>
      <vt:lpstr>British Imperialism in India</vt:lpstr>
      <vt:lpstr>Standards </vt:lpstr>
      <vt:lpstr>Essential Question-  Did British imperialism in India have more positive or negative impacts on the country?</vt:lpstr>
      <vt:lpstr>Do you remember…</vt:lpstr>
      <vt:lpstr>British East India Company</vt:lpstr>
      <vt:lpstr>“Jewel in the Crown”</vt:lpstr>
      <vt:lpstr>British Rule in India</vt:lpstr>
      <vt:lpstr>Impact of Colonialism</vt:lpstr>
      <vt:lpstr>Negatives</vt:lpstr>
      <vt:lpstr>Any Positives?</vt:lpstr>
      <vt:lpstr>Sepoy Mutiny</vt:lpstr>
      <vt:lpstr>Rebellion Continued</vt:lpstr>
      <vt:lpstr>Sepoy Mutiny (rebellion)</vt:lpstr>
      <vt:lpstr>After the Mutiny</vt:lpstr>
      <vt:lpstr>Nationalism in India</vt:lpstr>
      <vt:lpstr>Nationalism Continued</vt:lpstr>
      <vt:lpstr>Mohandas Gandhi</vt:lpstr>
      <vt:lpstr>Civil Disobedience</vt:lpstr>
      <vt:lpstr>India Gains Independence</vt:lpstr>
      <vt:lpstr>India and WWII</vt:lpstr>
      <vt:lpstr>Death of Gandhi</vt:lpstr>
      <vt:lpstr>Modern India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2016-04-11T13:16:31Z</dcterms:created>
  <dcterms:modified xsi:type="dcterms:W3CDTF">2016-04-12T01:51:39Z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TC030395169991</vt:lpwstr>
  </property>
</Properties>
</file>