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7" autoAdjust="0"/>
    <p:restoredTop sz="94660"/>
  </p:normalViewPr>
  <p:slideViewPr>
    <p:cSldViewPr snapToGrid="0">
      <p:cViewPr varScale="1">
        <p:scale>
          <a:sx n="64" d="100"/>
          <a:sy n="64" d="100"/>
        </p:scale>
        <p:origin x="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 csCatId="colorful" phldr="1"/>
      <dgm:spPr/>
      <dgm:t>
        <a:bodyPr/>
        <a:lstStyle>
          <a:extLst/>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en-US"/>
        </a:p>
      </dgm:t>
    </dgm:pt>
  </dgm:ptLst>
  <dgm:cxnLst>
    <dgm:cxn modelId="{2789F475-8F55-494A-BD41-E9B14CE4C3D5}" type="presOf" srcId="{8554BDF9-8515-4677-9942-0171F000F8EB}" destId="{9D58511D-D18C-46E6-ADFB-6CDE1389D37F}" srcOrd="0" destOrd="0" presId="urn:microsoft.com/office/officeart/2005/8/layout/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4A845-7730-486D-876A-6EAEE83E0E20}"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20CBF-6DA4-44F4-B5F3-95D6042BB36D}" type="slidenum">
              <a:rPr lang="en-US" smtClean="0"/>
              <a:t>‹#›</a:t>
            </a:fld>
            <a:endParaRPr lang="en-US"/>
          </a:p>
        </p:txBody>
      </p:sp>
    </p:spTree>
    <p:extLst>
      <p:ext uri="{BB962C8B-B14F-4D97-AF65-F5344CB8AC3E}">
        <p14:creationId xmlns:p14="http://schemas.microsoft.com/office/powerpoint/2010/main" val="72539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extLst>
      <p:ext uri="{BB962C8B-B14F-4D97-AF65-F5344CB8AC3E}">
        <p14:creationId xmlns:p14="http://schemas.microsoft.com/office/powerpoint/2010/main" val="303979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a:p>
        </p:txBody>
      </p:sp>
    </p:spTree>
    <p:extLst>
      <p:ext uri="{BB962C8B-B14F-4D97-AF65-F5344CB8AC3E}">
        <p14:creationId xmlns:p14="http://schemas.microsoft.com/office/powerpoint/2010/main" val="7389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13</a:t>
            </a:fld>
            <a:endParaRPr lang="en-US"/>
          </a:p>
        </p:txBody>
      </p:sp>
    </p:spTree>
    <p:extLst>
      <p:ext uri="{BB962C8B-B14F-4D97-AF65-F5344CB8AC3E}">
        <p14:creationId xmlns:p14="http://schemas.microsoft.com/office/powerpoint/2010/main" val="126263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dirty="0"/>
          </a:p>
        </p:txBody>
      </p:sp>
    </p:spTree>
    <p:extLst>
      <p:ext uri="{BB962C8B-B14F-4D97-AF65-F5344CB8AC3E}">
        <p14:creationId xmlns:p14="http://schemas.microsoft.com/office/powerpoint/2010/main" val="7863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21</a:t>
            </a:fld>
            <a:endParaRPr lang="en-US"/>
          </a:p>
        </p:txBody>
      </p:sp>
    </p:spTree>
    <p:extLst>
      <p:ext uri="{BB962C8B-B14F-4D97-AF65-F5344CB8AC3E}">
        <p14:creationId xmlns:p14="http://schemas.microsoft.com/office/powerpoint/2010/main" val="94338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24</a:t>
            </a:fld>
            <a:endParaRPr lang="en-US"/>
          </a:p>
        </p:txBody>
      </p:sp>
    </p:spTree>
    <p:extLst>
      <p:ext uri="{BB962C8B-B14F-4D97-AF65-F5344CB8AC3E}">
        <p14:creationId xmlns:p14="http://schemas.microsoft.com/office/powerpoint/2010/main" val="22135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30</a:t>
            </a:fld>
            <a:endParaRPr lang="en-US" dirty="0"/>
          </a:p>
        </p:txBody>
      </p:sp>
    </p:spTree>
    <p:extLst>
      <p:ext uri="{BB962C8B-B14F-4D97-AF65-F5344CB8AC3E}">
        <p14:creationId xmlns:p14="http://schemas.microsoft.com/office/powerpoint/2010/main" val="232319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36</a:t>
            </a:fld>
            <a:endParaRPr lang="en-US"/>
          </a:p>
        </p:txBody>
      </p:sp>
    </p:spTree>
    <p:extLst>
      <p:ext uri="{BB962C8B-B14F-4D97-AF65-F5344CB8AC3E}">
        <p14:creationId xmlns:p14="http://schemas.microsoft.com/office/powerpoint/2010/main" val="274604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39</a:t>
            </a:fld>
            <a:endParaRPr lang="en-US"/>
          </a:p>
        </p:txBody>
      </p:sp>
    </p:spTree>
    <p:extLst>
      <p:ext uri="{BB962C8B-B14F-4D97-AF65-F5344CB8AC3E}">
        <p14:creationId xmlns:p14="http://schemas.microsoft.com/office/powerpoint/2010/main" val="207789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A0560-BA3F-4C9D-9018-0A4F91B533A1}"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239047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A0560-BA3F-4C9D-9018-0A4F91B533A1}"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357218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A0560-BA3F-4C9D-9018-0A4F91B533A1}"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348286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A0560-BA3F-4C9D-9018-0A4F91B533A1}"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252451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A0560-BA3F-4C9D-9018-0A4F91B533A1}"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22958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A0560-BA3F-4C9D-9018-0A4F91B533A1}"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59351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A0560-BA3F-4C9D-9018-0A4F91B533A1}"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164984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A0560-BA3F-4C9D-9018-0A4F91B533A1}"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259475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A0560-BA3F-4C9D-9018-0A4F91B533A1}"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192413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A0560-BA3F-4C9D-9018-0A4F91B533A1}"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153605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A0560-BA3F-4C9D-9018-0A4F91B533A1}"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0FBC8-E033-4083-A8D5-983F9A1E1828}" type="slidenum">
              <a:rPr lang="en-US" smtClean="0"/>
              <a:t>‹#›</a:t>
            </a:fld>
            <a:endParaRPr lang="en-US"/>
          </a:p>
        </p:txBody>
      </p:sp>
    </p:spTree>
    <p:extLst>
      <p:ext uri="{BB962C8B-B14F-4D97-AF65-F5344CB8AC3E}">
        <p14:creationId xmlns:p14="http://schemas.microsoft.com/office/powerpoint/2010/main" val="378595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A0560-BA3F-4C9D-9018-0A4F91B533A1}"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0FBC8-E033-4083-A8D5-983F9A1E1828}" type="slidenum">
              <a:rPr lang="en-US" smtClean="0"/>
              <a:t>‹#›</a:t>
            </a:fld>
            <a:endParaRPr lang="en-US"/>
          </a:p>
        </p:txBody>
      </p:sp>
    </p:spTree>
    <p:extLst>
      <p:ext uri="{BB962C8B-B14F-4D97-AF65-F5344CB8AC3E}">
        <p14:creationId xmlns:p14="http://schemas.microsoft.com/office/powerpoint/2010/main" val="135101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Emperor Charlemagne and His Elephant</a:t>
            </a:r>
            <a:endParaRPr lang="en-US" dirty="0">
              <a:solidFill>
                <a:schemeClr val="accent1"/>
              </a:solidFill>
            </a:endParaRPr>
          </a:p>
        </p:txBody>
      </p:sp>
      <p:pic>
        <p:nvPicPr>
          <p:cNvPr id="7" name="Content Placeholder 6" descr="Abul-Abbas.gif"/>
          <p:cNvPicPr>
            <a:picLocks noGrp="1" noChangeAspect="1"/>
          </p:cNvPicPr>
          <p:nvPr>
            <p:ph sz="half" idx="1"/>
          </p:nvPr>
        </p:nvPicPr>
        <p:blipFill>
          <a:blip r:embed="rId3" cstate="print"/>
          <a:stretch>
            <a:fillRect/>
          </a:stretch>
        </p:blipFill>
        <p:spPr>
          <a:xfrm>
            <a:off x="2524049" y="1600201"/>
            <a:ext cx="2968779" cy="4525963"/>
          </a:xfrm>
        </p:spPr>
      </p:pic>
      <p:graphicFrame>
        <p:nvGraphicFramePr>
          <p:cNvPr id="5" name="Content Placeholder 4"/>
          <p:cNvGraphicFramePr>
            <a:graphicFrameLocks noGrp="1"/>
          </p:cNvGraphicFramePr>
          <p:nvPr>
            <p:ph sz="half" idx="2"/>
          </p:nvPr>
        </p:nvGraphicFramePr>
        <p:xfrm>
          <a:off x="6180138" y="1600201"/>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553200" y="2057401"/>
            <a:ext cx="3810000" cy="2031325"/>
          </a:xfrm>
          <a:prstGeom prst="rect">
            <a:avLst/>
          </a:prstGeom>
          <a:noFill/>
        </p:spPr>
        <p:txBody>
          <a:bodyPr wrap="square" rtlCol="0">
            <a:spAutoFit/>
          </a:bodyPr>
          <a:lstStyle/>
          <a:p>
            <a:r>
              <a:rPr lang="en-US" dirty="0"/>
              <a:t>Abu al-</a:t>
            </a:r>
            <a:r>
              <a:rPr lang="en-US" dirty="0" err="1"/>
              <a:t>Abbas</a:t>
            </a:r>
            <a:r>
              <a:rPr lang="en-US" dirty="0"/>
              <a:t> symbolized relations with the Carolingian and Abbasid empires.</a:t>
            </a:r>
          </a:p>
          <a:p>
            <a:endParaRPr lang="en-US" dirty="0"/>
          </a:p>
          <a:p>
            <a:r>
              <a:rPr lang="en-US" dirty="0"/>
              <a:t>Until Charlemagne’s death, the elephant accompanied him on many of travels.</a:t>
            </a:r>
            <a:endParaRPr lang="en-US" dirty="0"/>
          </a:p>
        </p:txBody>
      </p:sp>
    </p:spTree>
    <p:extLst>
      <p:ext uri="{BB962C8B-B14F-4D97-AF65-F5344CB8AC3E}">
        <p14:creationId xmlns:p14="http://schemas.microsoft.com/office/powerpoint/2010/main" val="4291118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en57549_1301"/>
          <p:cNvPicPr>
            <a:picLocks noGrp="1" noChangeAspect="1" noChangeArrowheads="1"/>
          </p:cNvPicPr>
          <p:nvPr>
            <p:ph type="pic" idx="4294967295"/>
          </p:nvPr>
        </p:nvPicPr>
        <p:blipFill>
          <a:blip r:embed="rId2" cstate="print"/>
          <a:srcRect t="4086" b="4086"/>
          <a:stretch>
            <a:fillRect/>
          </a:stretch>
        </p:blipFill>
        <p:spPr>
          <a:xfrm>
            <a:off x="1524000" y="1066800"/>
            <a:ext cx="9183406" cy="5189538"/>
          </a:xfrm>
          <a:noFill/>
        </p:spPr>
      </p:pic>
    </p:spTree>
    <p:extLst>
      <p:ext uri="{BB962C8B-B14F-4D97-AF65-F5344CB8AC3E}">
        <p14:creationId xmlns:p14="http://schemas.microsoft.com/office/powerpoint/2010/main" val="66604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38400" y="512064"/>
            <a:ext cx="7772400" cy="630936"/>
          </a:xfrm>
        </p:spPr>
        <p:txBody>
          <a:bodyPr>
            <a:normAutofit fontScale="90000"/>
          </a:bodyPr>
          <a:lstStyle/>
          <a:p>
            <a:pPr algn="ctr"/>
            <a:r>
              <a:rPr lang="en-US" dirty="0" smtClean="0"/>
              <a:t>Muslim Conquests</a:t>
            </a:r>
            <a:endParaRPr lang="en-US" dirty="0"/>
          </a:p>
        </p:txBody>
      </p:sp>
      <p:sp>
        <p:nvSpPr>
          <p:cNvPr id="6" name="Content Placeholder 5"/>
          <p:cNvSpPr>
            <a:spLocks noGrp="1"/>
          </p:cNvSpPr>
          <p:nvPr>
            <p:ph idx="1"/>
          </p:nvPr>
        </p:nvSpPr>
        <p:spPr>
          <a:xfrm>
            <a:off x="2438400" y="1143000"/>
            <a:ext cx="7772400" cy="3276600"/>
          </a:xfrm>
        </p:spPr>
        <p:txBody>
          <a:bodyPr>
            <a:normAutofit fontScale="92500" lnSpcReduction="10000"/>
          </a:bodyPr>
          <a:lstStyle/>
          <a:p>
            <a:r>
              <a:rPr lang="en-US" b="1" dirty="0" smtClean="0">
                <a:latin typeface="Times New Roman" pitchFamily="18" charset="0"/>
                <a:cs typeface="Times New Roman" pitchFamily="18" charset="0"/>
              </a:rPr>
              <a:t>7</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century Arab Muslim expansion</a:t>
            </a:r>
          </a:p>
          <a:p>
            <a:pPr lvl="1"/>
            <a:r>
              <a:rPr lang="en-US" dirty="0" smtClean="0">
                <a:latin typeface="Times New Roman" pitchFamily="18" charset="0"/>
                <a:cs typeface="Times New Roman" pitchFamily="18" charset="0"/>
              </a:rPr>
              <a:t>Captured Egypt, Syria, Tunisia</a:t>
            </a:r>
          </a:p>
          <a:p>
            <a:pPr lvl="2"/>
            <a:r>
              <a:rPr lang="en-US" dirty="0" smtClean="0">
                <a:latin typeface="Times New Roman" pitchFamily="18" charset="0"/>
                <a:cs typeface="Times New Roman" pitchFamily="18" charset="0"/>
              </a:rPr>
              <a:t>By end of 12</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 2/3s of Christians lived in former Byzantine territories and had adopted Muslim faith</a:t>
            </a:r>
          </a:p>
          <a:p>
            <a:r>
              <a:rPr lang="en-US" dirty="0" smtClean="0">
                <a:latin typeface="Times New Roman" pitchFamily="18" charset="0"/>
                <a:cs typeface="Times New Roman" pitchFamily="18" charset="0"/>
              </a:rPr>
              <a:t>Besieged Byzantium 674-678, 717-718</a:t>
            </a:r>
          </a:p>
          <a:p>
            <a:r>
              <a:rPr lang="en-US" dirty="0" smtClean="0">
                <a:latin typeface="Times New Roman" pitchFamily="18" charset="0"/>
                <a:cs typeface="Times New Roman" pitchFamily="18" charset="0"/>
              </a:rPr>
              <a:t>Defense made possible through use of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greek</a:t>
            </a:r>
            <a:r>
              <a:rPr lang="en-US" b="1" dirty="0" smtClean="0">
                <a:latin typeface="Times New Roman" pitchFamily="18" charset="0"/>
                <a:cs typeface="Times New Roman" pitchFamily="18" charset="0"/>
              </a:rPr>
              <a:t> fire”</a:t>
            </a:r>
          </a:p>
          <a:p>
            <a:pPr lvl="1"/>
            <a:r>
              <a:rPr lang="en-US" dirty="0" smtClean="0">
                <a:latin typeface="Times New Roman" pitchFamily="18" charset="0"/>
                <a:cs typeface="Times New Roman" pitchFamily="18" charset="0"/>
              </a:rPr>
              <a:t>Compound of sulfur, lime, and petroleum</a:t>
            </a:r>
          </a:p>
          <a:p>
            <a:pPr lvl="1"/>
            <a:r>
              <a:rPr lang="en-US" dirty="0" smtClean="0">
                <a:latin typeface="Times New Roman" pitchFamily="18" charset="0"/>
                <a:cs typeface="Times New Roman" pitchFamily="18" charset="0"/>
              </a:rPr>
              <a:t>Burned even on water so hazard w/ wooden ships</a:t>
            </a:r>
          </a:p>
          <a:p>
            <a:pPr lvl="1"/>
            <a:r>
              <a:rPr lang="en-US" dirty="0" smtClean="0">
                <a:latin typeface="Times New Roman" pitchFamily="18" charset="0"/>
                <a:cs typeface="Times New Roman" pitchFamily="18" charset="0"/>
              </a:rPr>
              <a:t>Allows them to retain Anatolia, Greece, and Balkan region</a:t>
            </a:r>
          </a:p>
          <a:p>
            <a:endParaRPr lang="en-US" dirty="0"/>
          </a:p>
        </p:txBody>
      </p:sp>
      <p:pic>
        <p:nvPicPr>
          <p:cNvPr id="9" name="Content Placeholder 6" descr="800px-Greekfire-madridskylitzes1.jpg"/>
          <p:cNvPicPr>
            <a:picLocks noGrp="1" noChangeAspect="1"/>
          </p:cNvPicPr>
          <p:nvPr>
            <p:ph sz="half" idx="4294967295"/>
          </p:nvPr>
        </p:nvPicPr>
        <p:blipFill>
          <a:blip r:embed="rId2" cstate="print"/>
          <a:srcRect/>
          <a:stretch>
            <a:fillRect/>
          </a:stretch>
        </p:blipFill>
        <p:spPr>
          <a:xfrm>
            <a:off x="2209801" y="4343400"/>
            <a:ext cx="4721221" cy="2514600"/>
          </a:xfrm>
        </p:spPr>
      </p:pic>
      <p:sp>
        <p:nvSpPr>
          <p:cNvPr id="5" name="TextBox 4"/>
          <p:cNvSpPr txBox="1"/>
          <p:nvPr/>
        </p:nvSpPr>
        <p:spPr>
          <a:xfrm>
            <a:off x="7162800" y="5181601"/>
            <a:ext cx="2895600" cy="1200329"/>
          </a:xfrm>
          <a:prstGeom prst="rect">
            <a:avLst/>
          </a:prstGeom>
          <a:noFill/>
        </p:spPr>
        <p:txBody>
          <a:bodyPr wrap="square" rtlCol="0">
            <a:spAutoFit/>
          </a:bodyPr>
          <a:lstStyle/>
          <a:p>
            <a:r>
              <a:rPr lang="en-US" dirty="0"/>
              <a:t>A manuscript illustration depicts Byzantine naval forces turning Greek fire on their Arab enemies. </a:t>
            </a:r>
            <a:endParaRPr lang="en-US" dirty="0"/>
          </a:p>
        </p:txBody>
      </p:sp>
    </p:spTree>
    <p:extLst>
      <p:ext uri="{BB962C8B-B14F-4D97-AF65-F5344CB8AC3E}">
        <p14:creationId xmlns:p14="http://schemas.microsoft.com/office/powerpoint/2010/main" val="554788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i="1" dirty="0" smtClean="0"/>
              <a:t>Theme </a:t>
            </a:r>
            <a:r>
              <a:rPr lang="en-US" dirty="0" smtClean="0"/>
              <a:t>System</a:t>
            </a:r>
            <a:endParaRPr lang="en-US" dirty="0"/>
          </a:p>
        </p:txBody>
      </p:sp>
      <p:sp>
        <p:nvSpPr>
          <p:cNvPr id="3" name="Content Placeholder 2"/>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Response to challenge of Islam</a:t>
            </a:r>
            <a:endParaRPr lang="en-US" i="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Reorganization of Byzantine society into </a:t>
            </a:r>
            <a:r>
              <a:rPr lang="en-US" i="1" dirty="0" smtClean="0">
                <a:latin typeface="Times New Roman" pitchFamily="18" charset="0"/>
                <a:cs typeface="Times New Roman" pitchFamily="18" charset="0"/>
              </a:rPr>
              <a:t>Themes</a:t>
            </a:r>
            <a:r>
              <a:rPr lang="en-US" dirty="0" smtClean="0">
                <a:latin typeface="Times New Roman" pitchFamily="18" charset="0"/>
                <a:cs typeface="Times New Roman" pitchFamily="18" charset="0"/>
              </a:rPr>
              <a:t> (provinces) under control of generals</a:t>
            </a:r>
          </a:p>
          <a:p>
            <a:pPr lvl="1"/>
            <a:r>
              <a:rPr lang="en-US" dirty="0" smtClean="0">
                <a:latin typeface="Times New Roman" pitchFamily="18" charset="0"/>
                <a:cs typeface="Times New Roman" pitchFamily="18" charset="0"/>
              </a:rPr>
              <a:t>In charge of military administration and civil administration</a:t>
            </a:r>
          </a:p>
          <a:p>
            <a:r>
              <a:rPr lang="en-US" dirty="0" smtClean="0">
                <a:latin typeface="Times New Roman" pitchFamily="18" charset="0"/>
                <a:cs typeface="Times New Roman" pitchFamily="18" charset="0"/>
              </a:rPr>
              <a:t>Soldiers from peasant class, rewarded with land grants</a:t>
            </a: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Theme system </a:t>
            </a:r>
            <a:r>
              <a:rPr lang="en-US" dirty="0" smtClean="0">
                <a:latin typeface="Times New Roman" pitchFamily="18" charset="0"/>
                <a:cs typeface="Times New Roman" pitchFamily="18" charset="0"/>
              </a:rPr>
              <a:t>enabled them to mobilize quickly and resist further Islamic advances.</a:t>
            </a:r>
            <a:endParaRPr lang="en-US" dirty="0"/>
          </a:p>
        </p:txBody>
      </p:sp>
    </p:spTree>
    <p:extLst>
      <p:ext uri="{BB962C8B-B14F-4D97-AF65-F5344CB8AC3E}">
        <p14:creationId xmlns:p14="http://schemas.microsoft.com/office/powerpoint/2010/main" val="2383740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b="1" dirty="0" smtClean="0"/>
              <a:t>The Rise of the Franks</a:t>
            </a:r>
            <a:endParaRPr lang="en-US" b="1" dirty="0"/>
          </a:p>
        </p:txBody>
      </p:sp>
      <p:sp>
        <p:nvSpPr>
          <p:cNvPr id="3" name="Rectangle 2"/>
          <p:cNvSpPr>
            <a:spLocks noGrp="1"/>
          </p:cNvSpPr>
          <p:nvPr>
            <p:ph idx="1"/>
          </p:nvPr>
        </p:nvSpPr>
        <p:spPr>
          <a:xfrm>
            <a:off x="2438400" y="1295400"/>
            <a:ext cx="7772400" cy="5060160"/>
          </a:xfrm>
        </p:spPr>
        <p:txBody>
          <a:bodyPr/>
          <a:lstStyle>
            <a:extLst/>
          </a:lstStyle>
          <a:p>
            <a:pPr>
              <a:lnSpc>
                <a:spcPct val="90000"/>
              </a:lnSpc>
              <a:buFont typeface="Arial" pitchFamily="34" charset="0"/>
              <a:buChar char="•"/>
            </a:pPr>
            <a:r>
              <a:rPr lang="en-US" sz="2400" b="1" dirty="0">
                <a:cs typeface="Times New Roman" pitchFamily="18" charset="0"/>
              </a:rPr>
              <a:t>Last Roman emperor deposed by Germanic general Odoacer, 476 CE</a:t>
            </a:r>
          </a:p>
          <a:p>
            <a:pPr>
              <a:lnSpc>
                <a:spcPct val="90000"/>
              </a:lnSpc>
              <a:buFont typeface="Arial" pitchFamily="34" charset="0"/>
              <a:buChar char="•"/>
            </a:pPr>
            <a:r>
              <a:rPr lang="en-US" sz="2400" b="1" dirty="0">
                <a:cs typeface="Times New Roman" pitchFamily="18" charset="0"/>
              </a:rPr>
              <a:t>Urban population declines as continuing invasions and power struggles disrupt trade and manufacturing</a:t>
            </a:r>
          </a:p>
          <a:p>
            <a:pPr>
              <a:lnSpc>
                <a:spcPct val="90000"/>
              </a:lnSpc>
              <a:buFont typeface="Arial" pitchFamily="34" charset="0"/>
              <a:buChar char="•"/>
            </a:pPr>
            <a:endParaRPr lang="en-US" sz="2400" dirty="0">
              <a:cs typeface="Times New Roman" pitchFamily="18" charset="0"/>
            </a:endParaRPr>
          </a:p>
        </p:txBody>
      </p:sp>
      <p:pic>
        <p:nvPicPr>
          <p:cNvPr id="10" name="Picture 10" descr="ben06937_m1701"/>
          <p:cNvPicPr>
            <a:picLocks noChangeAspect="1" noChangeArrowheads="1"/>
          </p:cNvPicPr>
          <p:nvPr/>
        </p:nvPicPr>
        <p:blipFill>
          <a:blip r:embed="rId3" cstate="print"/>
          <a:srcRect/>
          <a:stretch>
            <a:fillRect/>
          </a:stretch>
        </p:blipFill>
        <p:spPr bwMode="auto">
          <a:xfrm>
            <a:off x="1828800" y="2826582"/>
            <a:ext cx="5181600" cy="4031419"/>
          </a:xfrm>
          <a:prstGeom prst="rect">
            <a:avLst/>
          </a:prstGeom>
          <a:noFill/>
          <a:ln w="9525">
            <a:noFill/>
            <a:miter lim="800000"/>
            <a:headEnd/>
            <a:tailEnd/>
          </a:ln>
        </p:spPr>
      </p:pic>
      <p:sp>
        <p:nvSpPr>
          <p:cNvPr id="13" name="TextBox 12"/>
          <p:cNvSpPr txBox="1"/>
          <p:nvPr/>
        </p:nvSpPr>
        <p:spPr>
          <a:xfrm>
            <a:off x="7162800" y="3200400"/>
            <a:ext cx="3352800" cy="2677656"/>
          </a:xfrm>
          <a:prstGeom prst="rect">
            <a:avLst/>
          </a:prstGeom>
          <a:noFill/>
        </p:spPr>
        <p:txBody>
          <a:bodyPr wrap="square" rtlCol="0">
            <a:spAutoFit/>
          </a:bodyPr>
          <a:lstStyle/>
          <a:p>
            <a:pPr>
              <a:buFont typeface="Arial" pitchFamily="34" charset="0"/>
              <a:buChar char="•"/>
            </a:pPr>
            <a:r>
              <a:rPr lang="en-US" sz="2400" b="1" dirty="0"/>
              <a:t>Germanic kingdoms emerge as successor states</a:t>
            </a:r>
          </a:p>
          <a:p>
            <a:pPr>
              <a:buFont typeface="Arial" pitchFamily="34" charset="0"/>
              <a:buChar char="•"/>
            </a:pPr>
            <a:r>
              <a:rPr lang="en-US" sz="2400" dirty="0"/>
              <a:t>Many convert to </a:t>
            </a:r>
            <a:r>
              <a:rPr lang="en-US" sz="2400" b="1" dirty="0"/>
              <a:t>Christianity and adapted Roman law </a:t>
            </a:r>
            <a:r>
              <a:rPr lang="en-US" sz="2400" dirty="0"/>
              <a:t>to their needs</a:t>
            </a:r>
            <a:endParaRPr lang="en-US" sz="2400" dirty="0"/>
          </a:p>
        </p:txBody>
      </p:sp>
    </p:spTree>
    <p:extLst>
      <p:ext uri="{BB962C8B-B14F-4D97-AF65-F5344CB8AC3E}">
        <p14:creationId xmlns:p14="http://schemas.microsoft.com/office/powerpoint/2010/main" val="383136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Franks</a:t>
            </a:r>
            <a:endParaRPr lang="en-US" dirty="0"/>
          </a:p>
        </p:txBody>
      </p:sp>
      <p:sp>
        <p:nvSpPr>
          <p:cNvPr id="3" name="Content Placeholder 2"/>
          <p:cNvSpPr>
            <a:spLocks noGrp="1"/>
          </p:cNvSpPr>
          <p:nvPr>
            <p:ph sz="half" idx="1"/>
          </p:nvPr>
        </p:nvSpPr>
        <p:spPr/>
        <p:txBody>
          <a:bodyPr>
            <a:normAutofit/>
          </a:bodyPr>
          <a:lstStyle/>
          <a:p>
            <a:r>
              <a:rPr lang="en-US" dirty="0" smtClean="0">
                <a:cs typeface="Times New Roman" pitchFamily="18" charset="0"/>
              </a:rPr>
              <a:t>Most successful and influential of the Germanic peoples</a:t>
            </a:r>
          </a:p>
          <a:p>
            <a:r>
              <a:rPr lang="en-US" dirty="0" smtClean="0">
                <a:cs typeface="Times New Roman" pitchFamily="18" charset="0"/>
              </a:rPr>
              <a:t>Conquered Gaul:  France</a:t>
            </a:r>
          </a:p>
          <a:p>
            <a:r>
              <a:rPr lang="en-US" dirty="0" smtClean="0">
                <a:cs typeface="Times New Roman" pitchFamily="18" charset="0"/>
              </a:rPr>
              <a:t>They convert to Christianity after Clovis</a:t>
            </a:r>
          </a:p>
          <a:p>
            <a:r>
              <a:rPr lang="en-US" dirty="0" smtClean="0">
                <a:cs typeface="Times New Roman" pitchFamily="18" charset="0"/>
              </a:rPr>
              <a:t> Brought them an allegiance of the Christian population  as well as the pope </a:t>
            </a:r>
          </a:p>
          <a:p>
            <a:endParaRPr lang="en-US" dirty="0"/>
          </a:p>
        </p:txBody>
      </p:sp>
      <p:pic>
        <p:nvPicPr>
          <p:cNvPr id="5" name="Content Placeholder 4" descr="ClovisI-annointed.jpg"/>
          <p:cNvPicPr>
            <a:picLocks noGrp="1" noChangeAspect="1"/>
          </p:cNvPicPr>
          <p:nvPr>
            <p:ph sz="half" idx="2"/>
          </p:nvPr>
        </p:nvPicPr>
        <p:blipFill>
          <a:blip r:embed="rId2" cstate="print"/>
          <a:stretch>
            <a:fillRect/>
          </a:stretch>
        </p:blipFill>
        <p:spPr>
          <a:xfrm>
            <a:off x="6177280" y="685801"/>
            <a:ext cx="4262120" cy="4334359"/>
          </a:xfrm>
        </p:spPr>
      </p:pic>
      <p:sp>
        <p:nvSpPr>
          <p:cNvPr id="6" name="TextBox 5"/>
          <p:cNvSpPr txBox="1"/>
          <p:nvPr/>
        </p:nvSpPr>
        <p:spPr>
          <a:xfrm>
            <a:off x="6324600" y="5486400"/>
            <a:ext cx="4206778" cy="369332"/>
          </a:xfrm>
          <a:prstGeom prst="rect">
            <a:avLst/>
          </a:prstGeom>
          <a:noFill/>
        </p:spPr>
        <p:txBody>
          <a:bodyPr wrap="square" rtlCol="0">
            <a:spAutoFit/>
          </a:bodyPr>
          <a:lstStyle/>
          <a:p>
            <a:r>
              <a:rPr lang="en-US" dirty="0"/>
              <a:t>Baptism of Clovis, king of the  Franks</a:t>
            </a:r>
            <a:endParaRPr lang="en-US" dirty="0"/>
          </a:p>
        </p:txBody>
      </p:sp>
    </p:spTree>
    <p:extLst>
      <p:ext uri="{BB962C8B-B14F-4D97-AF65-F5344CB8AC3E}">
        <p14:creationId xmlns:p14="http://schemas.microsoft.com/office/powerpoint/2010/main" val="235475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The Two Worlds of Christendom</a:t>
            </a:r>
            <a:endParaRPr lang="en-US" dirty="0"/>
          </a:p>
        </p:txBody>
      </p:sp>
      <p:sp>
        <p:nvSpPr>
          <p:cNvPr id="5" name="Rectangle 4"/>
          <p:cNvSpPr>
            <a:spLocks noGrp="1"/>
          </p:cNvSpPr>
          <p:nvPr>
            <p:ph type="body" idx="1"/>
          </p:nvPr>
        </p:nvSpPr>
        <p:spPr>
          <a:xfrm>
            <a:off x="2438400" y="5486400"/>
            <a:ext cx="7772400" cy="1052512"/>
          </a:xfrm>
        </p:spPr>
        <p:txBody>
          <a:bodyPr/>
          <a:lstStyle>
            <a:extLst/>
          </a:lstStyle>
          <a:p>
            <a:r>
              <a:rPr lang="en-US" dirty="0" smtClean="0"/>
              <a:t>Christian Societies in Byzantium and Western Europe</a:t>
            </a:r>
            <a:endParaRPr lang="en-US" dirty="0"/>
          </a:p>
        </p:txBody>
      </p:sp>
      <p:pic>
        <p:nvPicPr>
          <p:cNvPr id="6" name="Picture 5" descr="charlemagne_coronation.jpg"/>
          <p:cNvPicPr>
            <a:picLocks noChangeAspect="1"/>
          </p:cNvPicPr>
          <p:nvPr/>
        </p:nvPicPr>
        <p:blipFill>
          <a:blip r:embed="rId3" cstate="print"/>
          <a:stretch>
            <a:fillRect/>
          </a:stretch>
        </p:blipFill>
        <p:spPr>
          <a:xfrm>
            <a:off x="6954090" y="381000"/>
            <a:ext cx="3347633" cy="3429000"/>
          </a:xfrm>
          <a:prstGeom prst="rect">
            <a:avLst/>
          </a:prstGeom>
        </p:spPr>
      </p:pic>
      <p:pic>
        <p:nvPicPr>
          <p:cNvPr id="7" name="Picture 4" descr="Hagia_Sophia"/>
          <p:cNvPicPr>
            <a:picLocks noChangeAspect="1" noChangeArrowheads="1"/>
          </p:cNvPicPr>
          <p:nvPr/>
        </p:nvPicPr>
        <p:blipFill>
          <a:blip r:embed="rId4" cstate="print"/>
          <a:srcRect/>
          <a:stretch>
            <a:fillRect/>
          </a:stretch>
        </p:blipFill>
        <p:spPr>
          <a:xfrm>
            <a:off x="2133600" y="381000"/>
            <a:ext cx="4038600" cy="2798974"/>
          </a:xfrm>
          <a:prstGeom prst="rect">
            <a:avLst/>
          </a:prstGeom>
          <a:noFill/>
        </p:spPr>
      </p:pic>
      <p:sp>
        <p:nvSpPr>
          <p:cNvPr id="8" name="TextBox 7"/>
          <p:cNvSpPr txBox="1"/>
          <p:nvPr/>
        </p:nvSpPr>
        <p:spPr>
          <a:xfrm>
            <a:off x="7543800" y="4114802"/>
            <a:ext cx="2590800" cy="646331"/>
          </a:xfrm>
          <a:prstGeom prst="rect">
            <a:avLst/>
          </a:prstGeom>
          <a:noFill/>
        </p:spPr>
        <p:txBody>
          <a:bodyPr wrap="square" rtlCol="0">
            <a:spAutoFit/>
          </a:bodyPr>
          <a:lstStyle/>
          <a:p>
            <a:pPr algn="ctr"/>
            <a:r>
              <a:rPr lang="en-US" dirty="0"/>
              <a:t>Crowning of Charlemagne in 800 CE</a:t>
            </a:r>
          </a:p>
        </p:txBody>
      </p:sp>
    </p:spTree>
    <p:extLst>
      <p:ext uri="{BB962C8B-B14F-4D97-AF65-F5344CB8AC3E}">
        <p14:creationId xmlns:p14="http://schemas.microsoft.com/office/powerpoint/2010/main" val="192477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(768-814 CE)</a:t>
            </a:r>
            <a:endParaRPr lang="en-US" dirty="0"/>
          </a:p>
        </p:txBody>
      </p:sp>
      <p:sp>
        <p:nvSpPr>
          <p:cNvPr id="3" name="Content Placeholder 2"/>
          <p:cNvSpPr>
            <a:spLocks noGrp="1"/>
          </p:cNvSpPr>
          <p:nvPr>
            <p:ph sz="half" idx="1"/>
          </p:nvPr>
        </p:nvSpPr>
        <p:spPr>
          <a:xfrm>
            <a:off x="1905000" y="1676401"/>
            <a:ext cx="4038600" cy="4525963"/>
          </a:xfrm>
        </p:spPr>
        <p:txBody>
          <a:bodyPr>
            <a:normAutofit fontScale="92500" lnSpcReduction="20000"/>
          </a:bodyPr>
          <a:lstStyle/>
          <a:p>
            <a:r>
              <a:rPr lang="en-US" dirty="0" smtClean="0">
                <a:cs typeface="Times New Roman" pitchFamily="18" charset="0"/>
              </a:rPr>
              <a:t>Grandson of Charles Martel</a:t>
            </a:r>
          </a:p>
          <a:p>
            <a:r>
              <a:rPr lang="en-US" b="1" dirty="0" smtClean="0">
                <a:cs typeface="Times New Roman" pitchFamily="18" charset="0"/>
              </a:rPr>
              <a:t>Centralized imperial rule</a:t>
            </a:r>
          </a:p>
          <a:p>
            <a:pPr lvl="1"/>
            <a:r>
              <a:rPr lang="en-US" dirty="0" smtClean="0">
                <a:cs typeface="Times New Roman" pitchFamily="18" charset="0"/>
              </a:rPr>
              <a:t>Reestablished in a society disrupted by invasion </a:t>
            </a:r>
          </a:p>
          <a:p>
            <a:r>
              <a:rPr lang="en-US" b="1" dirty="0" smtClean="0">
                <a:cs typeface="Times New Roman" pitchFamily="18" charset="0"/>
              </a:rPr>
              <a:t>Functional illiterate, but sponsored extensive scholarship</a:t>
            </a:r>
          </a:p>
          <a:p>
            <a:pPr lvl="1"/>
            <a:r>
              <a:rPr lang="en-US" dirty="0" smtClean="0">
                <a:cs typeface="Times New Roman" pitchFamily="18" charset="0"/>
              </a:rPr>
              <a:t>Spoke Latin, some Greek</a:t>
            </a:r>
          </a:p>
          <a:p>
            <a:pPr lvl="1"/>
            <a:r>
              <a:rPr lang="en-US" dirty="0" smtClean="0">
                <a:cs typeface="Times New Roman" pitchFamily="18" charset="0"/>
              </a:rPr>
              <a:t>Maintained diplomatic relations w/ Byzantines and Abbasid caliphate</a:t>
            </a:r>
          </a:p>
          <a:p>
            <a:r>
              <a:rPr lang="en-US" b="1" dirty="0" smtClean="0">
                <a:cs typeface="Times New Roman" pitchFamily="18" charset="0"/>
              </a:rPr>
              <a:t>Major military achievements</a:t>
            </a:r>
          </a:p>
          <a:p>
            <a:endParaRPr lang="en-US" dirty="0"/>
          </a:p>
        </p:txBody>
      </p:sp>
      <p:pic>
        <p:nvPicPr>
          <p:cNvPr id="5" name="Content Placeholder 4" descr="charlemagne on throne.jpg"/>
          <p:cNvPicPr>
            <a:picLocks noGrp="1" noChangeAspect="1"/>
          </p:cNvPicPr>
          <p:nvPr>
            <p:ph sz="half" idx="2"/>
          </p:nvPr>
        </p:nvPicPr>
        <p:blipFill>
          <a:blip r:embed="rId2" cstate="print"/>
          <a:stretch>
            <a:fillRect/>
          </a:stretch>
        </p:blipFill>
        <p:spPr>
          <a:xfrm>
            <a:off x="5715001" y="2971801"/>
            <a:ext cx="2941443" cy="3611563"/>
          </a:xfrm>
        </p:spPr>
      </p:pic>
      <p:pic>
        <p:nvPicPr>
          <p:cNvPr id="6" name="Picture 4" descr="charlemagne"/>
          <p:cNvPicPr>
            <a:picLocks noChangeAspect="1" noChangeArrowheads="1"/>
          </p:cNvPicPr>
          <p:nvPr/>
        </p:nvPicPr>
        <p:blipFill>
          <a:blip r:embed="rId3" cstate="print"/>
          <a:stretch>
            <a:fillRect/>
          </a:stretch>
        </p:blipFill>
        <p:spPr>
          <a:xfrm>
            <a:off x="8577886" y="1"/>
            <a:ext cx="2090115" cy="4525963"/>
          </a:xfrm>
          <a:prstGeom prst="rect">
            <a:avLst/>
          </a:prstGeom>
          <a:noFill/>
          <a:ln/>
        </p:spPr>
      </p:pic>
    </p:spTree>
    <p:extLst>
      <p:ext uri="{BB962C8B-B14F-4D97-AF65-F5344CB8AC3E}">
        <p14:creationId xmlns:p14="http://schemas.microsoft.com/office/powerpoint/2010/main" val="342562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Charlemagne’s Administration</a:t>
            </a:r>
            <a:endParaRPr lang="en-US" dirty="0"/>
          </a:p>
        </p:txBody>
      </p:sp>
      <p:sp>
        <p:nvSpPr>
          <p:cNvPr id="3" name="Content Placeholder 2"/>
          <p:cNvSpPr>
            <a:spLocks noGrp="1"/>
          </p:cNvSpPr>
          <p:nvPr>
            <p:ph sz="half" idx="1"/>
          </p:nvPr>
        </p:nvSpPr>
        <p:spPr>
          <a:xfrm>
            <a:off x="1905000" y="1219200"/>
            <a:ext cx="4191000" cy="5562600"/>
          </a:xfrm>
        </p:spPr>
        <p:txBody>
          <a:bodyPr>
            <a:normAutofit fontScale="92500" lnSpcReduction="20000"/>
          </a:bodyPr>
          <a:lstStyle/>
          <a:p>
            <a:pPr>
              <a:buFont typeface="Arial" pitchFamily="34" charset="0"/>
              <a:buChar char="•"/>
            </a:pPr>
            <a:r>
              <a:rPr lang="en-US" sz="2600" b="1" dirty="0">
                <a:cs typeface="Times New Roman" pitchFamily="18" charset="0"/>
              </a:rPr>
              <a:t>Capital at Aachen, Germany</a:t>
            </a:r>
          </a:p>
          <a:p>
            <a:pPr>
              <a:buFont typeface="Arial" pitchFamily="34" charset="0"/>
              <a:buChar char="•"/>
            </a:pPr>
            <a:r>
              <a:rPr lang="en-US" sz="2600" dirty="0">
                <a:cs typeface="Times New Roman" pitchFamily="18" charset="0"/>
              </a:rPr>
              <a:t>Most of his reign spent on </a:t>
            </a:r>
            <a:r>
              <a:rPr lang="en-US" sz="2600" b="1" dirty="0">
                <a:cs typeface="Times New Roman" pitchFamily="18" charset="0"/>
              </a:rPr>
              <a:t>horseback</a:t>
            </a:r>
            <a:r>
              <a:rPr lang="en-US" sz="2600" dirty="0">
                <a:cs typeface="Times New Roman" pitchFamily="18" charset="0"/>
              </a:rPr>
              <a:t> </a:t>
            </a:r>
          </a:p>
          <a:p>
            <a:pPr lvl="1">
              <a:buFont typeface="Arial" pitchFamily="34" charset="0"/>
              <a:buChar char="•"/>
            </a:pPr>
            <a:r>
              <a:rPr lang="en-US" sz="2600" dirty="0">
                <a:cs typeface="Times New Roman" pitchFamily="18" charset="0"/>
              </a:rPr>
              <a:t>Constant travel throughout empire to maintain authority</a:t>
            </a:r>
          </a:p>
          <a:p>
            <a:pPr>
              <a:buFont typeface="Arial" pitchFamily="34" charset="0"/>
              <a:buChar char="•"/>
            </a:pPr>
            <a:r>
              <a:rPr lang="en-US" sz="2600" b="1" dirty="0">
                <a:cs typeface="Times New Roman" pitchFamily="18" charset="0"/>
              </a:rPr>
              <a:t>“Counts</a:t>
            </a:r>
            <a:r>
              <a:rPr lang="en-US" sz="2600" dirty="0">
                <a:cs typeface="Times New Roman" pitchFamily="18" charset="0"/>
              </a:rPr>
              <a:t>” were the aristocratic deputies that held political, military, and legal authority in the local jurisdictions</a:t>
            </a:r>
          </a:p>
          <a:p>
            <a:pPr>
              <a:buFont typeface="Arial" pitchFamily="34" charset="0"/>
              <a:buChar char="•"/>
            </a:pPr>
            <a:r>
              <a:rPr lang="en-US" sz="2600" b="1" dirty="0">
                <a:cs typeface="Times New Roman" pitchFamily="18" charset="0"/>
              </a:rPr>
              <a:t>Imperial officials: </a:t>
            </a:r>
            <a:r>
              <a:rPr lang="en-US" sz="2600" b="1" i="1" dirty="0" err="1">
                <a:cs typeface="Times New Roman" pitchFamily="18" charset="0"/>
              </a:rPr>
              <a:t>missi</a:t>
            </a:r>
            <a:r>
              <a:rPr lang="en-US" sz="2600" b="1" i="1" dirty="0">
                <a:cs typeface="Times New Roman" pitchFamily="18" charset="0"/>
              </a:rPr>
              <a:t> </a:t>
            </a:r>
            <a:r>
              <a:rPr lang="en-US" sz="2600" b="1" i="1" dirty="0" err="1">
                <a:cs typeface="Times New Roman" pitchFamily="18" charset="0"/>
              </a:rPr>
              <a:t>dominici</a:t>
            </a:r>
            <a:r>
              <a:rPr lang="en-US" sz="2600" b="1" dirty="0">
                <a:cs typeface="Times New Roman" pitchFamily="18" charset="0"/>
              </a:rPr>
              <a:t> </a:t>
            </a:r>
            <a:r>
              <a:rPr lang="en-US" sz="2600" dirty="0">
                <a:cs typeface="Times New Roman" pitchFamily="18" charset="0"/>
              </a:rPr>
              <a:t>(“envoys of the lord ruler”)</a:t>
            </a:r>
          </a:p>
          <a:p>
            <a:pPr lvl="1"/>
            <a:r>
              <a:rPr lang="en-US" sz="2600" dirty="0">
                <a:cs typeface="Times New Roman" pitchFamily="18" charset="0"/>
              </a:rPr>
              <a:t>Job was to bring “counts” under tight control</a:t>
            </a:r>
          </a:p>
          <a:p>
            <a:pPr lvl="1"/>
            <a:r>
              <a:rPr lang="en-US" sz="2600" dirty="0">
                <a:cs typeface="Times New Roman" pitchFamily="18" charset="0"/>
              </a:rPr>
              <a:t>Continued yearly circuit travel</a:t>
            </a:r>
          </a:p>
          <a:p>
            <a:endParaRPr lang="en-US" dirty="0"/>
          </a:p>
        </p:txBody>
      </p:sp>
      <p:pic>
        <p:nvPicPr>
          <p:cNvPr id="5" name="Content Placeholder 4" descr="Charlemagne_Empire_Map.gif"/>
          <p:cNvPicPr>
            <a:picLocks noGrp="1" noChangeAspect="1"/>
          </p:cNvPicPr>
          <p:nvPr>
            <p:ph sz="half" idx="2"/>
          </p:nvPr>
        </p:nvPicPr>
        <p:blipFill>
          <a:blip r:embed="rId2" cstate="print"/>
          <a:stretch>
            <a:fillRect/>
          </a:stretch>
        </p:blipFill>
        <p:spPr>
          <a:xfrm>
            <a:off x="6127793" y="1752601"/>
            <a:ext cx="4457614" cy="3658395"/>
          </a:xfrm>
        </p:spPr>
      </p:pic>
      <p:sp>
        <p:nvSpPr>
          <p:cNvPr id="6" name="TextBox 5"/>
          <p:cNvSpPr txBox="1"/>
          <p:nvPr/>
        </p:nvSpPr>
        <p:spPr>
          <a:xfrm>
            <a:off x="6400800" y="5943600"/>
            <a:ext cx="3304366" cy="369332"/>
          </a:xfrm>
          <a:prstGeom prst="rect">
            <a:avLst/>
          </a:prstGeom>
          <a:noFill/>
        </p:spPr>
        <p:txBody>
          <a:bodyPr wrap="none" rtlCol="0">
            <a:spAutoFit/>
          </a:bodyPr>
          <a:lstStyle/>
          <a:p>
            <a:r>
              <a:rPr lang="en-US" dirty="0"/>
              <a:t>Charlemagne’s Empire by 814 CE</a:t>
            </a:r>
            <a:endParaRPr lang="en-US" dirty="0"/>
          </a:p>
        </p:txBody>
      </p:sp>
    </p:spTree>
    <p:extLst>
      <p:ext uri="{BB962C8B-B14F-4D97-AF65-F5344CB8AC3E}">
        <p14:creationId xmlns:p14="http://schemas.microsoft.com/office/powerpoint/2010/main" val="4072356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 as Emperor</a:t>
            </a:r>
            <a:endParaRPr lang="en-US" dirty="0"/>
          </a:p>
        </p:txBody>
      </p:sp>
      <p:sp>
        <p:nvSpPr>
          <p:cNvPr id="3" name="Content Placeholder 2"/>
          <p:cNvSpPr>
            <a:spLocks noGrp="1"/>
          </p:cNvSpPr>
          <p:nvPr>
            <p:ph sz="half" idx="1"/>
          </p:nvPr>
        </p:nvSpPr>
        <p:spPr/>
        <p:txBody>
          <a:bodyPr/>
          <a:lstStyle/>
          <a:p>
            <a:r>
              <a:rPr lang="en-US" dirty="0" smtClean="0">
                <a:cs typeface="Times New Roman" pitchFamily="18" charset="0"/>
              </a:rPr>
              <a:t>Hesitated to challenge Byzantines by taking title “emperor”</a:t>
            </a:r>
          </a:p>
          <a:p>
            <a:r>
              <a:rPr lang="en-US" dirty="0" smtClean="0">
                <a:cs typeface="Times New Roman" pitchFamily="18" charset="0"/>
              </a:rPr>
              <a:t>Pope Leo III crowns him as emperor in 800</a:t>
            </a:r>
          </a:p>
          <a:p>
            <a:pPr lvl="1"/>
            <a:r>
              <a:rPr lang="en-US" dirty="0" smtClean="0">
                <a:cs typeface="Times New Roman" pitchFamily="18" charset="0"/>
              </a:rPr>
              <a:t>Planned in advance?</a:t>
            </a:r>
          </a:p>
          <a:p>
            <a:pPr lvl="1"/>
            <a:r>
              <a:rPr lang="en-US" dirty="0" smtClean="0">
                <a:cs typeface="Times New Roman" pitchFamily="18" charset="0"/>
              </a:rPr>
              <a:t>Challenge to Byzantium</a:t>
            </a:r>
          </a:p>
          <a:p>
            <a:endParaRPr lang="en-US" dirty="0"/>
          </a:p>
        </p:txBody>
      </p:sp>
      <p:pic>
        <p:nvPicPr>
          <p:cNvPr id="5" name="Picture 10"/>
          <p:cNvPicPr>
            <a:picLocks noGrp="1" noChangeAspect="1" noChangeArrowheads="1"/>
          </p:cNvPicPr>
          <p:nvPr>
            <p:ph sz="half" idx="2"/>
          </p:nvPr>
        </p:nvPicPr>
        <p:blipFill>
          <a:blip r:embed="rId2" cstate="print"/>
          <a:srcRect/>
          <a:stretch>
            <a:fillRect/>
          </a:stretch>
        </p:blipFill>
        <p:spPr>
          <a:xfrm>
            <a:off x="6248400" y="1447801"/>
            <a:ext cx="4038600" cy="3403315"/>
          </a:xfrm>
          <a:noFill/>
        </p:spPr>
      </p:pic>
      <p:sp>
        <p:nvSpPr>
          <p:cNvPr id="6" name="TextBox 5"/>
          <p:cNvSpPr txBox="1"/>
          <p:nvPr/>
        </p:nvSpPr>
        <p:spPr>
          <a:xfrm>
            <a:off x="6553201" y="5410201"/>
            <a:ext cx="3200400" cy="646331"/>
          </a:xfrm>
          <a:prstGeom prst="rect">
            <a:avLst/>
          </a:prstGeom>
          <a:noFill/>
        </p:spPr>
        <p:txBody>
          <a:bodyPr wrap="square" rtlCol="0">
            <a:spAutoFit/>
          </a:bodyPr>
          <a:lstStyle/>
          <a:p>
            <a:pPr algn="ctr"/>
            <a:r>
              <a:rPr lang="en-US" dirty="0"/>
              <a:t>Charlemagne’s coronation in the Vatican by Raphael</a:t>
            </a:r>
            <a:endParaRPr lang="en-US" dirty="0"/>
          </a:p>
        </p:txBody>
      </p:sp>
    </p:spTree>
    <p:extLst>
      <p:ext uri="{BB962C8B-B14F-4D97-AF65-F5344CB8AC3E}">
        <p14:creationId xmlns:p14="http://schemas.microsoft.com/office/powerpoint/2010/main" val="122908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the Pious</a:t>
            </a:r>
            <a:endParaRPr lang="en-US" dirty="0"/>
          </a:p>
        </p:txBody>
      </p:sp>
      <p:sp>
        <p:nvSpPr>
          <p:cNvPr id="4" name="Content Placeholder 3"/>
          <p:cNvSpPr>
            <a:spLocks noGrp="1"/>
          </p:cNvSpPr>
          <p:nvPr>
            <p:ph sz="half" idx="2"/>
          </p:nvPr>
        </p:nvSpPr>
        <p:spPr/>
        <p:txBody>
          <a:bodyPr/>
          <a:lstStyle/>
          <a:p>
            <a:r>
              <a:rPr lang="en-US" dirty="0" smtClean="0">
                <a:cs typeface="Times New Roman" pitchFamily="18" charset="0"/>
              </a:rPr>
              <a:t>Son of Charlemagne</a:t>
            </a:r>
          </a:p>
          <a:p>
            <a:r>
              <a:rPr lang="en-US" dirty="0" smtClean="0">
                <a:cs typeface="Times New Roman" pitchFamily="18" charset="0"/>
              </a:rPr>
              <a:t>Lost control of courts, local authorities</a:t>
            </a:r>
          </a:p>
          <a:p>
            <a:r>
              <a:rPr lang="en-US" b="1" dirty="0" smtClean="0">
                <a:cs typeface="Times New Roman" pitchFamily="18" charset="0"/>
              </a:rPr>
              <a:t>Civil war erupts between three sons</a:t>
            </a:r>
          </a:p>
          <a:p>
            <a:r>
              <a:rPr lang="en-US" b="1" dirty="0" smtClean="0">
                <a:cs typeface="Times New Roman" pitchFamily="18" charset="0"/>
              </a:rPr>
              <a:t>Empire divided in 843</a:t>
            </a:r>
          </a:p>
          <a:p>
            <a:endParaRPr lang="en-US" dirty="0"/>
          </a:p>
        </p:txBody>
      </p:sp>
      <p:pic>
        <p:nvPicPr>
          <p:cNvPr id="5" name="Picture 12"/>
          <p:cNvPicPr>
            <a:picLocks noGrp="1" noChangeAspect="1" noChangeArrowheads="1"/>
          </p:cNvPicPr>
          <p:nvPr>
            <p:ph sz="half" idx="1"/>
          </p:nvPr>
        </p:nvPicPr>
        <p:blipFill>
          <a:blip r:embed="rId2" cstate="print"/>
          <a:srcRect/>
          <a:stretch>
            <a:fillRect/>
          </a:stretch>
        </p:blipFill>
        <p:spPr>
          <a:xfrm>
            <a:off x="1989138" y="1992957"/>
            <a:ext cx="4038600" cy="3740448"/>
          </a:xfrm>
          <a:noFill/>
        </p:spPr>
      </p:pic>
    </p:spTree>
    <p:extLst>
      <p:ext uri="{BB962C8B-B14F-4D97-AF65-F5344CB8AC3E}">
        <p14:creationId xmlns:p14="http://schemas.microsoft.com/office/powerpoint/2010/main" val="345838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Overview of  the Byzantine Empire </a:t>
            </a:r>
            <a:endParaRPr lang="en-US" b="1" dirty="0"/>
          </a:p>
        </p:txBody>
      </p:sp>
      <p:sp>
        <p:nvSpPr>
          <p:cNvPr id="6" name="Content Placeholder 5"/>
          <p:cNvSpPr>
            <a:spLocks noGrp="1"/>
          </p:cNvSpPr>
          <p:nvPr>
            <p:ph idx="1"/>
          </p:nvPr>
        </p:nvSpPr>
        <p:spPr/>
        <p:txBody>
          <a:bodyPr>
            <a:normAutofit/>
          </a:bodyPr>
          <a:lstStyle/>
          <a:p>
            <a:r>
              <a:rPr lang="en-US" dirty="0" smtClean="0"/>
              <a:t>Lasts for almost 1000 years</a:t>
            </a:r>
          </a:p>
          <a:p>
            <a:r>
              <a:rPr lang="en-US" b="1" dirty="0" smtClean="0"/>
              <a:t>Constantinople the most important European city throughout this time period</a:t>
            </a:r>
          </a:p>
          <a:p>
            <a:r>
              <a:rPr lang="en-US" dirty="0" smtClean="0"/>
              <a:t>Two branches of Christianity </a:t>
            </a:r>
          </a:p>
          <a:p>
            <a:r>
              <a:rPr lang="en-US" dirty="0" smtClean="0"/>
              <a:t>Cultural and political influence spread to new civilizations in the Balkans and western Russia</a:t>
            </a:r>
          </a:p>
          <a:p>
            <a:pPr lvl="1"/>
            <a:r>
              <a:rPr lang="en-US" dirty="0" smtClean="0"/>
              <a:t>Christian missionaries spread it northward</a:t>
            </a:r>
          </a:p>
          <a:p>
            <a:r>
              <a:rPr lang="en-US" dirty="0" smtClean="0"/>
              <a:t>Major agent for interregional trade</a:t>
            </a:r>
          </a:p>
          <a:p>
            <a:pPr lvl="1"/>
            <a:r>
              <a:rPr lang="en-US" dirty="0" smtClean="0"/>
              <a:t>More of south to north trade pattern</a:t>
            </a:r>
            <a:endParaRPr lang="en-US" dirty="0"/>
          </a:p>
        </p:txBody>
      </p:sp>
    </p:spTree>
    <p:extLst>
      <p:ext uri="{BB962C8B-B14F-4D97-AF65-F5344CB8AC3E}">
        <p14:creationId xmlns:p14="http://schemas.microsoft.com/office/powerpoint/2010/main" val="3398087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Carolingian Empire of 9</a:t>
            </a:r>
            <a:r>
              <a:rPr lang="en-US" baseline="30000" dirty="0" smtClean="0"/>
              <a:t>th</a:t>
            </a:r>
            <a:r>
              <a:rPr lang="en-US" dirty="0" smtClean="0"/>
              <a:t> Century CE</a:t>
            </a:r>
            <a:endParaRPr lang="en-US" dirty="0"/>
          </a:p>
        </p:txBody>
      </p:sp>
      <p:pic>
        <p:nvPicPr>
          <p:cNvPr id="5" name="Content Placeholder 4" descr="Charlemagne division.jpg"/>
          <p:cNvPicPr>
            <a:picLocks noGrp="1" noChangeAspect="1"/>
          </p:cNvPicPr>
          <p:nvPr>
            <p:ph sz="half" idx="1"/>
          </p:nvPr>
        </p:nvPicPr>
        <p:blipFill>
          <a:blip r:embed="rId2" cstate="print"/>
          <a:stretch>
            <a:fillRect/>
          </a:stretch>
        </p:blipFill>
        <p:spPr>
          <a:xfrm>
            <a:off x="1650608" y="1524000"/>
            <a:ext cx="4425319" cy="5105400"/>
          </a:xfrm>
        </p:spPr>
      </p:pic>
      <p:sp>
        <p:nvSpPr>
          <p:cNvPr id="4" name="Content Placeholder 3"/>
          <p:cNvSpPr>
            <a:spLocks noGrp="1"/>
          </p:cNvSpPr>
          <p:nvPr>
            <p:ph sz="half" idx="2"/>
          </p:nvPr>
        </p:nvSpPr>
        <p:spPr/>
        <p:txBody>
          <a:bodyPr/>
          <a:lstStyle/>
          <a:p>
            <a:r>
              <a:rPr lang="en-US" dirty="0" smtClean="0"/>
              <a:t>Charlemagne’s Carolingian Empire brought a </a:t>
            </a:r>
            <a:r>
              <a:rPr lang="en-US" b="1" dirty="0" smtClean="0"/>
              <a:t>temporary unity to parts of Western Europe</a:t>
            </a:r>
            <a:r>
              <a:rPr lang="en-US" dirty="0" smtClean="0"/>
              <a:t>, but it was subsequently divided among his three sons, who waged war on one another.</a:t>
            </a:r>
            <a:endParaRPr lang="en-US" dirty="0"/>
          </a:p>
        </p:txBody>
      </p:sp>
    </p:spTree>
    <p:extLst>
      <p:ext uri="{BB962C8B-B14F-4D97-AF65-F5344CB8AC3E}">
        <p14:creationId xmlns:p14="http://schemas.microsoft.com/office/powerpoint/2010/main" val="1239398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sz="4000" dirty="0"/>
              <a:t>Invasions</a:t>
            </a:r>
            <a:endParaRPr lang="en-US" sz="4000" dirty="0"/>
          </a:p>
        </p:txBody>
      </p:sp>
      <p:sp>
        <p:nvSpPr>
          <p:cNvPr id="11" name="Text Placeholder 10"/>
          <p:cNvSpPr>
            <a:spLocks noGrp="1"/>
          </p:cNvSpPr>
          <p:nvPr>
            <p:ph type="body" idx="1"/>
          </p:nvPr>
        </p:nvSpPr>
        <p:spPr>
          <a:xfrm>
            <a:off x="2209800" y="228600"/>
            <a:ext cx="2514600" cy="6629400"/>
          </a:xfrm>
        </p:spPr>
        <p:txBody>
          <a:bodyPr>
            <a:normAutofit fontScale="70000" lnSpcReduction="20000"/>
          </a:bodyPr>
          <a:lstStyle/>
          <a:p>
            <a:r>
              <a:rPr lang="en-US" dirty="0" smtClean="0"/>
              <a:t>8</a:t>
            </a:r>
            <a:r>
              <a:rPr lang="en-US" baseline="30000" dirty="0" smtClean="0"/>
              <a:t>th</a:t>
            </a:r>
            <a:r>
              <a:rPr lang="en-US" dirty="0" smtClean="0"/>
              <a:t>-9</a:t>
            </a:r>
            <a:r>
              <a:rPr lang="en-US" baseline="30000" dirty="0" smtClean="0"/>
              <a:t>th</a:t>
            </a:r>
            <a:r>
              <a:rPr lang="en-US" dirty="0" smtClean="0"/>
              <a:t> century, invaders pillage the Frankish realm in search of wealth stored in towns and monasteries</a:t>
            </a:r>
          </a:p>
          <a:p>
            <a:endParaRPr lang="en-US" dirty="0" smtClean="0"/>
          </a:p>
          <a:p>
            <a:r>
              <a:rPr lang="en-US" sz="2400" b="1" dirty="0"/>
              <a:t>Muslims</a:t>
            </a:r>
          </a:p>
          <a:p>
            <a:endParaRPr lang="en-US" sz="2400" b="1" dirty="0"/>
          </a:p>
          <a:p>
            <a:r>
              <a:rPr lang="en-US" sz="2400" b="1" dirty="0"/>
              <a:t>Magyars</a:t>
            </a:r>
          </a:p>
          <a:p>
            <a:r>
              <a:rPr lang="en-US" sz="2200" dirty="0"/>
              <a:t>Descendants of nomadic peoples who settled in Hungary</a:t>
            </a:r>
          </a:p>
          <a:p>
            <a:r>
              <a:rPr lang="en-US" sz="2200" dirty="0"/>
              <a:t>Expert horsemen</a:t>
            </a:r>
          </a:p>
          <a:p>
            <a:endParaRPr lang="en-US" sz="2400" dirty="0"/>
          </a:p>
          <a:p>
            <a:r>
              <a:rPr lang="en-US" sz="2400" b="1" dirty="0"/>
              <a:t>Vikings</a:t>
            </a:r>
          </a:p>
          <a:p>
            <a:r>
              <a:rPr lang="en-US" sz="2400" dirty="0"/>
              <a:t>Nordic peoples of Scandinavia b/c of population growth </a:t>
            </a:r>
          </a:p>
          <a:p>
            <a:r>
              <a:rPr lang="en-US" sz="2400" dirty="0"/>
              <a:t>Depended on the shipbuilding techniques</a:t>
            </a:r>
            <a:endParaRPr lang="en-US" sz="2400" dirty="0"/>
          </a:p>
        </p:txBody>
      </p:sp>
      <p:sp>
        <p:nvSpPr>
          <p:cNvPr id="3" name="Rectangle 2"/>
          <p:cNvSpPr>
            <a:spLocks noGrp="1"/>
          </p:cNvSpPr>
          <p:nvPr>
            <p:ph sz="half" idx="2"/>
          </p:nvPr>
        </p:nvSpPr>
        <p:spPr/>
        <p:txBody>
          <a:bodyPr/>
          <a:lstStyle>
            <a:extLst/>
          </a:lstStyle>
          <a:p>
            <a:endParaRPr lang="en-US" dirty="0"/>
          </a:p>
          <a:p>
            <a:endParaRPr lang="en-US" dirty="0"/>
          </a:p>
        </p:txBody>
      </p:sp>
      <p:pic>
        <p:nvPicPr>
          <p:cNvPr id="9" name="Picture 8" descr="viking invasions 2.jpg"/>
          <p:cNvPicPr>
            <a:picLocks noChangeAspect="1"/>
          </p:cNvPicPr>
          <p:nvPr/>
        </p:nvPicPr>
        <p:blipFill>
          <a:blip r:embed="rId3" cstate="print"/>
          <a:stretch>
            <a:fillRect/>
          </a:stretch>
        </p:blipFill>
        <p:spPr>
          <a:xfrm>
            <a:off x="4493966" y="1143001"/>
            <a:ext cx="6174035" cy="5715000"/>
          </a:xfrm>
          <a:prstGeom prst="rect">
            <a:avLst/>
          </a:prstGeom>
        </p:spPr>
      </p:pic>
    </p:spTree>
    <p:extLst>
      <p:ext uri="{BB962C8B-B14F-4D97-AF65-F5344CB8AC3E}">
        <p14:creationId xmlns:p14="http://schemas.microsoft.com/office/powerpoint/2010/main" val="22129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Viking Invasions</a:t>
            </a:r>
            <a:endParaRPr lang="en-US" dirty="0"/>
          </a:p>
        </p:txBody>
      </p:sp>
      <p:sp>
        <p:nvSpPr>
          <p:cNvPr id="9" name="Text Placeholder 8"/>
          <p:cNvSpPr>
            <a:spLocks noGrp="1"/>
          </p:cNvSpPr>
          <p:nvPr>
            <p:ph type="body" idx="1"/>
          </p:nvPr>
        </p:nvSpPr>
        <p:spPr>
          <a:xfrm>
            <a:off x="2209800" y="228600"/>
            <a:ext cx="2514600" cy="6629400"/>
          </a:xfrm>
        </p:spPr>
        <p:txBody>
          <a:bodyPr>
            <a:normAutofit fontScale="47500" lnSpcReduction="20000"/>
          </a:bodyPr>
          <a:lstStyle/>
          <a:p>
            <a:r>
              <a:rPr lang="en-US" dirty="0" smtClean="0">
                <a:cs typeface="Times New Roman" pitchFamily="18" charset="0"/>
              </a:rPr>
              <a:t>From village of </a:t>
            </a:r>
            <a:r>
              <a:rPr lang="en-US" dirty="0" err="1" smtClean="0">
                <a:cs typeface="Times New Roman" pitchFamily="18" charset="0"/>
              </a:rPr>
              <a:t>Vik</a:t>
            </a:r>
            <a:r>
              <a:rPr lang="en-US" dirty="0" smtClean="0">
                <a:cs typeface="Times New Roman" pitchFamily="18" charset="0"/>
              </a:rPr>
              <a:t>, Norway (hence “Viking”)</a:t>
            </a:r>
          </a:p>
          <a:p>
            <a:endParaRPr lang="en-US" dirty="0" smtClean="0">
              <a:cs typeface="Times New Roman" pitchFamily="18" charset="0"/>
            </a:endParaRPr>
          </a:p>
          <a:p>
            <a:r>
              <a:rPr lang="en-US" dirty="0" smtClean="0">
                <a:cs typeface="Times New Roman" pitchFamily="18" charset="0"/>
              </a:rPr>
              <a:t>Raided the British Isles</a:t>
            </a:r>
          </a:p>
          <a:p>
            <a:r>
              <a:rPr lang="en-US" dirty="0" smtClean="0">
                <a:cs typeface="Times New Roman" pitchFamily="18" charset="0"/>
              </a:rPr>
              <a:t>Over time mounted invasions and plundered settlements from Russia, eastern Europe, Mediterranean lands</a:t>
            </a:r>
          </a:p>
          <a:p>
            <a:endParaRPr lang="en-US" dirty="0" smtClean="0">
              <a:cs typeface="Times New Roman" pitchFamily="18" charset="0"/>
            </a:endParaRPr>
          </a:p>
          <a:p>
            <a:r>
              <a:rPr lang="en-US" b="1" dirty="0" smtClean="0">
                <a:cs typeface="Times New Roman" pitchFamily="18" charset="0"/>
              </a:rPr>
              <a:t>Boats with shallow drafts , sails, and oars capable of river travel as well as open seas</a:t>
            </a:r>
          </a:p>
          <a:p>
            <a:endParaRPr lang="en-US" dirty="0" smtClean="0">
              <a:cs typeface="Times New Roman" pitchFamily="18" charset="0"/>
            </a:endParaRPr>
          </a:p>
          <a:p>
            <a:r>
              <a:rPr lang="en-US" dirty="0" smtClean="0">
                <a:cs typeface="Times New Roman" pitchFamily="18" charset="0"/>
              </a:rPr>
              <a:t>Timed attacks to take advantage of tides</a:t>
            </a:r>
          </a:p>
          <a:p>
            <a:endParaRPr lang="en-US" dirty="0" smtClean="0">
              <a:cs typeface="Times New Roman" pitchFamily="18" charset="0"/>
            </a:endParaRPr>
          </a:p>
          <a:p>
            <a:r>
              <a:rPr lang="en-US" dirty="0" smtClean="0">
                <a:cs typeface="Times New Roman" pitchFamily="18" charset="0"/>
              </a:rPr>
              <a:t>Attacked villages, cities from 9</a:t>
            </a:r>
            <a:r>
              <a:rPr lang="en-US" baseline="30000" dirty="0" smtClean="0">
                <a:cs typeface="Times New Roman" pitchFamily="18" charset="0"/>
              </a:rPr>
              <a:t>th</a:t>
            </a:r>
            <a:r>
              <a:rPr lang="en-US" dirty="0" smtClean="0">
                <a:cs typeface="Times New Roman" pitchFamily="18" charset="0"/>
              </a:rPr>
              <a:t> century</a:t>
            </a:r>
          </a:p>
          <a:p>
            <a:pPr lvl="1"/>
            <a:r>
              <a:rPr lang="en-US" dirty="0" smtClean="0">
                <a:cs typeface="Times New Roman" pitchFamily="18" charset="0"/>
              </a:rPr>
              <a:t>Constantinople sacked three times</a:t>
            </a:r>
          </a:p>
          <a:p>
            <a:pPr lvl="1"/>
            <a:endParaRPr lang="en-US" dirty="0" smtClean="0">
              <a:cs typeface="Times New Roman" pitchFamily="18" charset="0"/>
            </a:endParaRPr>
          </a:p>
          <a:p>
            <a:r>
              <a:rPr lang="en-US" dirty="0" smtClean="0">
                <a:cs typeface="Times New Roman" pitchFamily="18" charset="0"/>
              </a:rPr>
              <a:t>Carolingians had no navy, dependent on local defenses</a:t>
            </a:r>
          </a:p>
          <a:p>
            <a:endParaRPr lang="en-US" dirty="0"/>
          </a:p>
        </p:txBody>
      </p:sp>
      <p:pic>
        <p:nvPicPr>
          <p:cNvPr id="11" name="Content Placeholder 10" descr="oseberg_ship_-_IMG_9129.jpg"/>
          <p:cNvPicPr>
            <a:picLocks noGrp="1" noChangeAspect="1"/>
          </p:cNvPicPr>
          <p:nvPr>
            <p:ph sz="half" idx="2"/>
          </p:nvPr>
        </p:nvPicPr>
        <p:blipFill>
          <a:blip r:embed="rId2" cstate="print"/>
          <a:stretch>
            <a:fillRect/>
          </a:stretch>
        </p:blipFill>
        <p:spPr>
          <a:xfrm>
            <a:off x="4673600" y="2057400"/>
            <a:ext cx="5994400" cy="4495800"/>
          </a:xfrm>
        </p:spPr>
      </p:pic>
      <p:pic>
        <p:nvPicPr>
          <p:cNvPr id="12" name="Picture 11"/>
          <p:cNvPicPr>
            <a:picLocks noChangeAspect="1" noChangeArrowheads="1"/>
          </p:cNvPicPr>
          <p:nvPr/>
        </p:nvPicPr>
        <p:blipFill>
          <a:blip r:embed="rId3" cstate="print"/>
          <a:srcRect/>
          <a:stretch>
            <a:fillRect/>
          </a:stretch>
        </p:blipFill>
        <p:spPr bwMode="auto">
          <a:xfrm>
            <a:off x="8389356" y="0"/>
            <a:ext cx="1789960" cy="1981200"/>
          </a:xfrm>
          <a:prstGeom prst="rect">
            <a:avLst/>
          </a:prstGeom>
          <a:noFill/>
          <a:ln w="9525">
            <a:noFill/>
            <a:miter lim="800000"/>
            <a:headEnd/>
            <a:tailEnd/>
          </a:ln>
        </p:spPr>
      </p:pic>
    </p:spTree>
    <p:extLst>
      <p:ext uri="{BB962C8B-B14F-4D97-AF65-F5344CB8AC3E}">
        <p14:creationId xmlns:p14="http://schemas.microsoft.com/office/powerpoint/2010/main" val="274772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Viking Ships</a:t>
            </a:r>
            <a:endParaRPr lang="en-US" dirty="0"/>
          </a:p>
        </p:txBody>
      </p:sp>
      <p:sp>
        <p:nvSpPr>
          <p:cNvPr id="10" name="Text Placeholder 9"/>
          <p:cNvSpPr>
            <a:spLocks noGrp="1"/>
          </p:cNvSpPr>
          <p:nvPr>
            <p:ph type="body" idx="1"/>
          </p:nvPr>
        </p:nvSpPr>
        <p:spPr>
          <a:xfrm>
            <a:off x="2209800" y="1435100"/>
            <a:ext cx="2286000" cy="4572000"/>
          </a:xfrm>
        </p:spPr>
        <p:txBody>
          <a:bodyPr>
            <a:normAutofit fontScale="70000" lnSpcReduction="20000"/>
          </a:bodyPr>
          <a:lstStyle/>
          <a:p>
            <a:r>
              <a:rPr lang="en-US" dirty="0" smtClean="0"/>
              <a:t>The </a:t>
            </a:r>
            <a:r>
              <a:rPr lang="en-US" dirty="0" err="1" smtClean="0"/>
              <a:t>Oseberg</a:t>
            </a:r>
            <a:r>
              <a:rPr lang="en-US" dirty="0" smtClean="0"/>
              <a:t> ship, pictured here, is the best-preserved Viking vessel from the early middle ages. Built about 800 </a:t>
            </a:r>
            <a:r>
              <a:rPr lang="en-US" cap="small" dirty="0" err="1" smtClean="0"/>
              <a:t>c.e</a:t>
            </a:r>
            <a:r>
              <a:rPr lang="en-US" cap="small" dirty="0" smtClean="0"/>
              <a:t>.</a:t>
            </a:r>
            <a:r>
              <a:rPr lang="en-US" dirty="0" smtClean="0"/>
              <a:t>, it served as a royal tomb until its discovery in 1903. A ship this size would accommodate about forty men. </a:t>
            </a:r>
            <a:endParaRPr lang="en-US" dirty="0"/>
          </a:p>
        </p:txBody>
      </p:sp>
      <p:pic>
        <p:nvPicPr>
          <p:cNvPr id="5" name="Content Placeholder 4" descr="viking oseberg ship.jpg"/>
          <p:cNvPicPr>
            <a:picLocks noGrp="1" noChangeAspect="1"/>
          </p:cNvPicPr>
          <p:nvPr>
            <p:ph sz="half" idx="2"/>
          </p:nvPr>
        </p:nvPicPr>
        <p:blipFill>
          <a:blip r:embed="rId2" cstate="print"/>
          <a:stretch>
            <a:fillRect/>
          </a:stretch>
        </p:blipFill>
        <p:spPr>
          <a:xfrm>
            <a:off x="4439764" y="1447800"/>
            <a:ext cx="6228237" cy="5410200"/>
          </a:xfrm>
        </p:spPr>
      </p:pic>
    </p:spTree>
    <p:extLst>
      <p:ext uri="{BB962C8B-B14F-4D97-AF65-F5344CB8AC3E}">
        <p14:creationId xmlns:p14="http://schemas.microsoft.com/office/powerpoint/2010/main" val="1040736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438400" y="228600"/>
            <a:ext cx="6858000" cy="457200"/>
          </a:xfrm>
        </p:spPr>
        <p:txBody>
          <a:bodyPr>
            <a:normAutofit fontScale="90000"/>
          </a:bodyPr>
          <a:lstStyle>
            <a:extLst/>
          </a:lstStyle>
          <a:p>
            <a:pPr algn="ctr"/>
            <a:r>
              <a:rPr lang="en-US" b="1" dirty="0"/>
              <a:t>Viking Siege of Paris 885 CE</a:t>
            </a:r>
            <a:endParaRPr lang="en-US" b="1" dirty="0"/>
          </a:p>
        </p:txBody>
      </p:sp>
      <p:pic>
        <p:nvPicPr>
          <p:cNvPr id="5" name="Content Placeholder 4" descr="Viking siege of paris.jpg"/>
          <p:cNvPicPr>
            <a:picLocks noGrp="1" noChangeAspect="1"/>
          </p:cNvPicPr>
          <p:nvPr>
            <p:ph type="pic" idx="1"/>
          </p:nvPr>
        </p:nvPicPr>
        <p:blipFill>
          <a:blip r:embed="rId3" cstate="print"/>
          <a:srcRect t="14151" b="14151"/>
          <a:stretch>
            <a:fillRect/>
          </a:stretch>
        </p:blipFill>
        <p:spPr/>
      </p:pic>
      <p:sp>
        <p:nvSpPr>
          <p:cNvPr id="7" name="Text Placeholder 6"/>
          <p:cNvSpPr>
            <a:spLocks noGrp="1"/>
          </p:cNvSpPr>
          <p:nvPr>
            <p:ph type="body" sz="half" idx="2"/>
          </p:nvPr>
        </p:nvSpPr>
        <p:spPr>
          <a:xfrm>
            <a:off x="2438400" y="838200"/>
            <a:ext cx="6858000" cy="997744"/>
          </a:xfrm>
        </p:spPr>
        <p:txBody>
          <a:bodyPr>
            <a:normAutofit fontScale="92500" lnSpcReduction="20000"/>
          </a:bodyPr>
          <a:lstStyle/>
          <a:p>
            <a:r>
              <a:rPr lang="en-US" sz="2400" b="1" dirty="0"/>
              <a:t>700 ships sail up the Seine River</a:t>
            </a:r>
          </a:p>
          <a:p>
            <a:r>
              <a:rPr lang="en-US" sz="2400" b="1" dirty="0"/>
              <a:t>Example of one of the sizable cities in Western Europe that was besieged </a:t>
            </a:r>
            <a:endParaRPr lang="en-US" sz="2400" b="1" dirty="0"/>
          </a:p>
        </p:txBody>
      </p:sp>
    </p:spTree>
    <p:extLst>
      <p:ext uri="{BB962C8B-B14F-4D97-AF65-F5344CB8AC3E}">
        <p14:creationId xmlns:p14="http://schemas.microsoft.com/office/powerpoint/2010/main" val="62377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8824" y="457200"/>
            <a:ext cx="7772400" cy="838200"/>
          </a:xfrm>
        </p:spPr>
        <p:txBody>
          <a:bodyPr/>
          <a:lstStyle/>
          <a:p>
            <a:pPr algn="ctr"/>
            <a:r>
              <a:rPr lang="en-US" dirty="0" smtClean="0"/>
              <a:t>More </a:t>
            </a:r>
            <a:r>
              <a:rPr lang="en-US" smtClean="0"/>
              <a:t>examples of  </a:t>
            </a:r>
            <a:r>
              <a:rPr lang="en-US" dirty="0" smtClean="0"/>
              <a:t>Viking Raids</a:t>
            </a:r>
            <a:endParaRPr lang="en-US" dirty="0"/>
          </a:p>
        </p:txBody>
      </p:sp>
      <p:sp>
        <p:nvSpPr>
          <p:cNvPr id="6" name="Text Placeholder 5"/>
          <p:cNvSpPr>
            <a:spLocks noGrp="1"/>
          </p:cNvSpPr>
          <p:nvPr>
            <p:ph type="body" idx="1"/>
          </p:nvPr>
        </p:nvSpPr>
        <p:spPr>
          <a:xfrm>
            <a:off x="1981200" y="1371600"/>
            <a:ext cx="4040188" cy="1077912"/>
          </a:xfrm>
        </p:spPr>
        <p:txBody>
          <a:bodyPr>
            <a:normAutofit fontScale="92500"/>
          </a:bodyPr>
          <a:lstStyle/>
          <a:p>
            <a:r>
              <a:rPr lang="en-US" dirty="0" smtClean="0"/>
              <a:t>Constantinople (3x)</a:t>
            </a:r>
          </a:p>
          <a:p>
            <a:r>
              <a:rPr lang="en-US" dirty="0" smtClean="0"/>
              <a:t>Raid by following Russian Rivers</a:t>
            </a:r>
            <a:endParaRPr lang="en-US" dirty="0"/>
          </a:p>
        </p:txBody>
      </p:sp>
      <p:sp>
        <p:nvSpPr>
          <p:cNvPr id="7" name="Text Placeholder 6"/>
          <p:cNvSpPr>
            <a:spLocks noGrp="1"/>
          </p:cNvSpPr>
          <p:nvPr>
            <p:ph type="body" sz="half" idx="2"/>
          </p:nvPr>
        </p:nvSpPr>
        <p:spPr>
          <a:xfrm>
            <a:off x="6169026" y="1295400"/>
            <a:ext cx="4194175" cy="1154112"/>
          </a:xfrm>
        </p:spPr>
        <p:txBody>
          <a:bodyPr>
            <a:normAutofit fontScale="55000" lnSpcReduction="20000"/>
          </a:bodyPr>
          <a:lstStyle/>
          <a:p>
            <a:r>
              <a:rPr lang="en-US" dirty="0" smtClean="0"/>
              <a:t>Danish Vikings prepare to invade England in this manuscript illustration produced at an English monastery about 1130. The geographic range of Viking activity extended from England, France, northern Germany, and Russia to territories throughout the Mediterranean basin. </a:t>
            </a:r>
            <a:endParaRPr lang="en-US" dirty="0"/>
          </a:p>
        </p:txBody>
      </p:sp>
      <p:pic>
        <p:nvPicPr>
          <p:cNvPr id="10" name="Content Placeholder 9" descr="Moscow_Kremlin_fresco_about_war_in_860.jpg"/>
          <p:cNvPicPr>
            <a:picLocks noGrp="1" noChangeAspect="1"/>
          </p:cNvPicPr>
          <p:nvPr>
            <p:ph sz="quarter" idx="3"/>
          </p:nvPr>
        </p:nvPicPr>
        <p:blipFill>
          <a:blip r:embed="rId2" cstate="print"/>
          <a:stretch>
            <a:fillRect/>
          </a:stretch>
        </p:blipFill>
        <p:spPr>
          <a:xfrm>
            <a:off x="1925772" y="2362200"/>
            <a:ext cx="3883049" cy="4495800"/>
          </a:xfrm>
        </p:spPr>
      </p:pic>
      <p:pic>
        <p:nvPicPr>
          <p:cNvPr id="11" name="Content Placeholder 10" descr="viking manuscript.jpg"/>
          <p:cNvPicPr>
            <a:picLocks noGrp="1" noChangeAspect="1"/>
          </p:cNvPicPr>
          <p:nvPr>
            <p:ph sz="quarter" idx="4"/>
          </p:nvPr>
        </p:nvPicPr>
        <p:blipFill>
          <a:blip r:embed="rId3" cstate="print"/>
          <a:stretch>
            <a:fillRect/>
          </a:stretch>
        </p:blipFill>
        <p:spPr>
          <a:xfrm>
            <a:off x="6934200" y="2462428"/>
            <a:ext cx="2895600" cy="4395573"/>
          </a:xfrm>
        </p:spPr>
      </p:pic>
    </p:spTree>
    <p:extLst>
      <p:ext uri="{BB962C8B-B14F-4D97-AF65-F5344CB8AC3E}">
        <p14:creationId xmlns:p14="http://schemas.microsoft.com/office/powerpoint/2010/main" val="888891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Devolution of Political Authority</a:t>
            </a:r>
            <a:endParaRPr lang="en-US" dirty="0"/>
          </a:p>
        </p:txBody>
      </p:sp>
      <p:sp>
        <p:nvSpPr>
          <p:cNvPr id="8" name="Content Placeholder 7"/>
          <p:cNvSpPr>
            <a:spLocks noGrp="1"/>
          </p:cNvSpPr>
          <p:nvPr>
            <p:ph idx="1"/>
          </p:nvPr>
        </p:nvSpPr>
        <p:spPr/>
        <p:txBody>
          <a:bodyPr/>
          <a:lstStyle/>
          <a:p>
            <a:endParaRPr lang="en-US" smtClean="0"/>
          </a:p>
          <a:p>
            <a:endParaRPr lang="en-US" smtClean="0"/>
          </a:p>
          <a:p>
            <a:endParaRPr lang="en-US" dirty="0"/>
          </a:p>
        </p:txBody>
      </p:sp>
      <p:sp>
        <p:nvSpPr>
          <p:cNvPr id="9" name="Content Placeholder 8"/>
          <p:cNvSpPr>
            <a:spLocks noGrp="1"/>
          </p:cNvSpPr>
          <p:nvPr>
            <p:ph sz="half" idx="4294967295"/>
          </p:nvPr>
        </p:nvSpPr>
        <p:spPr>
          <a:xfrm>
            <a:off x="2057400" y="1600201"/>
            <a:ext cx="8610600" cy="4525963"/>
          </a:xfrm>
        </p:spPr>
        <p:txBody>
          <a:bodyPr>
            <a:normAutofit/>
          </a:bodyPr>
          <a:lstStyle/>
          <a:p>
            <a:r>
              <a:rPr lang="en-US" sz="3200" b="1" dirty="0"/>
              <a:t>Devolution –transfer of power from central to local</a:t>
            </a:r>
          </a:p>
          <a:p>
            <a:pPr>
              <a:buNone/>
            </a:pPr>
            <a:endParaRPr lang="en-US" sz="3200" b="1" dirty="0"/>
          </a:p>
          <a:p>
            <a:r>
              <a:rPr lang="en-US" sz="3200" b="1" dirty="0"/>
              <a:t>Had to depend on local protection against Muslim, Viking, and Magyar invasions </a:t>
            </a:r>
          </a:p>
          <a:p>
            <a:r>
              <a:rPr lang="en-US" sz="3200" b="1" dirty="0"/>
              <a:t>Western Europe becomes a society of competing regional states</a:t>
            </a:r>
            <a:endParaRPr lang="en-US" sz="3200" b="1" dirty="0"/>
          </a:p>
        </p:txBody>
      </p:sp>
    </p:spTree>
    <p:extLst>
      <p:ext uri="{BB962C8B-B14F-4D97-AF65-F5344CB8AC3E}">
        <p14:creationId xmlns:p14="http://schemas.microsoft.com/office/powerpoint/2010/main" val="1461980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Economy in Byzantine Empire</a:t>
            </a:r>
            <a:endParaRPr lang="en-US" dirty="0"/>
          </a:p>
        </p:txBody>
      </p:sp>
      <p:sp>
        <p:nvSpPr>
          <p:cNvPr id="7" name="Content Placeholder 6"/>
          <p:cNvSpPr>
            <a:spLocks noGrp="1"/>
          </p:cNvSpPr>
          <p:nvPr>
            <p:ph sz="half" idx="1"/>
          </p:nvPr>
        </p:nvSpPr>
        <p:spPr>
          <a:xfrm>
            <a:off x="1988344" y="1143001"/>
            <a:ext cx="4031456" cy="4983163"/>
          </a:xfrm>
        </p:spPr>
        <p:txBody>
          <a:bodyPr>
            <a:normAutofit fontScale="25000" lnSpcReduction="20000"/>
          </a:bodyPr>
          <a:lstStyle/>
          <a:p>
            <a:r>
              <a:rPr lang="en-US" sz="7200" dirty="0"/>
              <a:t>Economic powerhouse</a:t>
            </a:r>
          </a:p>
          <a:p>
            <a:r>
              <a:rPr lang="en-US" sz="7200" b="1" dirty="0"/>
              <a:t>Peasantry</a:t>
            </a:r>
          </a:p>
          <a:p>
            <a:pPr lvl="1"/>
            <a:r>
              <a:rPr lang="en-US" sz="6400" b="1" dirty="0"/>
              <a:t>Ex. </a:t>
            </a:r>
            <a:r>
              <a:rPr lang="en-US" sz="6400" dirty="0"/>
              <a:t>free peasants and (</a:t>
            </a:r>
            <a:r>
              <a:rPr lang="en-US" sz="6400" i="1" dirty="0"/>
              <a:t>b/c of theme system) </a:t>
            </a:r>
            <a:r>
              <a:rPr lang="en-US" sz="6400" dirty="0"/>
              <a:t>soldiers allotted land after service</a:t>
            </a:r>
          </a:p>
          <a:p>
            <a:r>
              <a:rPr lang="en-US" sz="7200" b="1" dirty="0"/>
              <a:t>Manufacturing</a:t>
            </a:r>
          </a:p>
          <a:p>
            <a:pPr lvl="1"/>
            <a:r>
              <a:rPr lang="en-US" sz="7200" dirty="0"/>
              <a:t>Arts, crafts such as glassware, linen, woolen textiles, gems, jewelry in gold, silver</a:t>
            </a:r>
          </a:p>
          <a:p>
            <a:r>
              <a:rPr lang="en-US" sz="7200" b="1" dirty="0"/>
              <a:t>Silk</a:t>
            </a:r>
          </a:p>
          <a:p>
            <a:r>
              <a:rPr lang="en-US" sz="7200" dirty="0"/>
              <a:t>Regulations only allow individuals to participate in one activity to prevent monopoly</a:t>
            </a:r>
          </a:p>
          <a:p>
            <a:pPr lvl="1"/>
            <a:r>
              <a:rPr lang="en-US" sz="7200" dirty="0"/>
              <a:t>Ex. weaving, dyeing, sales</a:t>
            </a:r>
          </a:p>
          <a:p>
            <a:r>
              <a:rPr lang="en-US" sz="7200" b="1" dirty="0"/>
              <a:t>Trade</a:t>
            </a:r>
          </a:p>
          <a:p>
            <a:pPr lvl="1"/>
            <a:r>
              <a:rPr lang="en-US" sz="7200" b="1" dirty="0"/>
              <a:t>East/West routes and North/South routes</a:t>
            </a:r>
          </a:p>
          <a:p>
            <a:pPr lvl="1"/>
            <a:r>
              <a:rPr lang="en-US" sz="7200" dirty="0"/>
              <a:t>Byzantine coin</a:t>
            </a:r>
            <a:r>
              <a:rPr lang="en-US" sz="7200" i="1" dirty="0"/>
              <a:t>, </a:t>
            </a:r>
            <a:r>
              <a:rPr lang="en-US" sz="7200" b="1" i="1" dirty="0"/>
              <a:t>the Bezant, </a:t>
            </a:r>
            <a:r>
              <a:rPr lang="en-US" sz="7200" dirty="0"/>
              <a:t>served as standard currency of Mediterranean basin </a:t>
            </a:r>
          </a:p>
          <a:p>
            <a:endParaRPr lang="en-US" b="1" dirty="0"/>
          </a:p>
        </p:txBody>
      </p:sp>
      <p:pic>
        <p:nvPicPr>
          <p:cNvPr id="6" name="Content Placeholder 5" descr="Byzantine silk.jpg"/>
          <p:cNvPicPr>
            <a:picLocks noGrp="1" noChangeAspect="1"/>
          </p:cNvPicPr>
          <p:nvPr>
            <p:ph sz="half" idx="2"/>
          </p:nvPr>
        </p:nvPicPr>
        <p:blipFill>
          <a:blip r:embed="rId2" cstate="print"/>
          <a:stretch>
            <a:fillRect/>
          </a:stretch>
        </p:blipFill>
        <p:spPr>
          <a:xfrm>
            <a:off x="6146862" y="1295400"/>
            <a:ext cx="4521138" cy="4572001"/>
          </a:xfrm>
        </p:spPr>
      </p:pic>
      <p:sp>
        <p:nvSpPr>
          <p:cNvPr id="8" name="TextBox 7"/>
          <p:cNvSpPr txBox="1"/>
          <p:nvPr/>
        </p:nvSpPr>
        <p:spPr>
          <a:xfrm>
            <a:off x="7543801" y="6096000"/>
            <a:ext cx="1572033" cy="369332"/>
          </a:xfrm>
          <a:prstGeom prst="rect">
            <a:avLst/>
          </a:prstGeom>
          <a:noFill/>
        </p:spPr>
        <p:txBody>
          <a:bodyPr wrap="none" rtlCol="0">
            <a:spAutoFit/>
          </a:bodyPr>
          <a:lstStyle/>
          <a:p>
            <a:r>
              <a:rPr lang="en-US" dirty="0"/>
              <a:t>Byzantine Silk </a:t>
            </a:r>
            <a:endParaRPr lang="en-US" dirty="0"/>
          </a:p>
        </p:txBody>
      </p:sp>
    </p:spTree>
    <p:extLst>
      <p:ext uri="{BB962C8B-B14F-4D97-AF65-F5344CB8AC3E}">
        <p14:creationId xmlns:p14="http://schemas.microsoft.com/office/powerpoint/2010/main" val="3365621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Byzantine Silk</a:t>
            </a:r>
            <a:endParaRPr lang="en-US" dirty="0"/>
          </a:p>
        </p:txBody>
      </p:sp>
      <p:sp>
        <p:nvSpPr>
          <p:cNvPr id="9" name="Text Placeholder 8"/>
          <p:cNvSpPr>
            <a:spLocks noGrp="1"/>
          </p:cNvSpPr>
          <p:nvPr>
            <p:ph type="body" idx="1"/>
          </p:nvPr>
        </p:nvSpPr>
        <p:spPr>
          <a:xfrm>
            <a:off x="1981200" y="1435100"/>
            <a:ext cx="4343400" cy="4813300"/>
          </a:xfrm>
        </p:spPr>
        <p:txBody>
          <a:bodyPr>
            <a:normAutofit fontScale="47500" lnSpcReduction="20000"/>
          </a:bodyPr>
          <a:lstStyle/>
          <a:p>
            <a:r>
              <a:rPr lang="en-US" dirty="0" smtClean="0"/>
              <a:t>The Byzantine historian Procopius reported that two Christian monks from Persia traveled to China, where they observed the techniques of silk production, which at that time were unknown outside China. </a:t>
            </a:r>
          </a:p>
          <a:p>
            <a:r>
              <a:rPr lang="en-US" dirty="0" smtClean="0"/>
              <a:t>According to Procopius, the monks hollowed out their walking staffs and filled them with silkworm eggs, which they smuggled out of China, through their native land of Persia, and into the Byzantine empire. </a:t>
            </a:r>
          </a:p>
          <a:p>
            <a:r>
              <a:rPr lang="en-US" dirty="0" smtClean="0"/>
              <a:t>It is likely that Procopius simplified a more complex story by focusing attention on the monks, who by themselves could hardly have introduced a full-blown silk industry to Byzantium. </a:t>
            </a:r>
          </a:p>
          <a:p>
            <a:r>
              <a:rPr lang="en-US" dirty="0" smtClean="0"/>
              <a:t>The production of fine, Chinese-style silks required more than a few silkworm eggs. It called also for the mastery of sophisticated technologies and elaborate procedures that probably reached Byzantium by several routes.</a:t>
            </a:r>
            <a:endParaRPr lang="en-US" dirty="0"/>
          </a:p>
        </p:txBody>
      </p:sp>
      <p:pic>
        <p:nvPicPr>
          <p:cNvPr id="7" name="Content Placeholder 6" descr="Silk byzantine.gif"/>
          <p:cNvPicPr>
            <a:picLocks noGrp="1" noChangeAspect="1"/>
          </p:cNvPicPr>
          <p:nvPr>
            <p:ph sz="half" idx="2"/>
          </p:nvPr>
        </p:nvPicPr>
        <p:blipFill>
          <a:blip r:embed="rId2" cstate="print"/>
          <a:stretch>
            <a:fillRect/>
          </a:stretch>
        </p:blipFill>
        <p:spPr>
          <a:xfrm>
            <a:off x="6324601" y="-46920"/>
            <a:ext cx="4533321" cy="6904920"/>
          </a:xfrm>
        </p:spPr>
      </p:pic>
    </p:spTree>
    <p:extLst>
      <p:ext uri="{BB962C8B-B14F-4D97-AF65-F5344CB8AC3E}">
        <p14:creationId xmlns:p14="http://schemas.microsoft.com/office/powerpoint/2010/main" val="3902005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81200" y="685800"/>
            <a:ext cx="2743200" cy="5321300"/>
          </a:xfrm>
        </p:spPr>
        <p:txBody>
          <a:bodyPr>
            <a:normAutofit fontScale="77500" lnSpcReduction="20000"/>
          </a:bodyPr>
          <a:lstStyle/>
          <a:p>
            <a:r>
              <a:rPr lang="en-US" dirty="0" smtClean="0"/>
              <a:t>Peasants—probably sharecroppers—receive seeds and tend to vineyards in this painting from a Byzantine manuscript. What does this illustration suggest about the relationship between the two landowners or overseers (left, in the top register) and the five laborers? </a:t>
            </a:r>
            <a:endParaRPr lang="en-US" dirty="0"/>
          </a:p>
        </p:txBody>
      </p:sp>
      <p:pic>
        <p:nvPicPr>
          <p:cNvPr id="4" name="Content Placeholder 3" descr="serfs.jpg"/>
          <p:cNvPicPr>
            <a:picLocks noGrp="1" noChangeAspect="1"/>
          </p:cNvPicPr>
          <p:nvPr>
            <p:ph sz="half" idx="2"/>
          </p:nvPr>
        </p:nvPicPr>
        <p:blipFill>
          <a:blip r:embed="rId2" cstate="print"/>
          <a:stretch>
            <a:fillRect/>
          </a:stretch>
        </p:blipFill>
        <p:spPr>
          <a:xfrm>
            <a:off x="4541880" y="838200"/>
            <a:ext cx="6123031" cy="5410200"/>
          </a:xfrm>
        </p:spPr>
      </p:pic>
    </p:spTree>
    <p:extLst>
      <p:ext uri="{BB962C8B-B14F-4D97-AF65-F5344CB8AC3E}">
        <p14:creationId xmlns:p14="http://schemas.microsoft.com/office/powerpoint/2010/main" val="128040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Geography of the Byzantines</a:t>
            </a:r>
            <a:endParaRPr lang="en-US" dirty="0"/>
          </a:p>
        </p:txBody>
      </p:sp>
      <p:sp>
        <p:nvSpPr>
          <p:cNvPr id="6" name="Content Placeholder 5"/>
          <p:cNvSpPr>
            <a:spLocks noGrp="1"/>
          </p:cNvSpPr>
          <p:nvPr>
            <p:ph sz="half" idx="2"/>
          </p:nvPr>
        </p:nvSpPr>
        <p:spPr>
          <a:xfrm>
            <a:off x="6179344" y="1600200"/>
            <a:ext cx="4336256" cy="4876800"/>
          </a:xfrm>
        </p:spPr>
        <p:txBody>
          <a:bodyPr>
            <a:normAutofit fontScale="85000" lnSpcReduction="10000"/>
          </a:bodyPr>
          <a:lstStyle/>
          <a:p>
            <a:r>
              <a:rPr lang="en-US" dirty="0" smtClean="0">
                <a:latin typeface="Times New Roman" pitchFamily="18" charset="0"/>
                <a:cs typeface="Times New Roman" pitchFamily="18" charset="0"/>
              </a:rPr>
              <a:t>Capital: Byzantium</a:t>
            </a:r>
          </a:p>
          <a:p>
            <a:r>
              <a:rPr lang="en-US" dirty="0" smtClean="0">
                <a:latin typeface="Times New Roman" pitchFamily="18" charset="0"/>
                <a:cs typeface="Times New Roman" pitchFamily="18" charset="0"/>
              </a:rPr>
              <a:t>On the Bosporus Strait</a:t>
            </a:r>
          </a:p>
          <a:p>
            <a:r>
              <a:rPr lang="en-US" dirty="0" smtClean="0">
                <a:latin typeface="Times New Roman" pitchFamily="18" charset="0"/>
                <a:cs typeface="Times New Roman" pitchFamily="18" charset="0"/>
              </a:rPr>
              <a:t>Commercial, strategic value of location</a:t>
            </a:r>
          </a:p>
          <a:p>
            <a:r>
              <a:rPr lang="en-US" b="1" dirty="0" smtClean="0">
                <a:latin typeface="Times New Roman" pitchFamily="18" charset="0"/>
                <a:cs typeface="Times New Roman" pitchFamily="18" charset="0"/>
              </a:rPr>
              <a:t>Constantine names capital after himself (Constantinople), moves capital there 340 CE</a:t>
            </a:r>
          </a:p>
          <a:p>
            <a:pPr lvl="1"/>
            <a:r>
              <a:rPr lang="en-US" b="1" dirty="0" smtClean="0">
                <a:latin typeface="Times New Roman" pitchFamily="18" charset="0"/>
                <a:cs typeface="Times New Roman" pitchFamily="18" charset="0"/>
              </a:rPr>
              <a:t>Becomes the “New Rome”</a:t>
            </a:r>
          </a:p>
          <a:p>
            <a:pPr lvl="1"/>
            <a:r>
              <a:rPr lang="en-US" b="1" dirty="0" smtClean="0">
                <a:latin typeface="Times New Roman" pitchFamily="18" charset="0"/>
                <a:cs typeface="Times New Roman" pitchFamily="18" charset="0"/>
              </a:rPr>
              <a:t>Filled w/ libraries, museums, art</a:t>
            </a:r>
          </a:p>
          <a:p>
            <a:pPr lvl="1"/>
            <a:r>
              <a:rPr lang="en-US" b="1" dirty="0" smtClean="0">
                <a:latin typeface="Times New Roman" pitchFamily="18" charset="0"/>
                <a:cs typeface="Times New Roman" pitchFamily="18" charset="0"/>
              </a:rPr>
              <a:t>Constructs palaces, churches, baths, public buildings</a:t>
            </a:r>
          </a:p>
          <a:p>
            <a:r>
              <a:rPr lang="en-US" dirty="0" smtClean="0">
                <a:latin typeface="Times New Roman" pitchFamily="18" charset="0"/>
                <a:cs typeface="Times New Roman" pitchFamily="18" charset="0"/>
              </a:rPr>
              <a:t>1453 falls to the Ottoman Turks</a:t>
            </a:r>
          </a:p>
          <a:p>
            <a:endParaRPr lang="en-US" dirty="0"/>
          </a:p>
        </p:txBody>
      </p:sp>
      <p:pic>
        <p:nvPicPr>
          <p:cNvPr id="7" name="Picture 2"/>
          <p:cNvPicPr>
            <a:picLocks noGrp="1" noChangeAspect="1" noChangeArrowheads="1"/>
          </p:cNvPicPr>
          <p:nvPr>
            <p:ph sz="half" idx="1"/>
          </p:nvPr>
        </p:nvPicPr>
        <p:blipFill>
          <a:blip r:embed="rId2" cstate="print"/>
          <a:stretch>
            <a:fillRect/>
          </a:stretch>
        </p:blipFill>
        <p:spPr bwMode="auto">
          <a:xfrm>
            <a:off x="2057400" y="1447800"/>
            <a:ext cx="4038600" cy="3341102"/>
          </a:xfrm>
          <a:prstGeom prst="rect">
            <a:avLst/>
          </a:prstGeom>
          <a:noFill/>
          <a:ln w="12700" cap="sq" cmpd="sng">
            <a:noFill/>
            <a:prstDash val="solid"/>
            <a:miter lim="800000"/>
            <a:headEnd type="none" w="sm" len="sm"/>
            <a:tailEnd type="none" w="sm" len="sm"/>
          </a:ln>
          <a:effectLst/>
        </p:spPr>
      </p:pic>
    </p:spTree>
    <p:extLst>
      <p:ext uri="{BB962C8B-B14F-4D97-AF65-F5344CB8AC3E}">
        <p14:creationId xmlns:p14="http://schemas.microsoft.com/office/powerpoint/2010/main" val="2298470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The Two Worlds of Christendom</a:t>
            </a:r>
            <a:endParaRPr lang="en-US" dirty="0"/>
          </a:p>
        </p:txBody>
      </p:sp>
      <p:sp>
        <p:nvSpPr>
          <p:cNvPr id="5" name="Rectangle 4"/>
          <p:cNvSpPr>
            <a:spLocks noGrp="1"/>
          </p:cNvSpPr>
          <p:nvPr>
            <p:ph type="body" idx="1"/>
          </p:nvPr>
        </p:nvSpPr>
        <p:spPr>
          <a:xfrm>
            <a:off x="2438400" y="5486400"/>
            <a:ext cx="7772400" cy="1052512"/>
          </a:xfrm>
        </p:spPr>
        <p:txBody>
          <a:bodyPr/>
          <a:lstStyle>
            <a:extLst/>
          </a:lstStyle>
          <a:p>
            <a:r>
              <a:rPr lang="en-US" dirty="0" smtClean="0"/>
              <a:t>Christian Societies in Byzantium and Western Europe</a:t>
            </a:r>
            <a:endParaRPr lang="en-US" dirty="0"/>
          </a:p>
        </p:txBody>
      </p:sp>
      <p:pic>
        <p:nvPicPr>
          <p:cNvPr id="6" name="Picture 5" descr="charlemagne_coronation.jpg"/>
          <p:cNvPicPr>
            <a:picLocks noChangeAspect="1"/>
          </p:cNvPicPr>
          <p:nvPr/>
        </p:nvPicPr>
        <p:blipFill>
          <a:blip r:embed="rId3" cstate="print"/>
          <a:stretch>
            <a:fillRect/>
          </a:stretch>
        </p:blipFill>
        <p:spPr>
          <a:xfrm>
            <a:off x="6954090" y="381000"/>
            <a:ext cx="3347633" cy="3429000"/>
          </a:xfrm>
          <a:prstGeom prst="rect">
            <a:avLst/>
          </a:prstGeom>
        </p:spPr>
      </p:pic>
      <p:pic>
        <p:nvPicPr>
          <p:cNvPr id="7" name="Picture 4" descr="Hagia_Sophia"/>
          <p:cNvPicPr>
            <a:picLocks noChangeAspect="1" noChangeArrowheads="1"/>
          </p:cNvPicPr>
          <p:nvPr/>
        </p:nvPicPr>
        <p:blipFill>
          <a:blip r:embed="rId4" cstate="print"/>
          <a:srcRect/>
          <a:stretch>
            <a:fillRect/>
          </a:stretch>
        </p:blipFill>
        <p:spPr>
          <a:xfrm>
            <a:off x="2133600" y="381000"/>
            <a:ext cx="4038600" cy="2798974"/>
          </a:xfrm>
          <a:prstGeom prst="rect">
            <a:avLst/>
          </a:prstGeom>
          <a:noFill/>
        </p:spPr>
      </p:pic>
      <p:sp>
        <p:nvSpPr>
          <p:cNvPr id="8" name="TextBox 7"/>
          <p:cNvSpPr txBox="1"/>
          <p:nvPr/>
        </p:nvSpPr>
        <p:spPr>
          <a:xfrm>
            <a:off x="7543800" y="4114802"/>
            <a:ext cx="2590800" cy="646331"/>
          </a:xfrm>
          <a:prstGeom prst="rect">
            <a:avLst/>
          </a:prstGeom>
          <a:noFill/>
        </p:spPr>
        <p:txBody>
          <a:bodyPr wrap="square" rtlCol="0">
            <a:spAutoFit/>
          </a:bodyPr>
          <a:lstStyle/>
          <a:p>
            <a:pPr algn="ctr"/>
            <a:r>
              <a:rPr lang="en-US" dirty="0"/>
              <a:t>Crowning of Charlemagne in 800 CE</a:t>
            </a:r>
          </a:p>
        </p:txBody>
      </p:sp>
    </p:spTree>
    <p:extLst>
      <p:ext uri="{BB962C8B-B14F-4D97-AF65-F5344CB8AC3E}">
        <p14:creationId xmlns:p14="http://schemas.microsoft.com/office/powerpoint/2010/main" val="1223336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(768-814 CE)</a:t>
            </a:r>
            <a:endParaRPr lang="en-US" dirty="0"/>
          </a:p>
        </p:txBody>
      </p:sp>
      <p:sp>
        <p:nvSpPr>
          <p:cNvPr id="3" name="Content Placeholder 2"/>
          <p:cNvSpPr>
            <a:spLocks noGrp="1"/>
          </p:cNvSpPr>
          <p:nvPr>
            <p:ph sz="half" idx="1"/>
          </p:nvPr>
        </p:nvSpPr>
        <p:spPr>
          <a:xfrm>
            <a:off x="1905000" y="1676401"/>
            <a:ext cx="4038600" cy="4525963"/>
          </a:xfrm>
        </p:spPr>
        <p:txBody>
          <a:bodyPr>
            <a:normAutofit fontScale="92500" lnSpcReduction="20000"/>
          </a:bodyPr>
          <a:lstStyle/>
          <a:p>
            <a:r>
              <a:rPr lang="en-US" dirty="0" smtClean="0">
                <a:cs typeface="Times New Roman" pitchFamily="18" charset="0"/>
              </a:rPr>
              <a:t>Grandson of Charles Martel</a:t>
            </a:r>
          </a:p>
          <a:p>
            <a:r>
              <a:rPr lang="en-US" b="1" dirty="0" smtClean="0">
                <a:cs typeface="Times New Roman" pitchFamily="18" charset="0"/>
              </a:rPr>
              <a:t>Centralized imperial rule</a:t>
            </a:r>
          </a:p>
          <a:p>
            <a:pPr lvl="1"/>
            <a:r>
              <a:rPr lang="en-US" dirty="0" smtClean="0">
                <a:cs typeface="Times New Roman" pitchFamily="18" charset="0"/>
              </a:rPr>
              <a:t>Reestablished in a society disrupted by invasion </a:t>
            </a:r>
          </a:p>
          <a:p>
            <a:r>
              <a:rPr lang="en-US" b="1" dirty="0" smtClean="0">
                <a:cs typeface="Times New Roman" pitchFamily="18" charset="0"/>
              </a:rPr>
              <a:t>Functional illiterate, but sponsored extensive scholarship</a:t>
            </a:r>
          </a:p>
          <a:p>
            <a:pPr lvl="1"/>
            <a:r>
              <a:rPr lang="en-US" dirty="0" smtClean="0">
                <a:cs typeface="Times New Roman" pitchFamily="18" charset="0"/>
              </a:rPr>
              <a:t>Spoke Latin, some Greek</a:t>
            </a:r>
          </a:p>
          <a:p>
            <a:pPr lvl="1"/>
            <a:r>
              <a:rPr lang="en-US" dirty="0" smtClean="0">
                <a:cs typeface="Times New Roman" pitchFamily="18" charset="0"/>
              </a:rPr>
              <a:t>Maintained diplomatic relations w/ Byzantines and Abbasid caliphate</a:t>
            </a:r>
          </a:p>
          <a:p>
            <a:r>
              <a:rPr lang="en-US" b="1" dirty="0" smtClean="0">
                <a:cs typeface="Times New Roman" pitchFamily="18" charset="0"/>
              </a:rPr>
              <a:t>Major military achievements</a:t>
            </a:r>
          </a:p>
          <a:p>
            <a:endParaRPr lang="en-US" dirty="0"/>
          </a:p>
        </p:txBody>
      </p:sp>
      <p:pic>
        <p:nvPicPr>
          <p:cNvPr id="5" name="Content Placeholder 4" descr="charlemagne on throne.jpg"/>
          <p:cNvPicPr>
            <a:picLocks noGrp="1" noChangeAspect="1"/>
          </p:cNvPicPr>
          <p:nvPr>
            <p:ph sz="half" idx="2"/>
          </p:nvPr>
        </p:nvPicPr>
        <p:blipFill>
          <a:blip r:embed="rId2" cstate="print"/>
          <a:stretch>
            <a:fillRect/>
          </a:stretch>
        </p:blipFill>
        <p:spPr>
          <a:xfrm>
            <a:off x="5715001" y="2971801"/>
            <a:ext cx="2941443" cy="3611563"/>
          </a:xfrm>
        </p:spPr>
      </p:pic>
      <p:pic>
        <p:nvPicPr>
          <p:cNvPr id="6" name="Picture 4" descr="charlemagne"/>
          <p:cNvPicPr>
            <a:picLocks noChangeAspect="1" noChangeArrowheads="1"/>
          </p:cNvPicPr>
          <p:nvPr/>
        </p:nvPicPr>
        <p:blipFill>
          <a:blip r:embed="rId3" cstate="print"/>
          <a:stretch>
            <a:fillRect/>
          </a:stretch>
        </p:blipFill>
        <p:spPr>
          <a:xfrm>
            <a:off x="8577886" y="1"/>
            <a:ext cx="2090115" cy="4525963"/>
          </a:xfrm>
          <a:prstGeom prst="rect">
            <a:avLst/>
          </a:prstGeom>
          <a:noFill/>
          <a:ln/>
        </p:spPr>
      </p:pic>
    </p:spTree>
    <p:extLst>
      <p:ext uri="{BB962C8B-B14F-4D97-AF65-F5344CB8AC3E}">
        <p14:creationId xmlns:p14="http://schemas.microsoft.com/office/powerpoint/2010/main" val="1823877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Charlemagne’s Administration</a:t>
            </a:r>
            <a:endParaRPr lang="en-US" dirty="0"/>
          </a:p>
        </p:txBody>
      </p:sp>
      <p:sp>
        <p:nvSpPr>
          <p:cNvPr id="3" name="Content Placeholder 2"/>
          <p:cNvSpPr>
            <a:spLocks noGrp="1"/>
          </p:cNvSpPr>
          <p:nvPr>
            <p:ph sz="half" idx="1"/>
          </p:nvPr>
        </p:nvSpPr>
        <p:spPr>
          <a:xfrm>
            <a:off x="1905000" y="1219200"/>
            <a:ext cx="4191000" cy="5562600"/>
          </a:xfrm>
        </p:spPr>
        <p:txBody>
          <a:bodyPr>
            <a:normAutofit fontScale="92500" lnSpcReduction="20000"/>
          </a:bodyPr>
          <a:lstStyle/>
          <a:p>
            <a:pPr>
              <a:buFont typeface="Arial" pitchFamily="34" charset="0"/>
              <a:buChar char="•"/>
            </a:pPr>
            <a:r>
              <a:rPr lang="en-US" sz="2600" b="1" dirty="0">
                <a:cs typeface="Times New Roman" pitchFamily="18" charset="0"/>
              </a:rPr>
              <a:t>Capital at Aachen, Germany</a:t>
            </a:r>
          </a:p>
          <a:p>
            <a:pPr>
              <a:buFont typeface="Arial" pitchFamily="34" charset="0"/>
              <a:buChar char="•"/>
            </a:pPr>
            <a:r>
              <a:rPr lang="en-US" sz="2600" dirty="0">
                <a:cs typeface="Times New Roman" pitchFamily="18" charset="0"/>
              </a:rPr>
              <a:t>Most of his reign spent on </a:t>
            </a:r>
            <a:r>
              <a:rPr lang="en-US" sz="2600" b="1" dirty="0">
                <a:cs typeface="Times New Roman" pitchFamily="18" charset="0"/>
              </a:rPr>
              <a:t>horseback</a:t>
            </a:r>
            <a:r>
              <a:rPr lang="en-US" sz="2600" dirty="0">
                <a:cs typeface="Times New Roman" pitchFamily="18" charset="0"/>
              </a:rPr>
              <a:t> </a:t>
            </a:r>
          </a:p>
          <a:p>
            <a:pPr lvl="1">
              <a:buFont typeface="Arial" pitchFamily="34" charset="0"/>
              <a:buChar char="•"/>
            </a:pPr>
            <a:r>
              <a:rPr lang="en-US" sz="2600" dirty="0">
                <a:cs typeface="Times New Roman" pitchFamily="18" charset="0"/>
              </a:rPr>
              <a:t>Constant travel throughout empire to maintain authority</a:t>
            </a:r>
          </a:p>
          <a:p>
            <a:pPr>
              <a:buFont typeface="Arial" pitchFamily="34" charset="0"/>
              <a:buChar char="•"/>
            </a:pPr>
            <a:r>
              <a:rPr lang="en-US" sz="2600" b="1" dirty="0">
                <a:cs typeface="Times New Roman" pitchFamily="18" charset="0"/>
              </a:rPr>
              <a:t>“Counts</a:t>
            </a:r>
            <a:r>
              <a:rPr lang="en-US" sz="2600" dirty="0">
                <a:cs typeface="Times New Roman" pitchFamily="18" charset="0"/>
              </a:rPr>
              <a:t>” were the aristocratic deputies that held political, military, and legal authority in the local jurisdictions</a:t>
            </a:r>
          </a:p>
          <a:p>
            <a:pPr>
              <a:buFont typeface="Arial" pitchFamily="34" charset="0"/>
              <a:buChar char="•"/>
            </a:pPr>
            <a:r>
              <a:rPr lang="en-US" sz="2600" b="1" dirty="0">
                <a:cs typeface="Times New Roman" pitchFamily="18" charset="0"/>
              </a:rPr>
              <a:t>Imperial officials: </a:t>
            </a:r>
            <a:r>
              <a:rPr lang="en-US" sz="2600" b="1" i="1" dirty="0" err="1">
                <a:cs typeface="Times New Roman" pitchFamily="18" charset="0"/>
              </a:rPr>
              <a:t>missi</a:t>
            </a:r>
            <a:r>
              <a:rPr lang="en-US" sz="2600" b="1" i="1" dirty="0">
                <a:cs typeface="Times New Roman" pitchFamily="18" charset="0"/>
              </a:rPr>
              <a:t> </a:t>
            </a:r>
            <a:r>
              <a:rPr lang="en-US" sz="2600" b="1" i="1" dirty="0" err="1">
                <a:cs typeface="Times New Roman" pitchFamily="18" charset="0"/>
              </a:rPr>
              <a:t>dominici</a:t>
            </a:r>
            <a:r>
              <a:rPr lang="en-US" sz="2600" b="1" dirty="0">
                <a:cs typeface="Times New Roman" pitchFamily="18" charset="0"/>
              </a:rPr>
              <a:t> </a:t>
            </a:r>
            <a:r>
              <a:rPr lang="en-US" sz="2600" dirty="0">
                <a:cs typeface="Times New Roman" pitchFamily="18" charset="0"/>
              </a:rPr>
              <a:t>(“envoys of the lord ruler”)</a:t>
            </a:r>
          </a:p>
          <a:p>
            <a:pPr lvl="1"/>
            <a:r>
              <a:rPr lang="en-US" sz="2600" dirty="0">
                <a:cs typeface="Times New Roman" pitchFamily="18" charset="0"/>
              </a:rPr>
              <a:t>Job was to bring “counts” under tight control</a:t>
            </a:r>
          </a:p>
          <a:p>
            <a:pPr lvl="1"/>
            <a:r>
              <a:rPr lang="en-US" sz="2600" dirty="0">
                <a:cs typeface="Times New Roman" pitchFamily="18" charset="0"/>
              </a:rPr>
              <a:t>Continued yearly circuit travel</a:t>
            </a:r>
          </a:p>
          <a:p>
            <a:endParaRPr lang="en-US" dirty="0"/>
          </a:p>
        </p:txBody>
      </p:sp>
      <p:pic>
        <p:nvPicPr>
          <p:cNvPr id="5" name="Content Placeholder 4" descr="Charlemagne_Empire_Map.gif"/>
          <p:cNvPicPr>
            <a:picLocks noGrp="1" noChangeAspect="1"/>
          </p:cNvPicPr>
          <p:nvPr>
            <p:ph sz="half" idx="2"/>
          </p:nvPr>
        </p:nvPicPr>
        <p:blipFill>
          <a:blip r:embed="rId2" cstate="print"/>
          <a:stretch>
            <a:fillRect/>
          </a:stretch>
        </p:blipFill>
        <p:spPr>
          <a:xfrm>
            <a:off x="6127793" y="1752601"/>
            <a:ext cx="4457614" cy="3658395"/>
          </a:xfrm>
        </p:spPr>
      </p:pic>
      <p:sp>
        <p:nvSpPr>
          <p:cNvPr id="6" name="TextBox 5"/>
          <p:cNvSpPr txBox="1"/>
          <p:nvPr/>
        </p:nvSpPr>
        <p:spPr>
          <a:xfrm>
            <a:off x="6400800" y="5943600"/>
            <a:ext cx="3304366" cy="369332"/>
          </a:xfrm>
          <a:prstGeom prst="rect">
            <a:avLst/>
          </a:prstGeom>
          <a:noFill/>
        </p:spPr>
        <p:txBody>
          <a:bodyPr wrap="none" rtlCol="0">
            <a:spAutoFit/>
          </a:bodyPr>
          <a:lstStyle/>
          <a:p>
            <a:r>
              <a:rPr lang="en-US" dirty="0"/>
              <a:t>Charlemagne’s Empire by 814 CE</a:t>
            </a:r>
            <a:endParaRPr lang="en-US" dirty="0"/>
          </a:p>
        </p:txBody>
      </p:sp>
    </p:spTree>
    <p:extLst>
      <p:ext uri="{BB962C8B-B14F-4D97-AF65-F5344CB8AC3E}">
        <p14:creationId xmlns:p14="http://schemas.microsoft.com/office/powerpoint/2010/main" val="2498149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Charlemagne as Emperor</a:t>
            </a:r>
            <a:endParaRPr lang="en-US" dirty="0"/>
          </a:p>
        </p:txBody>
      </p:sp>
      <p:sp>
        <p:nvSpPr>
          <p:cNvPr id="3" name="Content Placeholder 2"/>
          <p:cNvSpPr>
            <a:spLocks noGrp="1"/>
          </p:cNvSpPr>
          <p:nvPr>
            <p:ph sz="half" idx="1"/>
          </p:nvPr>
        </p:nvSpPr>
        <p:spPr/>
        <p:txBody>
          <a:bodyPr/>
          <a:lstStyle/>
          <a:p>
            <a:r>
              <a:rPr lang="en-US" dirty="0" smtClean="0">
                <a:cs typeface="Times New Roman" pitchFamily="18" charset="0"/>
              </a:rPr>
              <a:t>Hesitated to challenge Byzantines by taking title “emperor”</a:t>
            </a:r>
          </a:p>
          <a:p>
            <a:r>
              <a:rPr lang="en-US" dirty="0" smtClean="0">
                <a:cs typeface="Times New Roman" pitchFamily="18" charset="0"/>
              </a:rPr>
              <a:t>Pope Leo III crowns him as emperor in 800</a:t>
            </a:r>
          </a:p>
          <a:p>
            <a:pPr lvl="1"/>
            <a:r>
              <a:rPr lang="en-US" dirty="0" smtClean="0">
                <a:cs typeface="Times New Roman" pitchFamily="18" charset="0"/>
              </a:rPr>
              <a:t>Planned in advance?</a:t>
            </a:r>
          </a:p>
          <a:p>
            <a:pPr lvl="1"/>
            <a:r>
              <a:rPr lang="en-US" dirty="0" smtClean="0">
                <a:cs typeface="Times New Roman" pitchFamily="18" charset="0"/>
              </a:rPr>
              <a:t>Challenge to Byzantium</a:t>
            </a:r>
          </a:p>
          <a:p>
            <a:endParaRPr lang="en-US" dirty="0"/>
          </a:p>
        </p:txBody>
      </p:sp>
      <p:pic>
        <p:nvPicPr>
          <p:cNvPr id="5" name="Picture 10"/>
          <p:cNvPicPr>
            <a:picLocks noGrp="1" noChangeAspect="1" noChangeArrowheads="1"/>
          </p:cNvPicPr>
          <p:nvPr>
            <p:ph sz="half" idx="2"/>
          </p:nvPr>
        </p:nvPicPr>
        <p:blipFill>
          <a:blip r:embed="rId2" cstate="print"/>
          <a:srcRect/>
          <a:stretch>
            <a:fillRect/>
          </a:stretch>
        </p:blipFill>
        <p:spPr>
          <a:xfrm>
            <a:off x="6248400" y="1447801"/>
            <a:ext cx="4038600" cy="3403315"/>
          </a:xfrm>
          <a:noFill/>
        </p:spPr>
      </p:pic>
      <p:sp>
        <p:nvSpPr>
          <p:cNvPr id="6" name="TextBox 5"/>
          <p:cNvSpPr txBox="1"/>
          <p:nvPr/>
        </p:nvSpPr>
        <p:spPr>
          <a:xfrm>
            <a:off x="6553201" y="5410201"/>
            <a:ext cx="3200400" cy="646331"/>
          </a:xfrm>
          <a:prstGeom prst="rect">
            <a:avLst/>
          </a:prstGeom>
          <a:noFill/>
        </p:spPr>
        <p:txBody>
          <a:bodyPr wrap="square" rtlCol="0">
            <a:spAutoFit/>
          </a:bodyPr>
          <a:lstStyle/>
          <a:p>
            <a:pPr algn="ctr"/>
            <a:r>
              <a:rPr lang="en-US" dirty="0"/>
              <a:t>Charlemagne’s coronation in the Vatican by Raphael</a:t>
            </a:r>
            <a:endParaRPr lang="en-US" dirty="0"/>
          </a:p>
        </p:txBody>
      </p:sp>
    </p:spTree>
    <p:extLst>
      <p:ext uri="{BB962C8B-B14F-4D97-AF65-F5344CB8AC3E}">
        <p14:creationId xmlns:p14="http://schemas.microsoft.com/office/powerpoint/2010/main" val="3885602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the Pious</a:t>
            </a:r>
            <a:endParaRPr lang="en-US" dirty="0"/>
          </a:p>
        </p:txBody>
      </p:sp>
      <p:sp>
        <p:nvSpPr>
          <p:cNvPr id="4" name="Content Placeholder 3"/>
          <p:cNvSpPr>
            <a:spLocks noGrp="1"/>
          </p:cNvSpPr>
          <p:nvPr>
            <p:ph sz="half" idx="2"/>
          </p:nvPr>
        </p:nvSpPr>
        <p:spPr/>
        <p:txBody>
          <a:bodyPr/>
          <a:lstStyle/>
          <a:p>
            <a:r>
              <a:rPr lang="en-US" dirty="0" smtClean="0">
                <a:cs typeface="Times New Roman" pitchFamily="18" charset="0"/>
              </a:rPr>
              <a:t>Son of Charlemagne</a:t>
            </a:r>
          </a:p>
          <a:p>
            <a:r>
              <a:rPr lang="en-US" dirty="0" smtClean="0">
                <a:cs typeface="Times New Roman" pitchFamily="18" charset="0"/>
              </a:rPr>
              <a:t>Lost control of courts, local authorities</a:t>
            </a:r>
          </a:p>
          <a:p>
            <a:r>
              <a:rPr lang="en-US" b="1" dirty="0" smtClean="0">
                <a:cs typeface="Times New Roman" pitchFamily="18" charset="0"/>
              </a:rPr>
              <a:t>Civil war erupts between three sons</a:t>
            </a:r>
          </a:p>
          <a:p>
            <a:r>
              <a:rPr lang="en-US" b="1" dirty="0" smtClean="0">
                <a:cs typeface="Times New Roman" pitchFamily="18" charset="0"/>
              </a:rPr>
              <a:t>Empire divided in 843</a:t>
            </a:r>
          </a:p>
          <a:p>
            <a:endParaRPr lang="en-US" dirty="0"/>
          </a:p>
        </p:txBody>
      </p:sp>
      <p:pic>
        <p:nvPicPr>
          <p:cNvPr id="5" name="Picture 12"/>
          <p:cNvPicPr>
            <a:picLocks noGrp="1" noChangeAspect="1" noChangeArrowheads="1"/>
          </p:cNvPicPr>
          <p:nvPr>
            <p:ph sz="half" idx="1"/>
          </p:nvPr>
        </p:nvPicPr>
        <p:blipFill>
          <a:blip r:embed="rId2" cstate="print"/>
          <a:srcRect/>
          <a:stretch>
            <a:fillRect/>
          </a:stretch>
        </p:blipFill>
        <p:spPr>
          <a:xfrm>
            <a:off x="1989138" y="1992957"/>
            <a:ext cx="4038600" cy="3740448"/>
          </a:xfrm>
          <a:noFill/>
        </p:spPr>
      </p:pic>
    </p:spTree>
    <p:extLst>
      <p:ext uri="{BB962C8B-B14F-4D97-AF65-F5344CB8AC3E}">
        <p14:creationId xmlns:p14="http://schemas.microsoft.com/office/powerpoint/2010/main" val="2385226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Carolingian Empire of 9</a:t>
            </a:r>
            <a:r>
              <a:rPr lang="en-US" baseline="30000" dirty="0" smtClean="0"/>
              <a:t>th</a:t>
            </a:r>
            <a:r>
              <a:rPr lang="en-US" dirty="0" smtClean="0"/>
              <a:t> Century CE</a:t>
            </a:r>
            <a:endParaRPr lang="en-US" dirty="0"/>
          </a:p>
        </p:txBody>
      </p:sp>
      <p:pic>
        <p:nvPicPr>
          <p:cNvPr id="5" name="Content Placeholder 4" descr="Charlemagne division.jpg"/>
          <p:cNvPicPr>
            <a:picLocks noGrp="1" noChangeAspect="1"/>
          </p:cNvPicPr>
          <p:nvPr>
            <p:ph sz="half" idx="1"/>
          </p:nvPr>
        </p:nvPicPr>
        <p:blipFill>
          <a:blip r:embed="rId2" cstate="print"/>
          <a:stretch>
            <a:fillRect/>
          </a:stretch>
        </p:blipFill>
        <p:spPr>
          <a:xfrm>
            <a:off x="1650608" y="1524000"/>
            <a:ext cx="4425319" cy="5105400"/>
          </a:xfrm>
        </p:spPr>
      </p:pic>
      <p:sp>
        <p:nvSpPr>
          <p:cNvPr id="4" name="Content Placeholder 3"/>
          <p:cNvSpPr>
            <a:spLocks noGrp="1"/>
          </p:cNvSpPr>
          <p:nvPr>
            <p:ph sz="half" idx="2"/>
          </p:nvPr>
        </p:nvSpPr>
        <p:spPr/>
        <p:txBody>
          <a:bodyPr/>
          <a:lstStyle/>
          <a:p>
            <a:r>
              <a:rPr lang="en-US" dirty="0" smtClean="0"/>
              <a:t>Charlemagne’s Carolingian Empire brought a </a:t>
            </a:r>
            <a:r>
              <a:rPr lang="en-US" b="1" dirty="0" smtClean="0"/>
              <a:t>temporary unity to parts of Western Europe</a:t>
            </a:r>
            <a:r>
              <a:rPr lang="en-US" dirty="0" smtClean="0"/>
              <a:t>, but it was subsequently divided among his three sons, who waged war on one another.</a:t>
            </a:r>
            <a:endParaRPr lang="en-US" dirty="0"/>
          </a:p>
        </p:txBody>
      </p:sp>
    </p:spTree>
    <p:extLst>
      <p:ext uri="{BB962C8B-B14F-4D97-AF65-F5344CB8AC3E}">
        <p14:creationId xmlns:p14="http://schemas.microsoft.com/office/powerpoint/2010/main" val="3705731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sz="4000" dirty="0"/>
              <a:t>Invasions</a:t>
            </a:r>
            <a:endParaRPr lang="en-US" sz="4000" dirty="0"/>
          </a:p>
        </p:txBody>
      </p:sp>
      <p:sp>
        <p:nvSpPr>
          <p:cNvPr id="11" name="Text Placeholder 10"/>
          <p:cNvSpPr>
            <a:spLocks noGrp="1"/>
          </p:cNvSpPr>
          <p:nvPr>
            <p:ph type="body" idx="1"/>
          </p:nvPr>
        </p:nvSpPr>
        <p:spPr>
          <a:xfrm>
            <a:off x="2209800" y="228600"/>
            <a:ext cx="2514600" cy="6629400"/>
          </a:xfrm>
        </p:spPr>
        <p:txBody>
          <a:bodyPr>
            <a:normAutofit fontScale="70000" lnSpcReduction="20000"/>
          </a:bodyPr>
          <a:lstStyle/>
          <a:p>
            <a:r>
              <a:rPr lang="en-US" dirty="0" smtClean="0"/>
              <a:t>8</a:t>
            </a:r>
            <a:r>
              <a:rPr lang="en-US" baseline="30000" dirty="0" smtClean="0"/>
              <a:t>th</a:t>
            </a:r>
            <a:r>
              <a:rPr lang="en-US" dirty="0" smtClean="0"/>
              <a:t>-9</a:t>
            </a:r>
            <a:r>
              <a:rPr lang="en-US" baseline="30000" dirty="0" smtClean="0"/>
              <a:t>th</a:t>
            </a:r>
            <a:r>
              <a:rPr lang="en-US" dirty="0" smtClean="0"/>
              <a:t> century, invaders pillage the Frankish realm in search of wealth stored in towns and monasteries</a:t>
            </a:r>
          </a:p>
          <a:p>
            <a:endParaRPr lang="en-US" dirty="0" smtClean="0"/>
          </a:p>
          <a:p>
            <a:r>
              <a:rPr lang="en-US" sz="2400" b="1" dirty="0"/>
              <a:t>Muslims</a:t>
            </a:r>
          </a:p>
          <a:p>
            <a:endParaRPr lang="en-US" sz="2400" b="1" dirty="0"/>
          </a:p>
          <a:p>
            <a:r>
              <a:rPr lang="en-US" sz="2400" b="1" dirty="0"/>
              <a:t>Magyars</a:t>
            </a:r>
          </a:p>
          <a:p>
            <a:r>
              <a:rPr lang="en-US" sz="2200" dirty="0"/>
              <a:t>Descendants of nomadic peoples who settled in Hungary</a:t>
            </a:r>
          </a:p>
          <a:p>
            <a:r>
              <a:rPr lang="en-US" sz="2200" dirty="0"/>
              <a:t>Expert horsemen</a:t>
            </a:r>
          </a:p>
          <a:p>
            <a:endParaRPr lang="en-US" sz="2400" dirty="0"/>
          </a:p>
          <a:p>
            <a:r>
              <a:rPr lang="en-US" sz="2400" b="1" dirty="0"/>
              <a:t>Vikings</a:t>
            </a:r>
          </a:p>
          <a:p>
            <a:r>
              <a:rPr lang="en-US" sz="2400" dirty="0"/>
              <a:t>Nordic peoples of Scandinavia b/c of population growth </a:t>
            </a:r>
          </a:p>
          <a:p>
            <a:r>
              <a:rPr lang="en-US" sz="2400" dirty="0"/>
              <a:t>Depended on the shipbuilding techniques</a:t>
            </a:r>
            <a:endParaRPr lang="en-US" sz="2400" dirty="0"/>
          </a:p>
        </p:txBody>
      </p:sp>
      <p:sp>
        <p:nvSpPr>
          <p:cNvPr id="3" name="Rectangle 2"/>
          <p:cNvSpPr>
            <a:spLocks noGrp="1"/>
          </p:cNvSpPr>
          <p:nvPr>
            <p:ph sz="half" idx="2"/>
          </p:nvPr>
        </p:nvSpPr>
        <p:spPr/>
        <p:txBody>
          <a:bodyPr/>
          <a:lstStyle>
            <a:extLst/>
          </a:lstStyle>
          <a:p>
            <a:endParaRPr lang="en-US" dirty="0"/>
          </a:p>
          <a:p>
            <a:endParaRPr lang="en-US" dirty="0"/>
          </a:p>
        </p:txBody>
      </p:sp>
      <p:pic>
        <p:nvPicPr>
          <p:cNvPr id="9" name="Picture 8" descr="viking invasions 2.jpg"/>
          <p:cNvPicPr>
            <a:picLocks noChangeAspect="1"/>
          </p:cNvPicPr>
          <p:nvPr/>
        </p:nvPicPr>
        <p:blipFill>
          <a:blip r:embed="rId3" cstate="print"/>
          <a:stretch>
            <a:fillRect/>
          </a:stretch>
        </p:blipFill>
        <p:spPr>
          <a:xfrm>
            <a:off x="4493966" y="1143001"/>
            <a:ext cx="6174035" cy="5715000"/>
          </a:xfrm>
          <a:prstGeom prst="rect">
            <a:avLst/>
          </a:prstGeom>
        </p:spPr>
      </p:pic>
    </p:spTree>
    <p:extLst>
      <p:ext uri="{BB962C8B-B14F-4D97-AF65-F5344CB8AC3E}">
        <p14:creationId xmlns:p14="http://schemas.microsoft.com/office/powerpoint/2010/main" val="372246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Viking Invasions</a:t>
            </a:r>
            <a:endParaRPr lang="en-US" dirty="0"/>
          </a:p>
        </p:txBody>
      </p:sp>
      <p:sp>
        <p:nvSpPr>
          <p:cNvPr id="9" name="Text Placeholder 8"/>
          <p:cNvSpPr>
            <a:spLocks noGrp="1"/>
          </p:cNvSpPr>
          <p:nvPr>
            <p:ph type="body" idx="1"/>
          </p:nvPr>
        </p:nvSpPr>
        <p:spPr>
          <a:xfrm>
            <a:off x="2209800" y="228600"/>
            <a:ext cx="2514600" cy="6629400"/>
          </a:xfrm>
        </p:spPr>
        <p:txBody>
          <a:bodyPr>
            <a:normAutofit fontScale="47500" lnSpcReduction="20000"/>
          </a:bodyPr>
          <a:lstStyle/>
          <a:p>
            <a:r>
              <a:rPr lang="en-US" dirty="0" smtClean="0">
                <a:cs typeface="Times New Roman" pitchFamily="18" charset="0"/>
              </a:rPr>
              <a:t>From village of </a:t>
            </a:r>
            <a:r>
              <a:rPr lang="en-US" dirty="0" err="1" smtClean="0">
                <a:cs typeface="Times New Roman" pitchFamily="18" charset="0"/>
              </a:rPr>
              <a:t>Vik</a:t>
            </a:r>
            <a:r>
              <a:rPr lang="en-US" dirty="0" smtClean="0">
                <a:cs typeface="Times New Roman" pitchFamily="18" charset="0"/>
              </a:rPr>
              <a:t>, Norway (hence “Viking”)</a:t>
            </a:r>
          </a:p>
          <a:p>
            <a:endParaRPr lang="en-US" dirty="0" smtClean="0">
              <a:cs typeface="Times New Roman" pitchFamily="18" charset="0"/>
            </a:endParaRPr>
          </a:p>
          <a:p>
            <a:r>
              <a:rPr lang="en-US" dirty="0" smtClean="0">
                <a:cs typeface="Times New Roman" pitchFamily="18" charset="0"/>
              </a:rPr>
              <a:t>Raided the British Isles</a:t>
            </a:r>
          </a:p>
          <a:p>
            <a:r>
              <a:rPr lang="en-US" dirty="0" smtClean="0">
                <a:cs typeface="Times New Roman" pitchFamily="18" charset="0"/>
              </a:rPr>
              <a:t>Over time mounted invasions and plundered settlements from Russia, eastern Europe, Mediterranean lands</a:t>
            </a:r>
          </a:p>
          <a:p>
            <a:endParaRPr lang="en-US" dirty="0" smtClean="0">
              <a:cs typeface="Times New Roman" pitchFamily="18" charset="0"/>
            </a:endParaRPr>
          </a:p>
          <a:p>
            <a:r>
              <a:rPr lang="en-US" b="1" dirty="0" smtClean="0">
                <a:cs typeface="Times New Roman" pitchFamily="18" charset="0"/>
              </a:rPr>
              <a:t>Boats with shallow drafts , sails, and oars capable of river travel as well as open seas</a:t>
            </a:r>
          </a:p>
          <a:p>
            <a:endParaRPr lang="en-US" dirty="0" smtClean="0">
              <a:cs typeface="Times New Roman" pitchFamily="18" charset="0"/>
            </a:endParaRPr>
          </a:p>
          <a:p>
            <a:r>
              <a:rPr lang="en-US" dirty="0" smtClean="0">
                <a:cs typeface="Times New Roman" pitchFamily="18" charset="0"/>
              </a:rPr>
              <a:t>Timed attacks to take advantage of tides</a:t>
            </a:r>
          </a:p>
          <a:p>
            <a:endParaRPr lang="en-US" dirty="0" smtClean="0">
              <a:cs typeface="Times New Roman" pitchFamily="18" charset="0"/>
            </a:endParaRPr>
          </a:p>
          <a:p>
            <a:r>
              <a:rPr lang="en-US" dirty="0" smtClean="0">
                <a:cs typeface="Times New Roman" pitchFamily="18" charset="0"/>
              </a:rPr>
              <a:t>Attacked villages, cities from 9</a:t>
            </a:r>
            <a:r>
              <a:rPr lang="en-US" baseline="30000" dirty="0" smtClean="0">
                <a:cs typeface="Times New Roman" pitchFamily="18" charset="0"/>
              </a:rPr>
              <a:t>th</a:t>
            </a:r>
            <a:r>
              <a:rPr lang="en-US" dirty="0" smtClean="0">
                <a:cs typeface="Times New Roman" pitchFamily="18" charset="0"/>
              </a:rPr>
              <a:t> century</a:t>
            </a:r>
          </a:p>
          <a:p>
            <a:pPr lvl="1"/>
            <a:r>
              <a:rPr lang="en-US" dirty="0" smtClean="0">
                <a:cs typeface="Times New Roman" pitchFamily="18" charset="0"/>
              </a:rPr>
              <a:t>Constantinople sacked three times</a:t>
            </a:r>
          </a:p>
          <a:p>
            <a:pPr lvl="1"/>
            <a:endParaRPr lang="en-US" dirty="0" smtClean="0">
              <a:cs typeface="Times New Roman" pitchFamily="18" charset="0"/>
            </a:endParaRPr>
          </a:p>
          <a:p>
            <a:r>
              <a:rPr lang="en-US" dirty="0" smtClean="0">
                <a:cs typeface="Times New Roman" pitchFamily="18" charset="0"/>
              </a:rPr>
              <a:t>Carolingians had no navy, dependent on local defenses</a:t>
            </a:r>
          </a:p>
          <a:p>
            <a:endParaRPr lang="en-US" dirty="0"/>
          </a:p>
        </p:txBody>
      </p:sp>
      <p:pic>
        <p:nvPicPr>
          <p:cNvPr id="11" name="Content Placeholder 10" descr="oseberg_ship_-_IMG_9129.jpg"/>
          <p:cNvPicPr>
            <a:picLocks noGrp="1" noChangeAspect="1"/>
          </p:cNvPicPr>
          <p:nvPr>
            <p:ph sz="half" idx="2"/>
          </p:nvPr>
        </p:nvPicPr>
        <p:blipFill>
          <a:blip r:embed="rId2" cstate="print"/>
          <a:stretch>
            <a:fillRect/>
          </a:stretch>
        </p:blipFill>
        <p:spPr>
          <a:xfrm>
            <a:off x="4673600" y="2057400"/>
            <a:ext cx="5994400" cy="4495800"/>
          </a:xfrm>
        </p:spPr>
      </p:pic>
      <p:pic>
        <p:nvPicPr>
          <p:cNvPr id="12" name="Picture 11"/>
          <p:cNvPicPr>
            <a:picLocks noChangeAspect="1" noChangeArrowheads="1"/>
          </p:cNvPicPr>
          <p:nvPr/>
        </p:nvPicPr>
        <p:blipFill>
          <a:blip r:embed="rId3" cstate="print"/>
          <a:srcRect/>
          <a:stretch>
            <a:fillRect/>
          </a:stretch>
        </p:blipFill>
        <p:spPr bwMode="auto">
          <a:xfrm>
            <a:off x="8389356" y="0"/>
            <a:ext cx="1789960" cy="1981200"/>
          </a:xfrm>
          <a:prstGeom prst="rect">
            <a:avLst/>
          </a:prstGeom>
          <a:noFill/>
          <a:ln w="9525">
            <a:noFill/>
            <a:miter lim="800000"/>
            <a:headEnd/>
            <a:tailEnd/>
          </a:ln>
        </p:spPr>
      </p:pic>
    </p:spTree>
    <p:extLst>
      <p:ext uri="{BB962C8B-B14F-4D97-AF65-F5344CB8AC3E}">
        <p14:creationId xmlns:p14="http://schemas.microsoft.com/office/powerpoint/2010/main" val="890042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Viking Ships</a:t>
            </a:r>
            <a:endParaRPr lang="en-US" dirty="0"/>
          </a:p>
        </p:txBody>
      </p:sp>
      <p:sp>
        <p:nvSpPr>
          <p:cNvPr id="10" name="Text Placeholder 9"/>
          <p:cNvSpPr>
            <a:spLocks noGrp="1"/>
          </p:cNvSpPr>
          <p:nvPr>
            <p:ph type="body" idx="1"/>
          </p:nvPr>
        </p:nvSpPr>
        <p:spPr>
          <a:xfrm>
            <a:off x="2209800" y="1435100"/>
            <a:ext cx="2286000" cy="4572000"/>
          </a:xfrm>
        </p:spPr>
        <p:txBody>
          <a:bodyPr>
            <a:normAutofit fontScale="70000" lnSpcReduction="20000"/>
          </a:bodyPr>
          <a:lstStyle/>
          <a:p>
            <a:r>
              <a:rPr lang="en-US" dirty="0" smtClean="0"/>
              <a:t>The </a:t>
            </a:r>
            <a:r>
              <a:rPr lang="en-US" dirty="0" err="1" smtClean="0"/>
              <a:t>Oseberg</a:t>
            </a:r>
            <a:r>
              <a:rPr lang="en-US" dirty="0" smtClean="0"/>
              <a:t> ship, pictured here, is the best-preserved Viking vessel from the early middle ages. Built about 800 </a:t>
            </a:r>
            <a:r>
              <a:rPr lang="en-US" cap="small" dirty="0" err="1" smtClean="0"/>
              <a:t>c.e</a:t>
            </a:r>
            <a:r>
              <a:rPr lang="en-US" cap="small" dirty="0" smtClean="0"/>
              <a:t>.</a:t>
            </a:r>
            <a:r>
              <a:rPr lang="en-US" dirty="0" smtClean="0"/>
              <a:t>, it served as a royal tomb until its discovery in 1903. A ship this size would accommodate about forty men. </a:t>
            </a:r>
            <a:endParaRPr lang="en-US" dirty="0"/>
          </a:p>
        </p:txBody>
      </p:sp>
      <p:pic>
        <p:nvPicPr>
          <p:cNvPr id="5" name="Content Placeholder 4" descr="viking oseberg ship.jpg"/>
          <p:cNvPicPr>
            <a:picLocks noGrp="1" noChangeAspect="1"/>
          </p:cNvPicPr>
          <p:nvPr>
            <p:ph sz="half" idx="2"/>
          </p:nvPr>
        </p:nvPicPr>
        <p:blipFill>
          <a:blip r:embed="rId2" cstate="print"/>
          <a:stretch>
            <a:fillRect/>
          </a:stretch>
        </p:blipFill>
        <p:spPr>
          <a:xfrm>
            <a:off x="4439764" y="1447800"/>
            <a:ext cx="6228237" cy="5410200"/>
          </a:xfrm>
        </p:spPr>
      </p:pic>
    </p:spTree>
    <p:extLst>
      <p:ext uri="{BB962C8B-B14F-4D97-AF65-F5344CB8AC3E}">
        <p14:creationId xmlns:p14="http://schemas.microsoft.com/office/powerpoint/2010/main" val="4011914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438400" y="228600"/>
            <a:ext cx="6858000" cy="457200"/>
          </a:xfrm>
        </p:spPr>
        <p:txBody>
          <a:bodyPr>
            <a:normAutofit fontScale="90000"/>
          </a:bodyPr>
          <a:lstStyle>
            <a:extLst/>
          </a:lstStyle>
          <a:p>
            <a:pPr algn="ctr"/>
            <a:r>
              <a:rPr lang="en-US" b="1" dirty="0"/>
              <a:t>Viking Siege of Paris 885 CE</a:t>
            </a:r>
            <a:endParaRPr lang="en-US" b="1" dirty="0"/>
          </a:p>
        </p:txBody>
      </p:sp>
      <p:pic>
        <p:nvPicPr>
          <p:cNvPr id="5" name="Content Placeholder 4" descr="Viking siege of paris.jpg"/>
          <p:cNvPicPr>
            <a:picLocks noGrp="1" noChangeAspect="1"/>
          </p:cNvPicPr>
          <p:nvPr>
            <p:ph type="pic" idx="1"/>
          </p:nvPr>
        </p:nvPicPr>
        <p:blipFill>
          <a:blip r:embed="rId3" cstate="print"/>
          <a:srcRect t="14151" b="14151"/>
          <a:stretch>
            <a:fillRect/>
          </a:stretch>
        </p:blipFill>
        <p:spPr/>
      </p:pic>
      <p:sp>
        <p:nvSpPr>
          <p:cNvPr id="7" name="Text Placeholder 6"/>
          <p:cNvSpPr>
            <a:spLocks noGrp="1"/>
          </p:cNvSpPr>
          <p:nvPr>
            <p:ph type="body" sz="half" idx="2"/>
          </p:nvPr>
        </p:nvSpPr>
        <p:spPr>
          <a:xfrm>
            <a:off x="2438400" y="838200"/>
            <a:ext cx="6858000" cy="997744"/>
          </a:xfrm>
        </p:spPr>
        <p:txBody>
          <a:bodyPr>
            <a:normAutofit fontScale="92500" lnSpcReduction="20000"/>
          </a:bodyPr>
          <a:lstStyle/>
          <a:p>
            <a:r>
              <a:rPr lang="en-US" sz="2400" b="1" dirty="0"/>
              <a:t>700 ships sail up the Seine River</a:t>
            </a:r>
          </a:p>
          <a:p>
            <a:r>
              <a:rPr lang="en-US" sz="2400" b="1" dirty="0"/>
              <a:t>Example of one of the sizable cities in Western Europe that was besieged </a:t>
            </a:r>
            <a:endParaRPr lang="en-US" sz="2400" b="1" dirty="0"/>
          </a:p>
        </p:txBody>
      </p:sp>
    </p:spTree>
    <p:extLst>
      <p:ext uri="{BB962C8B-B14F-4D97-AF65-F5344CB8AC3E}">
        <p14:creationId xmlns:p14="http://schemas.microsoft.com/office/powerpoint/2010/main" val="22552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Caesaropapism</a:t>
            </a:r>
            <a:endParaRPr lang="en-US" dirty="0"/>
          </a:p>
        </p:txBody>
      </p:sp>
      <p:sp>
        <p:nvSpPr>
          <p:cNvPr id="3" name="Content Placeholder 2"/>
          <p:cNvSpPr>
            <a:spLocks noGrp="1"/>
          </p:cNvSpPr>
          <p:nvPr>
            <p:ph sz="half" idx="1"/>
          </p:nvPr>
        </p:nvSpPr>
        <p:spPr>
          <a:xfrm>
            <a:off x="1905000" y="1600200"/>
            <a:ext cx="4121944" cy="4800600"/>
          </a:xfrm>
        </p:spPr>
        <p:txBody>
          <a:bodyPr>
            <a:normAutofit fontScale="77500" lnSpcReduction="20000"/>
          </a:bodyPr>
          <a:lstStyle/>
          <a:p>
            <a:pPr>
              <a:buFont typeface="Arial" pitchFamily="34" charset="0"/>
              <a:buChar char="•"/>
            </a:pPr>
            <a:r>
              <a:rPr lang="en-US" sz="2400" b="1" dirty="0">
                <a:latin typeface="Times New Roman" pitchFamily="18" charset="0"/>
                <a:cs typeface="Times New Roman" pitchFamily="18" charset="0"/>
              </a:rPr>
              <a:t>Power centralized in figure of Emperor </a:t>
            </a:r>
          </a:p>
          <a:p>
            <a:pPr>
              <a:buFont typeface="Arial" pitchFamily="34" charset="0"/>
              <a:buChar char="•"/>
            </a:pPr>
            <a:r>
              <a:rPr lang="en-US" sz="2400" dirty="0">
                <a:latin typeface="Times New Roman" pitchFamily="18" charset="0"/>
                <a:cs typeface="Times New Roman" pitchFamily="18" charset="0"/>
              </a:rPr>
              <a:t>Does not claim divinity, rather divine authority</a:t>
            </a:r>
          </a:p>
          <a:p>
            <a:pPr>
              <a:buFont typeface="Arial" pitchFamily="34" charset="0"/>
              <a:buChar char="•"/>
            </a:pPr>
            <a:r>
              <a:rPr lang="en-US" sz="2400" b="1" dirty="0">
                <a:latin typeface="Times New Roman" pitchFamily="18" charset="0"/>
                <a:cs typeface="Times New Roman" pitchFamily="18" charset="0"/>
              </a:rPr>
              <a:t>Emperor rules as secular lord but also plays an active and prominent role in ecclesiastical affairs</a:t>
            </a:r>
          </a:p>
          <a:p>
            <a:pPr lvl="1">
              <a:buFont typeface="Arial" pitchFamily="34" charset="0"/>
              <a:buChar char="•"/>
            </a:pPr>
            <a:r>
              <a:rPr lang="en-US" sz="2600" b="1" dirty="0">
                <a:latin typeface="Times New Roman" pitchFamily="18" charset="0"/>
                <a:cs typeface="Times New Roman" pitchFamily="18" charset="0"/>
              </a:rPr>
              <a:t>Define:  </a:t>
            </a:r>
            <a:r>
              <a:rPr lang="en-US" sz="2600" dirty="0">
                <a:latin typeface="Times New Roman" pitchFamily="18" charset="0"/>
                <a:cs typeface="Times New Roman" pitchFamily="18" charset="0"/>
              </a:rPr>
              <a:t>Of or relating to Christian Church or its clergy</a:t>
            </a:r>
          </a:p>
          <a:p>
            <a:pPr>
              <a:buFont typeface="Arial" pitchFamily="34" charset="0"/>
              <a:buChar char="•"/>
            </a:pPr>
            <a:r>
              <a:rPr lang="en-US" sz="2400" b="1" dirty="0">
                <a:latin typeface="Times New Roman" pitchFamily="18" charset="0"/>
                <a:cs typeface="Times New Roman" pitchFamily="18" charset="0"/>
              </a:rPr>
              <a:t>Exalted, absolute rule</a:t>
            </a:r>
          </a:p>
          <a:p>
            <a:pPr lvl="1">
              <a:buFont typeface="Arial" pitchFamily="34" charset="0"/>
              <a:buChar char="•"/>
            </a:pPr>
            <a:r>
              <a:rPr lang="en-US" sz="2800" dirty="0">
                <a:latin typeface="Times New Roman" pitchFamily="18" charset="0"/>
                <a:cs typeface="Times New Roman" pitchFamily="18" charset="0"/>
              </a:rPr>
              <a:t>Dress and court etiquette reinforces authority</a:t>
            </a:r>
          </a:p>
          <a:p>
            <a:pPr lvl="2">
              <a:buFont typeface="Arial" pitchFamily="34" charset="0"/>
              <a:buChar char="•"/>
            </a:pPr>
            <a:r>
              <a:rPr lang="en-US" dirty="0" smtClean="0">
                <a:latin typeface="Times New Roman" pitchFamily="18" charset="0"/>
                <a:cs typeface="Times New Roman" pitchFamily="18" charset="0"/>
              </a:rPr>
              <a:t>Bejeweled crown, purple robes reserved for ruling only</a:t>
            </a:r>
          </a:p>
          <a:p>
            <a:pPr lvl="2">
              <a:buFont typeface="Arial" pitchFamily="34" charset="0"/>
              <a:buChar char="•"/>
            </a:pPr>
            <a:r>
              <a:rPr lang="en-US" dirty="0" smtClean="0">
                <a:latin typeface="Times New Roman" pitchFamily="18" charset="0"/>
                <a:cs typeface="Times New Roman" pitchFamily="18" charset="0"/>
              </a:rPr>
              <a:t>Prostration 3 x, and kiss hands and feet before speaking	</a:t>
            </a:r>
          </a:p>
          <a:p>
            <a:pPr lvl="1"/>
            <a:r>
              <a:rPr lang="en-US" dirty="0" smtClean="0">
                <a:latin typeface="Times New Roman" pitchFamily="18" charset="0"/>
                <a:cs typeface="Times New Roman" pitchFamily="18" charset="0"/>
              </a:rPr>
              <a:t>Rulers above law, complex bureaucracy</a:t>
            </a:r>
          </a:p>
          <a:p>
            <a:endParaRPr lang="en-US" dirty="0"/>
          </a:p>
        </p:txBody>
      </p:sp>
      <p:pic>
        <p:nvPicPr>
          <p:cNvPr id="7" name="Content Placeholder 6" descr="Justinian in Ravenna.jpg"/>
          <p:cNvPicPr>
            <a:picLocks noGrp="1" noChangeAspect="1"/>
          </p:cNvPicPr>
          <p:nvPr>
            <p:ph sz="half" idx="2"/>
          </p:nvPr>
        </p:nvPicPr>
        <p:blipFill>
          <a:blip r:embed="rId2" cstate="print"/>
          <a:stretch>
            <a:fillRect/>
          </a:stretch>
        </p:blipFill>
        <p:spPr>
          <a:xfrm>
            <a:off x="6083461" y="1676400"/>
            <a:ext cx="4445000" cy="3124200"/>
          </a:xfrm>
        </p:spPr>
      </p:pic>
      <p:sp>
        <p:nvSpPr>
          <p:cNvPr id="8" name="TextBox 7"/>
          <p:cNvSpPr txBox="1"/>
          <p:nvPr/>
        </p:nvSpPr>
        <p:spPr>
          <a:xfrm>
            <a:off x="6248401" y="5181600"/>
            <a:ext cx="4114800" cy="1477328"/>
          </a:xfrm>
          <a:prstGeom prst="rect">
            <a:avLst/>
          </a:prstGeom>
          <a:noFill/>
        </p:spPr>
        <p:txBody>
          <a:bodyPr wrap="square" rtlCol="0">
            <a:spAutoFit/>
          </a:bodyPr>
          <a:lstStyle/>
          <a:p>
            <a:pPr algn="ctr"/>
            <a:r>
              <a:rPr lang="en-US" dirty="0"/>
              <a:t>Justinian wears purple robes in the mosaic from the church of San Vitale in Ravenna, Italy.  It depicts him in the company of ecclesiastical, military, and court officials.</a:t>
            </a:r>
            <a:endParaRPr lang="en-US" dirty="0"/>
          </a:p>
        </p:txBody>
      </p:sp>
    </p:spTree>
    <p:extLst>
      <p:ext uri="{BB962C8B-B14F-4D97-AF65-F5344CB8AC3E}">
        <p14:creationId xmlns:p14="http://schemas.microsoft.com/office/powerpoint/2010/main" val="607792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8824" y="457200"/>
            <a:ext cx="7772400" cy="838200"/>
          </a:xfrm>
        </p:spPr>
        <p:txBody>
          <a:bodyPr/>
          <a:lstStyle/>
          <a:p>
            <a:pPr algn="ctr"/>
            <a:r>
              <a:rPr lang="en-US" dirty="0" smtClean="0"/>
              <a:t>More </a:t>
            </a:r>
            <a:r>
              <a:rPr lang="en-US" smtClean="0"/>
              <a:t>examples of  </a:t>
            </a:r>
            <a:r>
              <a:rPr lang="en-US" dirty="0" smtClean="0"/>
              <a:t>Viking Raids</a:t>
            </a:r>
            <a:endParaRPr lang="en-US" dirty="0"/>
          </a:p>
        </p:txBody>
      </p:sp>
      <p:sp>
        <p:nvSpPr>
          <p:cNvPr id="6" name="Text Placeholder 5"/>
          <p:cNvSpPr>
            <a:spLocks noGrp="1"/>
          </p:cNvSpPr>
          <p:nvPr>
            <p:ph type="body" idx="1"/>
          </p:nvPr>
        </p:nvSpPr>
        <p:spPr>
          <a:xfrm>
            <a:off x="1981200" y="1371600"/>
            <a:ext cx="4040188" cy="1077912"/>
          </a:xfrm>
        </p:spPr>
        <p:txBody>
          <a:bodyPr>
            <a:normAutofit fontScale="92500"/>
          </a:bodyPr>
          <a:lstStyle/>
          <a:p>
            <a:r>
              <a:rPr lang="en-US" dirty="0" smtClean="0"/>
              <a:t>Constantinople (3x)</a:t>
            </a:r>
          </a:p>
          <a:p>
            <a:r>
              <a:rPr lang="en-US" dirty="0" smtClean="0"/>
              <a:t>Raid by following Russian Rivers</a:t>
            </a:r>
            <a:endParaRPr lang="en-US" dirty="0"/>
          </a:p>
        </p:txBody>
      </p:sp>
      <p:sp>
        <p:nvSpPr>
          <p:cNvPr id="7" name="Text Placeholder 6"/>
          <p:cNvSpPr>
            <a:spLocks noGrp="1"/>
          </p:cNvSpPr>
          <p:nvPr>
            <p:ph type="body" sz="half" idx="2"/>
          </p:nvPr>
        </p:nvSpPr>
        <p:spPr>
          <a:xfrm>
            <a:off x="6169026" y="1295400"/>
            <a:ext cx="4194175" cy="1154112"/>
          </a:xfrm>
        </p:spPr>
        <p:txBody>
          <a:bodyPr>
            <a:normAutofit fontScale="55000" lnSpcReduction="20000"/>
          </a:bodyPr>
          <a:lstStyle/>
          <a:p>
            <a:r>
              <a:rPr lang="en-US" dirty="0" smtClean="0"/>
              <a:t>Danish Vikings prepare to invade England in this manuscript illustration produced at an English monastery about 1130. The geographic range of Viking activity extended from England, France, northern Germany, and Russia to territories throughout the Mediterranean basin. </a:t>
            </a:r>
            <a:endParaRPr lang="en-US" dirty="0"/>
          </a:p>
        </p:txBody>
      </p:sp>
      <p:pic>
        <p:nvPicPr>
          <p:cNvPr id="10" name="Content Placeholder 9" descr="Moscow_Kremlin_fresco_about_war_in_860.jpg"/>
          <p:cNvPicPr>
            <a:picLocks noGrp="1" noChangeAspect="1"/>
          </p:cNvPicPr>
          <p:nvPr>
            <p:ph sz="quarter" idx="3"/>
          </p:nvPr>
        </p:nvPicPr>
        <p:blipFill>
          <a:blip r:embed="rId2" cstate="print"/>
          <a:stretch>
            <a:fillRect/>
          </a:stretch>
        </p:blipFill>
        <p:spPr>
          <a:xfrm>
            <a:off x="1925772" y="2362200"/>
            <a:ext cx="3883049" cy="4495800"/>
          </a:xfrm>
        </p:spPr>
      </p:pic>
      <p:pic>
        <p:nvPicPr>
          <p:cNvPr id="11" name="Content Placeholder 10" descr="viking manuscript.jpg"/>
          <p:cNvPicPr>
            <a:picLocks noGrp="1" noChangeAspect="1"/>
          </p:cNvPicPr>
          <p:nvPr>
            <p:ph sz="quarter" idx="4"/>
          </p:nvPr>
        </p:nvPicPr>
        <p:blipFill>
          <a:blip r:embed="rId3" cstate="print"/>
          <a:stretch>
            <a:fillRect/>
          </a:stretch>
        </p:blipFill>
        <p:spPr>
          <a:xfrm>
            <a:off x="6934200" y="2462428"/>
            <a:ext cx="2895600" cy="4395573"/>
          </a:xfrm>
        </p:spPr>
      </p:pic>
    </p:spTree>
    <p:extLst>
      <p:ext uri="{BB962C8B-B14F-4D97-AF65-F5344CB8AC3E}">
        <p14:creationId xmlns:p14="http://schemas.microsoft.com/office/powerpoint/2010/main" val="1848285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Devolution of Political Authority</a:t>
            </a:r>
            <a:endParaRPr lang="en-US" dirty="0"/>
          </a:p>
        </p:txBody>
      </p:sp>
      <p:sp>
        <p:nvSpPr>
          <p:cNvPr id="8" name="Content Placeholder 7"/>
          <p:cNvSpPr>
            <a:spLocks noGrp="1"/>
          </p:cNvSpPr>
          <p:nvPr>
            <p:ph idx="1"/>
          </p:nvPr>
        </p:nvSpPr>
        <p:spPr/>
        <p:txBody>
          <a:bodyPr/>
          <a:lstStyle/>
          <a:p>
            <a:endParaRPr lang="en-US" smtClean="0"/>
          </a:p>
          <a:p>
            <a:endParaRPr lang="en-US" smtClean="0"/>
          </a:p>
          <a:p>
            <a:endParaRPr lang="en-US" dirty="0"/>
          </a:p>
        </p:txBody>
      </p:sp>
      <p:sp>
        <p:nvSpPr>
          <p:cNvPr id="9" name="Content Placeholder 8"/>
          <p:cNvSpPr>
            <a:spLocks noGrp="1"/>
          </p:cNvSpPr>
          <p:nvPr>
            <p:ph sz="half" idx="4294967295"/>
          </p:nvPr>
        </p:nvSpPr>
        <p:spPr>
          <a:xfrm>
            <a:off x="2057400" y="1600201"/>
            <a:ext cx="8610600" cy="4525963"/>
          </a:xfrm>
        </p:spPr>
        <p:txBody>
          <a:bodyPr>
            <a:normAutofit/>
          </a:bodyPr>
          <a:lstStyle/>
          <a:p>
            <a:r>
              <a:rPr lang="en-US" sz="3200" b="1" dirty="0"/>
              <a:t>Devolution –transfer of power from central to local</a:t>
            </a:r>
          </a:p>
          <a:p>
            <a:pPr>
              <a:buNone/>
            </a:pPr>
            <a:endParaRPr lang="en-US" sz="3200" b="1" dirty="0"/>
          </a:p>
          <a:p>
            <a:r>
              <a:rPr lang="en-US" sz="3200" b="1" dirty="0"/>
              <a:t>Had to depend on local protection against Muslim, Viking, and Magyar invasions </a:t>
            </a:r>
          </a:p>
          <a:p>
            <a:r>
              <a:rPr lang="en-US" sz="3200" b="1" dirty="0"/>
              <a:t>Western Europe becomes a society of competing regional states</a:t>
            </a:r>
            <a:endParaRPr lang="en-US" sz="3200" b="1" dirty="0"/>
          </a:p>
        </p:txBody>
      </p:sp>
    </p:spTree>
    <p:extLst>
      <p:ext uri="{BB962C8B-B14F-4D97-AF65-F5344CB8AC3E}">
        <p14:creationId xmlns:p14="http://schemas.microsoft.com/office/powerpoint/2010/main" val="1999147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Economy in Byzantine Empire</a:t>
            </a:r>
            <a:endParaRPr lang="en-US" dirty="0"/>
          </a:p>
        </p:txBody>
      </p:sp>
      <p:sp>
        <p:nvSpPr>
          <p:cNvPr id="7" name="Content Placeholder 6"/>
          <p:cNvSpPr>
            <a:spLocks noGrp="1"/>
          </p:cNvSpPr>
          <p:nvPr>
            <p:ph sz="half" idx="1"/>
          </p:nvPr>
        </p:nvSpPr>
        <p:spPr>
          <a:xfrm>
            <a:off x="1988344" y="1143001"/>
            <a:ext cx="4031456" cy="4983163"/>
          </a:xfrm>
        </p:spPr>
        <p:txBody>
          <a:bodyPr>
            <a:normAutofit fontScale="25000" lnSpcReduction="20000"/>
          </a:bodyPr>
          <a:lstStyle/>
          <a:p>
            <a:r>
              <a:rPr lang="en-US" sz="7200" dirty="0"/>
              <a:t>Economic powerhouse</a:t>
            </a:r>
          </a:p>
          <a:p>
            <a:r>
              <a:rPr lang="en-US" sz="7200" b="1" dirty="0"/>
              <a:t>Peasantry</a:t>
            </a:r>
          </a:p>
          <a:p>
            <a:pPr lvl="1"/>
            <a:r>
              <a:rPr lang="en-US" sz="6400" b="1" dirty="0"/>
              <a:t>Ex. </a:t>
            </a:r>
            <a:r>
              <a:rPr lang="en-US" sz="6400" dirty="0"/>
              <a:t>free peasants and (</a:t>
            </a:r>
            <a:r>
              <a:rPr lang="en-US" sz="6400" i="1" dirty="0"/>
              <a:t>b/c of theme system) </a:t>
            </a:r>
            <a:r>
              <a:rPr lang="en-US" sz="6400" dirty="0"/>
              <a:t>soldiers allotted land after service</a:t>
            </a:r>
          </a:p>
          <a:p>
            <a:r>
              <a:rPr lang="en-US" sz="7200" b="1" dirty="0"/>
              <a:t>Manufacturing</a:t>
            </a:r>
          </a:p>
          <a:p>
            <a:pPr lvl="1"/>
            <a:r>
              <a:rPr lang="en-US" sz="7200" dirty="0"/>
              <a:t>Arts, crafts such as glassware, linen, woolen textiles, gems, jewelry in gold, silver</a:t>
            </a:r>
          </a:p>
          <a:p>
            <a:r>
              <a:rPr lang="en-US" sz="7200" b="1" dirty="0"/>
              <a:t>Silk</a:t>
            </a:r>
          </a:p>
          <a:p>
            <a:r>
              <a:rPr lang="en-US" sz="7200" dirty="0"/>
              <a:t>Regulations only allow individuals to participate in one activity to prevent monopoly</a:t>
            </a:r>
          </a:p>
          <a:p>
            <a:pPr lvl="1"/>
            <a:r>
              <a:rPr lang="en-US" sz="7200" dirty="0"/>
              <a:t>Ex. weaving, dyeing, sales</a:t>
            </a:r>
          </a:p>
          <a:p>
            <a:r>
              <a:rPr lang="en-US" sz="7200" b="1" dirty="0"/>
              <a:t>Trade</a:t>
            </a:r>
          </a:p>
          <a:p>
            <a:pPr lvl="1"/>
            <a:r>
              <a:rPr lang="en-US" sz="7200" b="1" dirty="0"/>
              <a:t>East/West routes and North/South routes</a:t>
            </a:r>
          </a:p>
          <a:p>
            <a:pPr lvl="1"/>
            <a:r>
              <a:rPr lang="en-US" sz="7200" dirty="0"/>
              <a:t>Byzantine coin</a:t>
            </a:r>
            <a:r>
              <a:rPr lang="en-US" sz="7200" i="1" dirty="0"/>
              <a:t>, </a:t>
            </a:r>
            <a:r>
              <a:rPr lang="en-US" sz="7200" b="1" i="1" dirty="0"/>
              <a:t>the Bezant, </a:t>
            </a:r>
            <a:r>
              <a:rPr lang="en-US" sz="7200" dirty="0"/>
              <a:t>served as standard currency of Mediterranean basin </a:t>
            </a:r>
          </a:p>
          <a:p>
            <a:endParaRPr lang="en-US" b="1" dirty="0"/>
          </a:p>
        </p:txBody>
      </p:sp>
      <p:pic>
        <p:nvPicPr>
          <p:cNvPr id="6" name="Content Placeholder 5" descr="Byzantine silk.jpg"/>
          <p:cNvPicPr>
            <a:picLocks noGrp="1" noChangeAspect="1"/>
          </p:cNvPicPr>
          <p:nvPr>
            <p:ph sz="half" idx="2"/>
          </p:nvPr>
        </p:nvPicPr>
        <p:blipFill>
          <a:blip r:embed="rId2" cstate="print"/>
          <a:stretch>
            <a:fillRect/>
          </a:stretch>
        </p:blipFill>
        <p:spPr>
          <a:xfrm>
            <a:off x="6146862" y="1295400"/>
            <a:ext cx="4521138" cy="4572001"/>
          </a:xfrm>
        </p:spPr>
      </p:pic>
      <p:sp>
        <p:nvSpPr>
          <p:cNvPr id="8" name="TextBox 7"/>
          <p:cNvSpPr txBox="1"/>
          <p:nvPr/>
        </p:nvSpPr>
        <p:spPr>
          <a:xfrm>
            <a:off x="7543801" y="6096000"/>
            <a:ext cx="1572033" cy="369332"/>
          </a:xfrm>
          <a:prstGeom prst="rect">
            <a:avLst/>
          </a:prstGeom>
          <a:noFill/>
        </p:spPr>
        <p:txBody>
          <a:bodyPr wrap="none" rtlCol="0">
            <a:spAutoFit/>
          </a:bodyPr>
          <a:lstStyle/>
          <a:p>
            <a:r>
              <a:rPr lang="en-US" dirty="0"/>
              <a:t>Byzantine Silk </a:t>
            </a:r>
            <a:endParaRPr lang="en-US" dirty="0"/>
          </a:p>
        </p:txBody>
      </p:sp>
    </p:spTree>
    <p:extLst>
      <p:ext uri="{BB962C8B-B14F-4D97-AF65-F5344CB8AC3E}">
        <p14:creationId xmlns:p14="http://schemas.microsoft.com/office/powerpoint/2010/main" val="144706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0663" y="-165100"/>
            <a:ext cx="3932237" cy="1600200"/>
          </a:xfrm>
        </p:spPr>
        <p:txBody>
          <a:bodyPr/>
          <a:lstStyle/>
          <a:p>
            <a:r>
              <a:rPr lang="en-US" dirty="0" smtClean="0"/>
              <a:t>Byzantine Silk</a:t>
            </a:r>
            <a:endParaRPr lang="en-US" dirty="0"/>
          </a:p>
        </p:txBody>
      </p:sp>
      <p:sp>
        <p:nvSpPr>
          <p:cNvPr id="9" name="Text Placeholder 8"/>
          <p:cNvSpPr>
            <a:spLocks noGrp="1"/>
          </p:cNvSpPr>
          <p:nvPr>
            <p:ph type="body" idx="1"/>
          </p:nvPr>
        </p:nvSpPr>
        <p:spPr>
          <a:xfrm>
            <a:off x="1981200" y="1435100"/>
            <a:ext cx="4343400" cy="4813300"/>
          </a:xfrm>
        </p:spPr>
        <p:txBody>
          <a:bodyPr>
            <a:normAutofit fontScale="47500" lnSpcReduction="20000"/>
          </a:bodyPr>
          <a:lstStyle/>
          <a:p>
            <a:r>
              <a:rPr lang="en-US" dirty="0" smtClean="0"/>
              <a:t>The Byzantine historian Procopius reported that two Christian monks from Persia traveled to China, where they observed the techniques of silk production, which at that time were unknown outside China. </a:t>
            </a:r>
          </a:p>
          <a:p>
            <a:r>
              <a:rPr lang="en-US" dirty="0" smtClean="0"/>
              <a:t>According to Procopius, the monks hollowed out their walking staffs and filled them with silkworm eggs, which they smuggled out of China, through their native land of Persia, and into the Byzantine empire. </a:t>
            </a:r>
          </a:p>
          <a:p>
            <a:r>
              <a:rPr lang="en-US" dirty="0" smtClean="0"/>
              <a:t>It is likely that Procopius simplified a more complex story by focusing attention on the monks, who by themselves could hardly have introduced a full-blown silk industry to Byzantium. </a:t>
            </a:r>
          </a:p>
          <a:p>
            <a:r>
              <a:rPr lang="en-US" dirty="0" smtClean="0"/>
              <a:t>The production of fine, Chinese-style silks required more than a few silkworm eggs. It called also for the mastery of sophisticated technologies and elaborate procedures that probably reached Byzantium by several routes.</a:t>
            </a:r>
            <a:endParaRPr lang="en-US" dirty="0"/>
          </a:p>
        </p:txBody>
      </p:sp>
      <p:pic>
        <p:nvPicPr>
          <p:cNvPr id="7" name="Content Placeholder 6" descr="Silk byzantine.gif"/>
          <p:cNvPicPr>
            <a:picLocks noGrp="1" noChangeAspect="1"/>
          </p:cNvPicPr>
          <p:nvPr>
            <p:ph sz="half" idx="2"/>
          </p:nvPr>
        </p:nvPicPr>
        <p:blipFill>
          <a:blip r:embed="rId2" cstate="print"/>
          <a:stretch>
            <a:fillRect/>
          </a:stretch>
        </p:blipFill>
        <p:spPr>
          <a:xfrm>
            <a:off x="6324601" y="-46920"/>
            <a:ext cx="4533321" cy="6904920"/>
          </a:xfrm>
        </p:spPr>
      </p:pic>
    </p:spTree>
    <p:extLst>
      <p:ext uri="{BB962C8B-B14F-4D97-AF65-F5344CB8AC3E}">
        <p14:creationId xmlns:p14="http://schemas.microsoft.com/office/powerpoint/2010/main" val="1110703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981200" y="685800"/>
            <a:ext cx="2743200" cy="5321300"/>
          </a:xfrm>
        </p:spPr>
        <p:txBody>
          <a:bodyPr>
            <a:normAutofit fontScale="77500" lnSpcReduction="20000"/>
          </a:bodyPr>
          <a:lstStyle/>
          <a:p>
            <a:r>
              <a:rPr lang="en-US" dirty="0" smtClean="0"/>
              <a:t>Peasants—probably sharecroppers—receive seeds and tend to vineyards in this painting from a Byzantine manuscript. What does this illustration suggest about the relationship between the two landowners or overseers (left, in the top register) and the five laborers? </a:t>
            </a:r>
            <a:endParaRPr lang="en-US" dirty="0"/>
          </a:p>
        </p:txBody>
      </p:sp>
      <p:pic>
        <p:nvPicPr>
          <p:cNvPr id="4" name="Content Placeholder 3" descr="serfs.jpg"/>
          <p:cNvPicPr>
            <a:picLocks noGrp="1" noChangeAspect="1"/>
          </p:cNvPicPr>
          <p:nvPr>
            <p:ph sz="half" idx="2"/>
          </p:nvPr>
        </p:nvPicPr>
        <p:blipFill>
          <a:blip r:embed="rId2" cstate="print"/>
          <a:stretch>
            <a:fillRect/>
          </a:stretch>
        </p:blipFill>
        <p:spPr>
          <a:xfrm>
            <a:off x="5156477" y="793229"/>
            <a:ext cx="6123031" cy="5410200"/>
          </a:xfrm>
        </p:spPr>
      </p:pic>
    </p:spTree>
    <p:extLst>
      <p:ext uri="{BB962C8B-B14F-4D97-AF65-F5344CB8AC3E}">
        <p14:creationId xmlns:p14="http://schemas.microsoft.com/office/powerpoint/2010/main" val="3110381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pic>
        <p:nvPicPr>
          <p:cNvPr id="4" name="Content Placeholder 3" descr="feudalism.png"/>
          <p:cNvPicPr>
            <a:picLocks noGrp="1" noChangeAspect="1"/>
          </p:cNvPicPr>
          <p:nvPr>
            <p:ph idx="1"/>
          </p:nvPr>
        </p:nvPicPr>
        <p:blipFill>
          <a:blip r:embed="rId2" cstate="print"/>
          <a:stretch>
            <a:fillRect/>
          </a:stretch>
        </p:blipFill>
        <p:spPr>
          <a:xfrm>
            <a:off x="1905001" y="1524000"/>
            <a:ext cx="5338823" cy="4572000"/>
          </a:xfrm>
        </p:spPr>
      </p:pic>
      <p:sp>
        <p:nvSpPr>
          <p:cNvPr id="5" name="TextBox 4"/>
          <p:cNvSpPr txBox="1"/>
          <p:nvPr/>
        </p:nvSpPr>
        <p:spPr>
          <a:xfrm>
            <a:off x="7391401" y="228601"/>
            <a:ext cx="3276601" cy="6186309"/>
          </a:xfrm>
          <a:prstGeom prst="rect">
            <a:avLst/>
          </a:prstGeom>
          <a:noFill/>
        </p:spPr>
        <p:txBody>
          <a:bodyPr wrap="square" rtlCol="0">
            <a:spAutoFit/>
          </a:bodyPr>
          <a:lstStyle/>
          <a:p>
            <a:pPr>
              <a:buFont typeface="Arial" pitchFamily="34" charset="0"/>
              <a:buChar char="•"/>
            </a:pPr>
            <a:r>
              <a:rPr lang="en-US" b="1" dirty="0"/>
              <a:t>Feudalism is characterized as the political and social order of medieval Europe</a:t>
            </a:r>
          </a:p>
          <a:p>
            <a:pPr>
              <a:buFont typeface="Arial" pitchFamily="34" charset="0"/>
              <a:buChar char="•"/>
            </a:pPr>
            <a:endParaRPr lang="en-US" b="1" dirty="0"/>
          </a:p>
          <a:p>
            <a:pPr>
              <a:buFont typeface="Arial" pitchFamily="34" charset="0"/>
              <a:buChar char="•"/>
            </a:pPr>
            <a:r>
              <a:rPr lang="en-US" dirty="0"/>
              <a:t>Local political and military elites worked in ad hoc ways to organize  their territories and maintain social order</a:t>
            </a:r>
          </a:p>
          <a:p>
            <a:pPr>
              <a:buFont typeface="Arial" pitchFamily="34" charset="0"/>
              <a:buChar char="•"/>
            </a:pPr>
            <a:endParaRPr lang="en-US" b="1" dirty="0"/>
          </a:p>
          <a:p>
            <a:pPr>
              <a:buFont typeface="Arial" pitchFamily="34" charset="0"/>
              <a:buChar char="•"/>
            </a:pPr>
            <a:r>
              <a:rPr lang="en-US" b="1" dirty="0"/>
              <a:t>Organized small private armies of armed retainers</a:t>
            </a:r>
          </a:p>
          <a:p>
            <a:pPr>
              <a:buFont typeface="Arial" pitchFamily="34" charset="0"/>
              <a:buChar char="•"/>
            </a:pPr>
            <a:endParaRPr lang="en-US" b="1" dirty="0"/>
          </a:p>
          <a:p>
            <a:pPr>
              <a:buFont typeface="Arial" pitchFamily="34" charset="0"/>
              <a:buChar char="•"/>
            </a:pPr>
            <a:r>
              <a:rPr lang="en-US" b="1" dirty="0"/>
              <a:t>Examples</a:t>
            </a:r>
          </a:p>
          <a:p>
            <a:pPr>
              <a:buFont typeface="Arial" pitchFamily="34" charset="0"/>
              <a:buChar char="•"/>
            </a:pPr>
            <a:r>
              <a:rPr lang="en-US" b="1" dirty="0"/>
              <a:t>Retainers sometimes rewarded w/</a:t>
            </a:r>
          </a:p>
          <a:p>
            <a:pPr lvl="1">
              <a:buFont typeface="Arial" pitchFamily="34" charset="0"/>
              <a:buChar char="•"/>
            </a:pPr>
            <a:r>
              <a:rPr lang="en-US" b="1" dirty="0"/>
              <a:t>Land grants</a:t>
            </a:r>
          </a:p>
          <a:p>
            <a:pPr lvl="1">
              <a:buFont typeface="Arial" pitchFamily="34" charset="0"/>
              <a:buChar char="•"/>
            </a:pPr>
            <a:r>
              <a:rPr lang="en-US" b="1" dirty="0"/>
              <a:t>Rights to income generated by mill</a:t>
            </a:r>
          </a:p>
          <a:p>
            <a:pPr lvl="1">
              <a:buFont typeface="Arial" pitchFamily="34" charset="0"/>
              <a:buChar char="•"/>
            </a:pPr>
            <a:r>
              <a:rPr lang="en-US" b="1" dirty="0"/>
              <a:t>Right to receive rent or payment from the village</a:t>
            </a:r>
          </a:p>
          <a:p>
            <a:pPr lvl="1">
              <a:buFont typeface="Arial" pitchFamily="34" charset="0"/>
              <a:buChar char="•"/>
            </a:pPr>
            <a:r>
              <a:rPr lang="en-US" b="1" dirty="0"/>
              <a:t>Might maintain them in own household</a:t>
            </a:r>
            <a:endParaRPr lang="en-US" b="1" dirty="0"/>
          </a:p>
        </p:txBody>
      </p:sp>
    </p:spTree>
    <p:extLst>
      <p:ext uri="{BB962C8B-B14F-4D97-AF65-F5344CB8AC3E}">
        <p14:creationId xmlns:p14="http://schemas.microsoft.com/office/powerpoint/2010/main" val="2302373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Peasants in Western Europe</a:t>
            </a:r>
            <a:endParaRPr lang="en-US" dirty="0"/>
          </a:p>
        </p:txBody>
      </p:sp>
      <p:sp>
        <p:nvSpPr>
          <p:cNvPr id="5" name="Content Placeholder 4"/>
          <p:cNvSpPr>
            <a:spLocks noGrp="1"/>
          </p:cNvSpPr>
          <p:nvPr>
            <p:ph sz="half" idx="2"/>
          </p:nvPr>
        </p:nvSpPr>
        <p:spPr/>
        <p:txBody>
          <a:bodyPr>
            <a:normAutofit fontScale="92500" lnSpcReduction="20000"/>
          </a:bodyPr>
          <a:lstStyle/>
          <a:p>
            <a:r>
              <a:rPr lang="en-US" sz="3000" b="1" dirty="0"/>
              <a:t>Obliged to provide labor services and payments of rents to lord</a:t>
            </a:r>
            <a:endParaRPr lang="en-US" sz="3000" b="1" dirty="0">
              <a:cs typeface="Times New Roman" pitchFamily="18" charset="0"/>
            </a:endParaRPr>
          </a:p>
          <a:p>
            <a:pPr lvl="1"/>
            <a:r>
              <a:rPr lang="en-US" sz="3000" dirty="0">
                <a:cs typeface="Times New Roman" pitchFamily="18" charset="0"/>
              </a:rPr>
              <a:t>Portion of harvest, a chicken, dozen eggs </a:t>
            </a:r>
          </a:p>
          <a:p>
            <a:r>
              <a:rPr lang="en-US" sz="3000" dirty="0">
                <a:cs typeface="Times New Roman" pitchFamily="18" charset="0"/>
              </a:rPr>
              <a:t>Unable to move from land</a:t>
            </a:r>
          </a:p>
          <a:p>
            <a:r>
              <a:rPr lang="en-US" sz="3000" dirty="0">
                <a:cs typeface="Times New Roman" pitchFamily="18" charset="0"/>
              </a:rPr>
              <a:t>Males work 3 days in fields</a:t>
            </a:r>
          </a:p>
          <a:p>
            <a:r>
              <a:rPr lang="en-US" sz="3000" dirty="0">
                <a:cs typeface="Times New Roman" pitchFamily="18" charset="0"/>
              </a:rPr>
              <a:t>Women churn butter, made cheese, brew beer, spun thread, wove cloth, keep sheep, cattle</a:t>
            </a:r>
          </a:p>
          <a:p>
            <a:r>
              <a:rPr lang="en-US" sz="3000" dirty="0">
                <a:cs typeface="Times New Roman" pitchFamily="18" charset="0"/>
              </a:rPr>
              <a:t>Fees charged for marrying serfs of another lord</a:t>
            </a:r>
          </a:p>
          <a:p>
            <a:endParaRPr lang="en-US" dirty="0"/>
          </a:p>
        </p:txBody>
      </p:sp>
      <p:pic>
        <p:nvPicPr>
          <p:cNvPr id="6" name="Picture 4" descr="Pruning_Vines"/>
          <p:cNvPicPr>
            <a:picLocks noGrp="1" noChangeAspect="1" noChangeArrowheads="1"/>
          </p:cNvPicPr>
          <p:nvPr>
            <p:ph sz="half" idx="1"/>
          </p:nvPr>
        </p:nvPicPr>
        <p:blipFill>
          <a:blip r:embed="rId2" cstate="print"/>
          <a:srcRect/>
          <a:stretch>
            <a:fillRect/>
          </a:stretch>
        </p:blipFill>
        <p:spPr>
          <a:xfrm>
            <a:off x="2133601" y="1600201"/>
            <a:ext cx="3489569" cy="4890491"/>
          </a:xfrm>
          <a:noFill/>
        </p:spPr>
      </p:pic>
    </p:spTree>
    <p:extLst>
      <p:ext uri="{BB962C8B-B14F-4D97-AF65-F5344CB8AC3E}">
        <p14:creationId xmlns:p14="http://schemas.microsoft.com/office/powerpoint/2010/main" val="383688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Monasteries</a:t>
            </a:r>
            <a:endParaRPr lang="en-US" dirty="0"/>
          </a:p>
        </p:txBody>
      </p:sp>
      <p:sp>
        <p:nvSpPr>
          <p:cNvPr id="7" name="Text Placeholder 6"/>
          <p:cNvSpPr>
            <a:spLocks noGrp="1"/>
          </p:cNvSpPr>
          <p:nvPr>
            <p:ph type="body" idx="1"/>
          </p:nvPr>
        </p:nvSpPr>
        <p:spPr>
          <a:xfrm>
            <a:off x="2209800" y="1435100"/>
            <a:ext cx="2667000" cy="4572000"/>
          </a:xfrm>
        </p:spPr>
        <p:txBody>
          <a:bodyPr>
            <a:normAutofit fontScale="62500" lnSpcReduction="20000"/>
          </a:bodyPr>
          <a:lstStyle/>
          <a:p>
            <a:pPr>
              <a:buFont typeface="Arial" pitchFamily="34" charset="0"/>
              <a:buChar char="•"/>
            </a:pPr>
            <a:r>
              <a:rPr lang="en-US" b="1" dirty="0" smtClean="0"/>
              <a:t>Monasteries were the principal centers of literacy in western Europe during the early middle ages.</a:t>
            </a:r>
          </a:p>
          <a:p>
            <a:pPr>
              <a:buFont typeface="Arial" pitchFamily="34" charset="0"/>
              <a:buChar char="•"/>
            </a:pPr>
            <a:r>
              <a:rPr lang="en-US" dirty="0" smtClean="0"/>
              <a:t> In this manuscript illustration, one monk copies a manuscript, another makes geometric calculations, a third cuts parchment, two work on the building, and one more rings the bells that call monks and members of the surrounding community to religious services. </a:t>
            </a:r>
            <a:endParaRPr lang="en-US" dirty="0"/>
          </a:p>
        </p:txBody>
      </p:sp>
      <p:pic>
        <p:nvPicPr>
          <p:cNvPr id="5" name="Content Placeholder 4" descr="monastery.jpg"/>
          <p:cNvPicPr>
            <a:picLocks noGrp="1" noChangeAspect="1"/>
          </p:cNvPicPr>
          <p:nvPr>
            <p:ph sz="half" idx="2"/>
          </p:nvPr>
        </p:nvPicPr>
        <p:blipFill>
          <a:blip r:embed="rId2" cstate="print"/>
          <a:stretch>
            <a:fillRect/>
          </a:stretch>
        </p:blipFill>
        <p:spPr>
          <a:xfrm>
            <a:off x="5114230" y="0"/>
            <a:ext cx="5644790" cy="6858000"/>
          </a:xfrm>
        </p:spPr>
      </p:pic>
    </p:spTree>
    <p:extLst>
      <p:ext uri="{BB962C8B-B14F-4D97-AF65-F5344CB8AC3E}">
        <p14:creationId xmlns:p14="http://schemas.microsoft.com/office/powerpoint/2010/main" val="525799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t. benedict.jpg"/>
          <p:cNvPicPr>
            <a:picLocks noGrp="1" noChangeAspect="1"/>
          </p:cNvPicPr>
          <p:nvPr>
            <p:ph sz="half" idx="1"/>
          </p:nvPr>
        </p:nvPicPr>
        <p:blipFill>
          <a:blip r:embed="rId2" cstate="print"/>
          <a:stretch>
            <a:fillRect/>
          </a:stretch>
        </p:blipFill>
        <p:spPr>
          <a:xfrm>
            <a:off x="1595460" y="79986"/>
            <a:ext cx="4652940" cy="6778014"/>
          </a:xfrm>
        </p:spPr>
      </p:pic>
      <p:sp>
        <p:nvSpPr>
          <p:cNvPr id="4" name="Content Placeholder 3"/>
          <p:cNvSpPr>
            <a:spLocks noGrp="1"/>
          </p:cNvSpPr>
          <p:nvPr>
            <p:ph sz="half" idx="2"/>
          </p:nvPr>
        </p:nvSpPr>
        <p:spPr/>
        <p:txBody>
          <a:bodyPr>
            <a:normAutofit lnSpcReduction="10000"/>
          </a:bodyPr>
          <a:lstStyle/>
          <a:p>
            <a:r>
              <a:rPr lang="en-US" dirty="0" smtClean="0"/>
              <a:t>A fourteenth-century manuscript illustration shows St. Benedict with his crosier, the staff carried by abbots to symbolize their position (above), and meeting with two monks beside a fishpond at their monastery (below). </a:t>
            </a:r>
          </a:p>
          <a:p>
            <a:r>
              <a:rPr lang="en-US" dirty="0" smtClean="0"/>
              <a:t>What does the fishpond suggest about the economic significance of monasteries? </a:t>
            </a:r>
            <a:endParaRPr lang="en-US" dirty="0"/>
          </a:p>
        </p:txBody>
      </p:sp>
    </p:spTree>
    <p:extLst>
      <p:ext uri="{BB962C8B-B14F-4D97-AF65-F5344CB8AC3E}">
        <p14:creationId xmlns:p14="http://schemas.microsoft.com/office/powerpoint/2010/main" val="2914965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Christian Europe</a:t>
            </a:r>
            <a:endParaRPr lang="en-US" dirty="0"/>
          </a:p>
        </p:txBody>
      </p:sp>
      <p:sp>
        <p:nvSpPr>
          <p:cNvPr id="4" name="Content Placeholder 3"/>
          <p:cNvSpPr>
            <a:spLocks noGrp="1"/>
          </p:cNvSpPr>
          <p:nvPr>
            <p:ph sz="half" idx="1"/>
          </p:nvPr>
        </p:nvSpPr>
        <p:spPr>
          <a:xfrm>
            <a:off x="1828800" y="1600201"/>
            <a:ext cx="4198144" cy="4525963"/>
          </a:xfrm>
        </p:spPr>
        <p:txBody>
          <a:bodyPr>
            <a:normAutofit fontScale="92500"/>
          </a:bodyPr>
          <a:lstStyle/>
          <a:p>
            <a:r>
              <a:rPr lang="en-US" b="1" dirty="0" smtClean="0"/>
              <a:t>Both</a:t>
            </a:r>
          </a:p>
          <a:p>
            <a:pPr lvl="1"/>
            <a:r>
              <a:rPr lang="en-US" b="1" dirty="0" smtClean="0"/>
              <a:t>Christianity serves as the source of religious, moral, and cultural authority for both</a:t>
            </a:r>
          </a:p>
          <a:p>
            <a:pPr lvl="1"/>
            <a:r>
              <a:rPr lang="en-US" b="1" dirty="0" smtClean="0"/>
              <a:t>Both support ecclesiastical hierarchies with networks of monasteries</a:t>
            </a:r>
          </a:p>
          <a:p>
            <a:pPr lvl="1"/>
            <a:r>
              <a:rPr lang="en-US" b="1" dirty="0" smtClean="0"/>
              <a:t>Work to extend Christianity through missionaries</a:t>
            </a:r>
          </a:p>
          <a:p>
            <a:r>
              <a:rPr lang="en-US" b="1" dirty="0" smtClean="0"/>
              <a:t>Divisions</a:t>
            </a:r>
          </a:p>
          <a:p>
            <a:pPr lvl="1"/>
            <a:r>
              <a:rPr lang="en-US" b="1" dirty="0" smtClean="0"/>
              <a:t>Doctrine, ritual, and church authority</a:t>
            </a:r>
          </a:p>
          <a:p>
            <a:endParaRPr lang="en-US" b="1" dirty="0"/>
          </a:p>
        </p:txBody>
      </p:sp>
      <p:pic>
        <p:nvPicPr>
          <p:cNvPr id="6" name="Content Placeholder 5" descr="St. marks in venice.jpg"/>
          <p:cNvPicPr>
            <a:picLocks noGrp="1" noChangeAspect="1"/>
          </p:cNvPicPr>
          <p:nvPr>
            <p:ph sz="half" idx="2"/>
          </p:nvPr>
        </p:nvPicPr>
        <p:blipFill>
          <a:blip r:embed="rId2" cstate="print"/>
          <a:stretch>
            <a:fillRect/>
          </a:stretch>
        </p:blipFill>
        <p:spPr>
          <a:xfrm>
            <a:off x="6477001" y="1143001"/>
            <a:ext cx="3921663" cy="4673763"/>
          </a:xfrm>
        </p:spPr>
      </p:pic>
      <p:sp>
        <p:nvSpPr>
          <p:cNvPr id="7" name="TextBox 6"/>
          <p:cNvSpPr txBox="1"/>
          <p:nvPr/>
        </p:nvSpPr>
        <p:spPr>
          <a:xfrm>
            <a:off x="5257800" y="6019801"/>
            <a:ext cx="5410200" cy="830997"/>
          </a:xfrm>
          <a:prstGeom prst="rect">
            <a:avLst/>
          </a:prstGeom>
          <a:noFill/>
        </p:spPr>
        <p:txBody>
          <a:bodyPr wrap="square" rtlCol="0">
            <a:spAutoFit/>
          </a:bodyPr>
          <a:lstStyle/>
          <a:p>
            <a:r>
              <a:rPr lang="en-US" sz="1200" dirty="0"/>
              <a:t>Consecrated in 1094, this ornate cathedral, although located in Venice, Italy, is a classic example of Byzantine architecture. Such churches represented perhaps the greatest achievement of Byzantine art and were certainly the most monumental expressions of Byzantine culture. (Erich Lessing/Art Resource, NY)</a:t>
            </a:r>
            <a:endParaRPr lang="en-US" sz="1200" dirty="0"/>
          </a:p>
        </p:txBody>
      </p:sp>
    </p:spTree>
    <p:extLst>
      <p:ext uri="{BB962C8B-B14F-4D97-AF65-F5344CB8AC3E}">
        <p14:creationId xmlns:p14="http://schemas.microsoft.com/office/powerpoint/2010/main" val="11780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764631" y="372534"/>
            <a:ext cx="8674769" cy="6104467"/>
          </a:xfrm>
          <a:prstGeom prst="rect">
            <a:avLst/>
          </a:prstGeom>
        </p:spPr>
      </p:pic>
    </p:spTree>
    <p:extLst>
      <p:ext uri="{BB962C8B-B14F-4D97-AF65-F5344CB8AC3E}">
        <p14:creationId xmlns:p14="http://schemas.microsoft.com/office/powerpoint/2010/main" val="1009639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Religious Rivalry </a:t>
            </a:r>
            <a:endParaRPr lang="en-US" dirty="0"/>
          </a:p>
        </p:txBody>
      </p:sp>
      <p:sp>
        <p:nvSpPr>
          <p:cNvPr id="11" name="Text Placeholder 10"/>
          <p:cNvSpPr>
            <a:spLocks noGrp="1"/>
          </p:cNvSpPr>
          <p:nvPr>
            <p:ph sz="half" idx="1"/>
          </p:nvPr>
        </p:nvSpPr>
        <p:spPr/>
        <p:txBody>
          <a:bodyPr/>
          <a:lstStyle/>
          <a:p>
            <a:pPr>
              <a:buNone/>
            </a:pPr>
            <a:r>
              <a:rPr lang="en-US" dirty="0" smtClean="0"/>
              <a:t>	</a:t>
            </a:r>
          </a:p>
          <a:p>
            <a:r>
              <a:rPr lang="en-US" dirty="0" smtClean="0">
                <a:latin typeface="Times New Roman" pitchFamily="18" charset="0"/>
                <a:cs typeface="Times New Roman" pitchFamily="18" charset="0"/>
              </a:rPr>
              <a:t>Ritual disputes</a:t>
            </a:r>
          </a:p>
          <a:p>
            <a:pPr lvl="1"/>
            <a:r>
              <a:rPr lang="en-US" dirty="0" smtClean="0">
                <a:latin typeface="Times New Roman" pitchFamily="18" charset="0"/>
                <a:cs typeface="Times New Roman" pitchFamily="18" charset="0"/>
              </a:rPr>
              <a:t>Beards on clergy –West shaved </a:t>
            </a:r>
          </a:p>
          <a:p>
            <a:pPr lvl="1"/>
            <a:r>
              <a:rPr lang="en-US" dirty="0" smtClean="0">
                <a:latin typeface="Times New Roman" pitchFamily="18" charset="0"/>
                <a:cs typeface="Times New Roman" pitchFamily="18" charset="0"/>
              </a:rPr>
              <a:t>Unleavened bread for Mass in West-Leavened in East</a:t>
            </a:r>
          </a:p>
          <a:p>
            <a:r>
              <a:rPr lang="en-US" dirty="0" smtClean="0">
                <a:latin typeface="Times New Roman" pitchFamily="18" charset="0"/>
                <a:cs typeface="Times New Roman" pitchFamily="18" charset="0"/>
              </a:rPr>
              <a:t>Theological disputes</a:t>
            </a:r>
          </a:p>
          <a:p>
            <a:pPr lvl="1"/>
            <a:r>
              <a:rPr lang="en-US" b="1" dirty="0" smtClean="0">
                <a:latin typeface="Times New Roman" pitchFamily="18" charset="0"/>
                <a:cs typeface="Times New Roman" pitchFamily="18" charset="0"/>
              </a:rPr>
              <a:t>Iconoclasm</a:t>
            </a:r>
          </a:p>
          <a:p>
            <a:pPr lvl="1"/>
            <a:r>
              <a:rPr lang="en-US" dirty="0" smtClean="0">
                <a:latin typeface="Times New Roman" pitchFamily="18" charset="0"/>
                <a:cs typeface="Times New Roman" pitchFamily="18" charset="0"/>
              </a:rPr>
              <a:t>Nature of the Trinity </a:t>
            </a:r>
          </a:p>
          <a:p>
            <a:endParaRPr lang="en-US" dirty="0"/>
          </a:p>
        </p:txBody>
      </p:sp>
      <p:pic>
        <p:nvPicPr>
          <p:cNvPr id="5" name="Content Placeholder 4" descr="iconoclasm.jpg"/>
          <p:cNvPicPr>
            <a:picLocks noGrp="1" noChangeAspect="1"/>
          </p:cNvPicPr>
          <p:nvPr>
            <p:ph sz="half" idx="2"/>
          </p:nvPr>
        </p:nvPicPr>
        <p:blipFill>
          <a:blip r:embed="rId2" cstate="print"/>
          <a:stretch>
            <a:fillRect/>
          </a:stretch>
        </p:blipFill>
        <p:spPr>
          <a:xfrm>
            <a:off x="6096000" y="2315724"/>
            <a:ext cx="4572000" cy="2866030"/>
          </a:xfrm>
        </p:spPr>
      </p:pic>
      <p:sp>
        <p:nvSpPr>
          <p:cNvPr id="6" name="TextBox 5"/>
          <p:cNvSpPr txBox="1"/>
          <p:nvPr/>
        </p:nvSpPr>
        <p:spPr>
          <a:xfrm>
            <a:off x="6248400" y="5562601"/>
            <a:ext cx="3657600" cy="1200329"/>
          </a:xfrm>
          <a:prstGeom prst="rect">
            <a:avLst/>
          </a:prstGeom>
          <a:noFill/>
        </p:spPr>
        <p:txBody>
          <a:bodyPr wrap="square" rtlCol="0">
            <a:spAutoFit/>
          </a:bodyPr>
          <a:lstStyle/>
          <a:p>
            <a:r>
              <a:rPr lang="en-US" dirty="0"/>
              <a:t>This illustration from a </a:t>
            </a:r>
            <a:r>
              <a:rPr lang="en-US" dirty="0" err="1"/>
              <a:t>psalter</a:t>
            </a:r>
            <a:r>
              <a:rPr lang="en-US" dirty="0"/>
              <a:t> prepared about 900 </a:t>
            </a:r>
            <a:r>
              <a:rPr lang="en-US" cap="small" dirty="0" err="1"/>
              <a:t>c.e</a:t>
            </a:r>
            <a:r>
              <a:rPr lang="en-US" cap="small" dirty="0"/>
              <a:t>.</a:t>
            </a:r>
            <a:r>
              <a:rPr lang="en-US" dirty="0"/>
              <a:t> depicts an iconoclast whitewashing an image of Jesus painted on a wall. </a:t>
            </a:r>
            <a:endParaRPr lang="en-US" dirty="0"/>
          </a:p>
        </p:txBody>
      </p:sp>
    </p:spTree>
    <p:extLst>
      <p:ext uri="{BB962C8B-B14F-4D97-AF65-F5344CB8AC3E}">
        <p14:creationId xmlns:p14="http://schemas.microsoft.com/office/powerpoint/2010/main" val="1678101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Schism</a:t>
            </a:r>
            <a:endParaRPr lang="en-US" b="1" dirty="0"/>
          </a:p>
        </p:txBody>
      </p:sp>
      <p:sp>
        <p:nvSpPr>
          <p:cNvPr id="3" name="Content Placeholder 2"/>
          <p:cNvSpPr>
            <a:spLocks noGrp="1"/>
          </p:cNvSpPr>
          <p:nvPr>
            <p:ph sz="half" idx="1"/>
          </p:nvPr>
        </p:nvSpPr>
        <p:spPr/>
        <p:txBody>
          <a:bodyPr>
            <a:normAutofit fontScale="92500" lnSpcReduction="10000"/>
          </a:bodyPr>
          <a:lstStyle/>
          <a:p>
            <a:pPr>
              <a:lnSpc>
                <a:spcPct val="90000"/>
              </a:lnSpc>
            </a:pPr>
            <a:r>
              <a:rPr lang="en-US" dirty="0" smtClean="0">
                <a:latin typeface="Times New Roman" pitchFamily="18" charset="0"/>
                <a:cs typeface="Times New Roman" pitchFamily="18" charset="0"/>
              </a:rPr>
              <a:t>Arguments over hierarchy, jurisdiction</a:t>
            </a:r>
          </a:p>
          <a:p>
            <a:pPr>
              <a:lnSpc>
                <a:spcPct val="90000"/>
              </a:lnSpc>
            </a:pPr>
            <a:r>
              <a:rPr lang="en-US" dirty="0" smtClean="0">
                <a:latin typeface="Times New Roman" pitchFamily="18" charset="0"/>
                <a:cs typeface="Times New Roman" pitchFamily="18" charset="0"/>
              </a:rPr>
              <a:t>Autonomy of Patriarchs, or Primacy of Rome?</a:t>
            </a:r>
          </a:p>
          <a:p>
            <a:pPr>
              <a:lnSpc>
                <a:spcPct val="90000"/>
              </a:lnSpc>
            </a:pPr>
            <a:r>
              <a:rPr lang="en-US" dirty="0" smtClean="0">
                <a:latin typeface="Times New Roman" pitchFamily="18" charset="0"/>
                <a:cs typeface="Times New Roman" pitchFamily="18" charset="0"/>
              </a:rPr>
              <a:t>1054 Patriarch of Constantinople and Pope of Rome excommunicate each other</a:t>
            </a:r>
          </a:p>
          <a:p>
            <a:pPr lvl="1">
              <a:lnSpc>
                <a:spcPct val="90000"/>
              </a:lnSpc>
            </a:pPr>
            <a:r>
              <a:rPr lang="en-US" dirty="0" smtClean="0">
                <a:latin typeface="Times New Roman" pitchFamily="18" charset="0"/>
                <a:cs typeface="Times New Roman" pitchFamily="18" charset="0"/>
              </a:rPr>
              <a:t>East: Orthodox Church</a:t>
            </a:r>
          </a:p>
          <a:p>
            <a:pPr lvl="1">
              <a:lnSpc>
                <a:spcPct val="90000"/>
              </a:lnSpc>
            </a:pPr>
            <a:r>
              <a:rPr lang="en-US" dirty="0" smtClean="0">
                <a:latin typeface="Times New Roman" pitchFamily="18" charset="0"/>
                <a:cs typeface="Times New Roman" pitchFamily="18" charset="0"/>
              </a:rPr>
              <a:t>West: Roman Catholic</a:t>
            </a:r>
          </a:p>
          <a:p>
            <a:pPr lvl="1">
              <a:lnSpc>
                <a:spcPct val="90000"/>
              </a:lnSpc>
            </a:pPr>
            <a:endParaRPr lang="en-US" dirty="0" smtClean="0">
              <a:latin typeface="Times New Roman" pitchFamily="18" charset="0"/>
              <a:cs typeface="Times New Roman" pitchFamily="18" charset="0"/>
            </a:endParaRPr>
          </a:p>
          <a:p>
            <a:pPr lvl="1">
              <a:lnSpc>
                <a:spcPct val="90000"/>
              </a:lnSpc>
            </a:pPr>
            <a:r>
              <a:rPr lang="en-US" b="1" dirty="0" smtClean="0">
                <a:latin typeface="Times New Roman" pitchFamily="18" charset="0"/>
                <a:cs typeface="Times New Roman" pitchFamily="18" charset="0"/>
              </a:rPr>
              <a:t>The eastern and western churches remain split to this day</a:t>
            </a:r>
          </a:p>
          <a:p>
            <a:endParaRPr lang="en-US" dirty="0"/>
          </a:p>
        </p:txBody>
      </p:sp>
      <p:pic>
        <p:nvPicPr>
          <p:cNvPr id="5" name="Content Placeholder 4" descr="schism.jpg"/>
          <p:cNvPicPr>
            <a:picLocks noGrp="1" noChangeAspect="1"/>
          </p:cNvPicPr>
          <p:nvPr>
            <p:ph sz="half" idx="2"/>
          </p:nvPr>
        </p:nvPicPr>
        <p:blipFill>
          <a:blip r:embed="rId2" cstate="print"/>
          <a:stretch>
            <a:fillRect/>
          </a:stretch>
        </p:blipFill>
        <p:spPr>
          <a:xfrm>
            <a:off x="6111394" y="2362200"/>
            <a:ext cx="4556606" cy="2819400"/>
          </a:xfrm>
        </p:spPr>
      </p:pic>
    </p:spTree>
    <p:extLst>
      <p:ext uri="{BB962C8B-B14F-4D97-AF65-F5344CB8AC3E}">
        <p14:creationId xmlns:p14="http://schemas.microsoft.com/office/powerpoint/2010/main" val="3315884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on Slavic Cultures</a:t>
            </a:r>
            <a:endParaRPr lang="en-US" dirty="0"/>
          </a:p>
        </p:txBody>
      </p:sp>
      <p:sp>
        <p:nvSpPr>
          <p:cNvPr id="3" name="Content Placeholder 2"/>
          <p:cNvSpPr>
            <a:spLocks noGrp="1"/>
          </p:cNvSpPr>
          <p:nvPr>
            <p:ph sz="half" idx="1"/>
          </p:nvPr>
        </p:nvSpPr>
        <p:spPr/>
        <p:txBody>
          <a:bodyPr/>
          <a:lstStyle/>
          <a:p>
            <a:pPr>
              <a:buFont typeface="Arial" pitchFamily="34" charset="0"/>
              <a:buChar char="•"/>
            </a:pPr>
            <a:r>
              <a:rPr lang="en-US" dirty="0" smtClean="0">
                <a:latin typeface="Times New Roman" pitchFamily="18" charset="0"/>
                <a:cs typeface="Times New Roman" pitchFamily="18" charset="0"/>
              </a:rPr>
              <a:t>Missionaries sent to Balkan lands and converted the Slavs to Orthodox Christianity</a:t>
            </a:r>
          </a:p>
          <a:p>
            <a:pPr>
              <a:buFont typeface="Arial" pitchFamily="34" charset="0"/>
              <a:buChar char="•"/>
            </a:pPr>
            <a:r>
              <a:rPr lang="en-US" dirty="0" smtClean="0">
                <a:latin typeface="Times New Roman" pitchFamily="18" charset="0"/>
                <a:cs typeface="Times New Roman" pitchFamily="18" charset="0"/>
              </a:rPr>
              <a:t>Saints Cyril and Methodius</a:t>
            </a:r>
          </a:p>
          <a:p>
            <a:pPr lvl="1"/>
            <a:r>
              <a:rPr lang="en-US" dirty="0" smtClean="0">
                <a:latin typeface="Times New Roman" pitchFamily="18" charset="0"/>
                <a:cs typeface="Times New Roman" pitchFamily="18" charset="0"/>
              </a:rPr>
              <a:t>Create </a:t>
            </a:r>
            <a:r>
              <a:rPr lang="en-US" b="1" dirty="0" smtClean="0">
                <a:latin typeface="Times New Roman" pitchFamily="18" charset="0"/>
                <a:cs typeface="Times New Roman" pitchFamily="18" charset="0"/>
              </a:rPr>
              <a:t>Cyrillic alphabet</a:t>
            </a:r>
          </a:p>
          <a:p>
            <a:pPr lvl="1"/>
            <a:r>
              <a:rPr lang="en-US" dirty="0" smtClean="0">
                <a:latin typeface="Times New Roman" pitchFamily="18" charset="0"/>
                <a:cs typeface="Times New Roman" pitchFamily="18" charset="0"/>
              </a:rPr>
              <a:t>Adapted from Greek but represents Slavic sound</a:t>
            </a:r>
          </a:p>
          <a:p>
            <a:pPr>
              <a:buFont typeface="Arial" pitchFamily="34" charset="0"/>
              <a:buChar char="•"/>
            </a:pPr>
            <a:r>
              <a:rPr lang="en-US" dirty="0" smtClean="0">
                <a:latin typeface="Times New Roman" pitchFamily="18" charset="0"/>
                <a:cs typeface="Times New Roman" pitchFamily="18" charset="0"/>
              </a:rPr>
              <a:t>Slavic lands develop orientation to Byzantium</a:t>
            </a:r>
          </a:p>
          <a:p>
            <a:endParaRPr lang="en-US" dirty="0"/>
          </a:p>
        </p:txBody>
      </p:sp>
      <p:pic>
        <p:nvPicPr>
          <p:cNvPr id="5" name="Content Placeholder 6" descr="800px-Cyrillic_alphabet_world_distribution_svg.png"/>
          <p:cNvPicPr>
            <a:picLocks noGrp="1" noChangeAspect="1"/>
          </p:cNvPicPr>
          <p:nvPr>
            <p:ph sz="half" idx="2"/>
          </p:nvPr>
        </p:nvPicPr>
        <p:blipFill>
          <a:blip r:embed="rId2" cstate="print"/>
          <a:stretch>
            <a:fillRect/>
          </a:stretch>
        </p:blipFill>
        <p:spPr>
          <a:xfrm>
            <a:off x="6172200" y="2171128"/>
            <a:ext cx="4415095" cy="2240662"/>
          </a:xfrm>
        </p:spPr>
      </p:pic>
      <p:sp>
        <p:nvSpPr>
          <p:cNvPr id="6" name="TextBox 5"/>
          <p:cNvSpPr txBox="1"/>
          <p:nvPr/>
        </p:nvSpPr>
        <p:spPr>
          <a:xfrm>
            <a:off x="6553200" y="4876800"/>
            <a:ext cx="3657600" cy="369332"/>
          </a:xfrm>
          <a:prstGeom prst="rect">
            <a:avLst/>
          </a:prstGeom>
          <a:noFill/>
        </p:spPr>
        <p:txBody>
          <a:bodyPr wrap="square" rtlCol="0">
            <a:spAutoFit/>
          </a:bodyPr>
          <a:lstStyle/>
          <a:p>
            <a:pPr algn="ctr"/>
            <a:r>
              <a:rPr lang="en-US" dirty="0"/>
              <a:t>Cyrillic alphabet worldwide</a:t>
            </a:r>
            <a:endParaRPr lang="en-US" dirty="0"/>
          </a:p>
        </p:txBody>
      </p:sp>
    </p:spTree>
    <p:extLst>
      <p:ext uri="{BB962C8B-B14F-4D97-AF65-F5344CB8AC3E}">
        <p14:creationId xmlns:p14="http://schemas.microsoft.com/office/powerpoint/2010/main" val="24338810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yrillic alphabet"/>
          <p:cNvPicPr>
            <a:picLocks noChangeAspect="1" noChangeArrowheads="1"/>
          </p:cNvPicPr>
          <p:nvPr/>
        </p:nvPicPr>
        <p:blipFill>
          <a:blip r:embed="rId2" cstate="print"/>
          <a:srcRect/>
          <a:stretch>
            <a:fillRect/>
          </a:stretch>
        </p:blipFill>
        <p:spPr bwMode="auto">
          <a:xfrm>
            <a:off x="3124200" y="1295400"/>
            <a:ext cx="5417706" cy="5365750"/>
          </a:xfrm>
          <a:prstGeom prst="rect">
            <a:avLst/>
          </a:prstGeom>
          <a:noFill/>
          <a:ln w="9525">
            <a:noFill/>
            <a:miter lim="800000"/>
            <a:headEnd/>
            <a:tailEnd/>
          </a:ln>
        </p:spPr>
      </p:pic>
      <p:sp>
        <p:nvSpPr>
          <p:cNvPr id="6" name="TextBox 5"/>
          <p:cNvSpPr txBox="1"/>
          <p:nvPr/>
        </p:nvSpPr>
        <p:spPr>
          <a:xfrm>
            <a:off x="3810000" y="381000"/>
            <a:ext cx="3124200" cy="369332"/>
          </a:xfrm>
          <a:prstGeom prst="rect">
            <a:avLst/>
          </a:prstGeom>
          <a:noFill/>
        </p:spPr>
        <p:txBody>
          <a:bodyPr wrap="square" rtlCol="0">
            <a:spAutoFit/>
          </a:bodyPr>
          <a:lstStyle/>
          <a:p>
            <a:pPr algn="ctr"/>
            <a:r>
              <a:rPr lang="en-US"/>
              <a:t>Cyrillic Alphabet</a:t>
            </a:r>
            <a:endParaRPr lang="en-US" dirty="0"/>
          </a:p>
        </p:txBody>
      </p:sp>
    </p:spTree>
    <p:extLst>
      <p:ext uri="{BB962C8B-B14F-4D97-AF65-F5344CB8AC3E}">
        <p14:creationId xmlns:p14="http://schemas.microsoft.com/office/powerpoint/2010/main" val="1338427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Kievan</a:t>
            </a:r>
            <a:r>
              <a:rPr lang="en-US" dirty="0" smtClean="0"/>
              <a:t> </a:t>
            </a:r>
            <a:r>
              <a:rPr lang="en-US" dirty="0" err="1" smtClean="0"/>
              <a:t>Rus</a:t>
            </a:r>
            <a:endParaRPr lang="en-US" dirty="0"/>
          </a:p>
        </p:txBody>
      </p:sp>
      <p:sp>
        <p:nvSpPr>
          <p:cNvPr id="6" name="Content Placeholder 5"/>
          <p:cNvSpPr>
            <a:spLocks noGrp="1"/>
          </p:cNvSpPr>
          <p:nvPr>
            <p:ph sz="half" idx="2"/>
          </p:nvPr>
        </p:nvSpPr>
        <p:spPr/>
        <p:txBody>
          <a:bodyPr>
            <a:normAutofit/>
          </a:bodyPr>
          <a:lstStyle/>
          <a:p>
            <a:r>
              <a:rPr lang="en-US" b="1" dirty="0" smtClean="0"/>
              <a:t>Vladimir the Great</a:t>
            </a:r>
          </a:p>
          <a:p>
            <a:r>
              <a:rPr lang="en-US" dirty="0" smtClean="0"/>
              <a:t>989 converted to Orthodox Christianity and ordered subjects to follow</a:t>
            </a:r>
          </a:p>
          <a:p>
            <a:r>
              <a:rPr lang="en-US" dirty="0" smtClean="0"/>
              <a:t>Known for “</a:t>
            </a:r>
            <a:r>
              <a:rPr lang="en-US" dirty="0" err="1" smtClean="0"/>
              <a:t>drunkeness</a:t>
            </a:r>
            <a:r>
              <a:rPr lang="en-US" dirty="0" smtClean="0"/>
              <a:t> and a harem of 800 girls”</a:t>
            </a:r>
          </a:p>
          <a:p>
            <a:r>
              <a:rPr lang="en-US" dirty="0" smtClean="0"/>
              <a:t>After his conversion, see the Byzantine influence flow rapidly to Russia</a:t>
            </a:r>
            <a:endParaRPr lang="en-US" dirty="0"/>
          </a:p>
        </p:txBody>
      </p:sp>
      <p:pic>
        <p:nvPicPr>
          <p:cNvPr id="8" name="Content Placeholder 5" descr="Vladimir the Great.jpg"/>
          <p:cNvPicPr>
            <a:picLocks noGrp="1" noChangeAspect="1"/>
          </p:cNvPicPr>
          <p:nvPr>
            <p:ph sz="half" idx="1"/>
          </p:nvPr>
        </p:nvPicPr>
        <p:blipFill>
          <a:blip r:embed="rId2" cstate="print"/>
          <a:stretch>
            <a:fillRect/>
          </a:stretch>
        </p:blipFill>
        <p:spPr>
          <a:xfrm>
            <a:off x="1981201" y="2057400"/>
            <a:ext cx="2962275" cy="3949700"/>
          </a:xfrm>
        </p:spPr>
      </p:pic>
    </p:spTree>
    <p:extLst>
      <p:ext uri="{BB962C8B-B14F-4D97-AF65-F5344CB8AC3E}">
        <p14:creationId xmlns:p14="http://schemas.microsoft.com/office/powerpoint/2010/main" val="3711259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Influence of Russia</a:t>
            </a:r>
            <a:endParaRPr lang="en-US" dirty="0"/>
          </a:p>
        </p:txBody>
      </p:sp>
      <p:sp>
        <p:nvSpPr>
          <p:cNvPr id="5" name="Content Placeholder 4"/>
          <p:cNvSpPr>
            <a:spLocks noGrp="1"/>
          </p:cNvSpPr>
          <p:nvPr>
            <p:ph sz="half" idx="1"/>
          </p:nvPr>
        </p:nvSpPr>
        <p:spPr/>
        <p:txBody>
          <a:bodyPr>
            <a:normAutofit fontScale="77500" lnSpcReduction="20000"/>
          </a:bodyPr>
          <a:lstStyle/>
          <a:p>
            <a:pPr>
              <a:buFont typeface="Arial" pitchFamily="34" charset="0"/>
              <a:buChar char="•"/>
            </a:pPr>
            <a:r>
              <a:rPr lang="en-US" dirty="0" smtClean="0"/>
              <a:t>Cyrillic alphabet, literacy, Orthodox missions spread</a:t>
            </a:r>
          </a:p>
          <a:p>
            <a:pPr>
              <a:buFont typeface="Arial" pitchFamily="34" charset="0"/>
              <a:buChar char="•"/>
            </a:pPr>
            <a:r>
              <a:rPr lang="en-US" dirty="0" smtClean="0"/>
              <a:t>Byzantine teachers establish schools</a:t>
            </a:r>
          </a:p>
          <a:p>
            <a:pPr>
              <a:buFont typeface="Arial" pitchFamily="34" charset="0"/>
              <a:buChar char="•"/>
            </a:pPr>
            <a:r>
              <a:rPr lang="en-US" dirty="0" smtClean="0"/>
              <a:t>Byzantine art and architecture dominate </a:t>
            </a:r>
            <a:r>
              <a:rPr lang="en-US" b="1" dirty="0" smtClean="0"/>
              <a:t>Kiev</a:t>
            </a:r>
          </a:p>
          <a:p>
            <a:pPr>
              <a:buFont typeface="Arial" pitchFamily="34" charset="0"/>
              <a:buChar char="•"/>
            </a:pPr>
            <a:r>
              <a:rPr lang="en-US" dirty="0" smtClean="0"/>
              <a:t>Icons became a traditional form of art</a:t>
            </a:r>
          </a:p>
          <a:p>
            <a:pPr>
              <a:buFont typeface="Arial" pitchFamily="34" charset="0"/>
              <a:buChar char="•"/>
            </a:pPr>
            <a:r>
              <a:rPr lang="en-US" dirty="0" smtClean="0"/>
              <a:t>Onion domes on churches copied Constantinople</a:t>
            </a:r>
          </a:p>
          <a:p>
            <a:pPr>
              <a:buFont typeface="Arial" pitchFamily="34" charset="0"/>
              <a:buChar char="•"/>
            </a:pPr>
            <a:r>
              <a:rPr lang="en-US" dirty="0" smtClean="0"/>
              <a:t>Princes of Kiev establish </a:t>
            </a:r>
            <a:r>
              <a:rPr lang="en-US" b="1" dirty="0" smtClean="0"/>
              <a:t>“</a:t>
            </a:r>
            <a:r>
              <a:rPr lang="en-US" b="1" dirty="0" err="1" smtClean="0"/>
              <a:t>caesaropapist</a:t>
            </a:r>
            <a:r>
              <a:rPr lang="en-US" b="1" dirty="0" smtClean="0"/>
              <a:t>” </a:t>
            </a:r>
            <a:r>
              <a:rPr lang="en-US" dirty="0" smtClean="0"/>
              <a:t>control over the Russian Orthodox church</a:t>
            </a:r>
          </a:p>
          <a:p>
            <a:pPr>
              <a:buFont typeface="Arial" pitchFamily="34" charset="0"/>
              <a:buChar char="•"/>
            </a:pPr>
            <a:r>
              <a:rPr lang="en-US" dirty="0" smtClean="0"/>
              <a:t>Compile a law code like Byzantines</a:t>
            </a:r>
          </a:p>
          <a:p>
            <a:pPr>
              <a:buFont typeface="Arial" pitchFamily="34" charset="0"/>
              <a:buChar char="•"/>
            </a:pPr>
            <a:r>
              <a:rPr lang="en-US" dirty="0" smtClean="0"/>
              <a:t>By 16</a:t>
            </a:r>
            <a:r>
              <a:rPr lang="en-US" baseline="30000" dirty="0" smtClean="0"/>
              <a:t>th</a:t>
            </a:r>
            <a:r>
              <a:rPr lang="en-US" dirty="0" smtClean="0"/>
              <a:t> c., Moscow claimed to be Europe’s 3</a:t>
            </a:r>
            <a:r>
              <a:rPr lang="en-US" baseline="30000" dirty="0" smtClean="0"/>
              <a:t>rd</a:t>
            </a:r>
            <a:r>
              <a:rPr lang="en-US" dirty="0" smtClean="0"/>
              <a:t> Rome</a:t>
            </a:r>
            <a:endParaRPr lang="en-US" dirty="0"/>
          </a:p>
        </p:txBody>
      </p:sp>
      <p:pic>
        <p:nvPicPr>
          <p:cNvPr id="7" name="Content Placeholder 6" descr="Onion dome.JPG"/>
          <p:cNvPicPr>
            <a:picLocks noGrp="1" noChangeAspect="1"/>
          </p:cNvPicPr>
          <p:nvPr>
            <p:ph sz="half" idx="2"/>
          </p:nvPr>
        </p:nvPicPr>
        <p:blipFill>
          <a:blip r:embed="rId2" cstate="print"/>
          <a:stretch>
            <a:fillRect/>
          </a:stretch>
        </p:blipFill>
        <p:spPr>
          <a:xfrm>
            <a:off x="6324600" y="1752600"/>
            <a:ext cx="4343400" cy="3257550"/>
          </a:xfrm>
        </p:spPr>
      </p:pic>
      <p:sp>
        <p:nvSpPr>
          <p:cNvPr id="8" name="TextBox 7"/>
          <p:cNvSpPr txBox="1"/>
          <p:nvPr/>
        </p:nvSpPr>
        <p:spPr>
          <a:xfrm>
            <a:off x="6477001" y="5257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15468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Justinian and Theodora</a:t>
            </a:r>
            <a:endParaRPr lang="en-US" sz="3600" dirty="0"/>
          </a:p>
        </p:txBody>
      </p:sp>
      <p:sp>
        <p:nvSpPr>
          <p:cNvPr id="4" name="Content Placeholder 3"/>
          <p:cNvSpPr>
            <a:spLocks noGrp="1"/>
          </p:cNvSpPr>
          <p:nvPr>
            <p:ph sz="half" idx="2"/>
          </p:nvPr>
        </p:nvSpPr>
        <p:spPr>
          <a:xfrm>
            <a:off x="6179344" y="304801"/>
            <a:ext cx="4488656" cy="5821363"/>
          </a:xfrm>
        </p:spPr>
        <p:txBody>
          <a:bodyPr>
            <a:normAutofit fontScale="25000" lnSpcReduction="20000"/>
          </a:bodyPr>
          <a:lstStyle/>
          <a:p>
            <a:pPr>
              <a:defRPr/>
            </a:pPr>
            <a:r>
              <a:rPr lang="en-US" sz="8600" b="1" dirty="0">
                <a:latin typeface="Times New Roman" pitchFamily="18" charset="0"/>
                <a:cs typeface="Times New Roman" pitchFamily="18" charset="0"/>
              </a:rPr>
              <a:t>The “sleepless emperor” b/c so energetic</a:t>
            </a:r>
          </a:p>
          <a:p>
            <a:pPr>
              <a:defRPr/>
            </a:pPr>
            <a:r>
              <a:rPr lang="en-US" sz="8600" dirty="0">
                <a:latin typeface="Times New Roman" pitchFamily="18" charset="0"/>
                <a:cs typeface="Times New Roman" pitchFamily="18" charset="0"/>
              </a:rPr>
              <a:t>Rule w/ wife, Theodora as advisor</a:t>
            </a:r>
          </a:p>
          <a:p>
            <a:pPr lvl="1">
              <a:buFont typeface="Arial" pitchFamily="34" charset="0"/>
              <a:buChar char="–"/>
              <a:defRPr/>
            </a:pPr>
            <a:r>
              <a:rPr lang="en-US" sz="8600" dirty="0">
                <a:latin typeface="Times New Roman" pitchFamily="18" charset="0"/>
                <a:cs typeface="Times New Roman" pitchFamily="18" charset="0"/>
              </a:rPr>
              <a:t>Daughter of a bear keeper in the circus</a:t>
            </a:r>
          </a:p>
          <a:p>
            <a:pPr lvl="1">
              <a:buFont typeface="Arial" pitchFamily="34" charset="0"/>
              <a:buChar char="–"/>
              <a:defRPr/>
            </a:pPr>
            <a:r>
              <a:rPr lang="en-US" sz="8600" dirty="0">
                <a:latin typeface="Times New Roman" pitchFamily="18" charset="0"/>
                <a:cs typeface="Times New Roman" pitchFamily="18" charset="0"/>
              </a:rPr>
              <a:t>Worked as a striptease artist</a:t>
            </a:r>
          </a:p>
          <a:p>
            <a:pPr>
              <a:defRPr/>
            </a:pPr>
            <a:r>
              <a:rPr lang="en-US" sz="8600" b="1" dirty="0">
                <a:latin typeface="Times New Roman" pitchFamily="18" charset="0"/>
                <a:cs typeface="Times New Roman" pitchFamily="18" charset="0"/>
              </a:rPr>
              <a:t>Uses army to contain riots in Hippodrome:  </a:t>
            </a:r>
            <a:r>
              <a:rPr lang="en-US" sz="8600" b="1" dirty="0" err="1">
                <a:latin typeface="Times New Roman" pitchFamily="18" charset="0"/>
                <a:cs typeface="Times New Roman" pitchFamily="18" charset="0"/>
              </a:rPr>
              <a:t>Nika</a:t>
            </a:r>
            <a:r>
              <a:rPr lang="en-US" sz="8600" b="1" dirty="0">
                <a:latin typeface="Times New Roman" pitchFamily="18" charset="0"/>
                <a:cs typeface="Times New Roman" pitchFamily="18" charset="0"/>
              </a:rPr>
              <a:t> Revolt</a:t>
            </a:r>
          </a:p>
          <a:p>
            <a:pPr>
              <a:defRPr/>
            </a:pPr>
            <a:r>
              <a:rPr lang="en-US" sz="8600" dirty="0">
                <a:latin typeface="Times New Roman" pitchFamily="18" charset="0"/>
                <a:cs typeface="Times New Roman" pitchFamily="18" charset="0"/>
              </a:rPr>
              <a:t>Ambitious construction program</a:t>
            </a:r>
          </a:p>
          <a:p>
            <a:pPr lvl="1">
              <a:buFont typeface="Arial" pitchFamily="34" charset="0"/>
              <a:buChar char="–"/>
              <a:defRPr/>
            </a:pPr>
            <a:r>
              <a:rPr lang="en-US" sz="8600" b="1" dirty="0" err="1">
                <a:latin typeface="Times New Roman" pitchFamily="18" charset="0"/>
                <a:cs typeface="Times New Roman" pitchFamily="18" charset="0"/>
              </a:rPr>
              <a:t>Hagia</a:t>
            </a:r>
            <a:r>
              <a:rPr lang="en-US" sz="8600" b="1" dirty="0">
                <a:latin typeface="Times New Roman" pitchFamily="18" charset="0"/>
                <a:cs typeface="Times New Roman" pitchFamily="18" charset="0"/>
              </a:rPr>
              <a:t> Sophia</a:t>
            </a:r>
          </a:p>
          <a:p>
            <a:pPr>
              <a:defRPr/>
            </a:pPr>
            <a:r>
              <a:rPr lang="en-US" sz="8600" b="1" dirty="0">
                <a:latin typeface="Times New Roman" pitchFamily="18" charset="0"/>
                <a:cs typeface="Times New Roman" pitchFamily="18" charset="0"/>
              </a:rPr>
              <a:t>Justinian Code:  Law code that last 900 years and influences European law</a:t>
            </a:r>
          </a:p>
          <a:p>
            <a:pPr>
              <a:defRPr/>
            </a:pPr>
            <a:r>
              <a:rPr lang="en-US" sz="8600" b="1" dirty="0">
                <a:latin typeface="Times New Roman" pitchFamily="18" charset="0"/>
                <a:cs typeface="Times New Roman" pitchFamily="18" charset="0"/>
              </a:rPr>
              <a:t>Most significant contribution</a:t>
            </a:r>
          </a:p>
          <a:p>
            <a:pPr lvl="1">
              <a:buFont typeface="Arial" pitchFamily="34" charset="0"/>
              <a:buChar char="•"/>
              <a:defRPr/>
            </a:pPr>
            <a:r>
              <a:rPr lang="en-US" sz="8600" b="1" dirty="0">
                <a:latin typeface="Times New Roman" pitchFamily="18" charset="0"/>
                <a:cs typeface="Times New Roman" pitchFamily="18" charset="0"/>
              </a:rPr>
              <a:t>Took Roman law and added to it</a:t>
            </a:r>
            <a:endParaRPr lang="en-US" sz="8600" dirty="0">
              <a:latin typeface="Times New Roman" pitchFamily="18" charset="0"/>
              <a:cs typeface="Times New Roman" pitchFamily="18" charset="0"/>
            </a:endParaRPr>
          </a:p>
          <a:p>
            <a:pPr>
              <a:defRPr/>
            </a:pPr>
            <a:r>
              <a:rPr lang="en-US" sz="8600" dirty="0">
                <a:latin typeface="Times New Roman" pitchFamily="18" charset="0"/>
                <a:cs typeface="Times New Roman" pitchFamily="18" charset="0"/>
              </a:rPr>
              <a:t>Made “Greek” official language of empire</a:t>
            </a:r>
          </a:p>
          <a:p>
            <a:endParaRPr lang="en-US" dirty="0"/>
          </a:p>
        </p:txBody>
      </p:sp>
      <p:pic>
        <p:nvPicPr>
          <p:cNvPr id="5" name="Content Placeholder 4" descr="Empress_Theodora"/>
          <p:cNvPicPr>
            <a:picLocks noGrp="1" noChangeAspect="1" noChangeArrowheads="1"/>
          </p:cNvPicPr>
          <p:nvPr>
            <p:ph sz="half" idx="1"/>
          </p:nvPr>
        </p:nvPicPr>
        <p:blipFill>
          <a:blip r:embed="rId2" cstate="print"/>
          <a:srcRect/>
          <a:stretch>
            <a:fillRect/>
          </a:stretch>
        </p:blipFill>
        <p:spPr>
          <a:xfrm>
            <a:off x="1828800" y="1143001"/>
            <a:ext cx="2308168" cy="3382963"/>
          </a:xfrm>
          <a:noFill/>
        </p:spPr>
      </p:pic>
      <p:pic>
        <p:nvPicPr>
          <p:cNvPr id="6" name="Picture 4" descr="JUSTINIAN"/>
          <p:cNvPicPr>
            <a:picLocks noChangeAspect="1" noChangeArrowheads="1"/>
          </p:cNvPicPr>
          <p:nvPr/>
        </p:nvPicPr>
        <p:blipFill>
          <a:blip r:embed="rId3" cstate="print"/>
          <a:srcRect/>
          <a:stretch>
            <a:fillRect/>
          </a:stretch>
        </p:blipFill>
        <p:spPr>
          <a:xfrm>
            <a:off x="3810001" y="3124201"/>
            <a:ext cx="2235139" cy="3387725"/>
          </a:xfrm>
          <a:prstGeom prst="rect">
            <a:avLst/>
          </a:prstGeom>
          <a:noFill/>
        </p:spPr>
      </p:pic>
    </p:spTree>
    <p:extLst>
      <p:ext uri="{BB962C8B-B14F-4D97-AF65-F5344CB8AC3E}">
        <p14:creationId xmlns:p14="http://schemas.microsoft.com/office/powerpoint/2010/main" val="123889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b="1" dirty="0" err="1"/>
              <a:t>Hagia</a:t>
            </a:r>
            <a:r>
              <a:rPr lang="en-US" sz="2800" b="1" dirty="0"/>
              <a:t> Sophia  or Church of  Holy Wisdom</a:t>
            </a:r>
            <a:endParaRPr lang="en-US" sz="2800" b="1" dirty="0"/>
          </a:p>
        </p:txBody>
      </p:sp>
      <p:sp>
        <p:nvSpPr>
          <p:cNvPr id="7" name="Text Placeholder 6"/>
          <p:cNvSpPr>
            <a:spLocks noGrp="1"/>
          </p:cNvSpPr>
          <p:nvPr>
            <p:ph type="body" sz="half" idx="2"/>
          </p:nvPr>
        </p:nvSpPr>
        <p:spPr/>
        <p:txBody>
          <a:bodyPr/>
          <a:lstStyle/>
          <a:p>
            <a:pPr>
              <a:buFont typeface="Arial" pitchFamily="34" charset="0"/>
              <a:buChar char="•"/>
            </a:pPr>
            <a:r>
              <a:rPr lang="en-US" dirty="0" smtClean="0"/>
              <a:t>Turned into a mosque by Ottomans</a:t>
            </a:r>
          </a:p>
          <a:p>
            <a:pPr>
              <a:buFont typeface="Arial" pitchFamily="34" charset="0"/>
              <a:buChar char="•"/>
            </a:pPr>
            <a:r>
              <a:rPr lang="en-US" dirty="0" smtClean="0"/>
              <a:t>Ranks as one of the most important examples of Christian architecture</a:t>
            </a:r>
            <a:endParaRPr lang="en-US" dirty="0"/>
          </a:p>
        </p:txBody>
      </p:sp>
      <p:pic>
        <p:nvPicPr>
          <p:cNvPr id="8" name="Picture 4" descr="Hagia_Sophia"/>
          <p:cNvPicPr>
            <a:picLocks noGrp="1" noChangeAspect="1" noChangeArrowheads="1"/>
          </p:cNvPicPr>
          <p:nvPr>
            <p:ph type="pic" idx="1"/>
          </p:nvPr>
        </p:nvPicPr>
        <p:blipFill>
          <a:blip r:embed="rId2" cstate="print"/>
          <a:srcRect t="9231" b="9231"/>
          <a:stretch>
            <a:fillRect/>
          </a:stretch>
        </p:blipFill>
        <p:spPr>
          <a:noFill/>
        </p:spPr>
      </p:pic>
    </p:spTree>
    <p:extLst>
      <p:ext uri="{BB962C8B-B14F-4D97-AF65-F5344CB8AC3E}">
        <p14:creationId xmlns:p14="http://schemas.microsoft.com/office/powerpoint/2010/main" val="146729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Turkey 074.JPG"/>
          <p:cNvPicPr>
            <a:picLocks noGrp="1" noChangeAspect="1"/>
          </p:cNvPicPr>
          <p:nvPr>
            <p:ph type="pic" idx="1"/>
          </p:nvPr>
        </p:nvPicPr>
        <p:blipFill>
          <a:blip r:embed="rId2" cstate="print"/>
          <a:srcRect t="12327" b="1232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5300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Byzantine Conquests</a:t>
            </a:r>
            <a:endParaRPr lang="en-US" dirty="0"/>
          </a:p>
        </p:txBody>
      </p:sp>
      <p:sp>
        <p:nvSpPr>
          <p:cNvPr id="8" name="Content Placeholder 7"/>
          <p:cNvSpPr>
            <a:spLocks noGrp="1"/>
          </p:cNvSpPr>
          <p:nvPr>
            <p:ph sz="half" idx="2"/>
          </p:nvPr>
        </p:nvSpPr>
        <p:spPr/>
        <p:txBody>
          <a:bodyPr>
            <a:normAutofit/>
          </a:bodyPr>
          <a:lstStyle/>
          <a:p>
            <a:r>
              <a:rPr lang="en-US" dirty="0" smtClean="0"/>
              <a:t>B/n 535-565, gain control of Italy, Sicily, </a:t>
            </a:r>
            <a:r>
              <a:rPr lang="en-US" dirty="0" err="1" smtClean="0"/>
              <a:t>nw</a:t>
            </a:r>
            <a:r>
              <a:rPr lang="en-US" dirty="0" smtClean="0"/>
              <a:t> Africa, southern Spain</a:t>
            </a:r>
          </a:p>
          <a:p>
            <a:r>
              <a:rPr lang="en-US" dirty="0" smtClean="0"/>
              <a:t>Hard to sustain long –term</a:t>
            </a:r>
          </a:p>
          <a:p>
            <a:r>
              <a:rPr lang="en-US" dirty="0" smtClean="0"/>
              <a:t>Abandon Rome after Justinian and leave </a:t>
            </a:r>
            <a:r>
              <a:rPr lang="en-US" b="1" dirty="0" smtClean="0"/>
              <a:t>Ravenna</a:t>
            </a:r>
            <a:r>
              <a:rPr lang="en-US" dirty="0" smtClean="0"/>
              <a:t>, on Adriatic coast as the headquarters</a:t>
            </a:r>
          </a:p>
          <a:p>
            <a:pPr lvl="1"/>
            <a:r>
              <a:rPr lang="en-US" b="1" dirty="0" smtClean="0"/>
              <a:t>Possesses examples of Byzantine art and architecture</a:t>
            </a:r>
          </a:p>
          <a:p>
            <a:endParaRPr lang="en-US" dirty="0"/>
          </a:p>
        </p:txBody>
      </p:sp>
      <p:pic>
        <p:nvPicPr>
          <p:cNvPr id="9" name="Picture 8" descr="Byzantine art.jpg"/>
          <p:cNvPicPr>
            <a:picLocks noChangeAspect="1"/>
          </p:cNvPicPr>
          <p:nvPr/>
        </p:nvPicPr>
        <p:blipFill>
          <a:blip r:embed="rId2" cstate="print"/>
          <a:stretch>
            <a:fillRect/>
          </a:stretch>
        </p:blipFill>
        <p:spPr>
          <a:xfrm>
            <a:off x="2286000" y="1219200"/>
            <a:ext cx="3516154" cy="5257800"/>
          </a:xfrm>
          <a:prstGeom prst="rect">
            <a:avLst/>
          </a:prstGeom>
        </p:spPr>
      </p:pic>
      <p:sp>
        <p:nvSpPr>
          <p:cNvPr id="11" name="TextBox 10"/>
          <p:cNvSpPr txBox="1"/>
          <p:nvPr/>
        </p:nvSpPr>
        <p:spPr>
          <a:xfrm>
            <a:off x="2362200" y="6400800"/>
            <a:ext cx="3451586" cy="369332"/>
          </a:xfrm>
          <a:prstGeom prst="rect">
            <a:avLst/>
          </a:prstGeom>
          <a:noFill/>
        </p:spPr>
        <p:txBody>
          <a:bodyPr wrap="square" rtlCol="0">
            <a:spAutoFit/>
          </a:bodyPr>
          <a:lstStyle/>
          <a:p>
            <a:r>
              <a:rPr lang="en-US" dirty="0"/>
              <a:t>Byzantine church in Ravenna, Italy</a:t>
            </a:r>
            <a:endParaRPr lang="en-US" dirty="0"/>
          </a:p>
        </p:txBody>
      </p:sp>
    </p:spTree>
    <p:extLst>
      <p:ext uri="{BB962C8B-B14F-4D97-AF65-F5344CB8AC3E}">
        <p14:creationId xmlns:p14="http://schemas.microsoft.com/office/powerpoint/2010/main" val="825897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2747</Words>
  <Application>Microsoft Office PowerPoint</Application>
  <PresentationFormat>Widescreen</PresentationFormat>
  <Paragraphs>348</Paragraphs>
  <Slides>55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Emperor Charlemagne and His Elephant</vt:lpstr>
      <vt:lpstr>Overview of  the Byzantine Empire </vt:lpstr>
      <vt:lpstr>Geography of the Byzantines</vt:lpstr>
      <vt:lpstr>Caesaropapism</vt:lpstr>
      <vt:lpstr>PowerPoint Presentation</vt:lpstr>
      <vt:lpstr>Justinian and Theodora</vt:lpstr>
      <vt:lpstr>Hagia Sophia  or Church of  Holy Wisdom</vt:lpstr>
      <vt:lpstr>PowerPoint Presentation</vt:lpstr>
      <vt:lpstr>Byzantine Conquests</vt:lpstr>
      <vt:lpstr>PowerPoint Presentation</vt:lpstr>
      <vt:lpstr>Muslim Conquests</vt:lpstr>
      <vt:lpstr>The Theme System</vt:lpstr>
      <vt:lpstr>The Rise of the Franks</vt:lpstr>
      <vt:lpstr>The Franks</vt:lpstr>
      <vt:lpstr>The Two Worlds of Christendom</vt:lpstr>
      <vt:lpstr>Charlemagne (768-814 CE)</vt:lpstr>
      <vt:lpstr>Charlemagne’s Administration</vt:lpstr>
      <vt:lpstr>Charlemagne as Emperor</vt:lpstr>
      <vt:lpstr>Louis the Pious</vt:lpstr>
      <vt:lpstr>Carolingian Empire of 9th Century CE</vt:lpstr>
      <vt:lpstr>Invasions</vt:lpstr>
      <vt:lpstr>Viking Invasions</vt:lpstr>
      <vt:lpstr>Viking Ships</vt:lpstr>
      <vt:lpstr>Viking Siege of Paris 885 CE</vt:lpstr>
      <vt:lpstr>More examples of  Viking Raids</vt:lpstr>
      <vt:lpstr>Devolution of Political Authority</vt:lpstr>
      <vt:lpstr>Economy in Byzantine Empire</vt:lpstr>
      <vt:lpstr>Byzantine Silk</vt:lpstr>
      <vt:lpstr>PowerPoint Presentation</vt:lpstr>
      <vt:lpstr>The Two Worlds of Christendom</vt:lpstr>
      <vt:lpstr>Charlemagne (768-814 CE)</vt:lpstr>
      <vt:lpstr>Charlemagne’s Administration</vt:lpstr>
      <vt:lpstr>Charlemagne as Emperor</vt:lpstr>
      <vt:lpstr>Louis the Pious</vt:lpstr>
      <vt:lpstr>Carolingian Empire of 9th Century CE</vt:lpstr>
      <vt:lpstr>Invasions</vt:lpstr>
      <vt:lpstr>Viking Invasions</vt:lpstr>
      <vt:lpstr>Viking Ships</vt:lpstr>
      <vt:lpstr>Viking Siege of Paris 885 CE</vt:lpstr>
      <vt:lpstr>More examples of  Viking Raids</vt:lpstr>
      <vt:lpstr>Devolution of Political Authority</vt:lpstr>
      <vt:lpstr>Economy in Byzantine Empire</vt:lpstr>
      <vt:lpstr>Byzantine Silk</vt:lpstr>
      <vt:lpstr>PowerPoint Presentation</vt:lpstr>
      <vt:lpstr>Feudalism</vt:lpstr>
      <vt:lpstr>Peasants in Western Europe</vt:lpstr>
      <vt:lpstr>Monasteries</vt:lpstr>
      <vt:lpstr>PowerPoint Presentation</vt:lpstr>
      <vt:lpstr>Comparison of Christian Europe</vt:lpstr>
      <vt:lpstr>Religious Rivalry </vt:lpstr>
      <vt:lpstr>Schism</vt:lpstr>
      <vt:lpstr>Influence on Slavic Cultures</vt:lpstr>
      <vt:lpstr>PowerPoint Presentation</vt:lpstr>
      <vt:lpstr>Kievan Rus</vt:lpstr>
      <vt:lpstr>Byzantine Influence of Russia</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Emperor Charlemagne and His Elephant</dc:title>
  <dc:creator>OLIVIA THATCHER</dc:creator>
  <cp:lastModifiedBy>OLIVIA THATCHER</cp:lastModifiedBy>
  <cp:revision>1</cp:revision>
  <dcterms:created xsi:type="dcterms:W3CDTF">2016-11-14T20:53:12Z</dcterms:created>
  <dcterms:modified xsi:type="dcterms:W3CDTF">2016-11-14T20:56:49Z</dcterms:modified>
</cp:coreProperties>
</file>