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4045" r:id="rId2"/>
  </p:sldMasterIdLst>
  <p:notesMasterIdLst>
    <p:notesMasterId r:id="rId64"/>
  </p:notesMasterIdLst>
  <p:handoutMasterIdLst>
    <p:handoutMasterId r:id="rId65"/>
  </p:handoutMasterIdLst>
  <p:sldIdLst>
    <p:sldId id="322" r:id="rId3"/>
    <p:sldId id="299" r:id="rId4"/>
    <p:sldId id="298" r:id="rId5"/>
    <p:sldId id="310" r:id="rId6"/>
    <p:sldId id="257" r:id="rId7"/>
    <p:sldId id="308" r:id="rId8"/>
    <p:sldId id="323" r:id="rId9"/>
    <p:sldId id="303" r:id="rId10"/>
    <p:sldId id="258" r:id="rId11"/>
    <p:sldId id="259" r:id="rId12"/>
    <p:sldId id="324" r:id="rId13"/>
    <p:sldId id="309" r:id="rId14"/>
    <p:sldId id="260" r:id="rId15"/>
    <p:sldId id="261" r:id="rId16"/>
    <p:sldId id="295" r:id="rId17"/>
    <p:sldId id="311" r:id="rId18"/>
    <p:sldId id="262" r:id="rId19"/>
    <p:sldId id="264" r:id="rId20"/>
    <p:sldId id="265" r:id="rId21"/>
    <p:sldId id="304" r:id="rId22"/>
    <p:sldId id="266" r:id="rId23"/>
    <p:sldId id="267" r:id="rId24"/>
    <p:sldId id="312" r:id="rId25"/>
    <p:sldId id="279" r:id="rId26"/>
    <p:sldId id="319" r:id="rId27"/>
    <p:sldId id="320" r:id="rId28"/>
    <p:sldId id="268" r:id="rId29"/>
    <p:sldId id="269" r:id="rId30"/>
    <p:sldId id="302" r:id="rId31"/>
    <p:sldId id="270" r:id="rId32"/>
    <p:sldId id="305" r:id="rId33"/>
    <p:sldId id="313" r:id="rId34"/>
    <p:sldId id="271" r:id="rId35"/>
    <p:sldId id="325" r:id="rId36"/>
    <p:sldId id="272" r:id="rId37"/>
    <p:sldId id="273" r:id="rId38"/>
    <p:sldId id="321" r:id="rId39"/>
    <p:sldId id="314" r:id="rId40"/>
    <p:sldId id="326" r:id="rId41"/>
    <p:sldId id="315" r:id="rId42"/>
    <p:sldId id="274" r:id="rId43"/>
    <p:sldId id="316" r:id="rId44"/>
    <p:sldId id="276" r:id="rId45"/>
    <p:sldId id="277" r:id="rId46"/>
    <p:sldId id="278" r:id="rId47"/>
    <p:sldId id="327" r:id="rId48"/>
    <p:sldId id="280" r:id="rId49"/>
    <p:sldId id="281" r:id="rId50"/>
    <p:sldId id="282" r:id="rId51"/>
    <p:sldId id="283" r:id="rId52"/>
    <p:sldId id="284" r:id="rId53"/>
    <p:sldId id="317" r:id="rId54"/>
    <p:sldId id="285" r:id="rId55"/>
    <p:sldId id="328" r:id="rId56"/>
    <p:sldId id="318" r:id="rId57"/>
    <p:sldId id="286" r:id="rId58"/>
    <p:sldId id="306" r:id="rId59"/>
    <p:sldId id="307" r:id="rId60"/>
    <p:sldId id="289" r:id="rId61"/>
    <p:sldId id="287" r:id="rId62"/>
    <p:sldId id="288" r:id="rId6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6" autoAdjust="0"/>
    <p:restoredTop sz="94718" autoAdjust="0"/>
  </p:normalViewPr>
  <p:slideViewPr>
    <p:cSldViewPr>
      <p:cViewPr varScale="1">
        <p:scale>
          <a:sx n="64" d="100"/>
          <a:sy n="64" d="100"/>
        </p:scale>
        <p:origin x="1362"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F9E44EF-9C56-4BA5-BF66-612A5FE34B5E}" type="datetimeFigureOut">
              <a:rPr lang="en-US"/>
              <a:pPr>
                <a:defRPr/>
              </a:pPr>
              <a:t>9/26/2016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0D11300-9916-4963-A7F2-6662E4E22C23}" type="slidenum">
              <a:rPr lang="en-US"/>
              <a:pPr>
                <a:defRPr/>
              </a:pPr>
              <a:t>‹#›</a:t>
            </a:fld>
            <a:endParaRPr lang="en-US"/>
          </a:p>
        </p:txBody>
      </p:sp>
    </p:spTree>
    <p:extLst>
      <p:ext uri="{BB962C8B-B14F-4D97-AF65-F5344CB8AC3E}">
        <p14:creationId xmlns:p14="http://schemas.microsoft.com/office/powerpoint/2010/main" val="3869013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134F7D7D-F4AC-437F-A74C-2B880FA5C6C3}" type="datetimeFigureOut">
              <a:rPr lang="en-US"/>
              <a:pPr>
                <a:defRPr/>
              </a:pPr>
              <a:t>9/26/2016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D1E972D7-2651-44DA-9ABE-2FF99AFB7CA7}" type="slidenum">
              <a:rPr lang="en-US"/>
              <a:pPr>
                <a:defRPr/>
              </a:pPr>
              <a:t>‹#›</a:t>
            </a:fld>
            <a:endParaRPr lang="en-US"/>
          </a:p>
        </p:txBody>
      </p:sp>
    </p:spTree>
    <p:extLst>
      <p:ext uri="{BB962C8B-B14F-4D97-AF65-F5344CB8AC3E}">
        <p14:creationId xmlns:p14="http://schemas.microsoft.com/office/powerpoint/2010/main" val="27006428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E2660A-816D-41FA-8040-64FA2E925BC7}" type="slidenum">
              <a:rPr lang="en-US" smtClean="0"/>
              <a:pPr/>
              <a:t>2</a:t>
            </a:fld>
            <a:endParaRPr lang="en-US" smtClean="0"/>
          </a:p>
        </p:txBody>
      </p:sp>
    </p:spTree>
    <p:extLst>
      <p:ext uri="{BB962C8B-B14F-4D97-AF65-F5344CB8AC3E}">
        <p14:creationId xmlns:p14="http://schemas.microsoft.com/office/powerpoint/2010/main" val="2417901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11F961-5C62-475E-BC89-ADB85D9E907A}" type="slidenum">
              <a:rPr lang="en-US" smtClean="0"/>
              <a:pPr/>
              <a:t>18</a:t>
            </a:fld>
            <a:endParaRPr lang="en-US" smtClean="0"/>
          </a:p>
        </p:txBody>
      </p:sp>
    </p:spTree>
    <p:extLst>
      <p:ext uri="{BB962C8B-B14F-4D97-AF65-F5344CB8AC3E}">
        <p14:creationId xmlns:p14="http://schemas.microsoft.com/office/powerpoint/2010/main" val="2193613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A6CD42-F6A7-44FF-AD2E-3F890E4AE5EF}" type="slidenum">
              <a:rPr lang="en-US" smtClean="0"/>
              <a:pPr/>
              <a:t>19</a:t>
            </a:fld>
            <a:endParaRPr lang="en-US" smtClean="0"/>
          </a:p>
        </p:txBody>
      </p:sp>
    </p:spTree>
    <p:extLst>
      <p:ext uri="{BB962C8B-B14F-4D97-AF65-F5344CB8AC3E}">
        <p14:creationId xmlns:p14="http://schemas.microsoft.com/office/powerpoint/2010/main" val="2509199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79645FB-D9C3-4D53-81A5-48154C8B6153}" type="slidenum">
              <a:rPr lang="en-US" smtClean="0"/>
              <a:pPr/>
              <a:t>21</a:t>
            </a:fld>
            <a:endParaRPr lang="en-US" smtClean="0"/>
          </a:p>
        </p:txBody>
      </p:sp>
    </p:spTree>
    <p:extLst>
      <p:ext uri="{BB962C8B-B14F-4D97-AF65-F5344CB8AC3E}">
        <p14:creationId xmlns:p14="http://schemas.microsoft.com/office/powerpoint/2010/main" val="4138628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B07BDF8-5D5C-4CD2-AA09-A4792C565A5E}" type="slidenum">
              <a:rPr lang="en-US" smtClean="0"/>
              <a:pPr/>
              <a:t>22</a:t>
            </a:fld>
            <a:endParaRPr lang="en-US" smtClean="0"/>
          </a:p>
        </p:txBody>
      </p:sp>
    </p:spTree>
    <p:extLst>
      <p:ext uri="{BB962C8B-B14F-4D97-AF65-F5344CB8AC3E}">
        <p14:creationId xmlns:p14="http://schemas.microsoft.com/office/powerpoint/2010/main" val="2611243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E922CC-546B-430A-9F0D-B54E65F84670}" type="slidenum">
              <a:rPr lang="en-US" smtClean="0"/>
              <a:pPr/>
              <a:t>24</a:t>
            </a:fld>
            <a:endParaRPr lang="en-US" smtClean="0"/>
          </a:p>
        </p:txBody>
      </p:sp>
    </p:spTree>
    <p:extLst>
      <p:ext uri="{BB962C8B-B14F-4D97-AF65-F5344CB8AC3E}">
        <p14:creationId xmlns:p14="http://schemas.microsoft.com/office/powerpoint/2010/main" val="4172900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4B8097-3C42-406B-920C-6292EFC88F62}" type="slidenum">
              <a:rPr lang="en-US" smtClean="0"/>
              <a:pPr/>
              <a:t>27</a:t>
            </a:fld>
            <a:endParaRPr lang="en-US" smtClean="0"/>
          </a:p>
        </p:txBody>
      </p:sp>
    </p:spTree>
    <p:extLst>
      <p:ext uri="{BB962C8B-B14F-4D97-AF65-F5344CB8AC3E}">
        <p14:creationId xmlns:p14="http://schemas.microsoft.com/office/powerpoint/2010/main" val="3406560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09C975-A090-488D-80DC-F1A0EADBB31D}" type="slidenum">
              <a:rPr lang="en-US" smtClean="0"/>
              <a:pPr/>
              <a:t>28</a:t>
            </a:fld>
            <a:endParaRPr lang="en-US" smtClean="0"/>
          </a:p>
        </p:txBody>
      </p:sp>
    </p:spTree>
    <p:extLst>
      <p:ext uri="{BB962C8B-B14F-4D97-AF65-F5344CB8AC3E}">
        <p14:creationId xmlns:p14="http://schemas.microsoft.com/office/powerpoint/2010/main" val="1803021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788E72-CE68-4F27-9AD9-3A9F457E35EA}" type="slidenum">
              <a:rPr lang="en-US" smtClean="0"/>
              <a:pPr/>
              <a:t>30</a:t>
            </a:fld>
            <a:endParaRPr lang="en-US" smtClean="0"/>
          </a:p>
        </p:txBody>
      </p:sp>
    </p:spTree>
    <p:extLst>
      <p:ext uri="{BB962C8B-B14F-4D97-AF65-F5344CB8AC3E}">
        <p14:creationId xmlns:p14="http://schemas.microsoft.com/office/powerpoint/2010/main" val="2933513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55DF32-D56D-47FA-BBB3-C50268913DAB}" type="slidenum">
              <a:rPr lang="en-US" smtClean="0"/>
              <a:pPr/>
              <a:t>33</a:t>
            </a:fld>
            <a:endParaRPr lang="en-US" smtClean="0"/>
          </a:p>
        </p:txBody>
      </p:sp>
    </p:spTree>
    <p:extLst>
      <p:ext uri="{BB962C8B-B14F-4D97-AF65-F5344CB8AC3E}">
        <p14:creationId xmlns:p14="http://schemas.microsoft.com/office/powerpoint/2010/main" val="2704572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29A1A9-0F03-433F-8E6D-EFECC0290947}" type="slidenum">
              <a:rPr lang="en-US" smtClean="0"/>
              <a:pPr/>
              <a:t>35</a:t>
            </a:fld>
            <a:endParaRPr lang="en-US" smtClean="0"/>
          </a:p>
        </p:txBody>
      </p:sp>
    </p:spTree>
    <p:extLst>
      <p:ext uri="{BB962C8B-B14F-4D97-AF65-F5344CB8AC3E}">
        <p14:creationId xmlns:p14="http://schemas.microsoft.com/office/powerpoint/2010/main" val="348476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3B15A75-F7BD-4947-9C8D-071105B83DFB}" type="slidenum">
              <a:rPr lang="en-US" smtClean="0"/>
              <a:pPr/>
              <a:t>3</a:t>
            </a:fld>
            <a:endParaRPr lang="en-US" smtClean="0"/>
          </a:p>
        </p:txBody>
      </p:sp>
    </p:spTree>
    <p:extLst>
      <p:ext uri="{BB962C8B-B14F-4D97-AF65-F5344CB8AC3E}">
        <p14:creationId xmlns:p14="http://schemas.microsoft.com/office/powerpoint/2010/main" val="1516650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8EE12B-F2AE-4805-8471-44A0E49EE4EF}" type="slidenum">
              <a:rPr lang="en-US" smtClean="0"/>
              <a:pPr/>
              <a:t>36</a:t>
            </a:fld>
            <a:endParaRPr lang="en-US" smtClean="0"/>
          </a:p>
        </p:txBody>
      </p:sp>
    </p:spTree>
    <p:extLst>
      <p:ext uri="{BB962C8B-B14F-4D97-AF65-F5344CB8AC3E}">
        <p14:creationId xmlns:p14="http://schemas.microsoft.com/office/powerpoint/2010/main" val="4193601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9C5115-B4D8-4DDD-A6E2-207716A38B80}" type="slidenum">
              <a:rPr lang="en-US" smtClean="0"/>
              <a:pPr/>
              <a:t>41</a:t>
            </a:fld>
            <a:endParaRPr lang="en-US" smtClean="0"/>
          </a:p>
        </p:txBody>
      </p:sp>
    </p:spTree>
    <p:extLst>
      <p:ext uri="{BB962C8B-B14F-4D97-AF65-F5344CB8AC3E}">
        <p14:creationId xmlns:p14="http://schemas.microsoft.com/office/powerpoint/2010/main" val="2690122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A7C7CB-2639-4F73-9B5D-2FF0B992F416}" type="slidenum">
              <a:rPr lang="en-US" smtClean="0"/>
              <a:pPr/>
              <a:t>43</a:t>
            </a:fld>
            <a:endParaRPr lang="en-US" smtClean="0"/>
          </a:p>
        </p:txBody>
      </p:sp>
    </p:spTree>
    <p:extLst>
      <p:ext uri="{BB962C8B-B14F-4D97-AF65-F5344CB8AC3E}">
        <p14:creationId xmlns:p14="http://schemas.microsoft.com/office/powerpoint/2010/main" val="3862812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549053-88E9-43CF-A273-A0EF2E4FC5D1}" type="slidenum">
              <a:rPr lang="en-US" smtClean="0"/>
              <a:pPr/>
              <a:t>44</a:t>
            </a:fld>
            <a:endParaRPr lang="en-US" smtClean="0"/>
          </a:p>
        </p:txBody>
      </p:sp>
    </p:spTree>
    <p:extLst>
      <p:ext uri="{BB962C8B-B14F-4D97-AF65-F5344CB8AC3E}">
        <p14:creationId xmlns:p14="http://schemas.microsoft.com/office/powerpoint/2010/main" val="588587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E13D2B-41DC-4D7C-AE6F-D24AFE4D67CA}" type="slidenum">
              <a:rPr lang="en-US" smtClean="0"/>
              <a:pPr/>
              <a:t>45</a:t>
            </a:fld>
            <a:endParaRPr lang="en-US" smtClean="0"/>
          </a:p>
        </p:txBody>
      </p:sp>
    </p:spTree>
    <p:extLst>
      <p:ext uri="{BB962C8B-B14F-4D97-AF65-F5344CB8AC3E}">
        <p14:creationId xmlns:p14="http://schemas.microsoft.com/office/powerpoint/2010/main" val="1496223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4C2EB8-F1A7-4CC6-8A0D-C4344BB67F04}" type="slidenum">
              <a:rPr lang="en-US" smtClean="0"/>
              <a:pPr/>
              <a:t>47</a:t>
            </a:fld>
            <a:endParaRPr lang="en-US" smtClean="0"/>
          </a:p>
        </p:txBody>
      </p:sp>
    </p:spTree>
    <p:extLst>
      <p:ext uri="{BB962C8B-B14F-4D97-AF65-F5344CB8AC3E}">
        <p14:creationId xmlns:p14="http://schemas.microsoft.com/office/powerpoint/2010/main" val="3672469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89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B139E1-79F4-41DE-BD75-FF48E6B5891D}" type="slidenum">
              <a:rPr lang="en-US" smtClean="0"/>
              <a:pPr/>
              <a:t>48</a:t>
            </a:fld>
            <a:endParaRPr lang="en-US" smtClean="0"/>
          </a:p>
        </p:txBody>
      </p:sp>
    </p:spTree>
    <p:extLst>
      <p:ext uri="{BB962C8B-B14F-4D97-AF65-F5344CB8AC3E}">
        <p14:creationId xmlns:p14="http://schemas.microsoft.com/office/powerpoint/2010/main" val="33877665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E41DFE-AED2-4042-8B5D-E5B148A2EDA6}" type="slidenum">
              <a:rPr lang="en-US" smtClean="0"/>
              <a:pPr/>
              <a:t>49</a:t>
            </a:fld>
            <a:endParaRPr lang="en-US" smtClean="0"/>
          </a:p>
        </p:txBody>
      </p:sp>
    </p:spTree>
    <p:extLst>
      <p:ext uri="{BB962C8B-B14F-4D97-AF65-F5344CB8AC3E}">
        <p14:creationId xmlns:p14="http://schemas.microsoft.com/office/powerpoint/2010/main" val="13345227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3C1356-4E03-40A6-B1C2-05B6726F737B}" type="slidenum">
              <a:rPr lang="en-US" smtClean="0"/>
              <a:pPr/>
              <a:t>50</a:t>
            </a:fld>
            <a:endParaRPr lang="en-US" smtClean="0"/>
          </a:p>
        </p:txBody>
      </p:sp>
    </p:spTree>
    <p:extLst>
      <p:ext uri="{BB962C8B-B14F-4D97-AF65-F5344CB8AC3E}">
        <p14:creationId xmlns:p14="http://schemas.microsoft.com/office/powerpoint/2010/main" val="4122190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921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780564-DDE6-4398-8671-7A87A3F5AD68}" type="slidenum">
              <a:rPr lang="en-US" smtClean="0"/>
              <a:pPr/>
              <a:t>51</a:t>
            </a:fld>
            <a:endParaRPr lang="en-US" smtClean="0"/>
          </a:p>
        </p:txBody>
      </p:sp>
    </p:spTree>
    <p:extLst>
      <p:ext uri="{BB962C8B-B14F-4D97-AF65-F5344CB8AC3E}">
        <p14:creationId xmlns:p14="http://schemas.microsoft.com/office/powerpoint/2010/main" val="161798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3FD2BF-DBF7-47BD-99FE-25ACA62193A8}" type="slidenum">
              <a:rPr lang="en-US" smtClean="0"/>
              <a:pPr/>
              <a:t>5</a:t>
            </a:fld>
            <a:endParaRPr lang="en-US" smtClean="0"/>
          </a:p>
        </p:txBody>
      </p:sp>
    </p:spTree>
    <p:extLst>
      <p:ext uri="{BB962C8B-B14F-4D97-AF65-F5344CB8AC3E}">
        <p14:creationId xmlns:p14="http://schemas.microsoft.com/office/powerpoint/2010/main" val="691267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30C861-31F5-4FA9-919A-23E882E2C989}" type="slidenum">
              <a:rPr lang="en-US" smtClean="0"/>
              <a:pPr/>
              <a:t>53</a:t>
            </a:fld>
            <a:endParaRPr lang="en-US" smtClean="0"/>
          </a:p>
        </p:txBody>
      </p:sp>
    </p:spTree>
    <p:extLst>
      <p:ext uri="{BB962C8B-B14F-4D97-AF65-F5344CB8AC3E}">
        <p14:creationId xmlns:p14="http://schemas.microsoft.com/office/powerpoint/2010/main" val="38985752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1BA397-081F-48FD-9DCD-E4C4818251F2}" type="slidenum">
              <a:rPr lang="en-US" smtClean="0"/>
              <a:pPr/>
              <a:t>56</a:t>
            </a:fld>
            <a:endParaRPr lang="en-US" smtClean="0"/>
          </a:p>
        </p:txBody>
      </p:sp>
    </p:spTree>
    <p:extLst>
      <p:ext uri="{BB962C8B-B14F-4D97-AF65-F5344CB8AC3E}">
        <p14:creationId xmlns:p14="http://schemas.microsoft.com/office/powerpoint/2010/main" val="4300723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A5698F-5A97-40C4-91D7-A30F930E63B6}" type="slidenum">
              <a:rPr lang="en-US" smtClean="0"/>
              <a:pPr/>
              <a:t>59</a:t>
            </a:fld>
            <a:endParaRPr lang="en-US" smtClean="0"/>
          </a:p>
        </p:txBody>
      </p:sp>
    </p:spTree>
    <p:extLst>
      <p:ext uri="{BB962C8B-B14F-4D97-AF65-F5344CB8AC3E}">
        <p14:creationId xmlns:p14="http://schemas.microsoft.com/office/powerpoint/2010/main" val="20862908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96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65F458-FF5B-4262-8A3B-5F87ABD9D58A}" type="slidenum">
              <a:rPr lang="en-US" smtClean="0"/>
              <a:pPr/>
              <a:t>60</a:t>
            </a:fld>
            <a:endParaRPr lang="en-US" smtClean="0"/>
          </a:p>
        </p:txBody>
      </p:sp>
    </p:spTree>
    <p:extLst>
      <p:ext uri="{BB962C8B-B14F-4D97-AF65-F5344CB8AC3E}">
        <p14:creationId xmlns:p14="http://schemas.microsoft.com/office/powerpoint/2010/main" val="30476432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35166C-EB52-42C6-B873-6D57C2D0C1E1}" type="slidenum">
              <a:rPr lang="en-US" smtClean="0"/>
              <a:pPr/>
              <a:t>61</a:t>
            </a:fld>
            <a:endParaRPr lang="en-US" smtClean="0"/>
          </a:p>
        </p:txBody>
      </p:sp>
    </p:spTree>
    <p:extLst>
      <p:ext uri="{BB962C8B-B14F-4D97-AF65-F5344CB8AC3E}">
        <p14:creationId xmlns:p14="http://schemas.microsoft.com/office/powerpoint/2010/main" val="3722326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13C5C2-CF1E-46CC-A370-321FE14C3F7B}" type="slidenum">
              <a:rPr lang="en-US" smtClean="0"/>
              <a:pPr/>
              <a:t>9</a:t>
            </a:fld>
            <a:endParaRPr lang="en-US" smtClean="0"/>
          </a:p>
        </p:txBody>
      </p:sp>
    </p:spTree>
    <p:extLst>
      <p:ext uri="{BB962C8B-B14F-4D97-AF65-F5344CB8AC3E}">
        <p14:creationId xmlns:p14="http://schemas.microsoft.com/office/powerpoint/2010/main" val="3945973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F10339-2E45-48B1-8C3F-90EB3F2021C8}" type="slidenum">
              <a:rPr lang="en-US" smtClean="0"/>
              <a:pPr/>
              <a:t>10</a:t>
            </a:fld>
            <a:endParaRPr lang="en-US" smtClean="0"/>
          </a:p>
        </p:txBody>
      </p:sp>
    </p:spTree>
    <p:extLst>
      <p:ext uri="{BB962C8B-B14F-4D97-AF65-F5344CB8AC3E}">
        <p14:creationId xmlns:p14="http://schemas.microsoft.com/office/powerpoint/2010/main" val="2497735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7CAC9C-8CBB-4600-A775-1C919E853B89}" type="slidenum">
              <a:rPr lang="en-US" smtClean="0"/>
              <a:pPr/>
              <a:t>13</a:t>
            </a:fld>
            <a:endParaRPr lang="en-US" smtClean="0"/>
          </a:p>
        </p:txBody>
      </p:sp>
    </p:spTree>
    <p:extLst>
      <p:ext uri="{BB962C8B-B14F-4D97-AF65-F5344CB8AC3E}">
        <p14:creationId xmlns:p14="http://schemas.microsoft.com/office/powerpoint/2010/main" val="2995632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99A881-3F3E-4361-B6CC-5B85148B484C}" type="slidenum">
              <a:rPr lang="en-US" smtClean="0"/>
              <a:pPr/>
              <a:t>14</a:t>
            </a:fld>
            <a:endParaRPr lang="en-US" smtClean="0"/>
          </a:p>
        </p:txBody>
      </p:sp>
    </p:spTree>
    <p:extLst>
      <p:ext uri="{BB962C8B-B14F-4D97-AF65-F5344CB8AC3E}">
        <p14:creationId xmlns:p14="http://schemas.microsoft.com/office/powerpoint/2010/main" val="3695361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93C492-7FD1-45FA-85D8-547BBDE579C0}" type="slidenum">
              <a:rPr lang="en-US" smtClean="0"/>
              <a:pPr/>
              <a:t>15</a:t>
            </a:fld>
            <a:endParaRPr lang="en-US" smtClean="0"/>
          </a:p>
        </p:txBody>
      </p:sp>
    </p:spTree>
    <p:extLst>
      <p:ext uri="{BB962C8B-B14F-4D97-AF65-F5344CB8AC3E}">
        <p14:creationId xmlns:p14="http://schemas.microsoft.com/office/powerpoint/2010/main" val="3950994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8EBBCF-7337-4059-958A-0884C3201662}" type="slidenum">
              <a:rPr lang="en-US" smtClean="0"/>
              <a:pPr/>
              <a:t>17</a:t>
            </a:fld>
            <a:endParaRPr lang="en-US" smtClean="0"/>
          </a:p>
        </p:txBody>
      </p:sp>
    </p:spTree>
    <p:extLst>
      <p:ext uri="{BB962C8B-B14F-4D97-AF65-F5344CB8AC3E}">
        <p14:creationId xmlns:p14="http://schemas.microsoft.com/office/powerpoint/2010/main" val="39602497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1828800" y="6629400"/>
            <a:ext cx="5322888" cy="228600"/>
          </a:xfrm>
          <a:prstGeom prst="rect">
            <a:avLst/>
          </a:prstGeom>
          <a:noFill/>
          <a:ln w="9525">
            <a:noFill/>
            <a:miter lim="800000"/>
            <a:headEnd/>
            <a:tailEnd/>
          </a:ln>
          <a:effectLst/>
        </p:spPr>
        <p:txBody>
          <a:bodyPr wrap="none" anchor="ctr">
            <a:spAutoFit/>
          </a:bodyPr>
          <a:lstStyle/>
          <a:p>
            <a:pPr>
              <a:defRPr/>
            </a:pPr>
            <a:r>
              <a:rPr lang="en-US" sz="900"/>
              <a:t>Copyright © 2006 The McGraw-Hill Companies Inc. Permission Required for Reproduction or Display.</a:t>
            </a:r>
          </a:p>
        </p:txBody>
      </p:sp>
      <p:sp>
        <p:nvSpPr>
          <p:cNvPr id="3074" name="Rectangle 2"/>
          <p:cNvSpPr>
            <a:spLocks noGrp="1" noChangeArrowheads="1"/>
          </p:cNvSpPr>
          <p:nvPr>
            <p:ph type="ctrTitle"/>
          </p:nvPr>
        </p:nvSpPr>
        <p:spPr>
          <a:xfrm>
            <a:off x="2743200" y="1752600"/>
            <a:ext cx="5486400" cy="838200"/>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2743200" y="2743200"/>
            <a:ext cx="5486400" cy="457200"/>
          </a:xfrm>
        </p:spPr>
        <p:txBody>
          <a:bodyPr/>
          <a:lstStyle>
            <a:lvl1pPr marL="0" indent="0">
              <a:buFontTx/>
              <a:buNone/>
              <a:defRPr sz="2000"/>
            </a:lvl1pPr>
          </a:lstStyle>
          <a:p>
            <a:r>
              <a:rPr lang="en-US" smtClean="0"/>
              <a:t>Click to edit Master subtitle style</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40C14EB0-7544-42B7-AA4D-CC9DF9B59F88}" type="slidenum">
              <a:rPr lang="en-US" altLang="en-US"/>
              <a:pPr>
                <a:defRPr/>
              </a:pPr>
              <a:t>‹#›</a:t>
            </a:fld>
            <a:endParaRPr lang="en-US" alt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
          <p:cNvSpPr>
            <a:spLocks noGrp="1" noChangeArrowheads="1"/>
          </p:cNvSpPr>
          <p:nvPr>
            <p:ph type="sldNum" sz="quarter" idx="12"/>
          </p:nvPr>
        </p:nvSpPr>
        <p:spPr>
          <a:ln/>
        </p:spPr>
        <p:txBody>
          <a:bodyPr/>
          <a:lstStyle>
            <a:lvl1pPr>
              <a:defRPr/>
            </a:lvl1pPr>
          </a:lstStyle>
          <a:p>
            <a:pPr>
              <a:defRPr/>
            </a:pPr>
            <a:fld id="{C5A6A3C6-74F8-46C8-80AD-3A0A57CCD7FC}" type="slidenum">
              <a:rPr lang="en-US" altLang="en-US"/>
              <a:pPr>
                <a:defRPr/>
              </a:pPr>
              <a:t>‹#›</a:t>
            </a:fld>
            <a:endParaRPr lang="en-US" alt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762000"/>
            <a:ext cx="1370012"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41613" y="762000"/>
            <a:ext cx="39624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
          <p:cNvSpPr>
            <a:spLocks noGrp="1" noChangeArrowheads="1"/>
          </p:cNvSpPr>
          <p:nvPr>
            <p:ph type="sldNum" sz="quarter" idx="12"/>
          </p:nvPr>
        </p:nvSpPr>
        <p:spPr>
          <a:ln/>
        </p:spPr>
        <p:txBody>
          <a:bodyPr/>
          <a:lstStyle>
            <a:lvl1pPr>
              <a:defRPr/>
            </a:lvl1pPr>
          </a:lstStyle>
          <a:p>
            <a:pPr>
              <a:defRPr/>
            </a:pPr>
            <a:fld id="{B6B22E9B-2694-4A7C-8B03-4AFA469ADD06}" type="slidenum">
              <a:rPr lang="en-US" altLang="en-US"/>
              <a:pPr>
                <a:defRPr/>
              </a:pPr>
              <a:t>‹#›</a:t>
            </a:fld>
            <a:endParaRPr lang="en-US" alt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0"/>
          <p:cNvSpPr>
            <a:spLocks noGrp="1" noChangeArrowheads="1"/>
          </p:cNvSpPr>
          <p:nvPr>
            <p:ph type="sldNum" sz="quarter" idx="12"/>
          </p:nvPr>
        </p:nvSpPr>
        <p:spPr>
          <a:ln/>
        </p:spPr>
        <p:txBody>
          <a:bodyPr/>
          <a:lstStyle>
            <a:lvl1pPr>
              <a:defRPr/>
            </a:lvl1pPr>
          </a:lstStyle>
          <a:p>
            <a:pPr>
              <a:defRPr/>
            </a:pPr>
            <a:fld id="{17F5BB98-8CD0-4733-B75C-F5899D679414}" type="slidenum">
              <a:rPr lang="en-US" altLang="en-US"/>
              <a:pPr>
                <a:defRPr/>
              </a:pPr>
              <a:t>‹#›</a:t>
            </a:fld>
            <a:endParaRPr lang="en-US" altLang="en-US"/>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altLang="en-US"/>
          </a:p>
        </p:txBody>
      </p:sp>
      <p:sp>
        <p:nvSpPr>
          <p:cNvPr id="19" name="Footer Placeholder 18"/>
          <p:cNvSpPr>
            <a:spLocks noGrp="1"/>
          </p:cNvSpPr>
          <p:nvPr>
            <p:ph type="ftr" sz="quarter" idx="11"/>
          </p:nvPr>
        </p:nvSpPr>
        <p:spPr/>
        <p:txBody>
          <a:bodyPr/>
          <a:lstStyle/>
          <a:p>
            <a:pPr>
              <a:defRPr/>
            </a:pPr>
            <a:endParaRPr lang="en-US" altLang="en-US"/>
          </a:p>
        </p:txBody>
      </p:sp>
      <p:sp>
        <p:nvSpPr>
          <p:cNvPr id="27" name="Slide Number Placeholder 26"/>
          <p:cNvSpPr>
            <a:spLocks noGrp="1"/>
          </p:cNvSpPr>
          <p:nvPr>
            <p:ph type="sldNum" sz="quarter" idx="12"/>
          </p:nvPr>
        </p:nvSpPr>
        <p:spPr/>
        <p:txBody>
          <a:bodyPr/>
          <a:lstStyle/>
          <a:p>
            <a:pPr>
              <a:defRPr/>
            </a:pPr>
            <a:fld id="{40C14EB0-7544-42B7-AA4D-CC9DF9B59F88}" type="slidenum">
              <a:rPr lang="en-US" altLang="en-US" smtClean="0"/>
              <a:pPr>
                <a:defRPr/>
              </a:pPr>
              <a:t>‹#›</a:t>
            </a:fld>
            <a:endParaRPr lang="en-US" altLang="en-US"/>
          </a:p>
        </p:txBody>
      </p:sp>
      <p:sp>
        <p:nvSpPr>
          <p:cNvPr id="7" name="Rectangle 9"/>
          <p:cNvSpPr>
            <a:spLocks noChangeArrowheads="1"/>
          </p:cNvSpPr>
          <p:nvPr userDrawn="1"/>
        </p:nvSpPr>
        <p:spPr bwMode="auto">
          <a:xfrm>
            <a:off x="1828800" y="6629400"/>
            <a:ext cx="5322888" cy="228600"/>
          </a:xfrm>
          <a:prstGeom prst="rect">
            <a:avLst/>
          </a:prstGeom>
          <a:noFill/>
          <a:ln w="9525">
            <a:noFill/>
            <a:miter lim="800000"/>
            <a:headEnd/>
            <a:tailEnd/>
          </a:ln>
          <a:effectLst/>
        </p:spPr>
        <p:txBody>
          <a:bodyPr wrap="none" anchor="ctr">
            <a:spAutoFit/>
          </a:bodyPr>
          <a:lstStyle/>
          <a:p>
            <a:pPr>
              <a:defRPr/>
            </a:pPr>
            <a:r>
              <a:rPr lang="en-US" sz="900"/>
              <a:t>Copyright © 2006 The McGraw-Hill Companies Inc. Permission Required for Reproduction or Display.</a:t>
            </a:r>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7E461904-9530-484F-B605-61373A478D4E}" type="slidenum">
              <a:rPr lang="en-US" altLang="en-US" smtClean="0"/>
              <a:pPr>
                <a:defRPr/>
              </a:pPr>
              <a:t>‹#›</a:t>
            </a:fld>
            <a:endParaRPr lang="en-US" altLang="en-US"/>
          </a:p>
        </p:txBody>
      </p:sp>
    </p:spTree>
  </p:cSld>
  <p:clrMapOvr>
    <a:masterClrMapping/>
  </p:clrMapOvr>
  <p:transition>
    <p:random/>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0DE2CA9-E883-4E67-B9F1-6CB3B88344D8}" type="slidenum">
              <a:rPr lang="en-US" altLang="en-US" smtClean="0"/>
              <a:pPr>
                <a:defRPr/>
              </a:pPr>
              <a:t>‹#›</a:t>
            </a:fld>
            <a:endParaRPr lang="en-US" altLang="en-US"/>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DC180696-1782-44AC-9578-F2856733D58D}" type="slidenum">
              <a:rPr lang="en-US" altLang="en-US" smtClean="0"/>
              <a:pPr>
                <a:defRPr/>
              </a:pPr>
              <a:t>‹#›</a:t>
            </a:fld>
            <a:endParaRPr lang="en-US" altLang="en-US"/>
          </a:p>
        </p:txBody>
      </p:sp>
    </p:spTree>
  </p:cSld>
  <p:clrMapOvr>
    <a:masterClrMapping/>
  </p:clrMapOvr>
  <p:transition>
    <p:random/>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1C17FA17-0B48-4D3F-B4C4-65E961D92F42}" type="slidenum">
              <a:rPr lang="en-US" altLang="en-US" smtClean="0"/>
              <a:pPr>
                <a:defRPr/>
              </a:pPr>
              <a:t>‹#›</a:t>
            </a:fld>
            <a:endParaRPr lang="en-US" altLang="en-US"/>
          </a:p>
        </p:txBody>
      </p:sp>
    </p:spTree>
  </p:cSld>
  <p:clrMapOvr>
    <a:masterClrMapping/>
  </p:clrMapOvr>
  <p:transition>
    <p:random/>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DEFF2CCE-B179-47E7-8B8B-E1C3B153B4EF}" type="slidenum">
              <a:rPr lang="en-US" altLang="en-US" smtClean="0"/>
              <a:pPr>
                <a:defRPr/>
              </a:pPr>
              <a:t>‹#›</a:t>
            </a:fld>
            <a:endParaRPr lang="en-US" altLang="en-US"/>
          </a:p>
        </p:txBody>
      </p:sp>
    </p:spTree>
  </p:cSld>
  <p:clrMapOvr>
    <a:masterClrMapping/>
  </p:clrMapOvr>
  <p:transition>
    <p:random/>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7E9FAEF0-03F7-4371-AACA-FBDC3CE4F37E}" type="slidenum">
              <a:rPr lang="en-US" altLang="en-US" smtClean="0"/>
              <a:pPr>
                <a:defRPr/>
              </a:pPr>
              <a:t>‹#›</a:t>
            </a:fld>
            <a:endParaRPr lang="en-US" altLang="en-US"/>
          </a:p>
        </p:txBody>
      </p:sp>
    </p:spTree>
  </p:cSld>
  <p:clrMapOvr>
    <a:masterClrMapping/>
  </p:clrMapOvr>
  <p:transition>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
          <p:cNvSpPr>
            <a:spLocks noGrp="1" noChangeArrowheads="1"/>
          </p:cNvSpPr>
          <p:nvPr>
            <p:ph type="sldNum" sz="quarter" idx="12"/>
          </p:nvPr>
        </p:nvSpPr>
        <p:spPr>
          <a:ln/>
        </p:spPr>
        <p:txBody>
          <a:bodyPr/>
          <a:lstStyle>
            <a:lvl1pPr>
              <a:defRPr/>
            </a:lvl1pPr>
          </a:lstStyle>
          <a:p>
            <a:pPr>
              <a:defRPr/>
            </a:pPr>
            <a:fld id="{7E461904-9530-484F-B605-61373A478D4E}" type="slidenum">
              <a:rPr lang="en-US" altLang="en-US"/>
              <a:pPr>
                <a:defRPr/>
              </a:pPr>
              <a:t>‹#›</a:t>
            </a:fld>
            <a:endParaRPr lang="en-US" altLang="en-US"/>
          </a:p>
        </p:txBody>
      </p:sp>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CE17DEDA-53D5-4258-A33E-CEA8E2C8EB99}" type="slidenum">
              <a:rPr lang="en-US" altLang="en-US" smtClean="0"/>
              <a:pPr>
                <a:defRPr/>
              </a:pPr>
              <a:t>‹#›</a:t>
            </a:fld>
            <a:endParaRPr lang="en-US" altLang="en-US"/>
          </a:p>
        </p:txBody>
      </p:sp>
    </p:spTree>
  </p:cSld>
  <p:clrMapOvr>
    <a:masterClrMapping/>
  </p:clrMapOvr>
  <p:transition>
    <p:random/>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7B60C6BE-5F44-4D47-9317-1F1B96685360}" type="slidenum">
              <a:rPr lang="en-US" altLang="en-US" smtClean="0"/>
              <a:pPr>
                <a:defRPr/>
              </a:pPr>
              <a:t>‹#›</a:t>
            </a:fld>
            <a:endParaRPr lang="en-US"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random/>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5A6A3C6-74F8-46C8-80AD-3A0A57CCD7FC}" type="slidenum">
              <a:rPr lang="en-US" altLang="en-US" smtClean="0"/>
              <a:pPr>
                <a:defRPr/>
              </a:pPr>
              <a:t>‹#›</a:t>
            </a:fld>
            <a:endParaRPr lang="en-US" altLang="en-US"/>
          </a:p>
        </p:txBody>
      </p:sp>
    </p:spTree>
  </p:cSld>
  <p:clrMapOvr>
    <a:masterClrMapping/>
  </p:clrMapOvr>
  <p:transition>
    <p:random/>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B6B22E9B-2694-4A7C-8B03-4AFA469ADD06}" type="slidenum">
              <a:rPr lang="en-US" altLang="en-US" smtClean="0"/>
              <a:pPr>
                <a:defRPr/>
              </a:pPr>
              <a:t>‹#›</a:t>
            </a:fld>
            <a:endParaRPr lang="en-US" altLang="en-US"/>
          </a:p>
        </p:txBody>
      </p:sp>
    </p:spTree>
  </p:cSld>
  <p:clrMapOvr>
    <a:masterClrMapping/>
  </p:clrMapOvr>
  <p:transition>
    <p:random/>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0"/>
          <p:cNvSpPr>
            <a:spLocks noGrp="1" noChangeArrowheads="1"/>
          </p:cNvSpPr>
          <p:nvPr>
            <p:ph type="sldNum" sz="quarter" idx="12"/>
          </p:nvPr>
        </p:nvSpPr>
        <p:spPr>
          <a:ln/>
        </p:spPr>
        <p:txBody>
          <a:bodyPr/>
          <a:lstStyle>
            <a:lvl1pPr>
              <a:defRPr/>
            </a:lvl1pPr>
          </a:lstStyle>
          <a:p>
            <a:pPr>
              <a:defRPr/>
            </a:pPr>
            <a:fld id="{17F5BB98-8CD0-4733-B75C-F5899D679414}" type="slidenum">
              <a:rPr lang="en-US" altLang="en-US"/>
              <a:pPr>
                <a:defRPr/>
              </a:pPr>
              <a:t>‹#›</a:t>
            </a:fld>
            <a:endParaRPr lang="en-US" alt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
          <p:cNvSpPr>
            <a:spLocks noGrp="1" noChangeArrowheads="1"/>
          </p:cNvSpPr>
          <p:nvPr>
            <p:ph type="sldNum" sz="quarter" idx="12"/>
          </p:nvPr>
        </p:nvSpPr>
        <p:spPr>
          <a:ln/>
        </p:spPr>
        <p:txBody>
          <a:bodyPr/>
          <a:lstStyle>
            <a:lvl1pPr>
              <a:defRPr/>
            </a:lvl1pPr>
          </a:lstStyle>
          <a:p>
            <a:pPr>
              <a:defRPr/>
            </a:pPr>
            <a:fld id="{40DE2CA9-E883-4E67-B9F1-6CB3B88344D8}" type="slidenum">
              <a:rPr lang="en-US" altLang="en-US"/>
              <a:pPr>
                <a:defRPr/>
              </a:pPr>
              <a:t>‹#›</a:t>
            </a:fld>
            <a:endParaRPr lang="en-US" alt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1613" y="1828800"/>
            <a:ext cx="2665412"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59425" y="1828800"/>
            <a:ext cx="2667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0"/>
          <p:cNvSpPr>
            <a:spLocks noGrp="1" noChangeArrowheads="1"/>
          </p:cNvSpPr>
          <p:nvPr>
            <p:ph type="sldNum" sz="quarter" idx="12"/>
          </p:nvPr>
        </p:nvSpPr>
        <p:spPr>
          <a:ln/>
        </p:spPr>
        <p:txBody>
          <a:bodyPr/>
          <a:lstStyle>
            <a:lvl1pPr>
              <a:defRPr/>
            </a:lvl1pPr>
          </a:lstStyle>
          <a:p>
            <a:pPr>
              <a:defRPr/>
            </a:pPr>
            <a:fld id="{DC180696-1782-44AC-9578-F2856733D58D}" type="slidenum">
              <a:rPr lang="en-US" altLang="en-US"/>
              <a:pPr>
                <a:defRPr/>
              </a:pPr>
              <a:t>‹#›</a:t>
            </a:fld>
            <a:endParaRPr lang="en-US" alt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0"/>
          <p:cNvSpPr>
            <a:spLocks noGrp="1" noChangeArrowheads="1"/>
          </p:cNvSpPr>
          <p:nvPr>
            <p:ph type="sldNum" sz="quarter" idx="12"/>
          </p:nvPr>
        </p:nvSpPr>
        <p:spPr>
          <a:ln/>
        </p:spPr>
        <p:txBody>
          <a:bodyPr/>
          <a:lstStyle>
            <a:lvl1pPr>
              <a:defRPr/>
            </a:lvl1pPr>
          </a:lstStyle>
          <a:p>
            <a:pPr>
              <a:defRPr/>
            </a:pPr>
            <a:fld id="{1C17FA17-0B48-4D3F-B4C4-65E961D92F42}" type="slidenum">
              <a:rPr lang="en-US" altLang="en-US"/>
              <a:pPr>
                <a:defRPr/>
              </a:pPr>
              <a:t>‹#›</a:t>
            </a:fld>
            <a:endParaRPr lang="en-US" alt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0"/>
          <p:cNvSpPr>
            <a:spLocks noGrp="1" noChangeArrowheads="1"/>
          </p:cNvSpPr>
          <p:nvPr>
            <p:ph type="sldNum" sz="quarter" idx="12"/>
          </p:nvPr>
        </p:nvSpPr>
        <p:spPr>
          <a:ln/>
        </p:spPr>
        <p:txBody>
          <a:bodyPr/>
          <a:lstStyle>
            <a:lvl1pPr>
              <a:defRPr/>
            </a:lvl1pPr>
          </a:lstStyle>
          <a:p>
            <a:pPr>
              <a:defRPr/>
            </a:pPr>
            <a:fld id="{DEFF2CCE-B179-47E7-8B8B-E1C3B153B4EF}" type="slidenum">
              <a:rPr lang="en-US" altLang="en-US"/>
              <a:pPr>
                <a:defRPr/>
              </a:pPr>
              <a:t>‹#›</a:t>
            </a:fld>
            <a:endParaRPr lang="en-US" alt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0"/>
          <p:cNvSpPr>
            <a:spLocks noGrp="1" noChangeArrowheads="1"/>
          </p:cNvSpPr>
          <p:nvPr>
            <p:ph type="sldNum" sz="quarter" idx="12"/>
          </p:nvPr>
        </p:nvSpPr>
        <p:spPr>
          <a:ln/>
        </p:spPr>
        <p:txBody>
          <a:bodyPr/>
          <a:lstStyle>
            <a:lvl1pPr>
              <a:defRPr/>
            </a:lvl1pPr>
          </a:lstStyle>
          <a:p>
            <a:pPr>
              <a:defRPr/>
            </a:pPr>
            <a:fld id="{7E9FAEF0-03F7-4371-AACA-FBDC3CE4F37E}" type="slidenum">
              <a:rPr lang="en-US" altLang="en-US"/>
              <a:pPr>
                <a:defRPr/>
              </a:pPr>
              <a:t>‹#›</a:t>
            </a:fld>
            <a:endParaRPr lang="en-US" alt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0"/>
          <p:cNvSpPr>
            <a:spLocks noGrp="1" noChangeArrowheads="1"/>
          </p:cNvSpPr>
          <p:nvPr>
            <p:ph type="sldNum" sz="quarter" idx="12"/>
          </p:nvPr>
        </p:nvSpPr>
        <p:spPr>
          <a:ln/>
        </p:spPr>
        <p:txBody>
          <a:bodyPr/>
          <a:lstStyle>
            <a:lvl1pPr>
              <a:defRPr/>
            </a:lvl1pPr>
          </a:lstStyle>
          <a:p>
            <a:pPr>
              <a:defRPr/>
            </a:pPr>
            <a:fld id="{CE17DEDA-53D5-4258-A33E-CEA8E2C8EB99}" type="slidenum">
              <a:rPr lang="en-US" altLang="en-US"/>
              <a:pPr>
                <a:defRPr/>
              </a:pPr>
              <a:t>‹#›</a:t>
            </a:fld>
            <a:endParaRPr lang="en-US" alt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0"/>
          <p:cNvSpPr>
            <a:spLocks noGrp="1" noChangeArrowheads="1"/>
          </p:cNvSpPr>
          <p:nvPr>
            <p:ph type="sldNum" sz="quarter" idx="12"/>
          </p:nvPr>
        </p:nvSpPr>
        <p:spPr>
          <a:ln/>
        </p:spPr>
        <p:txBody>
          <a:bodyPr/>
          <a:lstStyle>
            <a:lvl1pPr>
              <a:defRPr/>
            </a:lvl1pPr>
          </a:lstStyle>
          <a:p>
            <a:pPr>
              <a:defRPr/>
            </a:pPr>
            <a:fld id="{7B60C6BE-5F44-4D47-9317-1F1B96685360}" type="slidenum">
              <a:rPr lang="en-US" altLang="en-US"/>
              <a:pPr>
                <a:defRPr/>
              </a:pPr>
              <a:t>‹#›</a:t>
            </a:fld>
            <a:endParaRPr lang="en-US" alt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1613" y="762000"/>
            <a:ext cx="5484812"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741613" y="1828800"/>
            <a:ext cx="5484812"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Grp="1" noChangeArrowheads="1"/>
          </p:cNvSpPr>
          <p:nvPr>
            <p:ph type="dt" sz="half" idx="2"/>
          </p:nvPr>
        </p:nvSpPr>
        <p:spPr bwMode="auto">
          <a:xfrm>
            <a:off x="914400" y="5886450"/>
            <a:ext cx="1752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79551B"/>
                </a:solidFill>
                <a:latin typeface="+mn-lt"/>
                <a:cs typeface="Arial" charset="0"/>
              </a:defRPr>
            </a:lvl1pPr>
          </a:lstStyle>
          <a:p>
            <a:pPr>
              <a:defRPr/>
            </a:pPr>
            <a:endParaRPr lang="en-US" altLang="en-US"/>
          </a:p>
        </p:txBody>
      </p:sp>
      <p:sp>
        <p:nvSpPr>
          <p:cNvPr id="1033" name="Rectangle 9"/>
          <p:cNvSpPr>
            <a:spLocks noGrp="1" noChangeArrowheads="1"/>
          </p:cNvSpPr>
          <p:nvPr>
            <p:ph type="ftr" sz="quarter" idx="3"/>
          </p:nvPr>
        </p:nvSpPr>
        <p:spPr bwMode="auto">
          <a:xfrm>
            <a:off x="3124200" y="588645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79551B"/>
                </a:solidFill>
                <a:latin typeface="+mn-lt"/>
                <a:cs typeface="Arial" charset="0"/>
              </a:defRPr>
            </a:lvl1pPr>
          </a:lstStyle>
          <a:p>
            <a:pPr>
              <a:defRPr/>
            </a:pPr>
            <a:endParaRPr lang="en-US" altLang="en-US"/>
          </a:p>
        </p:txBody>
      </p:sp>
      <p:sp>
        <p:nvSpPr>
          <p:cNvPr id="1034" name="Rectangle 10"/>
          <p:cNvSpPr>
            <a:spLocks noGrp="1" noChangeArrowheads="1"/>
          </p:cNvSpPr>
          <p:nvPr>
            <p:ph type="sldNum" sz="quarter" idx="4"/>
          </p:nvPr>
        </p:nvSpPr>
        <p:spPr bwMode="auto">
          <a:xfrm>
            <a:off x="6477000" y="5886450"/>
            <a:ext cx="1752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79551B"/>
                </a:solidFill>
                <a:latin typeface="+mn-lt"/>
                <a:cs typeface="Arial" charset="0"/>
              </a:defRPr>
            </a:lvl1pPr>
          </a:lstStyle>
          <a:p>
            <a:pPr>
              <a:defRPr/>
            </a:pPr>
            <a:fld id="{62C7A988-1A68-4ACA-AF72-A07C39C13562}" type="slidenum">
              <a:rPr lang="en-US" altLang="en-US"/>
              <a:pPr>
                <a:defRPr/>
              </a:pPr>
              <a:t>‹#›</a:t>
            </a:fld>
            <a:endParaRPr lang="en-US" altLang="en-US"/>
          </a:p>
        </p:txBody>
      </p:sp>
      <p:sp>
        <p:nvSpPr>
          <p:cNvPr id="7" name="Rectangle 9"/>
          <p:cNvSpPr>
            <a:spLocks noChangeArrowheads="1"/>
          </p:cNvSpPr>
          <p:nvPr userDrawn="1"/>
        </p:nvSpPr>
        <p:spPr bwMode="auto">
          <a:xfrm>
            <a:off x="1828800" y="6629400"/>
            <a:ext cx="5322888" cy="228600"/>
          </a:xfrm>
          <a:prstGeom prst="rect">
            <a:avLst/>
          </a:prstGeom>
          <a:noFill/>
          <a:ln w="9525">
            <a:noFill/>
            <a:miter lim="800000"/>
            <a:headEnd/>
            <a:tailEnd/>
          </a:ln>
          <a:effectLst/>
        </p:spPr>
        <p:txBody>
          <a:bodyPr wrap="none" anchor="ctr">
            <a:spAutoFit/>
          </a:bodyPr>
          <a:lstStyle/>
          <a:p>
            <a:pPr>
              <a:defRPr/>
            </a:pPr>
            <a:r>
              <a:rPr lang="en-US" sz="900"/>
              <a:t>Copyright © 2006 The McGraw-Hill Companies Inc. Permission Required for Reproduction or Display.</a:t>
            </a:r>
          </a:p>
        </p:txBody>
      </p:sp>
    </p:spTree>
  </p:cSld>
  <p:clrMap bg1="dk2" tx1="lt1" bg2="dk1" tx2="lt2" accent1="accent1" accent2="accent2" accent3="accent3" accent4="accent4" accent5="accent5" accent6="accent6" hlink="hlink" folHlink="folHlink"/>
  <p:sldLayoutIdLst>
    <p:sldLayoutId id="2147484044"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 id="2147484043" r:id="rId12"/>
  </p:sldLayoutIdLst>
  <p:transition>
    <p:random/>
  </p:transition>
  <p:timing>
    <p:tnLst>
      <p:par>
        <p:cTn id="1" dur="indefinite" restart="never" nodeType="tmRoot"/>
      </p:par>
    </p:tnLst>
  </p:timing>
  <p:txStyles>
    <p:titleStyle>
      <a:lvl1pPr algn="l" rtl="0" eaLnBrk="0" fontAlgn="base" hangingPunct="0">
        <a:spcBef>
          <a:spcPct val="0"/>
        </a:spcBef>
        <a:spcAft>
          <a:spcPct val="0"/>
        </a:spcAft>
        <a:defRPr sz="3200">
          <a:solidFill>
            <a:srgbClr val="79551B"/>
          </a:solidFill>
          <a:latin typeface="+mj-lt"/>
          <a:ea typeface="+mj-ea"/>
          <a:cs typeface="+mj-cs"/>
        </a:defRPr>
      </a:lvl1pPr>
      <a:lvl2pPr algn="l" rtl="0" eaLnBrk="0" fontAlgn="base" hangingPunct="0">
        <a:spcBef>
          <a:spcPct val="0"/>
        </a:spcBef>
        <a:spcAft>
          <a:spcPct val="0"/>
        </a:spcAft>
        <a:defRPr sz="3200">
          <a:solidFill>
            <a:srgbClr val="79551B"/>
          </a:solidFill>
          <a:latin typeface="Palatino Linotype" pitchFamily="18" charset="0"/>
        </a:defRPr>
      </a:lvl2pPr>
      <a:lvl3pPr algn="l" rtl="0" eaLnBrk="0" fontAlgn="base" hangingPunct="0">
        <a:spcBef>
          <a:spcPct val="0"/>
        </a:spcBef>
        <a:spcAft>
          <a:spcPct val="0"/>
        </a:spcAft>
        <a:defRPr sz="3200">
          <a:solidFill>
            <a:srgbClr val="79551B"/>
          </a:solidFill>
          <a:latin typeface="Palatino Linotype" pitchFamily="18" charset="0"/>
        </a:defRPr>
      </a:lvl3pPr>
      <a:lvl4pPr algn="l" rtl="0" eaLnBrk="0" fontAlgn="base" hangingPunct="0">
        <a:spcBef>
          <a:spcPct val="0"/>
        </a:spcBef>
        <a:spcAft>
          <a:spcPct val="0"/>
        </a:spcAft>
        <a:defRPr sz="3200">
          <a:solidFill>
            <a:srgbClr val="79551B"/>
          </a:solidFill>
          <a:latin typeface="Palatino Linotype" pitchFamily="18" charset="0"/>
        </a:defRPr>
      </a:lvl4pPr>
      <a:lvl5pPr algn="l" rtl="0" eaLnBrk="0" fontAlgn="base" hangingPunct="0">
        <a:spcBef>
          <a:spcPct val="0"/>
        </a:spcBef>
        <a:spcAft>
          <a:spcPct val="0"/>
        </a:spcAft>
        <a:defRPr sz="3200">
          <a:solidFill>
            <a:srgbClr val="79551B"/>
          </a:solidFill>
          <a:latin typeface="Palatino Linotype" pitchFamily="18" charset="0"/>
        </a:defRPr>
      </a:lvl5pPr>
      <a:lvl6pPr marL="457200" algn="l" rtl="0" eaLnBrk="1" fontAlgn="base" hangingPunct="1">
        <a:spcBef>
          <a:spcPct val="0"/>
        </a:spcBef>
        <a:spcAft>
          <a:spcPct val="0"/>
        </a:spcAft>
        <a:defRPr sz="3200">
          <a:solidFill>
            <a:srgbClr val="79551B"/>
          </a:solidFill>
          <a:latin typeface="Palatino Linotype" pitchFamily="18" charset="0"/>
        </a:defRPr>
      </a:lvl6pPr>
      <a:lvl7pPr marL="914400" algn="l" rtl="0" eaLnBrk="1" fontAlgn="base" hangingPunct="1">
        <a:spcBef>
          <a:spcPct val="0"/>
        </a:spcBef>
        <a:spcAft>
          <a:spcPct val="0"/>
        </a:spcAft>
        <a:defRPr sz="3200">
          <a:solidFill>
            <a:srgbClr val="79551B"/>
          </a:solidFill>
          <a:latin typeface="Palatino Linotype" pitchFamily="18" charset="0"/>
        </a:defRPr>
      </a:lvl7pPr>
      <a:lvl8pPr marL="1371600" algn="l" rtl="0" eaLnBrk="1" fontAlgn="base" hangingPunct="1">
        <a:spcBef>
          <a:spcPct val="0"/>
        </a:spcBef>
        <a:spcAft>
          <a:spcPct val="0"/>
        </a:spcAft>
        <a:defRPr sz="3200">
          <a:solidFill>
            <a:srgbClr val="79551B"/>
          </a:solidFill>
          <a:latin typeface="Palatino Linotype" pitchFamily="18" charset="0"/>
        </a:defRPr>
      </a:lvl8pPr>
      <a:lvl9pPr marL="1828800" algn="l" rtl="0" eaLnBrk="1" fontAlgn="base" hangingPunct="1">
        <a:spcBef>
          <a:spcPct val="0"/>
        </a:spcBef>
        <a:spcAft>
          <a:spcPct val="0"/>
        </a:spcAft>
        <a:defRPr sz="3200">
          <a:solidFill>
            <a:srgbClr val="79551B"/>
          </a:solidFill>
          <a:latin typeface="Palatino Linotype" pitchFamily="18" charset="0"/>
        </a:defRPr>
      </a:lvl9pPr>
    </p:titleStyle>
    <p:bodyStyle>
      <a:lvl1pPr marL="342900" indent="-342900" algn="l" rtl="0" eaLnBrk="0" fontAlgn="base" hangingPunct="0">
        <a:spcBef>
          <a:spcPct val="20000"/>
        </a:spcBef>
        <a:spcAft>
          <a:spcPct val="0"/>
        </a:spcAft>
        <a:buChar char="•"/>
        <a:defRPr sz="2800">
          <a:solidFill>
            <a:srgbClr val="79551B"/>
          </a:solidFill>
          <a:latin typeface="+mn-lt"/>
          <a:ea typeface="+mn-ea"/>
          <a:cs typeface="+mn-cs"/>
        </a:defRPr>
      </a:lvl1pPr>
      <a:lvl2pPr marL="742950" indent="-285750" algn="l" rtl="0" eaLnBrk="0" fontAlgn="base" hangingPunct="0">
        <a:spcBef>
          <a:spcPct val="20000"/>
        </a:spcBef>
        <a:spcAft>
          <a:spcPct val="0"/>
        </a:spcAft>
        <a:buChar char="–"/>
        <a:defRPr sz="2400">
          <a:solidFill>
            <a:srgbClr val="79551B"/>
          </a:solidFill>
          <a:latin typeface="+mn-lt"/>
        </a:defRPr>
      </a:lvl2pPr>
      <a:lvl3pPr marL="1143000" indent="-228600" algn="l" rtl="0" eaLnBrk="0" fontAlgn="base" hangingPunct="0">
        <a:spcBef>
          <a:spcPct val="20000"/>
        </a:spcBef>
        <a:spcAft>
          <a:spcPct val="0"/>
        </a:spcAft>
        <a:buChar char="•"/>
        <a:defRPr sz="2000">
          <a:solidFill>
            <a:srgbClr val="79551B"/>
          </a:solidFill>
          <a:latin typeface="+mn-lt"/>
        </a:defRPr>
      </a:lvl3pPr>
      <a:lvl4pPr marL="1600200" indent="-228600" algn="l" rtl="0" eaLnBrk="0" fontAlgn="base" hangingPunct="0">
        <a:spcBef>
          <a:spcPct val="20000"/>
        </a:spcBef>
        <a:spcAft>
          <a:spcPct val="0"/>
        </a:spcAft>
        <a:buChar char="–"/>
        <a:defRPr sz="2000">
          <a:solidFill>
            <a:srgbClr val="79551B"/>
          </a:solidFill>
          <a:latin typeface="+mn-lt"/>
        </a:defRPr>
      </a:lvl4pPr>
      <a:lvl5pPr marL="2057400" indent="-228600" algn="l" rtl="0" eaLnBrk="0" fontAlgn="base" hangingPunct="0">
        <a:spcBef>
          <a:spcPct val="20000"/>
        </a:spcBef>
        <a:spcAft>
          <a:spcPct val="0"/>
        </a:spcAft>
        <a:buChar char="»"/>
        <a:defRPr sz="1600">
          <a:solidFill>
            <a:srgbClr val="79551B"/>
          </a:solidFill>
          <a:latin typeface="+mn-lt"/>
        </a:defRPr>
      </a:lvl5pPr>
      <a:lvl6pPr marL="2514600" indent="-228600" algn="l" rtl="0" eaLnBrk="1" fontAlgn="base" hangingPunct="1">
        <a:spcBef>
          <a:spcPct val="20000"/>
        </a:spcBef>
        <a:spcAft>
          <a:spcPct val="0"/>
        </a:spcAft>
        <a:buChar char="»"/>
        <a:defRPr sz="1600">
          <a:solidFill>
            <a:srgbClr val="79551B"/>
          </a:solidFill>
          <a:latin typeface="+mn-lt"/>
        </a:defRPr>
      </a:lvl6pPr>
      <a:lvl7pPr marL="2971800" indent="-228600" algn="l" rtl="0" eaLnBrk="1" fontAlgn="base" hangingPunct="1">
        <a:spcBef>
          <a:spcPct val="20000"/>
        </a:spcBef>
        <a:spcAft>
          <a:spcPct val="0"/>
        </a:spcAft>
        <a:buChar char="»"/>
        <a:defRPr sz="1600">
          <a:solidFill>
            <a:srgbClr val="79551B"/>
          </a:solidFill>
          <a:latin typeface="+mn-lt"/>
        </a:defRPr>
      </a:lvl7pPr>
      <a:lvl8pPr marL="3429000" indent="-228600" algn="l" rtl="0" eaLnBrk="1" fontAlgn="base" hangingPunct="1">
        <a:spcBef>
          <a:spcPct val="20000"/>
        </a:spcBef>
        <a:spcAft>
          <a:spcPct val="0"/>
        </a:spcAft>
        <a:buChar char="»"/>
        <a:defRPr sz="1600">
          <a:solidFill>
            <a:srgbClr val="79551B"/>
          </a:solidFill>
          <a:latin typeface="+mn-lt"/>
        </a:defRPr>
      </a:lvl8pPr>
      <a:lvl9pPr marL="3886200" indent="-228600" algn="l" rtl="0" eaLnBrk="1" fontAlgn="base" hangingPunct="1">
        <a:spcBef>
          <a:spcPct val="20000"/>
        </a:spcBef>
        <a:spcAft>
          <a:spcPct val="0"/>
        </a:spcAft>
        <a:buChar char="»"/>
        <a:defRPr sz="1600">
          <a:solidFill>
            <a:srgbClr val="79551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62C7A988-1A68-4ACA-AF72-A07C39C13562}" type="slidenum">
              <a:rPr lang="en-US" altLang="en-US" smtClean="0"/>
              <a:pPr>
                <a:defRPr/>
              </a:pPr>
              <a:t>‹#›</a:t>
            </a:fld>
            <a:endParaRPr lang="en-US"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
        <p:nvSpPr>
          <p:cNvPr id="14" name="Rectangle 9"/>
          <p:cNvSpPr>
            <a:spLocks noChangeArrowheads="1"/>
          </p:cNvSpPr>
          <p:nvPr userDrawn="1"/>
        </p:nvSpPr>
        <p:spPr bwMode="auto">
          <a:xfrm>
            <a:off x="1828800" y="6629400"/>
            <a:ext cx="5322888" cy="228600"/>
          </a:xfrm>
          <a:prstGeom prst="rect">
            <a:avLst/>
          </a:prstGeom>
          <a:noFill/>
          <a:ln w="9525">
            <a:noFill/>
            <a:miter lim="800000"/>
            <a:headEnd/>
            <a:tailEnd/>
          </a:ln>
          <a:effectLst/>
        </p:spPr>
        <p:txBody>
          <a:bodyPr wrap="none" anchor="ctr">
            <a:spAutoFit/>
          </a:bodyPr>
          <a:lstStyle/>
          <a:p>
            <a:pPr>
              <a:defRPr/>
            </a:pPr>
            <a:r>
              <a:rPr lang="en-US" sz="900"/>
              <a:t>Copyright © 2006 The McGraw-Hill Companies Inc. Permission Required for Reproduction or Display.</a:t>
            </a:r>
          </a:p>
        </p:txBody>
      </p:sp>
    </p:spTree>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 id="2147484057" r:id="rId12"/>
  </p:sldLayoutIdLst>
  <p:transition>
    <p:random/>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6.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36.jpe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7.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6.xml"/><Relationship Id="rId4" Type="http://schemas.openxmlformats.org/officeDocument/2006/relationships/image" Target="../media/image42.jpeg"/></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57.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Ancient Greece</a:t>
            </a:r>
            <a:endParaRPr lang="en-US" dirty="0"/>
          </a:p>
        </p:txBody>
      </p:sp>
      <p:pic>
        <p:nvPicPr>
          <p:cNvPr id="8" name="Picture 6" descr="Athens_Greece"/>
          <p:cNvPicPr>
            <a:picLocks noChangeAspect="1" noChangeArrowheads="1"/>
          </p:cNvPicPr>
          <p:nvPr/>
        </p:nvPicPr>
        <p:blipFill>
          <a:blip r:embed="rId2" cstate="print"/>
          <a:srcRect/>
          <a:stretch>
            <a:fillRect/>
          </a:stretch>
        </p:blipFill>
        <p:spPr>
          <a:xfrm>
            <a:off x="457200" y="2028825"/>
            <a:ext cx="8181975" cy="4829175"/>
          </a:xfrm>
          <a:prstGeom prst="rect">
            <a:avLst/>
          </a:prstGeom>
          <a:noFill/>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838200" y="762000"/>
            <a:ext cx="7388225" cy="914400"/>
          </a:xfrm>
        </p:spPr>
        <p:txBody>
          <a:bodyPr/>
          <a:lstStyle/>
          <a:p>
            <a:pPr eaLnBrk="1" hangingPunct="1"/>
            <a:r>
              <a:rPr lang="en-US" smtClean="0"/>
              <a:t>Mycenaean Society</a:t>
            </a:r>
          </a:p>
        </p:txBody>
      </p:sp>
      <p:sp>
        <p:nvSpPr>
          <p:cNvPr id="10243" name="Rectangle 6"/>
          <p:cNvSpPr>
            <a:spLocks noGrp="1" noChangeArrowheads="1"/>
          </p:cNvSpPr>
          <p:nvPr>
            <p:ph sz="half" idx="1"/>
          </p:nvPr>
        </p:nvSpPr>
        <p:spPr>
          <a:xfrm>
            <a:off x="914400" y="1600200"/>
            <a:ext cx="4953000" cy="4572000"/>
          </a:xfrm>
        </p:spPr>
        <p:txBody>
          <a:bodyPr>
            <a:normAutofit lnSpcReduction="10000"/>
          </a:bodyPr>
          <a:lstStyle/>
          <a:p>
            <a:pPr eaLnBrk="1" hangingPunct="1"/>
            <a:r>
              <a:rPr lang="en-US" sz="2000" smtClean="0"/>
              <a:t>Indo-European invaders descend through Balkans into Peloponnesus, c. 2200 BCE</a:t>
            </a:r>
          </a:p>
          <a:p>
            <a:pPr eaLnBrk="1" hangingPunct="1"/>
            <a:r>
              <a:rPr lang="en-US" sz="2000" smtClean="0"/>
              <a:t>Influenced by Minoan culture</a:t>
            </a:r>
          </a:p>
          <a:p>
            <a:pPr lvl="1" eaLnBrk="1" hangingPunct="1"/>
            <a:r>
              <a:rPr lang="en-US" sz="1600" b="1" smtClean="0"/>
              <a:t>Adapted Linear A to own language</a:t>
            </a:r>
          </a:p>
          <a:p>
            <a:pPr lvl="1" eaLnBrk="1" hangingPunct="1"/>
            <a:r>
              <a:rPr lang="en-US" sz="1600" b="1" smtClean="0"/>
              <a:t>Devised a syllabic script Linear B</a:t>
            </a:r>
          </a:p>
          <a:p>
            <a:pPr lvl="1" eaLnBrk="1" hangingPunct="1"/>
            <a:r>
              <a:rPr lang="en-US" sz="1600" smtClean="0"/>
              <a:t>Built fortresses and palaces after 1450 BCE</a:t>
            </a:r>
          </a:p>
          <a:p>
            <a:pPr eaLnBrk="1" hangingPunct="1"/>
            <a:r>
              <a:rPr lang="en-US" sz="2000" smtClean="0"/>
              <a:t>Major settlement: Mycenae</a:t>
            </a:r>
          </a:p>
          <a:p>
            <a:pPr eaLnBrk="1" hangingPunct="1"/>
            <a:r>
              <a:rPr lang="en-US" sz="2000" b="1" smtClean="0"/>
              <a:t>Warrior-kings</a:t>
            </a:r>
          </a:p>
          <a:p>
            <a:pPr eaLnBrk="1" hangingPunct="1"/>
            <a:r>
              <a:rPr lang="en-US" sz="2000" b="1" smtClean="0"/>
              <a:t>Military expansion throughout region</a:t>
            </a:r>
          </a:p>
          <a:p>
            <a:pPr lvl="1" eaLnBrk="1" hangingPunct="1"/>
            <a:r>
              <a:rPr lang="en-US" sz="1600" b="1" smtClean="0"/>
              <a:t>Overpower Minoans </a:t>
            </a:r>
            <a:r>
              <a:rPr lang="en-US" sz="1600" smtClean="0"/>
              <a:t>and took over Cretan palaces</a:t>
            </a:r>
          </a:p>
          <a:p>
            <a:pPr eaLnBrk="1" hangingPunct="1"/>
            <a:r>
              <a:rPr lang="en-US" sz="2000" b="1" smtClean="0"/>
              <a:t>Established settlements in Anatolia, Sicily, southern Italy</a:t>
            </a:r>
          </a:p>
        </p:txBody>
      </p:sp>
      <p:pic>
        <p:nvPicPr>
          <p:cNvPr id="8" name="Picture 6" descr="mask of agamemnon.jpg"/>
          <p:cNvPicPr>
            <a:picLocks noGrp="1" noChangeAspect="1"/>
          </p:cNvPicPr>
          <p:nvPr>
            <p:ph sz="half" idx="2"/>
          </p:nvPr>
        </p:nvPicPr>
        <p:blipFill>
          <a:blip r:embed="rId3" cstate="print"/>
          <a:srcRect/>
          <a:stretch>
            <a:fillRect/>
          </a:stretch>
        </p:blipFill>
        <p:spPr bwMode="auto">
          <a:xfrm>
            <a:off x="5791200" y="1828800"/>
            <a:ext cx="2899961" cy="2899961"/>
          </a:xfrm>
          <a:prstGeom prst="rect">
            <a:avLst/>
          </a:prstGeom>
          <a:noFill/>
          <a:ln w="9525">
            <a:noFill/>
            <a:miter lim="800000"/>
            <a:headEnd/>
            <a:tailEnd/>
          </a:ln>
        </p:spPr>
      </p:pic>
      <p:sp>
        <p:nvSpPr>
          <p:cNvPr id="6" name="Rectangle 5"/>
          <p:cNvSpPr/>
          <p:nvPr/>
        </p:nvSpPr>
        <p:spPr>
          <a:xfrm rot="10800000" flipH="1" flipV="1">
            <a:off x="5748338" y="5356503"/>
            <a:ext cx="2938462" cy="369332"/>
          </a:xfrm>
          <a:prstGeom prst="rect">
            <a:avLst/>
          </a:prstGeom>
        </p:spPr>
        <p:txBody>
          <a:bodyPr wrap="square">
            <a:spAutoFit/>
          </a:bodyPr>
          <a:lstStyle/>
          <a:p>
            <a:pPr algn="ctr">
              <a:defRPr/>
            </a:pPr>
            <a:r>
              <a:rPr lang="en-US" dirty="0">
                <a:solidFill>
                  <a:schemeClr val="bg2">
                    <a:lumMod val="50000"/>
                  </a:schemeClr>
                </a:solidFill>
              </a:rPr>
              <a:t>Mask of Agamemnon ?</a:t>
            </a:r>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76800" y="704088"/>
            <a:ext cx="3810000" cy="1143000"/>
          </a:xfrm>
        </p:spPr>
        <p:txBody>
          <a:bodyPr>
            <a:normAutofit/>
          </a:bodyPr>
          <a:lstStyle/>
          <a:p>
            <a:pPr algn="ctr"/>
            <a:r>
              <a:rPr lang="en-US" sz="3600" dirty="0" smtClean="0"/>
              <a:t>Writing</a:t>
            </a:r>
            <a:endParaRPr lang="en-US" sz="3600" dirty="0"/>
          </a:p>
        </p:txBody>
      </p:sp>
      <p:pic>
        <p:nvPicPr>
          <p:cNvPr id="8" name="Content Placeholder 7" descr="linear a.jpg"/>
          <p:cNvPicPr>
            <a:picLocks noGrp="1" noChangeAspect="1"/>
          </p:cNvPicPr>
          <p:nvPr>
            <p:ph sz="half" idx="1"/>
          </p:nvPr>
        </p:nvPicPr>
        <p:blipFill>
          <a:blip r:embed="rId2" cstate="print"/>
          <a:stretch>
            <a:fillRect/>
          </a:stretch>
        </p:blipFill>
        <p:spPr>
          <a:xfrm>
            <a:off x="0" y="0"/>
            <a:ext cx="4439204" cy="6858000"/>
          </a:xfrm>
        </p:spPr>
      </p:pic>
      <p:sp>
        <p:nvSpPr>
          <p:cNvPr id="7" name="Text Placeholder 6"/>
          <p:cNvSpPr>
            <a:spLocks noGrp="1"/>
          </p:cNvSpPr>
          <p:nvPr>
            <p:ph sz="half" idx="2"/>
          </p:nvPr>
        </p:nvSpPr>
        <p:spPr/>
        <p:txBody>
          <a:bodyPr>
            <a:normAutofit/>
          </a:bodyPr>
          <a:lstStyle/>
          <a:p>
            <a:r>
              <a:rPr lang="en-US" sz="2000" b="1" dirty="0" smtClean="0"/>
              <a:t>Linear A is Minoan’s script</a:t>
            </a:r>
          </a:p>
          <a:p>
            <a:pPr lvl="1"/>
            <a:r>
              <a:rPr lang="en-US" sz="2000" b="1" dirty="0" smtClean="0"/>
              <a:t>Not deciphered</a:t>
            </a:r>
          </a:p>
          <a:p>
            <a:endParaRPr lang="en-US" sz="2000" dirty="0" smtClean="0"/>
          </a:p>
          <a:p>
            <a:r>
              <a:rPr lang="en-US" sz="2000" b="1" dirty="0" smtClean="0"/>
              <a:t>Linear B is Mycenaean’s script</a:t>
            </a:r>
          </a:p>
          <a:p>
            <a:pPr lvl="1"/>
            <a:r>
              <a:rPr lang="en-US" sz="2000" dirty="0" smtClean="0"/>
              <a:t>Predates Greek alphabet</a:t>
            </a:r>
          </a:p>
          <a:p>
            <a:pPr lvl="1"/>
            <a:r>
              <a:rPr lang="en-US" sz="2000" dirty="0" smtClean="0"/>
              <a:t>Dies out with the end of the Mycenaean civilization</a:t>
            </a:r>
          </a:p>
          <a:p>
            <a:endParaRPr lang="en-US" sz="1800" dirty="0" smtClean="0"/>
          </a:p>
          <a:p>
            <a:endParaRPr lang="en-US" sz="1800" dirty="0"/>
          </a:p>
        </p:txBody>
      </p:sp>
      <p:pic>
        <p:nvPicPr>
          <p:cNvPr id="9" name="Picture 8" descr="linear b.JPG"/>
          <p:cNvPicPr>
            <a:picLocks noChangeAspect="1"/>
          </p:cNvPicPr>
          <p:nvPr/>
        </p:nvPicPr>
        <p:blipFill>
          <a:blip r:embed="rId3" cstate="print"/>
          <a:stretch>
            <a:fillRect/>
          </a:stretch>
        </p:blipFill>
        <p:spPr>
          <a:xfrm>
            <a:off x="4648200" y="0"/>
            <a:ext cx="4038600" cy="1059669"/>
          </a:xfrm>
          <a:prstGeom prst="rect">
            <a:avLst/>
          </a:prstGeom>
        </p:spPr>
      </p:pic>
      <p:pic>
        <p:nvPicPr>
          <p:cNvPr id="10" name="Picture 9" descr="NAMA_Linear_B_tablet_of_Pylos.jpg"/>
          <p:cNvPicPr>
            <a:picLocks noChangeAspect="1"/>
          </p:cNvPicPr>
          <p:nvPr/>
        </p:nvPicPr>
        <p:blipFill>
          <a:blip r:embed="rId4" cstate="print"/>
          <a:stretch>
            <a:fillRect/>
          </a:stretch>
        </p:blipFill>
        <p:spPr>
          <a:xfrm>
            <a:off x="4349544" y="4724400"/>
            <a:ext cx="4794456" cy="2133600"/>
          </a:xfrm>
          <a:prstGeom prst="rect">
            <a:avLst/>
          </a:prstGeom>
        </p:spPr>
      </p:pic>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5"/>
          <p:cNvSpPr>
            <a:spLocks noGrp="1"/>
          </p:cNvSpPr>
          <p:nvPr>
            <p:ph type="title"/>
          </p:nvPr>
        </p:nvSpPr>
        <p:spPr>
          <a:xfrm>
            <a:off x="1143000" y="273050"/>
            <a:ext cx="2322513" cy="1162050"/>
          </a:xfrm>
        </p:spPr>
        <p:txBody>
          <a:bodyPr/>
          <a:lstStyle/>
          <a:p>
            <a:pPr algn="ctr"/>
            <a:r>
              <a:rPr lang="en-US" smtClean="0"/>
              <a:t>Ruins of Mycenae</a:t>
            </a:r>
          </a:p>
        </p:txBody>
      </p:sp>
      <p:sp>
        <p:nvSpPr>
          <p:cNvPr id="11268" name="Text Placeholder 6"/>
          <p:cNvSpPr>
            <a:spLocks noGrp="1"/>
          </p:cNvSpPr>
          <p:nvPr>
            <p:ph type="body" idx="2"/>
          </p:nvPr>
        </p:nvSpPr>
        <p:spPr>
          <a:xfrm>
            <a:off x="914400" y="1435100"/>
            <a:ext cx="4038600" cy="4691063"/>
          </a:xfrm>
        </p:spPr>
        <p:txBody>
          <a:bodyPr/>
          <a:lstStyle/>
          <a:p>
            <a:r>
              <a:rPr lang="en-US" sz="2000" dirty="0" smtClean="0"/>
              <a:t>The Lion Gate at Mycenae illustrates the heavy fortifications built by </a:t>
            </a:r>
            <a:r>
              <a:rPr lang="en-US" sz="2000" dirty="0" err="1" smtClean="0"/>
              <a:t>Mycenaeans</a:t>
            </a:r>
            <a:r>
              <a:rPr lang="en-US" sz="2000" dirty="0" smtClean="0"/>
              <a:t> to protect their settlements. </a:t>
            </a:r>
          </a:p>
        </p:txBody>
      </p:sp>
      <p:pic>
        <p:nvPicPr>
          <p:cNvPr id="11267" name="Content Placeholder 4" descr="mycenae lion.jpg"/>
          <p:cNvPicPr>
            <a:picLocks noGrp="1" noChangeAspect="1"/>
          </p:cNvPicPr>
          <p:nvPr>
            <p:ph sz="half" idx="1"/>
          </p:nvPr>
        </p:nvPicPr>
        <p:blipFill>
          <a:blip r:embed="rId2" cstate="print"/>
          <a:stretch>
            <a:fillRect/>
          </a:stretch>
        </p:blipFill>
        <p:spPr>
          <a:xfrm>
            <a:off x="4852444" y="1676400"/>
            <a:ext cx="2556962" cy="4572000"/>
          </a:xfrm>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838200" y="762000"/>
            <a:ext cx="7467600" cy="914400"/>
          </a:xfrm>
        </p:spPr>
        <p:txBody>
          <a:bodyPr>
            <a:normAutofit fontScale="90000"/>
          </a:bodyPr>
          <a:lstStyle/>
          <a:p>
            <a:pPr algn="ctr" eaLnBrk="1" hangingPunct="1"/>
            <a:r>
              <a:rPr lang="en-US" dirty="0" smtClean="0"/>
              <a:t>Chaos in the Eastern Mediterranean</a:t>
            </a:r>
          </a:p>
        </p:txBody>
      </p:sp>
      <p:sp>
        <p:nvSpPr>
          <p:cNvPr id="12291" name="Rectangle 6"/>
          <p:cNvSpPr>
            <a:spLocks noGrp="1" noChangeArrowheads="1"/>
          </p:cNvSpPr>
          <p:nvPr>
            <p:ph sz="half" idx="1"/>
          </p:nvPr>
        </p:nvSpPr>
        <p:spPr>
          <a:xfrm>
            <a:off x="228600" y="1676400"/>
            <a:ext cx="4876800" cy="4800600"/>
          </a:xfrm>
        </p:spPr>
        <p:txBody>
          <a:bodyPr>
            <a:normAutofit fontScale="92500" lnSpcReduction="10000"/>
          </a:bodyPr>
          <a:lstStyle/>
          <a:p>
            <a:pPr eaLnBrk="1" hangingPunct="1"/>
            <a:r>
              <a:rPr lang="en-US" sz="2000" b="1" dirty="0" smtClean="0"/>
              <a:t>Known as the Dark Ages</a:t>
            </a:r>
          </a:p>
          <a:p>
            <a:pPr lvl="1" eaLnBrk="1" hangingPunct="1"/>
            <a:r>
              <a:rPr lang="en-US" sz="1600" dirty="0" smtClean="0"/>
              <a:t>Depopulation, poverty, isolation</a:t>
            </a:r>
            <a:endParaRPr lang="en-US" sz="1600" b="1" dirty="0" smtClean="0"/>
          </a:p>
          <a:p>
            <a:pPr eaLnBrk="1" hangingPunct="1"/>
            <a:r>
              <a:rPr lang="en-US" sz="2000" b="1" dirty="0" smtClean="0"/>
              <a:t>Political turmoil, chaos from 1100 to 800 BCE</a:t>
            </a:r>
          </a:p>
          <a:p>
            <a:pPr lvl="1"/>
            <a:r>
              <a:rPr lang="en-US" sz="1800" b="1" dirty="0" smtClean="0"/>
              <a:t>Coincides with the description in Homer’s epics</a:t>
            </a:r>
          </a:p>
          <a:p>
            <a:pPr lvl="1" eaLnBrk="1" hangingPunct="1"/>
            <a:r>
              <a:rPr lang="en-US" sz="1600" dirty="0" smtClean="0"/>
              <a:t>Invasions and civil disturbances</a:t>
            </a:r>
          </a:p>
          <a:p>
            <a:pPr lvl="1" eaLnBrk="1" hangingPunct="1"/>
            <a:r>
              <a:rPr lang="en-US" sz="1600" dirty="0" smtClean="0"/>
              <a:t>Palace in ruins</a:t>
            </a:r>
          </a:p>
          <a:p>
            <a:pPr lvl="1" eaLnBrk="1" hangingPunct="1"/>
            <a:r>
              <a:rPr lang="en-US" sz="1600" dirty="0" smtClean="0"/>
              <a:t>Writing in Linear A and B disappears</a:t>
            </a:r>
          </a:p>
          <a:p>
            <a:pPr eaLnBrk="1" hangingPunct="1"/>
            <a:r>
              <a:rPr lang="en-US" sz="2000" b="1" dirty="0" smtClean="0"/>
              <a:t>Trojan war, c. 1200 BCE</a:t>
            </a:r>
          </a:p>
          <a:p>
            <a:pPr lvl="1" eaLnBrk="1" hangingPunct="1"/>
            <a:r>
              <a:rPr lang="en-US" sz="2000" b="1" dirty="0" smtClean="0"/>
              <a:t>Homer’s </a:t>
            </a:r>
            <a:r>
              <a:rPr lang="en-US" sz="2000" b="1" i="1" dirty="0" smtClean="0"/>
              <a:t>The Iliad</a:t>
            </a:r>
          </a:p>
          <a:p>
            <a:pPr lvl="1" eaLnBrk="1" hangingPunct="1"/>
            <a:r>
              <a:rPr lang="en-US" sz="2000" b="1" dirty="0" smtClean="0"/>
              <a:t>Sequel: </a:t>
            </a:r>
            <a:r>
              <a:rPr lang="en-US" sz="2000" b="1" i="1" dirty="0" smtClean="0"/>
              <a:t>The Odyssey</a:t>
            </a:r>
          </a:p>
          <a:p>
            <a:pPr lvl="1"/>
            <a:r>
              <a:rPr lang="en-US" sz="2000" b="1" dirty="0" smtClean="0"/>
              <a:t>Once thought to be fictional, archaeological evidence has been found</a:t>
            </a:r>
          </a:p>
          <a:p>
            <a:pPr eaLnBrk="1" hangingPunct="1"/>
            <a:r>
              <a:rPr lang="en-US" sz="2000" b="1" dirty="0" smtClean="0"/>
              <a:t>Mycenaean civilization disappears</a:t>
            </a:r>
          </a:p>
        </p:txBody>
      </p:sp>
      <p:pic>
        <p:nvPicPr>
          <p:cNvPr id="12292" name="Picture 4" descr="Trojan_Horse"/>
          <p:cNvPicPr>
            <a:picLocks noChangeAspect="1" noChangeArrowheads="1"/>
          </p:cNvPicPr>
          <p:nvPr/>
        </p:nvPicPr>
        <p:blipFill>
          <a:blip r:embed="rId3" cstate="print"/>
          <a:srcRect/>
          <a:stretch>
            <a:fillRect/>
          </a:stretch>
        </p:blipFill>
        <p:spPr bwMode="auto">
          <a:xfrm>
            <a:off x="4844388" y="2819400"/>
            <a:ext cx="4299612" cy="25146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990600" y="762000"/>
            <a:ext cx="7235825" cy="914400"/>
          </a:xfrm>
        </p:spPr>
        <p:txBody>
          <a:bodyPr/>
          <a:lstStyle/>
          <a:p>
            <a:pPr algn="ctr" eaLnBrk="1" hangingPunct="1"/>
            <a:r>
              <a:rPr lang="en-US" dirty="0" smtClean="0"/>
              <a:t>The Polis:  City-States</a:t>
            </a:r>
          </a:p>
        </p:txBody>
      </p:sp>
      <p:sp>
        <p:nvSpPr>
          <p:cNvPr id="15363" name="Rectangle 6"/>
          <p:cNvSpPr>
            <a:spLocks noGrp="1" noChangeArrowheads="1"/>
          </p:cNvSpPr>
          <p:nvPr>
            <p:ph sz="half" idx="1"/>
          </p:nvPr>
        </p:nvSpPr>
        <p:spPr>
          <a:xfrm>
            <a:off x="228600" y="2057400"/>
            <a:ext cx="4648200" cy="4495800"/>
          </a:xfrm>
        </p:spPr>
        <p:txBody>
          <a:bodyPr>
            <a:normAutofit fontScale="92500" lnSpcReduction="20000"/>
          </a:bodyPr>
          <a:lstStyle/>
          <a:p>
            <a:pPr eaLnBrk="1" hangingPunct="1"/>
            <a:r>
              <a:rPr lang="en-US" sz="1800" b="1" dirty="0" smtClean="0"/>
              <a:t>Urban center</a:t>
            </a:r>
            <a:r>
              <a:rPr lang="en-US" sz="1800" dirty="0" smtClean="0"/>
              <a:t>, dominating surrounding rural areas</a:t>
            </a:r>
          </a:p>
          <a:p>
            <a:pPr lvl="1" eaLnBrk="1" hangingPunct="1"/>
            <a:r>
              <a:rPr lang="en-US" sz="1800" dirty="0" smtClean="0"/>
              <a:t>Featured an </a:t>
            </a:r>
            <a:r>
              <a:rPr lang="en-US" sz="1800" b="1" dirty="0" smtClean="0"/>
              <a:t>acropolis:  </a:t>
            </a:r>
            <a:r>
              <a:rPr lang="en-US" sz="1800" dirty="0" smtClean="0"/>
              <a:t>fortified top for refuge</a:t>
            </a:r>
          </a:p>
          <a:p>
            <a:pPr lvl="1" eaLnBrk="1" hangingPunct="1"/>
            <a:r>
              <a:rPr lang="en-US" sz="1800" b="1" dirty="0" smtClean="0"/>
              <a:t>Agora:  </a:t>
            </a:r>
            <a:r>
              <a:rPr lang="en-US" sz="1800" dirty="0" smtClean="0"/>
              <a:t>Open area for assembling, </a:t>
            </a:r>
            <a:r>
              <a:rPr lang="en-US" sz="1800" dirty="0" err="1" smtClean="0"/>
              <a:t>gov’t</a:t>
            </a:r>
            <a:r>
              <a:rPr lang="en-US" sz="1800" dirty="0" smtClean="0"/>
              <a:t> </a:t>
            </a:r>
            <a:r>
              <a:rPr lang="en-US" sz="1800" dirty="0" err="1" smtClean="0"/>
              <a:t>bldgs</a:t>
            </a:r>
            <a:r>
              <a:rPr lang="en-US" sz="1800" dirty="0" smtClean="0"/>
              <a:t>, marketplace </a:t>
            </a:r>
            <a:r>
              <a:rPr lang="en-US" sz="1800" b="1" dirty="0" smtClean="0"/>
              <a:t>  </a:t>
            </a:r>
          </a:p>
          <a:p>
            <a:pPr eaLnBrk="1" hangingPunct="1"/>
            <a:r>
              <a:rPr lang="en-US" sz="1800" dirty="0" smtClean="0"/>
              <a:t>Each waged war w/ </a:t>
            </a:r>
            <a:r>
              <a:rPr lang="en-US" sz="1800" b="1" dirty="0" smtClean="0"/>
              <a:t>hoplites	</a:t>
            </a:r>
          </a:p>
          <a:p>
            <a:pPr lvl="1"/>
            <a:r>
              <a:rPr lang="en-US" sz="1800" dirty="0" smtClean="0"/>
              <a:t>Heavily armed infantrymen who fought in closely packed “phalanx formation”</a:t>
            </a:r>
          </a:p>
          <a:p>
            <a:pPr eaLnBrk="1" hangingPunct="1"/>
            <a:r>
              <a:rPr lang="en-US" sz="1800" dirty="0" smtClean="0"/>
              <a:t>All were highly independent in character</a:t>
            </a:r>
          </a:p>
          <a:p>
            <a:pPr lvl="1"/>
            <a:r>
              <a:rPr lang="en-US" sz="1800" b="1" dirty="0" smtClean="0"/>
              <a:t>EX.  Sparta:  Oligarchy w/ Council of Elders</a:t>
            </a:r>
          </a:p>
          <a:p>
            <a:pPr lvl="2"/>
            <a:r>
              <a:rPr lang="en-US" sz="1800" b="1" dirty="0" smtClean="0"/>
              <a:t>Rule by few</a:t>
            </a:r>
          </a:p>
          <a:p>
            <a:pPr lvl="2"/>
            <a:r>
              <a:rPr lang="en-US" sz="1800" dirty="0" smtClean="0"/>
              <a:t>28 men over 60</a:t>
            </a:r>
          </a:p>
          <a:p>
            <a:pPr lvl="2"/>
            <a:r>
              <a:rPr lang="en-US" sz="1800" dirty="0" smtClean="0"/>
              <a:t>From wealthier /influential part of society</a:t>
            </a:r>
          </a:p>
          <a:p>
            <a:pPr lvl="2"/>
            <a:r>
              <a:rPr lang="en-US" sz="1800" dirty="0" smtClean="0"/>
              <a:t>Serve for life</a:t>
            </a:r>
          </a:p>
          <a:p>
            <a:pPr eaLnBrk="1" hangingPunct="1"/>
            <a:endParaRPr lang="en-US" sz="1600" dirty="0" smtClean="0"/>
          </a:p>
        </p:txBody>
      </p:sp>
      <p:pic>
        <p:nvPicPr>
          <p:cNvPr id="6" name="Content Placeholder 5" descr="athens_market01__large.jpg"/>
          <p:cNvPicPr>
            <a:picLocks noGrp="1" noChangeAspect="1"/>
          </p:cNvPicPr>
          <p:nvPr>
            <p:ph sz="half" idx="2"/>
          </p:nvPr>
        </p:nvPicPr>
        <p:blipFill>
          <a:blip r:embed="rId3" cstate="print"/>
          <a:stretch>
            <a:fillRect/>
          </a:stretch>
        </p:blipFill>
        <p:spPr>
          <a:xfrm>
            <a:off x="4648200" y="3002727"/>
            <a:ext cx="4038600" cy="2270183"/>
          </a:xfrm>
        </p:spPr>
      </p:pic>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914400" y="762000"/>
            <a:ext cx="7312025" cy="914400"/>
          </a:xfrm>
        </p:spPr>
        <p:txBody>
          <a:bodyPr/>
          <a:lstStyle/>
          <a:p>
            <a:pPr algn="ctr" eaLnBrk="1" hangingPunct="1"/>
            <a:r>
              <a:rPr lang="en-US" b="1" smtClean="0"/>
              <a:t>Sparta</a:t>
            </a:r>
          </a:p>
        </p:txBody>
      </p:sp>
      <p:sp>
        <p:nvSpPr>
          <p:cNvPr id="16387" name="Rectangle 6"/>
          <p:cNvSpPr>
            <a:spLocks noGrp="1" noChangeArrowheads="1"/>
          </p:cNvSpPr>
          <p:nvPr>
            <p:ph sz="half" idx="1"/>
          </p:nvPr>
        </p:nvSpPr>
        <p:spPr>
          <a:xfrm>
            <a:off x="762000" y="1828800"/>
            <a:ext cx="4645025" cy="3886200"/>
          </a:xfrm>
        </p:spPr>
        <p:txBody>
          <a:bodyPr/>
          <a:lstStyle/>
          <a:p>
            <a:pPr eaLnBrk="1" hangingPunct="1"/>
            <a:r>
              <a:rPr lang="en-US" sz="1800" dirty="0" smtClean="0"/>
              <a:t>From Peloponnese </a:t>
            </a:r>
          </a:p>
          <a:p>
            <a:pPr eaLnBrk="1" hangingPunct="1"/>
            <a:r>
              <a:rPr lang="en-US" sz="1800" b="1" dirty="0" smtClean="0"/>
              <a:t>Highly militarized society</a:t>
            </a:r>
          </a:p>
          <a:p>
            <a:pPr eaLnBrk="1" hangingPunct="1"/>
            <a:r>
              <a:rPr lang="en-US" sz="1800" dirty="0" smtClean="0"/>
              <a:t>Invaded neighbors, Messenia, and subjugated peoples: </a:t>
            </a:r>
            <a:r>
              <a:rPr lang="en-US" sz="1800" b="1" i="1" dirty="0" smtClean="0"/>
              <a:t>helots</a:t>
            </a:r>
            <a:endParaRPr lang="en-US" sz="1800" b="1" dirty="0" smtClean="0"/>
          </a:p>
          <a:p>
            <a:pPr lvl="1" eaLnBrk="1" hangingPunct="1"/>
            <a:r>
              <a:rPr lang="en-US" sz="1800" dirty="0" smtClean="0"/>
              <a:t>Serfs, tied to land</a:t>
            </a:r>
          </a:p>
          <a:p>
            <a:pPr lvl="1" eaLnBrk="1" hangingPunct="1"/>
            <a:r>
              <a:rPr lang="en-US" sz="1800" dirty="0" smtClean="0"/>
              <a:t>Provide for Sparta</a:t>
            </a:r>
          </a:p>
          <a:p>
            <a:pPr lvl="1" eaLnBrk="1" hangingPunct="1"/>
            <a:r>
              <a:rPr lang="en-US" sz="1800" dirty="0" smtClean="0"/>
              <a:t>Outnumbered Spartans 10:1 by 6</a:t>
            </a:r>
            <a:r>
              <a:rPr lang="en-US" sz="1800" baseline="30000" dirty="0" smtClean="0"/>
              <a:t>th</a:t>
            </a:r>
            <a:r>
              <a:rPr lang="en-US" sz="1800" dirty="0" smtClean="0"/>
              <a:t> c. BCE</a:t>
            </a:r>
          </a:p>
          <a:p>
            <a:pPr eaLnBrk="1" hangingPunct="1"/>
            <a:r>
              <a:rPr lang="en-US" sz="1800" b="1" dirty="0" smtClean="0"/>
              <a:t>Military society developed to control threat of helot  rebellion</a:t>
            </a:r>
          </a:p>
        </p:txBody>
      </p:sp>
      <p:pic>
        <p:nvPicPr>
          <p:cNvPr id="16388" name="Content Placeholder 4" descr="413px-Helmed_Hoplite_Sparta.jpg"/>
          <p:cNvPicPr>
            <a:picLocks noGrp="1" noChangeAspect="1"/>
          </p:cNvPicPr>
          <p:nvPr>
            <p:ph sz="half" idx="2"/>
          </p:nvPr>
        </p:nvPicPr>
        <p:blipFill>
          <a:blip r:embed="rId3" cstate="print"/>
          <a:srcRect/>
          <a:stretch>
            <a:fillRect/>
          </a:stretch>
        </p:blipFill>
        <p:spPr>
          <a:xfrm>
            <a:off x="5634038" y="1722438"/>
            <a:ext cx="2671762" cy="3875087"/>
          </a:xfrm>
        </p:spPr>
      </p:pic>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en-US" smtClean="0"/>
          </a:p>
        </p:txBody>
      </p:sp>
      <p:pic>
        <p:nvPicPr>
          <p:cNvPr id="17411" name="Content Placeholder 4" descr="Spartan hunter.jpg"/>
          <p:cNvPicPr>
            <a:picLocks noGrp="1" noChangeAspect="1"/>
          </p:cNvPicPr>
          <p:nvPr>
            <p:ph sz="half" idx="1"/>
          </p:nvPr>
        </p:nvPicPr>
        <p:blipFill>
          <a:blip r:embed="rId2" cstate="print"/>
          <a:stretch>
            <a:fillRect/>
          </a:stretch>
        </p:blipFill>
        <p:spPr>
          <a:xfrm>
            <a:off x="457200" y="2178796"/>
            <a:ext cx="4038600" cy="3918045"/>
          </a:xfrm>
        </p:spPr>
      </p:pic>
      <p:sp>
        <p:nvSpPr>
          <p:cNvPr id="4" name="Content Placeholder 3"/>
          <p:cNvSpPr>
            <a:spLocks noGrp="1"/>
          </p:cNvSpPr>
          <p:nvPr>
            <p:ph sz="half" idx="2"/>
          </p:nvPr>
        </p:nvSpPr>
        <p:spPr/>
        <p:txBody>
          <a:bodyPr/>
          <a:lstStyle/>
          <a:p>
            <a:pPr>
              <a:defRPr/>
            </a:pPr>
            <a:r>
              <a:rPr lang="en-US" sz="2000" dirty="0" smtClean="0"/>
              <a:t>A painted cup produced in Sparta about 550 </a:t>
            </a:r>
            <a:r>
              <a:rPr lang="en-US" sz="2000" cap="small" dirty="0" err="1" smtClean="0"/>
              <a:t>b.c.e</a:t>
            </a:r>
            <a:r>
              <a:rPr lang="en-US" sz="2000" cap="small" dirty="0" smtClean="0"/>
              <a:t>.</a:t>
            </a:r>
            <a:r>
              <a:rPr lang="en-US" sz="2000" dirty="0" smtClean="0"/>
              <a:t> depicts hunters attacking a boar. Spartans regarded hunting as an exercise that helped to sharpen fighting skills and aggressive instincts. </a:t>
            </a:r>
            <a:endParaRPr lang="en-US" sz="2000" dirty="0"/>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normAutofit/>
          </a:bodyPr>
          <a:lstStyle/>
          <a:p>
            <a:pPr eaLnBrk="1" hangingPunct="1"/>
            <a:r>
              <a:rPr lang="en-US" dirty="0" smtClean="0"/>
              <a:t>Spartan Society</a:t>
            </a:r>
          </a:p>
        </p:txBody>
      </p:sp>
      <p:sp>
        <p:nvSpPr>
          <p:cNvPr id="18435" name="Rectangle 6"/>
          <p:cNvSpPr>
            <a:spLocks noGrp="1" noChangeArrowheads="1"/>
          </p:cNvSpPr>
          <p:nvPr>
            <p:ph sz="half" idx="1"/>
          </p:nvPr>
        </p:nvSpPr>
        <p:spPr/>
        <p:txBody>
          <a:bodyPr>
            <a:normAutofit fontScale="85000" lnSpcReduction="20000"/>
          </a:bodyPr>
          <a:lstStyle/>
          <a:p>
            <a:pPr eaLnBrk="1" hangingPunct="1"/>
            <a:r>
              <a:rPr lang="en-US" sz="2400" b="1" dirty="0" smtClean="0"/>
              <a:t>Austerity was the norm</a:t>
            </a:r>
          </a:p>
          <a:p>
            <a:pPr lvl="1" eaLnBrk="1" hangingPunct="1"/>
            <a:r>
              <a:rPr lang="en-US" sz="2000" dirty="0" smtClean="0"/>
              <a:t>No jewelry or elaborate clothes</a:t>
            </a:r>
          </a:p>
          <a:p>
            <a:pPr eaLnBrk="1" hangingPunct="1"/>
            <a:r>
              <a:rPr lang="en-US" sz="2400" dirty="0" smtClean="0"/>
              <a:t>Used iron bars for $ b/c no coins</a:t>
            </a:r>
          </a:p>
          <a:p>
            <a:pPr eaLnBrk="1" hangingPunct="1"/>
            <a:r>
              <a:rPr lang="en-US" sz="2400" dirty="0" smtClean="0"/>
              <a:t>Forbidden to engage in commerce</a:t>
            </a:r>
          </a:p>
          <a:p>
            <a:pPr eaLnBrk="1" hangingPunct="1"/>
            <a:r>
              <a:rPr lang="en-US" sz="2400" b="1" dirty="0" smtClean="0"/>
              <a:t>Known for simplicity, frugality, and austerity = “Spartan”</a:t>
            </a:r>
          </a:p>
          <a:p>
            <a:pPr eaLnBrk="1" hangingPunct="1"/>
            <a:r>
              <a:rPr lang="en-US" sz="2400" dirty="0" smtClean="0"/>
              <a:t>Boys removed from families at age seven</a:t>
            </a:r>
          </a:p>
          <a:p>
            <a:pPr lvl="1" eaLnBrk="1" hangingPunct="1"/>
            <a:r>
              <a:rPr lang="en-US" dirty="0" smtClean="0"/>
              <a:t>Received military training in barracks</a:t>
            </a:r>
          </a:p>
          <a:p>
            <a:pPr lvl="1" eaLnBrk="1" hangingPunct="1"/>
            <a:r>
              <a:rPr lang="en-US" dirty="0" smtClean="0"/>
              <a:t>Active military service follows</a:t>
            </a:r>
          </a:p>
          <a:p>
            <a:pPr eaLnBrk="1" hangingPunct="1"/>
            <a:r>
              <a:rPr lang="en-US" sz="2400" dirty="0" smtClean="0"/>
              <a:t>Marriage, but no home life until age 30</a:t>
            </a:r>
          </a:p>
        </p:txBody>
      </p:sp>
      <p:pic>
        <p:nvPicPr>
          <p:cNvPr id="18436" name="Content Placeholder 4" descr="300 sparta.jpg"/>
          <p:cNvPicPr>
            <a:picLocks noGrp="1" noChangeAspect="1"/>
          </p:cNvPicPr>
          <p:nvPr>
            <p:ph sz="half" idx="2"/>
          </p:nvPr>
        </p:nvPicPr>
        <p:blipFill>
          <a:blip r:embed="rId3" cstate="print"/>
          <a:stretch>
            <a:fillRect/>
          </a:stretch>
        </p:blipFill>
        <p:spPr>
          <a:xfrm>
            <a:off x="4648200" y="2623344"/>
            <a:ext cx="4038600" cy="3028950"/>
          </a:xfrm>
        </p:spPr>
      </p:pic>
      <p:pic>
        <p:nvPicPr>
          <p:cNvPr id="18437" name="Picture 4" descr="warning-this-is-sparta-300.jpg"/>
          <p:cNvPicPr>
            <a:picLocks noChangeAspect="1"/>
          </p:cNvPicPr>
          <p:nvPr/>
        </p:nvPicPr>
        <p:blipFill>
          <a:blip r:embed="rId4" cstate="print"/>
          <a:srcRect/>
          <a:stretch>
            <a:fillRect/>
          </a:stretch>
        </p:blipFill>
        <p:spPr bwMode="auto">
          <a:xfrm>
            <a:off x="5181600" y="190748"/>
            <a:ext cx="3962400" cy="2476252"/>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838200" y="762000"/>
            <a:ext cx="7388225" cy="914400"/>
          </a:xfrm>
        </p:spPr>
        <p:txBody>
          <a:bodyPr>
            <a:normAutofit fontScale="90000"/>
          </a:bodyPr>
          <a:lstStyle/>
          <a:p>
            <a:pPr algn="ctr" eaLnBrk="1" hangingPunct="1"/>
            <a:r>
              <a:rPr lang="en-US" dirty="0" smtClean="0"/>
              <a:t>Athens and the Road to Democracy</a:t>
            </a:r>
          </a:p>
        </p:txBody>
      </p:sp>
      <p:sp>
        <p:nvSpPr>
          <p:cNvPr id="19459" name="Rectangle 6"/>
          <p:cNvSpPr>
            <a:spLocks noGrp="1" noChangeArrowheads="1"/>
          </p:cNvSpPr>
          <p:nvPr>
            <p:ph idx="1"/>
          </p:nvPr>
        </p:nvSpPr>
        <p:spPr>
          <a:xfrm>
            <a:off x="533400" y="1828800"/>
            <a:ext cx="7924800" cy="4572000"/>
          </a:xfrm>
        </p:spPr>
        <p:txBody>
          <a:bodyPr>
            <a:normAutofit/>
          </a:bodyPr>
          <a:lstStyle/>
          <a:p>
            <a:pPr eaLnBrk="1" hangingPunct="1"/>
            <a:r>
              <a:rPr lang="en-US" sz="2400" b="1" dirty="0" smtClean="0"/>
              <a:t>Create a </a:t>
            </a:r>
            <a:r>
              <a:rPr lang="en-US" sz="2400" b="1" dirty="0" err="1" smtClean="0"/>
              <a:t>gov’t</a:t>
            </a:r>
            <a:r>
              <a:rPr lang="en-US" sz="2400" b="1" dirty="0" smtClean="0"/>
              <a:t> based on democratic principles</a:t>
            </a:r>
          </a:p>
          <a:p>
            <a:pPr lvl="1" eaLnBrk="1" hangingPunct="1"/>
            <a:r>
              <a:rPr lang="en-US" b="1" dirty="0" smtClean="0"/>
              <a:t>Open to all free adult males</a:t>
            </a:r>
          </a:p>
          <a:p>
            <a:pPr lvl="1" eaLnBrk="1" hangingPunct="1"/>
            <a:r>
              <a:rPr lang="en-US" b="1" dirty="0" smtClean="0"/>
              <a:t>Not to women, foreigners, or slaves</a:t>
            </a:r>
          </a:p>
          <a:p>
            <a:pPr eaLnBrk="1" hangingPunct="1"/>
            <a:endParaRPr lang="en-US" sz="2400" b="1" dirty="0" smtClean="0"/>
          </a:p>
          <a:p>
            <a:pPr eaLnBrk="1" hangingPunct="1"/>
            <a:r>
              <a:rPr lang="en-US" sz="2400" b="1" dirty="0" smtClean="0"/>
              <a:t>B/c of the prosperity of maritime trade  7</a:t>
            </a:r>
            <a:r>
              <a:rPr lang="en-US" sz="2400" b="1" baseline="30000" dirty="0" smtClean="0"/>
              <a:t>th</a:t>
            </a:r>
            <a:r>
              <a:rPr lang="en-US" sz="2400" b="1" dirty="0" smtClean="0"/>
              <a:t> c. BCE, aristocrats increase their landholding and dominate smaller landholders</a:t>
            </a:r>
          </a:p>
          <a:p>
            <a:pPr lvl="1" eaLnBrk="1" hangingPunct="1"/>
            <a:r>
              <a:rPr lang="en-US" dirty="0" smtClean="0"/>
              <a:t>Small landowners can’t compete</a:t>
            </a:r>
          </a:p>
          <a:p>
            <a:pPr lvl="1" eaLnBrk="1" hangingPunct="1"/>
            <a:r>
              <a:rPr lang="en-US" b="1" dirty="0" smtClean="0"/>
              <a:t>Forced into debt slavery</a:t>
            </a:r>
          </a:p>
          <a:p>
            <a:pPr eaLnBrk="1" hangingPunct="1"/>
            <a:r>
              <a:rPr lang="en-US" sz="2400" dirty="0" smtClean="0"/>
              <a:t>Leads to class conflict</a:t>
            </a: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762000" y="762000"/>
            <a:ext cx="7464425" cy="914400"/>
          </a:xfrm>
        </p:spPr>
        <p:txBody>
          <a:bodyPr/>
          <a:lstStyle/>
          <a:p>
            <a:pPr eaLnBrk="1" hangingPunct="1"/>
            <a:r>
              <a:rPr lang="en-US" b="1" dirty="0" smtClean="0"/>
              <a:t>Athenian Democracy</a:t>
            </a:r>
          </a:p>
        </p:txBody>
      </p:sp>
      <p:sp>
        <p:nvSpPr>
          <p:cNvPr id="20483" name="Rectangle 6"/>
          <p:cNvSpPr>
            <a:spLocks noGrp="1" noChangeArrowheads="1"/>
          </p:cNvSpPr>
          <p:nvPr>
            <p:ph sz="half" idx="1"/>
          </p:nvPr>
        </p:nvSpPr>
        <p:spPr>
          <a:xfrm>
            <a:off x="381000" y="1600200"/>
            <a:ext cx="5638800" cy="4724400"/>
          </a:xfrm>
        </p:spPr>
        <p:txBody>
          <a:bodyPr>
            <a:normAutofit/>
          </a:bodyPr>
          <a:lstStyle/>
          <a:p>
            <a:pPr eaLnBrk="1" hangingPunct="1"/>
            <a:r>
              <a:rPr lang="en-US" sz="2000" b="1" dirty="0" smtClean="0"/>
              <a:t>Solon’s Reforms </a:t>
            </a:r>
            <a:endParaRPr lang="en-US" sz="2000" dirty="0" smtClean="0"/>
          </a:p>
          <a:p>
            <a:pPr lvl="1" eaLnBrk="1" hangingPunct="1"/>
            <a:r>
              <a:rPr lang="en-US" sz="2000" dirty="0" smtClean="0"/>
              <a:t>Aristocrats to keep large landholdings</a:t>
            </a:r>
          </a:p>
          <a:p>
            <a:pPr lvl="1" eaLnBrk="1" hangingPunct="1"/>
            <a:r>
              <a:rPr lang="en-US" sz="2000" b="1" dirty="0" smtClean="0"/>
              <a:t>But forgive debts, ban debt slavery</a:t>
            </a:r>
          </a:p>
          <a:p>
            <a:pPr eaLnBrk="1" hangingPunct="1"/>
            <a:r>
              <a:rPr lang="en-US" sz="2000" dirty="0" smtClean="0"/>
              <a:t>Later reforms gradually transformed Athens to democratic state</a:t>
            </a:r>
          </a:p>
          <a:p>
            <a:pPr marL="742950" lvl="2" indent="-342900" eaLnBrk="1" hangingPunct="1"/>
            <a:r>
              <a:rPr lang="en-US" b="1" dirty="0" smtClean="0"/>
              <a:t>Allowed representation in the common classes in the Assembly</a:t>
            </a:r>
          </a:p>
          <a:p>
            <a:pPr marL="742950" lvl="2" indent="-342900" eaLnBrk="1" hangingPunct="1"/>
            <a:r>
              <a:rPr lang="en-US" b="1" dirty="0" smtClean="0"/>
              <a:t>Paid salaries to office holders</a:t>
            </a:r>
          </a:p>
          <a:p>
            <a:pPr marL="1200150" lvl="3" indent="-342900" eaLnBrk="1" hangingPunct="1"/>
            <a:r>
              <a:rPr lang="en-US" sz="2000" b="1" dirty="0" smtClean="0"/>
              <a:t>No longer just the wealthy</a:t>
            </a:r>
          </a:p>
        </p:txBody>
      </p:sp>
      <p:pic>
        <p:nvPicPr>
          <p:cNvPr id="20484" name="Content Placeholder 4" descr="Solon2.jpg"/>
          <p:cNvPicPr>
            <a:picLocks noGrp="1" noChangeAspect="1"/>
          </p:cNvPicPr>
          <p:nvPr>
            <p:ph sz="half" idx="2"/>
          </p:nvPr>
        </p:nvPicPr>
        <p:blipFill>
          <a:blip r:embed="rId3" cstate="print"/>
          <a:srcRect/>
          <a:stretch>
            <a:fillRect/>
          </a:stretch>
        </p:blipFill>
        <p:spPr>
          <a:xfrm>
            <a:off x="6477000" y="1295400"/>
            <a:ext cx="2438400" cy="3729038"/>
          </a:xfrm>
        </p:spPr>
      </p:pic>
      <p:sp>
        <p:nvSpPr>
          <p:cNvPr id="20485" name="TextBox 4"/>
          <p:cNvSpPr txBox="1">
            <a:spLocks noChangeArrowheads="1"/>
          </p:cNvSpPr>
          <p:nvPr/>
        </p:nvSpPr>
        <p:spPr bwMode="auto">
          <a:xfrm>
            <a:off x="6553200" y="5486400"/>
            <a:ext cx="774700" cy="369888"/>
          </a:xfrm>
          <a:prstGeom prst="rect">
            <a:avLst/>
          </a:prstGeom>
          <a:noFill/>
          <a:ln w="9525">
            <a:noFill/>
            <a:miter lim="800000"/>
            <a:headEnd/>
            <a:tailEnd/>
          </a:ln>
        </p:spPr>
        <p:txBody>
          <a:bodyPr wrap="none">
            <a:spAutoFit/>
          </a:bodyPr>
          <a:lstStyle/>
          <a:p>
            <a:r>
              <a:rPr lang="en-US" dirty="0">
                <a:solidFill>
                  <a:schemeClr val="bg2"/>
                </a:solidFill>
              </a:rPr>
              <a:t>Solon</a:t>
            </a:r>
          </a:p>
        </p:txBody>
      </p:sp>
      <p:sp>
        <p:nvSpPr>
          <p:cNvPr id="6" name="TextBox 5"/>
          <p:cNvSpPr txBox="1"/>
          <p:nvPr/>
        </p:nvSpPr>
        <p:spPr>
          <a:xfrm>
            <a:off x="6629400" y="5257800"/>
            <a:ext cx="2452286" cy="369332"/>
          </a:xfrm>
          <a:prstGeom prst="rect">
            <a:avLst/>
          </a:prstGeom>
          <a:noFill/>
        </p:spPr>
        <p:txBody>
          <a:bodyPr wrap="square" rtlCol="0">
            <a:spAutoFit/>
          </a:bodyPr>
          <a:lstStyle/>
          <a:p>
            <a:r>
              <a:rPr lang="en-US" dirty="0" smtClean="0"/>
              <a:t>Solon 630-560 BCE</a:t>
            </a:r>
            <a:endParaRPr lang="en-US" dirty="0"/>
          </a:p>
        </p:txBody>
      </p:sp>
      <p:pic>
        <p:nvPicPr>
          <p:cNvPr id="7" name="Picture 6" descr="solon quote.jpg"/>
          <p:cNvPicPr>
            <a:picLocks noChangeAspect="1"/>
          </p:cNvPicPr>
          <p:nvPr/>
        </p:nvPicPr>
        <p:blipFill>
          <a:blip r:embed="rId4" cstate="print"/>
          <a:stretch>
            <a:fillRect/>
          </a:stretch>
        </p:blipFill>
        <p:spPr>
          <a:xfrm>
            <a:off x="2438400" y="4888523"/>
            <a:ext cx="2438400" cy="1969477"/>
          </a:xfrm>
          <a:prstGeom prst="rect">
            <a:avLst/>
          </a:prstGeom>
        </p:spPr>
      </p:pic>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t>Ancient Greece</a:t>
            </a:r>
          </a:p>
        </p:txBody>
      </p:sp>
      <p:sp>
        <p:nvSpPr>
          <p:cNvPr id="3075" name="Content Placeholder 2"/>
          <p:cNvSpPr>
            <a:spLocks noGrp="1"/>
          </p:cNvSpPr>
          <p:nvPr>
            <p:ph sz="half" idx="1"/>
          </p:nvPr>
        </p:nvSpPr>
        <p:spPr>
          <a:xfrm>
            <a:off x="228600" y="1600200"/>
            <a:ext cx="3581400" cy="4530725"/>
          </a:xfrm>
        </p:spPr>
        <p:txBody>
          <a:bodyPr>
            <a:normAutofit fontScale="92500" lnSpcReduction="20000"/>
          </a:bodyPr>
          <a:lstStyle/>
          <a:p>
            <a:r>
              <a:rPr lang="en-US" b="1" dirty="0" smtClean="0"/>
              <a:t>Balkan Peninsula with steep mountains and valleys</a:t>
            </a:r>
          </a:p>
          <a:p>
            <a:r>
              <a:rPr lang="en-US" b="1" dirty="0" smtClean="0"/>
              <a:t>Includes 1,000s islands</a:t>
            </a:r>
          </a:p>
          <a:p>
            <a:r>
              <a:rPr lang="en-US" b="1" dirty="0" smtClean="0"/>
              <a:t>See 100’s of city-states emerge</a:t>
            </a:r>
          </a:p>
          <a:p>
            <a:r>
              <a:rPr lang="en-US" b="1" dirty="0" smtClean="0"/>
              <a:t>Lack of resources on mainland</a:t>
            </a:r>
          </a:p>
          <a:p>
            <a:r>
              <a:rPr lang="en-US" b="1" dirty="0" smtClean="0"/>
              <a:t>Mediterranean Sea becomes their “highway” for trade and resources</a:t>
            </a:r>
          </a:p>
        </p:txBody>
      </p:sp>
      <p:pic>
        <p:nvPicPr>
          <p:cNvPr id="6" name="Picture 5" descr="Greece map.gif"/>
          <p:cNvPicPr>
            <a:picLocks noChangeAspect="1"/>
          </p:cNvPicPr>
          <p:nvPr/>
        </p:nvPicPr>
        <p:blipFill>
          <a:blip r:embed="rId3" cstate="print"/>
          <a:stretch>
            <a:fillRect/>
          </a:stretch>
        </p:blipFill>
        <p:spPr>
          <a:xfrm>
            <a:off x="3736070" y="1447800"/>
            <a:ext cx="5407930" cy="4724400"/>
          </a:xfrm>
          <a:prstGeom prst="rect">
            <a:avLst/>
          </a:prstGeom>
        </p:spPr>
      </p:pic>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704088"/>
            <a:ext cx="8229600" cy="667512"/>
          </a:xfrm>
        </p:spPr>
        <p:txBody>
          <a:bodyPr>
            <a:normAutofit fontScale="90000"/>
          </a:bodyPr>
          <a:lstStyle/>
          <a:p>
            <a:r>
              <a:rPr lang="en-US" b="1" dirty="0" smtClean="0"/>
              <a:t>Greek “Citizenship”</a:t>
            </a:r>
          </a:p>
        </p:txBody>
      </p:sp>
      <p:sp>
        <p:nvSpPr>
          <p:cNvPr id="21507" name="Content Placeholder 4"/>
          <p:cNvSpPr>
            <a:spLocks noGrp="1"/>
          </p:cNvSpPr>
          <p:nvPr>
            <p:ph sz="half" idx="1"/>
          </p:nvPr>
        </p:nvSpPr>
        <p:spPr>
          <a:xfrm>
            <a:off x="838200" y="1524000"/>
            <a:ext cx="7467600" cy="2819400"/>
          </a:xfrm>
        </p:spPr>
        <p:txBody>
          <a:bodyPr>
            <a:normAutofit fontScale="92500" lnSpcReduction="20000"/>
          </a:bodyPr>
          <a:lstStyle/>
          <a:p>
            <a:r>
              <a:rPr lang="en-US" sz="2000" b="1" dirty="0" smtClean="0"/>
              <a:t>Distinctive feature of Greek Civilization w/ some of the city-states</a:t>
            </a:r>
          </a:p>
          <a:p>
            <a:pPr lvl="1"/>
            <a:r>
              <a:rPr lang="en-US" sz="1800" b="1" dirty="0" smtClean="0"/>
              <a:t>Popular participation</a:t>
            </a:r>
          </a:p>
          <a:p>
            <a:pPr lvl="1"/>
            <a:r>
              <a:rPr lang="en-US" sz="1800" dirty="0" smtClean="0"/>
              <a:t>Free people run the affairs of the state, have equality before the law</a:t>
            </a:r>
          </a:p>
          <a:p>
            <a:pPr lvl="1"/>
            <a:r>
              <a:rPr lang="en-US" sz="1800" dirty="0" smtClean="0"/>
              <a:t>Ex.  Athens-Male citizens vote on policy</a:t>
            </a:r>
          </a:p>
          <a:p>
            <a:r>
              <a:rPr lang="en-US" sz="2000" b="1" dirty="0" smtClean="0"/>
              <a:t>Unique compared to rigid hierarchies, inequalities, and absolute monarchies of Persia or other ancient civilizations</a:t>
            </a:r>
          </a:p>
          <a:p>
            <a:r>
              <a:rPr lang="en-US" sz="2000" dirty="0" smtClean="0"/>
              <a:t>Varied over time and from city to city</a:t>
            </a:r>
          </a:p>
          <a:p>
            <a:r>
              <a:rPr lang="en-US" sz="2000" dirty="0" smtClean="0"/>
              <a:t>Originally only the wealthy became citizens, however opens up for the middle, lower classes</a:t>
            </a:r>
          </a:p>
        </p:txBody>
      </p:sp>
      <p:pic>
        <p:nvPicPr>
          <p:cNvPr id="21508" name="Content Placeholder 5" descr="athens1.gif"/>
          <p:cNvPicPr>
            <a:picLocks noGrp="1" noChangeAspect="1"/>
          </p:cNvPicPr>
          <p:nvPr>
            <p:ph sz="half" idx="2"/>
          </p:nvPr>
        </p:nvPicPr>
        <p:blipFill>
          <a:blip r:embed="rId2" cstate="print"/>
          <a:srcRect/>
          <a:stretch>
            <a:fillRect/>
          </a:stretch>
        </p:blipFill>
        <p:spPr>
          <a:xfrm>
            <a:off x="2209800" y="4576200"/>
            <a:ext cx="3792538" cy="2008750"/>
          </a:xfrm>
        </p:spPr>
      </p:pic>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p:txBody>
          <a:bodyPr/>
          <a:lstStyle/>
          <a:p>
            <a:pPr eaLnBrk="1" hangingPunct="1"/>
            <a:r>
              <a:rPr lang="en-US" dirty="0" smtClean="0"/>
              <a:t>Pericles – Age of Pericles</a:t>
            </a:r>
          </a:p>
        </p:txBody>
      </p:sp>
      <p:sp>
        <p:nvSpPr>
          <p:cNvPr id="22531" name="Rectangle 6"/>
          <p:cNvSpPr>
            <a:spLocks noGrp="1" noChangeArrowheads="1"/>
          </p:cNvSpPr>
          <p:nvPr>
            <p:ph sz="half" idx="1"/>
          </p:nvPr>
        </p:nvSpPr>
        <p:spPr>
          <a:xfrm>
            <a:off x="381000" y="1828800"/>
            <a:ext cx="5026025" cy="4495800"/>
          </a:xfrm>
        </p:spPr>
        <p:txBody>
          <a:bodyPr>
            <a:normAutofit/>
          </a:bodyPr>
          <a:lstStyle/>
          <a:p>
            <a:pPr eaLnBrk="1" hangingPunct="1"/>
            <a:r>
              <a:rPr lang="en-US" sz="2000" dirty="0" smtClean="0"/>
              <a:t>Ruled 461-429 BCE</a:t>
            </a:r>
            <a:endParaRPr lang="en-US" sz="1800" dirty="0" smtClean="0"/>
          </a:p>
          <a:p>
            <a:pPr eaLnBrk="1" hangingPunct="1"/>
            <a:r>
              <a:rPr lang="en-US" sz="2000" b="1" dirty="0" smtClean="0"/>
              <a:t>High point of Athenian democracy</a:t>
            </a:r>
          </a:p>
          <a:p>
            <a:pPr lvl="1" eaLnBrk="1" hangingPunct="1"/>
            <a:r>
              <a:rPr lang="en-US" sz="1600" dirty="0" smtClean="0"/>
              <a:t>Men of all classes chosen by lot to fill </a:t>
            </a:r>
            <a:r>
              <a:rPr lang="en-US" sz="1600" dirty="0" err="1" smtClean="0"/>
              <a:t>gov’t</a:t>
            </a:r>
            <a:r>
              <a:rPr lang="en-US" sz="1600" dirty="0" smtClean="0"/>
              <a:t> offices, and being paid so they could participate</a:t>
            </a:r>
          </a:p>
          <a:p>
            <a:pPr lvl="1" eaLnBrk="1" hangingPunct="1"/>
            <a:r>
              <a:rPr lang="en-US" sz="1600" dirty="0" smtClean="0"/>
              <a:t>Assembly of all citizens was focal point</a:t>
            </a:r>
          </a:p>
          <a:p>
            <a:pPr eaLnBrk="1" hangingPunct="1"/>
            <a:r>
              <a:rPr lang="en-US" sz="2000" dirty="0" smtClean="0"/>
              <a:t>Aristocratic but popular</a:t>
            </a:r>
            <a:endParaRPr lang="en-US" sz="1600" dirty="0" smtClean="0"/>
          </a:p>
          <a:p>
            <a:pPr eaLnBrk="1" hangingPunct="1"/>
            <a:r>
              <a:rPr lang="en-US" sz="2000" b="1" dirty="0" smtClean="0"/>
              <a:t>Massive public works</a:t>
            </a:r>
          </a:p>
          <a:p>
            <a:pPr lvl="1" eaLnBrk="1" hangingPunct="1"/>
            <a:r>
              <a:rPr lang="en-US" sz="1600" dirty="0" smtClean="0"/>
              <a:t>Provided employment for construction workers/ laborers</a:t>
            </a:r>
          </a:p>
          <a:p>
            <a:pPr lvl="1" eaLnBrk="1" hangingPunct="1"/>
            <a:endParaRPr lang="en-US" sz="1600" dirty="0" smtClean="0"/>
          </a:p>
          <a:p>
            <a:pPr eaLnBrk="1" hangingPunct="1"/>
            <a:r>
              <a:rPr lang="en-US" sz="2000" b="1" dirty="0" smtClean="0"/>
              <a:t>Encouraged cultural development</a:t>
            </a:r>
          </a:p>
          <a:p>
            <a:pPr lvl="1" eaLnBrk="1" hangingPunct="1"/>
            <a:r>
              <a:rPr lang="en-US" sz="1600" dirty="0" smtClean="0"/>
              <a:t>Community of poets, philosophers, dramatists, artists, architects</a:t>
            </a:r>
          </a:p>
        </p:txBody>
      </p:sp>
      <p:pic>
        <p:nvPicPr>
          <p:cNvPr id="8" name="Content Placeholder 7" descr="Pericles Quote.jpg"/>
          <p:cNvPicPr>
            <a:picLocks noGrp="1" noChangeAspect="1"/>
          </p:cNvPicPr>
          <p:nvPr>
            <p:ph sz="half" idx="2"/>
          </p:nvPr>
        </p:nvPicPr>
        <p:blipFill>
          <a:blip r:embed="rId3" cstate="print"/>
          <a:stretch>
            <a:fillRect/>
          </a:stretch>
        </p:blipFill>
        <p:spPr>
          <a:xfrm>
            <a:off x="5143500" y="3147219"/>
            <a:ext cx="3048000" cy="1981200"/>
          </a:xfrm>
        </p:spPr>
      </p:pic>
      <p:sp>
        <p:nvSpPr>
          <p:cNvPr id="22533" name="TextBox 7"/>
          <p:cNvSpPr txBox="1">
            <a:spLocks noChangeArrowheads="1"/>
          </p:cNvSpPr>
          <p:nvPr/>
        </p:nvSpPr>
        <p:spPr bwMode="auto">
          <a:xfrm>
            <a:off x="5486400" y="5105400"/>
            <a:ext cx="3200400" cy="369888"/>
          </a:xfrm>
          <a:prstGeom prst="rect">
            <a:avLst/>
          </a:prstGeom>
          <a:noFill/>
          <a:ln w="9525">
            <a:noFill/>
            <a:miter lim="800000"/>
            <a:headEnd/>
            <a:tailEnd/>
          </a:ln>
        </p:spPr>
        <p:txBody>
          <a:bodyPr>
            <a:spAutoFit/>
          </a:bodyPr>
          <a:lstStyle/>
          <a:p>
            <a:endParaRPr lang="en-US"/>
          </a:p>
        </p:txBody>
      </p:sp>
      <p:sp>
        <p:nvSpPr>
          <p:cNvPr id="22534" name="TextBox 8"/>
          <p:cNvSpPr txBox="1">
            <a:spLocks noChangeArrowheads="1"/>
          </p:cNvSpPr>
          <p:nvPr/>
        </p:nvSpPr>
        <p:spPr bwMode="auto">
          <a:xfrm>
            <a:off x="5562600" y="4724400"/>
            <a:ext cx="3200400" cy="1754188"/>
          </a:xfrm>
          <a:prstGeom prst="rect">
            <a:avLst/>
          </a:prstGeom>
          <a:noFill/>
          <a:ln w="9525">
            <a:noFill/>
            <a:miter lim="800000"/>
            <a:headEnd/>
            <a:tailEnd/>
          </a:ln>
        </p:spPr>
        <p:txBody>
          <a:bodyPr>
            <a:spAutoFit/>
          </a:bodyPr>
          <a:lstStyle/>
          <a:p>
            <a:r>
              <a:rPr lang="en-US">
                <a:solidFill>
                  <a:schemeClr val="bg2"/>
                </a:solidFill>
              </a:rPr>
              <a:t>The image of Pericles, wearing a helmet that symbolizes his post as Athenian leader, survives in a Roman copy of a Greek statue. </a:t>
            </a:r>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xfrm>
            <a:off x="2741613" y="762000"/>
            <a:ext cx="5484812" cy="685800"/>
          </a:xfrm>
        </p:spPr>
        <p:txBody>
          <a:bodyPr>
            <a:normAutofit fontScale="90000"/>
          </a:bodyPr>
          <a:lstStyle/>
          <a:p>
            <a:pPr eaLnBrk="1" hangingPunct="1"/>
            <a:r>
              <a:rPr lang="en-US" b="1" smtClean="0"/>
              <a:t>Greek Colonization</a:t>
            </a:r>
          </a:p>
        </p:txBody>
      </p:sp>
      <p:sp>
        <p:nvSpPr>
          <p:cNvPr id="23555" name="Rectangle 6"/>
          <p:cNvSpPr>
            <a:spLocks noGrp="1" noChangeArrowheads="1"/>
          </p:cNvSpPr>
          <p:nvPr>
            <p:ph sz="half" idx="1"/>
          </p:nvPr>
        </p:nvSpPr>
        <p:spPr>
          <a:xfrm>
            <a:off x="685800" y="1447800"/>
            <a:ext cx="3962400" cy="4800600"/>
          </a:xfrm>
        </p:spPr>
        <p:txBody>
          <a:bodyPr>
            <a:normAutofit/>
          </a:bodyPr>
          <a:lstStyle/>
          <a:p>
            <a:pPr eaLnBrk="1" hangingPunct="1"/>
            <a:r>
              <a:rPr lang="en-US" sz="2000" b="1" dirty="0" smtClean="0"/>
              <a:t>B/c of population pressure, Greeks colonize </a:t>
            </a:r>
          </a:p>
          <a:p>
            <a:pPr eaLnBrk="1" hangingPunct="1"/>
            <a:r>
              <a:rPr lang="en-US" sz="2000" b="1" dirty="0" smtClean="0"/>
              <a:t>Spreads their culture throughout Aegean, Black, and Mediterranean Sea</a:t>
            </a:r>
          </a:p>
          <a:p>
            <a:pPr eaLnBrk="1" hangingPunct="1"/>
            <a:r>
              <a:rPr lang="en-US" sz="2000" dirty="0" smtClean="0"/>
              <a:t>Sicily and southern Italy most popular sites</a:t>
            </a:r>
          </a:p>
          <a:p>
            <a:pPr lvl="1" eaLnBrk="1" hangingPunct="1"/>
            <a:r>
              <a:rPr lang="en-US" sz="2000" dirty="0" smtClean="0"/>
              <a:t>Ex. Region around modern Naples- “</a:t>
            </a:r>
            <a:r>
              <a:rPr lang="en-US" sz="2000" dirty="0" err="1" smtClean="0"/>
              <a:t>Neapolis</a:t>
            </a:r>
            <a:r>
              <a:rPr lang="en-US" sz="2000" dirty="0" smtClean="0"/>
              <a:t>” or new polis</a:t>
            </a:r>
          </a:p>
          <a:p>
            <a:pPr lvl="1" eaLnBrk="1" hangingPunct="1"/>
            <a:r>
              <a:rPr lang="en-US" sz="2000" dirty="0" smtClean="0"/>
              <a:t>Fertile fields and access to copper, zinc, tin and iron</a:t>
            </a:r>
          </a:p>
          <a:p>
            <a:pPr eaLnBrk="1" hangingPunct="1"/>
            <a:endParaRPr lang="en-US" dirty="0" smtClean="0"/>
          </a:p>
        </p:txBody>
      </p:sp>
      <p:pic>
        <p:nvPicPr>
          <p:cNvPr id="23557" name="Content Placeholder 7" descr="italy-naples-mountainside.jpg"/>
          <p:cNvPicPr>
            <a:picLocks noGrp="1" noChangeAspect="1"/>
          </p:cNvPicPr>
          <p:nvPr>
            <p:ph sz="half" idx="2"/>
          </p:nvPr>
        </p:nvPicPr>
        <p:blipFill>
          <a:blip r:embed="rId3" cstate="print"/>
          <a:srcRect/>
          <a:stretch>
            <a:fillRect/>
          </a:stretch>
        </p:blipFill>
        <p:spPr>
          <a:xfrm>
            <a:off x="4648200" y="1524000"/>
            <a:ext cx="4267200" cy="4267200"/>
          </a:xfrm>
        </p:spPr>
      </p:pic>
      <p:sp>
        <p:nvSpPr>
          <p:cNvPr id="23556" name="TextBox 5"/>
          <p:cNvSpPr txBox="1">
            <a:spLocks noChangeArrowheads="1"/>
          </p:cNvSpPr>
          <p:nvPr/>
        </p:nvSpPr>
        <p:spPr bwMode="auto">
          <a:xfrm>
            <a:off x="5791200" y="5867400"/>
            <a:ext cx="1454150" cy="369888"/>
          </a:xfrm>
          <a:prstGeom prst="rect">
            <a:avLst/>
          </a:prstGeom>
          <a:noFill/>
          <a:ln w="9525">
            <a:noFill/>
            <a:miter lim="800000"/>
            <a:headEnd/>
            <a:tailEnd/>
          </a:ln>
        </p:spPr>
        <p:txBody>
          <a:bodyPr>
            <a:spAutoFit/>
          </a:bodyPr>
          <a:lstStyle/>
          <a:p>
            <a:r>
              <a:rPr lang="en-US">
                <a:solidFill>
                  <a:schemeClr val="bg2"/>
                </a:solidFill>
              </a:rPr>
              <a:t>Naples, Italy</a:t>
            </a:r>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idx="2"/>
          </p:nvPr>
        </p:nvSpPr>
        <p:spPr>
          <a:xfrm>
            <a:off x="533400" y="533400"/>
            <a:ext cx="8153400" cy="5516563"/>
          </a:xfrm>
        </p:spPr>
        <p:txBody>
          <a:bodyPr/>
          <a:lstStyle/>
          <a:p>
            <a:pPr>
              <a:defRPr/>
            </a:pPr>
            <a:r>
              <a:rPr lang="en-US" dirty="0" smtClean="0"/>
              <a:t>Classical Greece and the Mediterranean basin, 800–500 </a:t>
            </a:r>
            <a:r>
              <a:rPr lang="en-US" cap="small" dirty="0" err="1" smtClean="0"/>
              <a:t>b.c.e</a:t>
            </a:r>
            <a:r>
              <a:rPr lang="en-US" cap="small" dirty="0" smtClean="0"/>
              <a:t>.</a:t>
            </a:r>
          </a:p>
          <a:p>
            <a:pPr>
              <a:defRPr/>
            </a:pPr>
            <a:endParaRPr lang="en-US" cap="small" dirty="0" smtClean="0"/>
          </a:p>
          <a:p>
            <a:pPr>
              <a:defRPr/>
            </a:pPr>
            <a:r>
              <a:rPr lang="en-US" dirty="0" smtClean="0"/>
              <a:t>All the Greek colonies were located on the coastlines of the Mediterranean Sea and the Black Sea.</a:t>
            </a:r>
            <a:br>
              <a:rPr lang="en-US" dirty="0" smtClean="0"/>
            </a:br>
            <a:r>
              <a:rPr lang="en-US" b="1" i="1" dirty="0" smtClean="0"/>
              <a:t>In what ways did the colonies serve as links between Greece and the larger Mediterranean region?</a:t>
            </a:r>
            <a:r>
              <a:rPr lang="en-US" dirty="0" smtClean="0"/>
              <a:t> </a:t>
            </a:r>
            <a:endParaRPr lang="en-US" dirty="0"/>
          </a:p>
        </p:txBody>
      </p:sp>
      <p:pic>
        <p:nvPicPr>
          <p:cNvPr id="24578" name="Content Placeholder 11" descr="greek colonies.jpg"/>
          <p:cNvPicPr>
            <a:picLocks noGrp="1" noChangeAspect="1"/>
          </p:cNvPicPr>
          <p:nvPr>
            <p:ph sz="half" idx="1"/>
          </p:nvPr>
        </p:nvPicPr>
        <p:blipFill>
          <a:blip r:embed="rId2" cstate="print"/>
          <a:stretch>
            <a:fillRect/>
          </a:stretch>
        </p:blipFill>
        <p:spPr>
          <a:xfrm>
            <a:off x="847619" y="1752600"/>
            <a:ext cx="7686781" cy="5105400"/>
          </a:xfrm>
        </p:spPr>
      </p:pic>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838200" y="762000"/>
            <a:ext cx="7388225" cy="914400"/>
          </a:xfrm>
        </p:spPr>
        <p:txBody>
          <a:bodyPr>
            <a:normAutofit fontScale="90000"/>
          </a:bodyPr>
          <a:lstStyle/>
          <a:p>
            <a:pPr algn="ctr" eaLnBrk="1" hangingPunct="1"/>
            <a:r>
              <a:rPr lang="en-US" b="1" smtClean="0"/>
              <a:t>Trade and Integration of the Mediterranean Basin</a:t>
            </a:r>
          </a:p>
        </p:txBody>
      </p:sp>
      <p:sp>
        <p:nvSpPr>
          <p:cNvPr id="25603" name="Rectangle 6"/>
          <p:cNvSpPr>
            <a:spLocks noGrp="1" noChangeArrowheads="1"/>
          </p:cNvSpPr>
          <p:nvPr>
            <p:ph sz="half" idx="1"/>
          </p:nvPr>
        </p:nvSpPr>
        <p:spPr>
          <a:xfrm>
            <a:off x="533400" y="1828800"/>
            <a:ext cx="4873625" cy="3886200"/>
          </a:xfrm>
        </p:spPr>
        <p:txBody>
          <a:bodyPr>
            <a:normAutofit lnSpcReduction="10000"/>
          </a:bodyPr>
          <a:lstStyle/>
          <a:p>
            <a:pPr eaLnBrk="1" hangingPunct="1"/>
            <a:r>
              <a:rPr lang="en-US" dirty="0" smtClean="0"/>
              <a:t>All through Greek Isles, Mediterranean Sea, Black Sea, and Anatolia</a:t>
            </a:r>
          </a:p>
          <a:p>
            <a:pPr eaLnBrk="1" hangingPunct="1"/>
            <a:r>
              <a:rPr lang="en-US" dirty="0" smtClean="0"/>
              <a:t>Greece: little grain, but rich in </a:t>
            </a:r>
            <a:r>
              <a:rPr lang="en-US" b="1" dirty="0" smtClean="0"/>
              <a:t>olives and grapes</a:t>
            </a:r>
          </a:p>
          <a:p>
            <a:pPr eaLnBrk="1" hangingPunct="1"/>
            <a:r>
              <a:rPr lang="en-US" dirty="0" smtClean="0"/>
              <a:t>Colonies further trade</a:t>
            </a:r>
          </a:p>
          <a:p>
            <a:pPr eaLnBrk="1" hangingPunct="1"/>
            <a:r>
              <a:rPr lang="en-US" b="1" dirty="0" smtClean="0"/>
              <a:t>Commerce is the basis of much of economy</a:t>
            </a:r>
            <a:r>
              <a:rPr lang="en-US" dirty="0" smtClean="0"/>
              <a:t>		</a:t>
            </a:r>
          </a:p>
          <a:p>
            <a:pPr lvl="1" eaLnBrk="1" hangingPunct="1"/>
            <a:r>
              <a:rPr lang="en-US" dirty="0" smtClean="0"/>
              <a:t>Ex. Athens, Corinth</a:t>
            </a:r>
          </a:p>
          <a:p>
            <a:pPr eaLnBrk="1" hangingPunct="1">
              <a:buFont typeface="Wingdings" pitchFamily="2" charset="2"/>
              <a:buNone/>
            </a:pPr>
            <a:endParaRPr lang="en-US" dirty="0" smtClean="0"/>
          </a:p>
        </p:txBody>
      </p:sp>
      <p:pic>
        <p:nvPicPr>
          <p:cNvPr id="25604" name="Content Placeholder 4" descr="greek vase.jpg"/>
          <p:cNvPicPr>
            <a:picLocks noGrp="1" noChangeAspect="1"/>
          </p:cNvPicPr>
          <p:nvPr>
            <p:ph sz="half" idx="2"/>
          </p:nvPr>
        </p:nvPicPr>
        <p:blipFill>
          <a:blip r:embed="rId3" cstate="print"/>
          <a:srcRect/>
          <a:stretch>
            <a:fillRect/>
          </a:stretch>
        </p:blipFill>
        <p:spPr>
          <a:xfrm>
            <a:off x="5867400" y="1600200"/>
            <a:ext cx="2508810" cy="3911826"/>
          </a:xfrm>
        </p:spPr>
      </p:pic>
      <p:sp>
        <p:nvSpPr>
          <p:cNvPr id="25605" name="TextBox 5"/>
          <p:cNvSpPr txBox="1">
            <a:spLocks noChangeArrowheads="1"/>
          </p:cNvSpPr>
          <p:nvPr/>
        </p:nvSpPr>
        <p:spPr bwMode="auto">
          <a:xfrm>
            <a:off x="4800600" y="5562600"/>
            <a:ext cx="4343400" cy="1016000"/>
          </a:xfrm>
          <a:prstGeom prst="rect">
            <a:avLst/>
          </a:prstGeom>
          <a:noFill/>
          <a:ln w="9525">
            <a:noFill/>
            <a:miter lim="800000"/>
            <a:headEnd/>
            <a:tailEnd/>
          </a:ln>
        </p:spPr>
        <p:txBody>
          <a:bodyPr>
            <a:spAutoFit/>
          </a:bodyPr>
          <a:lstStyle/>
          <a:p>
            <a:r>
              <a:rPr lang="en-US" sz="1400" dirty="0"/>
              <a:t>Harvesting olives. In this painting on a vase, two men knock fruit off the branches while a third climbs the tree to shake the limbs, and another gathers olives from the ground</a:t>
            </a:r>
            <a:r>
              <a:rPr lang="en-US" dirty="0"/>
              <a:t>. </a:t>
            </a:r>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Access to new resources</a:t>
            </a:r>
          </a:p>
        </p:txBody>
      </p:sp>
      <p:sp>
        <p:nvSpPr>
          <p:cNvPr id="26627" name="Content Placeholder 2"/>
          <p:cNvSpPr>
            <a:spLocks noGrp="1"/>
          </p:cNvSpPr>
          <p:nvPr>
            <p:ph sz="half" idx="1"/>
          </p:nvPr>
        </p:nvSpPr>
        <p:spPr>
          <a:xfrm>
            <a:off x="228601" y="1828800"/>
            <a:ext cx="4343400" cy="3886200"/>
          </a:xfrm>
        </p:spPr>
        <p:txBody>
          <a:bodyPr/>
          <a:lstStyle/>
          <a:p>
            <a:r>
              <a:rPr lang="en-US" dirty="0" smtClean="0"/>
              <a:t>Ex.  Black Sea</a:t>
            </a:r>
          </a:p>
          <a:p>
            <a:r>
              <a:rPr lang="en-US" dirty="0" smtClean="0"/>
              <a:t>Supplied fur, fish, grain, timber, honey, gold, amber as well as slaves  from s. Russia</a:t>
            </a:r>
          </a:p>
        </p:txBody>
      </p:sp>
      <p:pic>
        <p:nvPicPr>
          <p:cNvPr id="26628" name="Content Placeholder 4" descr="amber.jpg"/>
          <p:cNvPicPr>
            <a:picLocks noGrp="1" noChangeAspect="1"/>
          </p:cNvPicPr>
          <p:nvPr>
            <p:ph sz="half" idx="2"/>
          </p:nvPr>
        </p:nvPicPr>
        <p:blipFill>
          <a:blip r:embed="rId2" cstate="print"/>
          <a:srcRect/>
          <a:stretch>
            <a:fillRect/>
          </a:stretch>
        </p:blipFill>
        <p:spPr>
          <a:xfrm>
            <a:off x="609600" y="4419600"/>
            <a:ext cx="2667000" cy="1320800"/>
          </a:xfrm>
        </p:spPr>
      </p:pic>
      <p:sp>
        <p:nvSpPr>
          <p:cNvPr id="26629" name="TextBox 5"/>
          <p:cNvSpPr txBox="1">
            <a:spLocks noChangeArrowheads="1"/>
          </p:cNvSpPr>
          <p:nvPr/>
        </p:nvSpPr>
        <p:spPr bwMode="auto">
          <a:xfrm>
            <a:off x="914400" y="4495800"/>
            <a:ext cx="1828800" cy="369332"/>
          </a:xfrm>
          <a:prstGeom prst="rect">
            <a:avLst/>
          </a:prstGeom>
          <a:noFill/>
          <a:ln w="9525">
            <a:noFill/>
            <a:miter lim="800000"/>
            <a:headEnd/>
            <a:tailEnd/>
          </a:ln>
        </p:spPr>
        <p:txBody>
          <a:bodyPr wrap="square">
            <a:spAutoFit/>
          </a:bodyPr>
          <a:lstStyle/>
          <a:p>
            <a:pPr algn="ctr"/>
            <a:r>
              <a:rPr lang="en-US" dirty="0"/>
              <a:t>Amber</a:t>
            </a:r>
          </a:p>
        </p:txBody>
      </p:sp>
      <p:pic>
        <p:nvPicPr>
          <p:cNvPr id="6" name="Picture 5" descr="greek colonies.jpg"/>
          <p:cNvPicPr>
            <a:picLocks noChangeAspect="1"/>
          </p:cNvPicPr>
          <p:nvPr/>
        </p:nvPicPr>
        <p:blipFill>
          <a:blip r:embed="rId3" cstate="print"/>
          <a:stretch>
            <a:fillRect/>
          </a:stretch>
        </p:blipFill>
        <p:spPr>
          <a:xfrm>
            <a:off x="4038600" y="3335274"/>
            <a:ext cx="5105400" cy="3522726"/>
          </a:xfrm>
          <a:prstGeom prst="rect">
            <a:avLst/>
          </a:prstGeom>
        </p:spPr>
      </p:pic>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a:xfrm>
            <a:off x="2514600" y="762000"/>
            <a:ext cx="5711825" cy="914400"/>
          </a:xfrm>
        </p:spPr>
        <p:txBody>
          <a:bodyPr>
            <a:normAutofit fontScale="90000"/>
          </a:bodyPr>
          <a:lstStyle/>
          <a:p>
            <a:r>
              <a:rPr lang="en-US" smtClean="0"/>
              <a:t>“Thinking About Encounters”</a:t>
            </a:r>
          </a:p>
        </p:txBody>
      </p:sp>
      <p:sp>
        <p:nvSpPr>
          <p:cNvPr id="27651" name="Content Placeholder 5"/>
          <p:cNvSpPr>
            <a:spLocks noGrp="1"/>
          </p:cNvSpPr>
          <p:nvPr>
            <p:ph idx="1"/>
          </p:nvPr>
        </p:nvSpPr>
        <p:spPr/>
        <p:txBody>
          <a:bodyPr/>
          <a:lstStyle/>
          <a:p>
            <a:pPr>
              <a:buFontTx/>
              <a:buNone/>
            </a:pPr>
            <a:endParaRPr lang="en-US" smtClean="0"/>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p:txBody>
          <a:bodyPr/>
          <a:lstStyle/>
          <a:p>
            <a:pPr eaLnBrk="1" hangingPunct="1"/>
            <a:r>
              <a:rPr lang="en-US" smtClean="0"/>
              <a:t>Effects of Greek Colonization</a:t>
            </a:r>
          </a:p>
        </p:txBody>
      </p:sp>
      <p:sp>
        <p:nvSpPr>
          <p:cNvPr id="28675" name="Rectangle 6"/>
          <p:cNvSpPr>
            <a:spLocks noGrp="1" noChangeArrowheads="1"/>
          </p:cNvSpPr>
          <p:nvPr>
            <p:ph idx="1"/>
          </p:nvPr>
        </p:nvSpPr>
        <p:spPr/>
        <p:txBody>
          <a:bodyPr/>
          <a:lstStyle/>
          <a:p>
            <a:pPr eaLnBrk="1" hangingPunct="1"/>
            <a:r>
              <a:rPr lang="en-US" b="1" smtClean="0"/>
              <a:t>Trad</a:t>
            </a:r>
            <a:r>
              <a:rPr lang="en-US" smtClean="0"/>
              <a:t>e throughout region</a:t>
            </a:r>
          </a:p>
          <a:p>
            <a:pPr eaLnBrk="1" hangingPunct="1"/>
            <a:r>
              <a:rPr lang="en-US" b="1" smtClean="0"/>
              <a:t>Communication of ideas</a:t>
            </a:r>
          </a:p>
          <a:p>
            <a:pPr lvl="1" eaLnBrk="1" hangingPunct="1"/>
            <a:r>
              <a:rPr lang="en-US" smtClean="0"/>
              <a:t>Language, culture</a:t>
            </a:r>
          </a:p>
          <a:p>
            <a:pPr eaLnBrk="1" hangingPunct="1"/>
            <a:r>
              <a:rPr lang="en-US" b="1" smtClean="0"/>
              <a:t>Political and social effects</a:t>
            </a:r>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1371600" y="762000"/>
            <a:ext cx="6400800" cy="914400"/>
          </a:xfrm>
        </p:spPr>
        <p:txBody>
          <a:bodyPr>
            <a:normAutofit fontScale="90000"/>
          </a:bodyPr>
          <a:lstStyle/>
          <a:p>
            <a:pPr eaLnBrk="1" hangingPunct="1"/>
            <a:r>
              <a:rPr lang="en-US" smtClean="0"/>
              <a:t>Persian Wars (500-479 BCE)</a:t>
            </a:r>
          </a:p>
        </p:txBody>
      </p:sp>
      <p:sp>
        <p:nvSpPr>
          <p:cNvPr id="29699" name="Rectangle 6"/>
          <p:cNvSpPr>
            <a:spLocks noGrp="1" noChangeArrowheads="1"/>
          </p:cNvSpPr>
          <p:nvPr>
            <p:ph sz="half" idx="1"/>
          </p:nvPr>
        </p:nvSpPr>
        <p:spPr>
          <a:xfrm>
            <a:off x="838200" y="1828800"/>
            <a:ext cx="4568825" cy="3886200"/>
          </a:xfrm>
        </p:spPr>
        <p:txBody>
          <a:bodyPr>
            <a:normAutofit fontScale="92500"/>
          </a:bodyPr>
          <a:lstStyle/>
          <a:p>
            <a:pPr eaLnBrk="1" hangingPunct="1"/>
            <a:r>
              <a:rPr lang="en-US" sz="1800" dirty="0" smtClean="0"/>
              <a:t>Revolt against Persian Empire 500 BCE in Ionia</a:t>
            </a:r>
          </a:p>
          <a:p>
            <a:pPr lvl="1" eaLnBrk="1" hangingPunct="1"/>
            <a:r>
              <a:rPr lang="en-US" sz="1800" dirty="0" smtClean="0"/>
              <a:t>Leads to Persian Wars</a:t>
            </a:r>
          </a:p>
          <a:p>
            <a:pPr lvl="1" eaLnBrk="1" hangingPunct="1"/>
            <a:r>
              <a:rPr lang="en-US" sz="1800" dirty="0" smtClean="0"/>
              <a:t>490 BCE Darius sends fleet to punish the Greeks</a:t>
            </a:r>
          </a:p>
          <a:p>
            <a:pPr eaLnBrk="1" hangingPunct="1"/>
            <a:r>
              <a:rPr lang="en-US" sz="1800" dirty="0" smtClean="0"/>
              <a:t>490 BCE, Battle of Marathon –Defeat Persia</a:t>
            </a:r>
          </a:p>
          <a:p>
            <a:pPr eaLnBrk="1" hangingPunct="1"/>
            <a:r>
              <a:rPr lang="en-US" sz="1800" dirty="0" smtClean="0"/>
              <a:t>480 BCE, successor Xerxes returns to Greece</a:t>
            </a:r>
          </a:p>
          <a:p>
            <a:pPr eaLnBrk="1" hangingPunct="1"/>
            <a:r>
              <a:rPr lang="en-US" sz="1800" dirty="0" smtClean="0"/>
              <a:t>Battle of Thermopylae (300 Spartans) </a:t>
            </a:r>
          </a:p>
          <a:p>
            <a:pPr eaLnBrk="1" hangingPunct="1"/>
            <a:r>
              <a:rPr lang="en-US" sz="1800" dirty="0" smtClean="0"/>
              <a:t>Salamis</a:t>
            </a:r>
          </a:p>
          <a:p>
            <a:pPr lvl="1"/>
            <a:r>
              <a:rPr lang="en-US" sz="1400" dirty="0" smtClean="0"/>
              <a:t>Advantage Persians burn Athens, but driven out in the strait near e using the “trireme”</a:t>
            </a:r>
          </a:p>
          <a:p>
            <a:pPr eaLnBrk="1" hangingPunct="1"/>
            <a:r>
              <a:rPr lang="en-US" sz="1800" dirty="0" smtClean="0"/>
              <a:t>Plataea is last land battle where Persian threat is over </a:t>
            </a:r>
          </a:p>
          <a:p>
            <a:pPr eaLnBrk="1" hangingPunct="1"/>
            <a:endParaRPr lang="en-US" dirty="0" smtClean="0"/>
          </a:p>
        </p:txBody>
      </p:sp>
      <p:pic>
        <p:nvPicPr>
          <p:cNvPr id="29700" name="Picture 4"/>
          <p:cNvPicPr>
            <a:picLocks noGrp="1" noChangeAspect="1" noChangeArrowheads="1"/>
          </p:cNvPicPr>
          <p:nvPr>
            <p:ph sz="half" idx="2"/>
          </p:nvPr>
        </p:nvPicPr>
        <p:blipFill>
          <a:blip r:embed="rId3" cstate="print"/>
          <a:srcRect/>
          <a:stretch>
            <a:fillRect/>
          </a:stretch>
        </p:blipFill>
        <p:spPr>
          <a:xfrm>
            <a:off x="0" y="457200"/>
            <a:ext cx="1371600" cy="798513"/>
          </a:xfrm>
          <a:noFill/>
        </p:spPr>
      </p:pic>
      <p:sp>
        <p:nvSpPr>
          <p:cNvPr id="29701" name="TextBox 5"/>
          <p:cNvSpPr txBox="1">
            <a:spLocks noChangeArrowheads="1"/>
          </p:cNvSpPr>
          <p:nvPr/>
        </p:nvSpPr>
        <p:spPr bwMode="auto">
          <a:xfrm>
            <a:off x="6248400" y="5562600"/>
            <a:ext cx="1646238" cy="369888"/>
          </a:xfrm>
          <a:prstGeom prst="rect">
            <a:avLst/>
          </a:prstGeom>
          <a:noFill/>
          <a:ln w="9525">
            <a:noFill/>
            <a:miter lim="800000"/>
            <a:headEnd/>
            <a:tailEnd/>
          </a:ln>
        </p:spPr>
        <p:txBody>
          <a:bodyPr>
            <a:spAutoFit/>
          </a:bodyPr>
          <a:lstStyle/>
          <a:p>
            <a:r>
              <a:rPr lang="en-US"/>
              <a:t>Greek  Trieme</a:t>
            </a:r>
          </a:p>
        </p:txBody>
      </p:sp>
      <p:pic>
        <p:nvPicPr>
          <p:cNvPr id="29702" name="Picture 8" descr="hoodie.png"/>
          <p:cNvPicPr>
            <a:picLocks noChangeAspect="1"/>
          </p:cNvPicPr>
          <p:nvPr/>
        </p:nvPicPr>
        <p:blipFill>
          <a:blip r:embed="rId4" cstate="print"/>
          <a:srcRect/>
          <a:stretch>
            <a:fillRect/>
          </a:stretch>
        </p:blipFill>
        <p:spPr bwMode="auto">
          <a:xfrm>
            <a:off x="6172200" y="304800"/>
            <a:ext cx="2971800" cy="2971800"/>
          </a:xfrm>
          <a:prstGeom prst="rect">
            <a:avLst/>
          </a:prstGeom>
          <a:noFill/>
          <a:ln w="9525">
            <a:noFill/>
            <a:miter lim="800000"/>
            <a:headEnd/>
            <a:tailEnd/>
          </a:ln>
        </p:spPr>
      </p:pic>
      <p:pic>
        <p:nvPicPr>
          <p:cNvPr id="29703" name="Picture 7" descr="Athenian-trireme.jpg"/>
          <p:cNvPicPr>
            <a:picLocks noChangeAspect="1"/>
          </p:cNvPicPr>
          <p:nvPr/>
        </p:nvPicPr>
        <p:blipFill>
          <a:blip r:embed="rId5" cstate="print"/>
          <a:srcRect/>
          <a:stretch>
            <a:fillRect/>
          </a:stretch>
        </p:blipFill>
        <p:spPr bwMode="auto">
          <a:xfrm>
            <a:off x="6019800" y="3352800"/>
            <a:ext cx="2692400" cy="21336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Trireme</a:t>
            </a:r>
          </a:p>
        </p:txBody>
      </p:sp>
      <p:sp>
        <p:nvSpPr>
          <p:cNvPr id="30723" name="Content Placeholder 2"/>
          <p:cNvSpPr>
            <a:spLocks noGrp="1"/>
          </p:cNvSpPr>
          <p:nvPr>
            <p:ph sz="half" idx="1"/>
          </p:nvPr>
        </p:nvSpPr>
        <p:spPr>
          <a:xfrm>
            <a:off x="990600" y="1828800"/>
            <a:ext cx="4416425" cy="3886200"/>
          </a:xfrm>
        </p:spPr>
        <p:txBody>
          <a:bodyPr/>
          <a:lstStyle/>
          <a:p>
            <a:r>
              <a:rPr lang="en-US" sz="2000" b="1" smtClean="0"/>
              <a:t>Athen’s naval technology made them powerful and wealthy</a:t>
            </a:r>
          </a:p>
          <a:p>
            <a:r>
              <a:rPr lang="en-US" sz="2000" smtClean="0"/>
              <a:t>Military ships couldn’t depend on wind only so needed many oars for power</a:t>
            </a:r>
          </a:p>
          <a:p>
            <a:r>
              <a:rPr lang="en-US" sz="2000" smtClean="0"/>
              <a:t>Mast </a:t>
            </a:r>
          </a:p>
          <a:p>
            <a:r>
              <a:rPr lang="en-US" sz="2000" smtClean="0"/>
              <a:t>Sails</a:t>
            </a:r>
          </a:p>
          <a:p>
            <a:r>
              <a:rPr lang="en-US" sz="2000" smtClean="0"/>
              <a:t>Propelled by 170 rowers</a:t>
            </a:r>
          </a:p>
          <a:p>
            <a:pPr lvl="1"/>
            <a:r>
              <a:rPr lang="en-US" sz="2000" smtClean="0"/>
              <a:t>From lower classes</a:t>
            </a:r>
          </a:p>
          <a:p>
            <a:r>
              <a:rPr lang="en-US" sz="2000" smtClean="0"/>
              <a:t>Metal-tipped rams</a:t>
            </a:r>
          </a:p>
          <a:p>
            <a:r>
              <a:rPr lang="en-US" sz="2000" smtClean="0"/>
              <a:t>Pair of steering rudders in back </a:t>
            </a:r>
          </a:p>
        </p:txBody>
      </p:sp>
      <p:pic>
        <p:nvPicPr>
          <p:cNvPr id="30725" name="Content Placeholder 6" descr="greek ships.jpg"/>
          <p:cNvPicPr>
            <a:picLocks noGrp="1" noChangeAspect="1"/>
          </p:cNvPicPr>
          <p:nvPr>
            <p:ph sz="half" idx="2"/>
          </p:nvPr>
        </p:nvPicPr>
        <p:blipFill>
          <a:blip r:embed="rId2" cstate="print"/>
          <a:stretch>
            <a:fillRect/>
          </a:stretch>
        </p:blipFill>
        <p:spPr>
          <a:xfrm>
            <a:off x="4648200" y="2923225"/>
            <a:ext cx="4038600" cy="2429188"/>
          </a:xfrm>
        </p:spPr>
      </p:pic>
      <p:pic>
        <p:nvPicPr>
          <p:cNvPr id="30724" name="Picture 7" descr="Athenian-trireme.jpg"/>
          <p:cNvPicPr>
            <a:picLocks noChangeAspect="1"/>
          </p:cNvPicPr>
          <p:nvPr/>
        </p:nvPicPr>
        <p:blipFill>
          <a:blip r:embed="rId3" cstate="print"/>
          <a:srcRect/>
          <a:stretch>
            <a:fillRect/>
          </a:stretch>
        </p:blipFill>
        <p:spPr bwMode="auto">
          <a:xfrm>
            <a:off x="5791200" y="457200"/>
            <a:ext cx="2819400" cy="2233613"/>
          </a:xfrm>
          <a:prstGeom prst="rect">
            <a:avLst/>
          </a:prstGeom>
          <a:noFill/>
          <a:ln w="9525">
            <a:noFill/>
            <a:miter lim="800000"/>
            <a:headEnd/>
            <a:tailEnd/>
          </a:ln>
        </p:spPr>
      </p:pic>
      <p:sp>
        <p:nvSpPr>
          <p:cNvPr id="30726" name="TextBox 7"/>
          <p:cNvSpPr txBox="1">
            <a:spLocks noChangeArrowheads="1"/>
          </p:cNvSpPr>
          <p:nvPr/>
        </p:nvSpPr>
        <p:spPr bwMode="auto">
          <a:xfrm>
            <a:off x="5257800" y="5257800"/>
            <a:ext cx="3200400" cy="1200150"/>
          </a:xfrm>
          <a:prstGeom prst="rect">
            <a:avLst/>
          </a:prstGeom>
          <a:noFill/>
          <a:ln w="9525">
            <a:noFill/>
            <a:miter lim="800000"/>
            <a:headEnd/>
            <a:tailEnd/>
          </a:ln>
        </p:spPr>
        <p:txBody>
          <a:bodyPr>
            <a:spAutoFit/>
          </a:bodyPr>
          <a:lstStyle/>
          <a:p>
            <a:r>
              <a:rPr lang="en-US" dirty="0"/>
              <a:t>Two Greek ships under sail, a merchant vessel (left) and a galley (right) powered by oars as well as sails. </a:t>
            </a: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AP Exam Tip</a:t>
            </a:r>
          </a:p>
        </p:txBody>
      </p:sp>
      <p:sp>
        <p:nvSpPr>
          <p:cNvPr id="4099" name="Content Placeholder 2"/>
          <p:cNvSpPr>
            <a:spLocks noGrp="1"/>
          </p:cNvSpPr>
          <p:nvPr>
            <p:ph idx="1"/>
          </p:nvPr>
        </p:nvSpPr>
        <p:spPr>
          <a:xfrm>
            <a:off x="685800" y="1752600"/>
            <a:ext cx="7540625" cy="3962400"/>
          </a:xfrm>
        </p:spPr>
        <p:txBody>
          <a:bodyPr/>
          <a:lstStyle/>
          <a:p>
            <a:pPr eaLnBrk="1" hangingPunct="1"/>
            <a:r>
              <a:rPr lang="en-US" sz="2000" smtClean="0"/>
              <a:t>The interaction of geography and climate with the development of human society is important to understand.</a:t>
            </a:r>
          </a:p>
          <a:p>
            <a:pPr eaLnBrk="1" hangingPunct="1"/>
            <a:r>
              <a:rPr lang="en-US" sz="2000" smtClean="0"/>
              <a:t>A frequent key comparison point on the exam is the difference between the Greek polis and nomadic groups of that time.</a:t>
            </a:r>
          </a:p>
          <a:p>
            <a:pPr eaLnBrk="1" hangingPunct="1"/>
            <a:r>
              <a:rPr lang="en-US" sz="2000" smtClean="0"/>
              <a:t>Be prepared to explain why people moved and the impact those moves had on a region.  </a:t>
            </a:r>
          </a:p>
          <a:p>
            <a:pPr eaLnBrk="1" hangingPunct="1"/>
            <a:r>
              <a:rPr lang="en-US" sz="2000" smtClean="0"/>
              <a:t>It is important to understand the various Greek approaches to philosophy, but only Aristotle is typically tested on the multiple choice section of the exam.</a:t>
            </a:r>
          </a:p>
          <a:p>
            <a:pPr eaLnBrk="1" hangingPunct="1"/>
            <a:r>
              <a:rPr lang="en-US" sz="2000" smtClean="0"/>
              <a:t>Social inequality is a major comparison point. (Ex. Slavery, women)</a:t>
            </a:r>
          </a:p>
          <a:p>
            <a:pPr eaLnBrk="1" hangingPunct="1"/>
            <a:endParaRPr lang="en-US" sz="2000" smtClean="0"/>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a:xfrm>
            <a:off x="762000" y="762000"/>
            <a:ext cx="7464425" cy="914400"/>
          </a:xfrm>
        </p:spPr>
        <p:txBody>
          <a:bodyPr/>
          <a:lstStyle/>
          <a:p>
            <a:pPr eaLnBrk="1" hangingPunct="1"/>
            <a:r>
              <a:rPr lang="en-US" smtClean="0"/>
              <a:t>The Delian League</a:t>
            </a:r>
          </a:p>
        </p:txBody>
      </p:sp>
      <p:sp>
        <p:nvSpPr>
          <p:cNvPr id="31747" name="Rectangle 6"/>
          <p:cNvSpPr>
            <a:spLocks noGrp="1" noChangeArrowheads="1"/>
          </p:cNvSpPr>
          <p:nvPr>
            <p:ph idx="1"/>
          </p:nvPr>
        </p:nvSpPr>
        <p:spPr>
          <a:xfrm>
            <a:off x="609600" y="1524000"/>
            <a:ext cx="6172200" cy="4191000"/>
          </a:xfrm>
        </p:spPr>
        <p:txBody>
          <a:bodyPr>
            <a:normAutofit fontScale="92500"/>
          </a:bodyPr>
          <a:lstStyle/>
          <a:p>
            <a:pPr eaLnBrk="1" hangingPunct="1"/>
            <a:r>
              <a:rPr lang="en-US" sz="2000" smtClean="0"/>
              <a:t>Poleis create Delian League to forestall more Persian attacks</a:t>
            </a:r>
          </a:p>
          <a:p>
            <a:pPr eaLnBrk="1" hangingPunct="1"/>
            <a:r>
              <a:rPr lang="en-US" sz="2000" b="1" smtClean="0"/>
              <a:t>Led by Athens</a:t>
            </a:r>
          </a:p>
          <a:p>
            <a:pPr lvl="1" eaLnBrk="1" hangingPunct="1"/>
            <a:r>
              <a:rPr lang="en-US" sz="2000" smtClean="0"/>
              <a:t>Massive payments to Athens fuels Periclean expansion</a:t>
            </a:r>
          </a:p>
          <a:p>
            <a:pPr lvl="1" eaLnBrk="1" hangingPunct="1"/>
            <a:r>
              <a:rPr lang="en-US" sz="2000" smtClean="0"/>
              <a:t>Promote their economic interests</a:t>
            </a:r>
          </a:p>
          <a:p>
            <a:pPr lvl="2" eaLnBrk="1" hangingPunct="1"/>
            <a:r>
              <a:rPr lang="en-US" smtClean="0"/>
              <a:t>Athen’s port, Piraeus became most important commercial center in eastern Med. Sea</a:t>
            </a:r>
          </a:p>
          <a:p>
            <a:pPr lvl="2" eaLnBrk="1" hangingPunct="1"/>
            <a:r>
              <a:rPr lang="en-US" b="1" smtClean="0"/>
              <a:t>Built Parthenon during Pericles time</a:t>
            </a:r>
          </a:p>
          <a:p>
            <a:pPr lvl="2" eaLnBrk="1" hangingPunct="1"/>
            <a:r>
              <a:rPr lang="en-US" b="1" smtClean="0"/>
              <a:t>Promoted plays:  tragedies and comedies</a:t>
            </a:r>
          </a:p>
          <a:p>
            <a:pPr lvl="2" eaLnBrk="1" hangingPunct="1"/>
            <a:r>
              <a:rPr lang="en-US" b="1" smtClean="0"/>
              <a:t>Artists and thinkers attracted to Athens</a:t>
            </a:r>
          </a:p>
          <a:p>
            <a:pPr lvl="1" eaLnBrk="1" hangingPunct="1"/>
            <a:r>
              <a:rPr lang="en-US" sz="2000" smtClean="0"/>
              <a:t>Resented by other poleis</a:t>
            </a:r>
          </a:p>
        </p:txBody>
      </p:sp>
      <p:pic>
        <p:nvPicPr>
          <p:cNvPr id="31748" name="Picture 4" descr="01074"/>
          <p:cNvPicPr>
            <a:picLocks noChangeAspect="1" noChangeArrowheads="1"/>
          </p:cNvPicPr>
          <p:nvPr/>
        </p:nvPicPr>
        <p:blipFill>
          <a:blip r:embed="rId3" cstate="print"/>
          <a:srcRect/>
          <a:stretch>
            <a:fillRect/>
          </a:stretch>
        </p:blipFill>
        <p:spPr bwMode="auto">
          <a:xfrm>
            <a:off x="7086600" y="3810000"/>
            <a:ext cx="1677988" cy="2809875"/>
          </a:xfrm>
          <a:prstGeom prst="rect">
            <a:avLst/>
          </a:prstGeom>
          <a:noFill/>
          <a:ln w="9525">
            <a:noFill/>
            <a:miter lim="800000"/>
            <a:headEnd/>
            <a:tailEnd/>
          </a:ln>
        </p:spPr>
      </p:pic>
      <p:pic>
        <p:nvPicPr>
          <p:cNvPr id="31749" name="Picture 7" descr="219297"/>
          <p:cNvPicPr>
            <a:picLocks noChangeAspect="1" noChangeArrowheads="1"/>
          </p:cNvPicPr>
          <p:nvPr/>
        </p:nvPicPr>
        <p:blipFill>
          <a:blip r:embed="rId4" cstate="print"/>
          <a:srcRect/>
          <a:stretch>
            <a:fillRect/>
          </a:stretch>
        </p:blipFill>
        <p:spPr bwMode="auto">
          <a:xfrm>
            <a:off x="6248400" y="304800"/>
            <a:ext cx="2632075" cy="22987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Golden Age-Age of Pericles</a:t>
            </a:r>
          </a:p>
        </p:txBody>
      </p:sp>
      <p:pic>
        <p:nvPicPr>
          <p:cNvPr id="32771" name="Content Placeholder 4" descr="parthenon.jpg"/>
          <p:cNvPicPr>
            <a:picLocks noGrp="1" noChangeAspect="1"/>
          </p:cNvPicPr>
          <p:nvPr>
            <p:ph sz="half" idx="1"/>
          </p:nvPr>
        </p:nvPicPr>
        <p:blipFill>
          <a:blip r:embed="rId2" cstate="print"/>
          <a:srcRect/>
          <a:stretch>
            <a:fillRect/>
          </a:stretch>
        </p:blipFill>
        <p:spPr>
          <a:xfrm>
            <a:off x="457200" y="2133600"/>
            <a:ext cx="4441825" cy="2590800"/>
          </a:xfrm>
        </p:spPr>
      </p:pic>
      <p:pic>
        <p:nvPicPr>
          <p:cNvPr id="32772" name="Content Placeholder 5" descr="Athena parthenosBIG.jpg"/>
          <p:cNvPicPr>
            <a:picLocks noGrp="1" noChangeAspect="1"/>
          </p:cNvPicPr>
          <p:nvPr>
            <p:ph sz="half" idx="2"/>
          </p:nvPr>
        </p:nvPicPr>
        <p:blipFill>
          <a:blip r:embed="rId3" cstate="print"/>
          <a:stretch>
            <a:fillRect/>
          </a:stretch>
        </p:blipFill>
        <p:spPr>
          <a:xfrm>
            <a:off x="5623212" y="1920875"/>
            <a:ext cx="2088576" cy="4433888"/>
          </a:xfrm>
        </p:spPr>
      </p:pic>
      <p:pic>
        <p:nvPicPr>
          <p:cNvPr id="32773" name="Picture 6" descr="20211660[1]"/>
          <p:cNvPicPr>
            <a:picLocks noChangeAspect="1" noChangeArrowheads="1"/>
          </p:cNvPicPr>
          <p:nvPr/>
        </p:nvPicPr>
        <p:blipFill>
          <a:blip r:embed="rId4" cstate="print"/>
          <a:srcRect/>
          <a:stretch>
            <a:fillRect/>
          </a:stretch>
        </p:blipFill>
        <p:spPr bwMode="auto">
          <a:xfrm>
            <a:off x="914400" y="4870450"/>
            <a:ext cx="3733800" cy="198755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4"/>
          <p:cNvSpPr>
            <a:spLocks noGrp="1"/>
          </p:cNvSpPr>
          <p:nvPr>
            <p:ph type="title"/>
          </p:nvPr>
        </p:nvSpPr>
        <p:spPr>
          <a:xfrm>
            <a:off x="685800" y="762000"/>
            <a:ext cx="7540625" cy="609600"/>
          </a:xfrm>
        </p:spPr>
        <p:txBody>
          <a:bodyPr>
            <a:normAutofit fontScale="90000"/>
          </a:bodyPr>
          <a:lstStyle/>
          <a:p>
            <a:pPr algn="ctr"/>
            <a:r>
              <a:rPr lang="en-US" b="1" smtClean="0"/>
              <a:t>Parthenon</a:t>
            </a:r>
          </a:p>
        </p:txBody>
      </p:sp>
      <p:pic>
        <p:nvPicPr>
          <p:cNvPr id="33795" name="Content Placeholder 7" descr="Parthenon2.jpg"/>
          <p:cNvPicPr>
            <a:picLocks noGrp="1" noChangeAspect="1"/>
          </p:cNvPicPr>
          <p:nvPr>
            <p:ph sz="half" idx="1"/>
          </p:nvPr>
        </p:nvPicPr>
        <p:blipFill>
          <a:blip r:embed="rId2" cstate="print"/>
          <a:srcRect/>
          <a:stretch>
            <a:fillRect/>
          </a:stretch>
        </p:blipFill>
        <p:spPr>
          <a:xfrm>
            <a:off x="762000" y="1371600"/>
            <a:ext cx="7772400" cy="3352800"/>
          </a:xfrm>
        </p:spPr>
      </p:pic>
      <p:sp>
        <p:nvSpPr>
          <p:cNvPr id="33796" name="Content Placeholder 6"/>
          <p:cNvSpPr>
            <a:spLocks noGrp="1"/>
          </p:cNvSpPr>
          <p:nvPr>
            <p:ph sz="half" idx="2"/>
          </p:nvPr>
        </p:nvSpPr>
        <p:spPr>
          <a:xfrm>
            <a:off x="762000" y="5029200"/>
            <a:ext cx="7848600" cy="1371600"/>
          </a:xfrm>
        </p:spPr>
        <p:txBody>
          <a:bodyPr>
            <a:normAutofit lnSpcReduction="10000"/>
          </a:bodyPr>
          <a:lstStyle/>
          <a:p>
            <a:r>
              <a:rPr lang="en-US" sz="1600" smtClean="0"/>
              <a:t>Pericles organized the construction of numerous marble buildings, partly with funds collected from poleis belonging to the Delian League. Most notable of his projects was the Parthenon, located at the top of the Acropolis (the elevated fortress overlooking Athens). A temple dedicated to the goddess Athena, the Parthenon symbolizes the prosperity and grandeur of classical Athens.</a:t>
            </a:r>
            <a:r>
              <a:rPr lang="en-US" smtClean="0"/>
              <a:t> </a:t>
            </a:r>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p:txBody>
          <a:bodyPr/>
          <a:lstStyle/>
          <a:p>
            <a:pPr eaLnBrk="1" hangingPunct="1"/>
            <a:r>
              <a:rPr lang="en-US" smtClean="0"/>
              <a:t>The Peloponnesian War</a:t>
            </a:r>
          </a:p>
        </p:txBody>
      </p:sp>
      <p:sp>
        <p:nvSpPr>
          <p:cNvPr id="34819" name="Rectangle 6"/>
          <p:cNvSpPr>
            <a:spLocks noGrp="1" noChangeArrowheads="1"/>
          </p:cNvSpPr>
          <p:nvPr>
            <p:ph sz="half" idx="1"/>
          </p:nvPr>
        </p:nvSpPr>
        <p:spPr/>
        <p:txBody>
          <a:bodyPr>
            <a:normAutofit fontScale="92500" lnSpcReduction="20000"/>
          </a:bodyPr>
          <a:lstStyle/>
          <a:p>
            <a:pPr eaLnBrk="1" hangingPunct="1"/>
            <a:r>
              <a:rPr lang="en-US" b="1" dirty="0" smtClean="0"/>
              <a:t>Civil war in Greece, 431-404 BCE</a:t>
            </a:r>
          </a:p>
          <a:p>
            <a:pPr eaLnBrk="1" hangingPunct="1"/>
            <a:r>
              <a:rPr lang="en-US" dirty="0" smtClean="0"/>
              <a:t>Poleis allied with either Athens or Sparta</a:t>
            </a:r>
          </a:p>
          <a:p>
            <a:pPr eaLnBrk="1" hangingPunct="1"/>
            <a:r>
              <a:rPr lang="en-US" b="1" dirty="0" smtClean="0"/>
              <a:t>Favored one side or the other but by 404 BCE, Athens forced to surrender</a:t>
            </a:r>
          </a:p>
          <a:p>
            <a:pPr eaLnBrk="1" hangingPunct="1"/>
            <a:r>
              <a:rPr lang="en-US" b="1" dirty="0" smtClean="0"/>
              <a:t>Debilitating and demoralizing conflict that weakened poleis </a:t>
            </a:r>
          </a:p>
          <a:p>
            <a:pPr lvl="1"/>
            <a:r>
              <a:rPr lang="en-US" dirty="0" smtClean="0"/>
              <a:t>Could not agree to form alliance against Macedonian threat</a:t>
            </a:r>
          </a:p>
        </p:txBody>
      </p:sp>
      <p:pic>
        <p:nvPicPr>
          <p:cNvPr id="5" name="Picture 4" descr="peloponnesianwar.jpg"/>
          <p:cNvPicPr>
            <a:picLocks noChangeAspect="1"/>
          </p:cNvPicPr>
          <p:nvPr/>
        </p:nvPicPr>
        <p:blipFill>
          <a:blip r:embed="rId3" cstate="print"/>
          <a:stretch>
            <a:fillRect/>
          </a:stretch>
        </p:blipFill>
        <p:spPr>
          <a:xfrm>
            <a:off x="4452257" y="2057400"/>
            <a:ext cx="4702629" cy="4114800"/>
          </a:xfrm>
          <a:prstGeom prst="rect">
            <a:avLst/>
          </a:prstGeom>
        </p:spPr>
      </p:pic>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Example of Athenians Brutal Tactics</a:t>
            </a:r>
            <a:endParaRPr lang="en-US" dirty="0"/>
          </a:p>
        </p:txBody>
      </p:sp>
      <p:sp>
        <p:nvSpPr>
          <p:cNvPr id="5" name="Content Placeholder 4"/>
          <p:cNvSpPr>
            <a:spLocks noGrp="1"/>
          </p:cNvSpPr>
          <p:nvPr>
            <p:ph idx="1"/>
          </p:nvPr>
        </p:nvSpPr>
        <p:spPr/>
        <p:txBody>
          <a:bodyPr>
            <a:normAutofit/>
          </a:bodyPr>
          <a:lstStyle/>
          <a:p>
            <a:r>
              <a:rPr lang="en-US" dirty="0" smtClean="0"/>
              <a:t>Described by the historian </a:t>
            </a:r>
            <a:r>
              <a:rPr lang="en-US" b="1" dirty="0" smtClean="0"/>
              <a:t>Thucydides</a:t>
            </a:r>
            <a:r>
              <a:rPr lang="en-US" dirty="0" smtClean="0"/>
              <a:t> who wrote a history of the war</a:t>
            </a:r>
          </a:p>
          <a:p>
            <a:pPr lvl="1"/>
            <a:r>
              <a:rPr lang="en-US" dirty="0" smtClean="0"/>
              <a:t>“When the small island of Melos refused to acknowledge the authority of Athens, …Athenian forces conquered the island, massacred all the men of military age, and sold women and children into slavery.”</a:t>
            </a:r>
          </a:p>
          <a:p>
            <a:endParaRPr lang="en-US" dirty="0" smtClean="0"/>
          </a:p>
          <a:p>
            <a:r>
              <a:rPr lang="en-US" dirty="0" smtClean="0"/>
              <a:t>Athens lost reputation as moral and intellectual leader and becomes known as the arrogant, insensitive imperialist power</a:t>
            </a:r>
          </a:p>
        </p:txBody>
      </p:sp>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p:txBody>
          <a:bodyPr/>
          <a:lstStyle/>
          <a:p>
            <a:pPr eaLnBrk="1" hangingPunct="1"/>
            <a:r>
              <a:rPr lang="en-US" smtClean="0"/>
              <a:t>Kingdom of Macedon</a:t>
            </a:r>
          </a:p>
        </p:txBody>
      </p:sp>
      <p:sp>
        <p:nvSpPr>
          <p:cNvPr id="35843" name="Rectangle 6"/>
          <p:cNvSpPr>
            <a:spLocks noGrp="1" noChangeArrowheads="1"/>
          </p:cNvSpPr>
          <p:nvPr>
            <p:ph sz="half" idx="1"/>
          </p:nvPr>
        </p:nvSpPr>
        <p:spPr>
          <a:xfrm>
            <a:off x="3886200" y="1828800"/>
            <a:ext cx="4191000" cy="3886200"/>
          </a:xfrm>
        </p:spPr>
        <p:txBody>
          <a:bodyPr/>
          <a:lstStyle/>
          <a:p>
            <a:pPr eaLnBrk="1" hangingPunct="1"/>
            <a:r>
              <a:rPr lang="en-US" smtClean="0"/>
              <a:t>Frontier region to north of Peloponnesus</a:t>
            </a:r>
          </a:p>
          <a:p>
            <a:pPr eaLnBrk="1" hangingPunct="1"/>
            <a:r>
              <a:rPr lang="en-US" b="1" smtClean="0"/>
              <a:t>King Philip II (r. 359-336 BCE) builds massive military </a:t>
            </a:r>
          </a:p>
          <a:p>
            <a:pPr eaLnBrk="1" hangingPunct="1"/>
            <a:r>
              <a:rPr lang="en-US" smtClean="0"/>
              <a:t>350 BCE encroaches on Greek poleis to the south, controls region by 338 BCE</a:t>
            </a:r>
          </a:p>
        </p:txBody>
      </p:sp>
      <p:pic>
        <p:nvPicPr>
          <p:cNvPr id="35844" name="Picture 4" descr="philip_ivory_s"/>
          <p:cNvPicPr>
            <a:picLocks noChangeAspect="1" noChangeArrowheads="1"/>
          </p:cNvPicPr>
          <p:nvPr/>
        </p:nvPicPr>
        <p:blipFill>
          <a:blip r:embed="rId3" cstate="print"/>
          <a:srcRect/>
          <a:stretch>
            <a:fillRect/>
          </a:stretch>
        </p:blipFill>
        <p:spPr bwMode="auto">
          <a:xfrm>
            <a:off x="990600" y="2209800"/>
            <a:ext cx="2752725" cy="35814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457200" y="228600"/>
            <a:ext cx="8229600" cy="762000"/>
          </a:xfrm>
        </p:spPr>
        <p:txBody>
          <a:bodyPr>
            <a:normAutofit fontScale="90000"/>
          </a:bodyPr>
          <a:lstStyle/>
          <a:p>
            <a:pPr algn="ctr" eaLnBrk="1" hangingPunct="1"/>
            <a:r>
              <a:rPr lang="en-US" b="1" dirty="0" smtClean="0"/>
              <a:t>Alexander the Great </a:t>
            </a:r>
          </a:p>
        </p:txBody>
      </p:sp>
      <p:sp>
        <p:nvSpPr>
          <p:cNvPr id="36867" name="Rectangle 6"/>
          <p:cNvSpPr>
            <a:spLocks noGrp="1" noChangeArrowheads="1"/>
          </p:cNvSpPr>
          <p:nvPr>
            <p:ph sz="half" idx="1"/>
          </p:nvPr>
        </p:nvSpPr>
        <p:spPr>
          <a:xfrm>
            <a:off x="228600" y="1143000"/>
            <a:ext cx="4419600" cy="5334000"/>
          </a:xfrm>
        </p:spPr>
        <p:txBody>
          <a:bodyPr>
            <a:normAutofit/>
          </a:bodyPr>
          <a:lstStyle/>
          <a:p>
            <a:pPr eaLnBrk="1" hangingPunct="1"/>
            <a:r>
              <a:rPr lang="en-US" sz="2400" dirty="0" smtClean="0"/>
              <a:t>Son of Philip II</a:t>
            </a:r>
          </a:p>
          <a:p>
            <a:pPr eaLnBrk="1" hangingPunct="1"/>
            <a:r>
              <a:rPr lang="en-US" sz="2400" dirty="0" smtClean="0"/>
              <a:t>Takes throne at 20</a:t>
            </a:r>
          </a:p>
          <a:p>
            <a:pPr eaLnBrk="1" hangingPunct="1"/>
            <a:r>
              <a:rPr lang="en-US" sz="2400" dirty="0" smtClean="0"/>
              <a:t>Tutored by Aristotle</a:t>
            </a:r>
          </a:p>
          <a:p>
            <a:pPr eaLnBrk="1" hangingPunct="1"/>
            <a:r>
              <a:rPr lang="en-US" sz="2400" dirty="0" smtClean="0"/>
              <a:t>Learned to ride, use weapons, military training at young age</a:t>
            </a:r>
          </a:p>
          <a:p>
            <a:pPr eaLnBrk="1" hangingPunct="1"/>
            <a:r>
              <a:rPr lang="en-US" sz="2400" b="1" dirty="0" smtClean="0"/>
              <a:t>Many legends about him</a:t>
            </a:r>
          </a:p>
          <a:p>
            <a:pPr lvl="1" eaLnBrk="1" hangingPunct="1"/>
            <a:r>
              <a:rPr lang="en-US" sz="2000" dirty="0" smtClean="0"/>
              <a:t>Horse-</a:t>
            </a:r>
            <a:r>
              <a:rPr lang="en-US" sz="2000" dirty="0" err="1" smtClean="0"/>
              <a:t>Bucephalus</a:t>
            </a:r>
            <a:r>
              <a:rPr lang="en-US" sz="2000" dirty="0" smtClean="0"/>
              <a:t>, Gordian knot, descended from Achilles, </a:t>
            </a:r>
            <a:r>
              <a:rPr lang="en-US" sz="2000" i="1" dirty="0" smtClean="0"/>
              <a:t>Iliad</a:t>
            </a:r>
            <a:r>
              <a:rPr lang="en-US" sz="2000" dirty="0" smtClean="0"/>
              <a:t> inspired him</a:t>
            </a:r>
          </a:p>
          <a:p>
            <a:pPr eaLnBrk="1" hangingPunct="1"/>
            <a:r>
              <a:rPr lang="en-US" sz="2400" b="1" dirty="0" smtClean="0"/>
              <a:t>Numerous cities named after him</a:t>
            </a:r>
          </a:p>
          <a:p>
            <a:pPr lvl="1"/>
            <a:r>
              <a:rPr lang="en-US" sz="2200" dirty="0" smtClean="0"/>
              <a:t>Alexandria, Egypt most famous</a:t>
            </a:r>
          </a:p>
        </p:txBody>
      </p:sp>
      <p:pic>
        <p:nvPicPr>
          <p:cNvPr id="5" name="Picture 5" descr="gordian knot.jpg"/>
          <p:cNvPicPr>
            <a:picLocks noChangeAspect="1"/>
          </p:cNvPicPr>
          <p:nvPr/>
        </p:nvPicPr>
        <p:blipFill>
          <a:blip r:embed="rId3" cstate="print"/>
          <a:srcRect/>
          <a:stretch>
            <a:fillRect/>
          </a:stretch>
        </p:blipFill>
        <p:spPr bwMode="auto">
          <a:xfrm>
            <a:off x="4572000" y="2209800"/>
            <a:ext cx="4639222" cy="31242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Alexander and gordium knot.jpg"/>
          <p:cNvPicPr>
            <a:picLocks noGrp="1" noChangeAspect="1"/>
          </p:cNvPicPr>
          <p:nvPr>
            <p:ph idx="4294967295"/>
          </p:nvPr>
        </p:nvPicPr>
        <p:blipFill>
          <a:blip r:embed="rId2" cstate="print"/>
          <a:srcRect/>
          <a:stretch>
            <a:fillRect/>
          </a:stretch>
        </p:blipFill>
        <p:spPr>
          <a:xfrm>
            <a:off x="1847850" y="228600"/>
            <a:ext cx="7296150" cy="5643563"/>
          </a:xfrm>
          <a:noFill/>
        </p:spPr>
      </p:pic>
      <p:sp>
        <p:nvSpPr>
          <p:cNvPr id="3" name="TextBox 2"/>
          <p:cNvSpPr txBox="1"/>
          <p:nvPr/>
        </p:nvSpPr>
        <p:spPr>
          <a:xfrm>
            <a:off x="1219200" y="5943600"/>
            <a:ext cx="7239000" cy="646331"/>
          </a:xfrm>
          <a:prstGeom prst="rect">
            <a:avLst/>
          </a:prstGeom>
          <a:noFill/>
        </p:spPr>
        <p:txBody>
          <a:bodyPr wrap="square" rtlCol="0">
            <a:spAutoFit/>
          </a:bodyPr>
          <a:lstStyle/>
          <a:p>
            <a:pPr eaLnBrk="1" hangingPunct="1">
              <a:defRPr/>
            </a:pPr>
            <a:r>
              <a:rPr lang="en-US" dirty="0" smtClean="0"/>
              <a:t>Visits city of Gordian</a:t>
            </a:r>
          </a:p>
          <a:p>
            <a:pPr eaLnBrk="1" hangingPunct="1">
              <a:defRPr/>
            </a:pPr>
            <a:r>
              <a:rPr lang="en-US" dirty="0" smtClean="0"/>
              <a:t>Prophecy said that it could only be untied by future conqueror of Asia</a:t>
            </a:r>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Alexander the Great</a:t>
            </a:r>
          </a:p>
        </p:txBody>
      </p:sp>
      <p:pic>
        <p:nvPicPr>
          <p:cNvPr id="39940" name="Content Placeholder 6" descr="Alexander with lion skin.jpg"/>
          <p:cNvPicPr>
            <a:picLocks noGrp="1" noChangeAspect="1"/>
          </p:cNvPicPr>
          <p:nvPr>
            <p:ph sz="half" idx="1"/>
          </p:nvPr>
        </p:nvPicPr>
        <p:blipFill>
          <a:blip r:embed="rId2" cstate="print"/>
          <a:stretch>
            <a:fillRect/>
          </a:stretch>
        </p:blipFill>
        <p:spPr>
          <a:xfrm>
            <a:off x="457200" y="2133600"/>
            <a:ext cx="4038600" cy="3658851"/>
          </a:xfrm>
        </p:spPr>
      </p:pic>
      <p:sp>
        <p:nvSpPr>
          <p:cNvPr id="39939" name="Content Placeholder 3"/>
          <p:cNvSpPr>
            <a:spLocks noGrp="1"/>
          </p:cNvSpPr>
          <p:nvPr>
            <p:ph sz="half" idx="2"/>
          </p:nvPr>
        </p:nvSpPr>
        <p:spPr>
          <a:xfrm>
            <a:off x="4724400" y="1828800"/>
            <a:ext cx="4191000" cy="3886200"/>
          </a:xfrm>
        </p:spPr>
        <p:txBody>
          <a:bodyPr>
            <a:normAutofit lnSpcReduction="10000"/>
          </a:bodyPr>
          <a:lstStyle/>
          <a:p>
            <a:pPr eaLnBrk="1" hangingPunct="1"/>
            <a:r>
              <a:rPr lang="en-US" b="1" dirty="0" smtClean="0"/>
              <a:t>Invasion of Persia successful</a:t>
            </a:r>
          </a:p>
          <a:p>
            <a:pPr eaLnBrk="1" hangingPunct="1"/>
            <a:r>
              <a:rPr lang="en-US" b="1" dirty="0" smtClean="0"/>
              <a:t>Conquer Egypt and made pharaoh</a:t>
            </a:r>
          </a:p>
          <a:p>
            <a:pPr eaLnBrk="1" hangingPunct="1"/>
            <a:r>
              <a:rPr lang="en-US" b="1" dirty="0" smtClean="0"/>
              <a:t>Turned back in India when exhausted troops mutinied</a:t>
            </a:r>
          </a:p>
          <a:p>
            <a:pPr eaLnBrk="1" hangingPunct="1"/>
            <a:r>
              <a:rPr lang="en-US" b="1" dirty="0" smtClean="0"/>
              <a:t>After death, empire divided</a:t>
            </a:r>
          </a:p>
          <a:p>
            <a:endParaRPr lang="en-US" dirty="0" smtClean="0"/>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7" descr="Alexander.jpg"/>
          <p:cNvPicPr>
            <a:picLocks noChangeAspect="1"/>
          </p:cNvPicPr>
          <p:nvPr/>
        </p:nvPicPr>
        <p:blipFill>
          <a:blip r:embed="rId2" cstate="print"/>
          <a:srcRect/>
          <a:stretch>
            <a:fillRect/>
          </a:stretch>
        </p:blipFill>
        <p:spPr>
          <a:xfrm>
            <a:off x="609600" y="195382"/>
            <a:ext cx="8229600" cy="4897318"/>
          </a:xfrm>
          <a:prstGeom prst="rect">
            <a:avLst/>
          </a:prstGeom>
        </p:spPr>
      </p:pic>
      <p:sp>
        <p:nvSpPr>
          <p:cNvPr id="3" name="TextBox 2"/>
          <p:cNvSpPr txBox="1"/>
          <p:nvPr/>
        </p:nvSpPr>
        <p:spPr>
          <a:xfrm>
            <a:off x="1295400" y="5486400"/>
            <a:ext cx="6400800" cy="923330"/>
          </a:xfrm>
          <a:prstGeom prst="rect">
            <a:avLst/>
          </a:prstGeom>
          <a:noFill/>
        </p:spPr>
        <p:txBody>
          <a:bodyPr wrap="square" rtlCol="0">
            <a:spAutoFit/>
          </a:bodyPr>
          <a:lstStyle/>
          <a:p>
            <a:pPr algn="ctr"/>
            <a:r>
              <a:rPr lang="en-US" dirty="0" smtClean="0"/>
              <a:t>Roman mosaic depicting Alexander and Darius III meeting at Battle of Issus</a:t>
            </a:r>
          </a:p>
          <a:p>
            <a:pPr algn="ctr"/>
            <a:endParaRPr lang="en-US" dirty="0"/>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4400" y="381000"/>
            <a:ext cx="7312025" cy="1295400"/>
          </a:xfrm>
        </p:spPr>
        <p:txBody>
          <a:bodyPr/>
          <a:lstStyle/>
          <a:p>
            <a:pPr algn="ctr">
              <a:defRPr/>
            </a:pPr>
            <a:r>
              <a:rPr lang="en-US" sz="2000" dirty="0" smtClean="0"/>
              <a:t>Classical Greece, 800–350 </a:t>
            </a:r>
            <a:r>
              <a:rPr lang="en-US" sz="2000" cap="small" dirty="0" err="1" smtClean="0"/>
              <a:t>b.c.e</a:t>
            </a:r>
            <a:r>
              <a:rPr lang="en-US" sz="1600" cap="small" dirty="0" smtClean="0"/>
              <a:t>.</a:t>
            </a:r>
            <a:r>
              <a:rPr lang="en-US" sz="1600" dirty="0" smtClean="0"/>
              <a:t/>
            </a:r>
            <a:br>
              <a:rPr lang="en-US" sz="1600" dirty="0" smtClean="0"/>
            </a:br>
            <a:r>
              <a:rPr lang="en-US" sz="1600" b="1" i="1" dirty="0" smtClean="0"/>
              <a:t>To what extent did geography encourage Greeks to venture into the Mediterranean Sea?</a:t>
            </a:r>
            <a:r>
              <a:rPr lang="en-US" sz="1600" dirty="0" smtClean="0"/>
              <a:t> </a:t>
            </a:r>
            <a:endParaRPr lang="en-US" sz="1600" dirty="0"/>
          </a:p>
        </p:txBody>
      </p:sp>
      <p:pic>
        <p:nvPicPr>
          <p:cNvPr id="5123" name="Picture 5" descr="map of greece.jpg"/>
          <p:cNvPicPr>
            <a:picLocks noChangeAspect="1"/>
          </p:cNvPicPr>
          <p:nvPr/>
        </p:nvPicPr>
        <p:blipFill>
          <a:blip r:embed="rId2" cstate="print"/>
          <a:srcRect/>
          <a:stretch>
            <a:fillRect/>
          </a:stretch>
        </p:blipFill>
        <p:spPr bwMode="auto">
          <a:xfrm>
            <a:off x="1295400" y="1447800"/>
            <a:ext cx="6750050" cy="54102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0"/>
            <a:ext cx="7388225" cy="914400"/>
          </a:xfrm>
        </p:spPr>
        <p:txBody>
          <a:bodyPr/>
          <a:lstStyle/>
          <a:p>
            <a:pPr>
              <a:defRPr/>
            </a:pPr>
            <a:r>
              <a:rPr lang="en-US" sz="1600" dirty="0" smtClean="0"/>
              <a:t>Alexander's empire, ca. 323 </a:t>
            </a:r>
            <a:r>
              <a:rPr lang="en-US" sz="1600" cap="small" dirty="0" err="1" smtClean="0"/>
              <a:t>b.c.e.</a:t>
            </a:r>
            <a:r>
              <a:rPr lang="en-US" sz="1600" dirty="0" err="1" smtClean="0"/>
              <a:t>Compare</a:t>
            </a:r>
            <a:r>
              <a:rPr lang="en-US" sz="1600" dirty="0" smtClean="0"/>
              <a:t> the boundaries of Alexander's empire with those of the </a:t>
            </a:r>
            <a:r>
              <a:rPr lang="en-US" sz="1600" dirty="0" err="1" smtClean="0"/>
              <a:t>Achaemenid</a:t>
            </a:r>
            <a:r>
              <a:rPr lang="en-US" sz="1600" dirty="0" smtClean="0"/>
              <a:t> empire as depicted in Map 7.1.</a:t>
            </a:r>
            <a:br>
              <a:rPr lang="en-US" sz="1600" dirty="0" smtClean="0"/>
            </a:br>
            <a:r>
              <a:rPr lang="en-US" sz="1600" b="1" i="1" dirty="0" smtClean="0"/>
              <a:t>How was Alexander able to bring such extensive territories under his control?</a:t>
            </a:r>
            <a:r>
              <a:rPr lang="en-US" sz="1600" dirty="0" smtClean="0"/>
              <a:t> </a:t>
            </a:r>
            <a:endParaRPr lang="en-US" sz="1600" dirty="0"/>
          </a:p>
        </p:txBody>
      </p:sp>
      <p:pic>
        <p:nvPicPr>
          <p:cNvPr id="38915" name="Picture 2" descr="Alex route 3.jpg"/>
          <p:cNvPicPr>
            <a:picLocks noChangeAspect="1"/>
          </p:cNvPicPr>
          <p:nvPr/>
        </p:nvPicPr>
        <p:blipFill>
          <a:blip r:embed="rId2" cstate="print"/>
          <a:srcRect/>
          <a:stretch>
            <a:fillRect/>
          </a:stretch>
        </p:blipFill>
        <p:spPr bwMode="auto">
          <a:xfrm>
            <a:off x="762000" y="1676400"/>
            <a:ext cx="7426325" cy="481012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p:txBody>
          <a:bodyPr/>
          <a:lstStyle/>
          <a:p>
            <a:pPr eaLnBrk="1" hangingPunct="1"/>
            <a:r>
              <a:rPr lang="en-US" smtClean="0"/>
              <a:t>The Hellenistic Empires</a:t>
            </a:r>
          </a:p>
        </p:txBody>
      </p:sp>
      <p:pic>
        <p:nvPicPr>
          <p:cNvPr id="40963" name="Picture 7" descr="ben24354_1004 copy"/>
          <p:cNvPicPr>
            <a:picLocks noGrp="1" noChangeAspect="1" noChangeArrowheads="1"/>
          </p:cNvPicPr>
          <p:nvPr>
            <p:ph sz="half" idx="1"/>
          </p:nvPr>
        </p:nvPicPr>
        <p:blipFill>
          <a:blip r:embed="rId3" cstate="print"/>
          <a:srcRect/>
          <a:stretch>
            <a:fillRect/>
          </a:stretch>
        </p:blipFill>
        <p:spPr>
          <a:xfrm>
            <a:off x="0" y="2017713"/>
            <a:ext cx="4648200" cy="2927350"/>
          </a:xfrm>
          <a:noFill/>
        </p:spPr>
      </p:pic>
      <p:sp>
        <p:nvSpPr>
          <p:cNvPr id="40964" name="Rectangle 6"/>
          <p:cNvSpPr>
            <a:spLocks noGrp="1" noChangeArrowheads="1"/>
          </p:cNvSpPr>
          <p:nvPr>
            <p:ph type="body" sz="half" idx="2"/>
          </p:nvPr>
        </p:nvSpPr>
        <p:spPr/>
        <p:txBody>
          <a:bodyPr/>
          <a:lstStyle/>
          <a:p>
            <a:pPr eaLnBrk="1" hangingPunct="1"/>
            <a:r>
              <a:rPr lang="en-US" sz="2200" smtClean="0"/>
              <a:t>After Alexander’s death, competition for empire</a:t>
            </a:r>
          </a:p>
          <a:p>
            <a:pPr eaLnBrk="1" hangingPunct="1"/>
            <a:r>
              <a:rPr lang="en-US" sz="2200" b="1" smtClean="0"/>
              <a:t>Divided by generals</a:t>
            </a:r>
          </a:p>
          <a:p>
            <a:pPr lvl="1" eaLnBrk="1" hangingPunct="1"/>
            <a:r>
              <a:rPr lang="en-US" sz="2000" smtClean="0"/>
              <a:t>Antigonus: Greece and Macedon</a:t>
            </a:r>
          </a:p>
          <a:p>
            <a:pPr lvl="1" eaLnBrk="1" hangingPunct="1"/>
            <a:r>
              <a:rPr lang="en-US" sz="2000" b="1" smtClean="0"/>
              <a:t>Ptolemy: Egypt</a:t>
            </a:r>
          </a:p>
          <a:p>
            <a:pPr lvl="1" eaLnBrk="1" hangingPunct="1"/>
            <a:r>
              <a:rPr lang="en-US" sz="2000" smtClean="0"/>
              <a:t>Seleucus: Persian Achaemenid Empire</a:t>
            </a:r>
          </a:p>
          <a:p>
            <a:pPr eaLnBrk="1" hangingPunct="1"/>
            <a:r>
              <a:rPr lang="en-US" sz="2200" b="1" smtClean="0"/>
              <a:t>Economic integration</a:t>
            </a:r>
          </a:p>
          <a:p>
            <a:pPr eaLnBrk="1" hangingPunct="1"/>
            <a:r>
              <a:rPr lang="en-US" sz="2200" b="1" smtClean="0"/>
              <a:t>Hellenism:  Mixing of the Greek, Persian, Egyptian, and Indian culture </a:t>
            </a:r>
          </a:p>
          <a:p>
            <a:pPr eaLnBrk="1" hangingPunct="1"/>
            <a:endParaRPr lang="en-US" sz="2200" smtClean="0"/>
          </a:p>
        </p:txBody>
      </p:sp>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762000"/>
            <a:ext cx="7388225" cy="914400"/>
          </a:xfrm>
        </p:spPr>
        <p:txBody>
          <a:bodyPr>
            <a:normAutofit fontScale="90000"/>
          </a:bodyPr>
          <a:lstStyle/>
          <a:p>
            <a:pPr>
              <a:defRPr/>
            </a:pPr>
            <a:r>
              <a:rPr lang="en-US" sz="1800" dirty="0" smtClean="0"/>
              <a:t>The Hellenistic empires, ca. 275 </a:t>
            </a:r>
            <a:r>
              <a:rPr lang="en-US" sz="1800" cap="small" dirty="0" err="1" smtClean="0"/>
              <a:t>b.c.e</a:t>
            </a:r>
            <a:r>
              <a:rPr lang="en-US" sz="1800" cap="small" dirty="0" smtClean="0"/>
              <a:t>.  </a:t>
            </a:r>
            <a:r>
              <a:rPr lang="en-US" sz="1800" dirty="0" smtClean="0"/>
              <a:t>Note the differences in size between the three Hellenistic empires.</a:t>
            </a:r>
            <a:br>
              <a:rPr lang="en-US" sz="1800" dirty="0" smtClean="0"/>
            </a:br>
            <a:r>
              <a:rPr lang="en-US" sz="1800" b="1" i="1" dirty="0" smtClean="0"/>
              <a:t>Consider the geographical conditions and economic potential of the three empires.</a:t>
            </a:r>
            <a:r>
              <a:rPr lang="en-US" sz="1800" dirty="0" smtClean="0"/>
              <a:t> </a:t>
            </a:r>
            <a:endParaRPr lang="en-US" sz="1800" dirty="0"/>
          </a:p>
        </p:txBody>
      </p:sp>
      <p:pic>
        <p:nvPicPr>
          <p:cNvPr id="41987" name="Content Placeholder 6" descr="alex split empire.jpg"/>
          <p:cNvPicPr>
            <a:picLocks noGrp="1" noChangeAspect="1"/>
          </p:cNvPicPr>
          <p:nvPr>
            <p:ph idx="1"/>
          </p:nvPr>
        </p:nvPicPr>
        <p:blipFill>
          <a:blip r:embed="rId2" cstate="print"/>
          <a:stretch>
            <a:fillRect/>
          </a:stretch>
        </p:blipFill>
        <p:spPr>
          <a:xfrm>
            <a:off x="632372" y="1905000"/>
            <a:ext cx="7628759" cy="4953000"/>
          </a:xfrm>
        </p:spPr>
      </p:pic>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p:txBody>
          <a:bodyPr/>
          <a:lstStyle/>
          <a:p>
            <a:pPr eaLnBrk="1" hangingPunct="1"/>
            <a:r>
              <a:rPr lang="en-US" dirty="0" smtClean="0"/>
              <a:t>The </a:t>
            </a:r>
            <a:r>
              <a:rPr lang="en-US" dirty="0" err="1" smtClean="0"/>
              <a:t>Antigonid</a:t>
            </a:r>
            <a:r>
              <a:rPr lang="en-US" dirty="0" smtClean="0"/>
              <a:t> Empire</a:t>
            </a:r>
          </a:p>
        </p:txBody>
      </p:sp>
      <p:sp>
        <p:nvSpPr>
          <p:cNvPr id="43011" name="Rectangle 6"/>
          <p:cNvSpPr>
            <a:spLocks noGrp="1" noChangeArrowheads="1"/>
          </p:cNvSpPr>
          <p:nvPr>
            <p:ph sz="half" idx="1"/>
          </p:nvPr>
        </p:nvSpPr>
        <p:spPr>
          <a:xfrm>
            <a:off x="0" y="1920085"/>
            <a:ext cx="3124200" cy="4434840"/>
          </a:xfrm>
        </p:spPr>
        <p:txBody>
          <a:bodyPr>
            <a:normAutofit lnSpcReduction="10000"/>
          </a:bodyPr>
          <a:lstStyle/>
          <a:p>
            <a:pPr eaLnBrk="1" hangingPunct="1"/>
            <a:r>
              <a:rPr lang="en-US" sz="2000" b="1" dirty="0" smtClean="0"/>
              <a:t>Smallest of Hellenistic Empires</a:t>
            </a:r>
          </a:p>
          <a:p>
            <a:pPr eaLnBrk="1" hangingPunct="1"/>
            <a:r>
              <a:rPr lang="en-US" sz="2000" dirty="0" smtClean="0"/>
              <a:t>Greek cities often resented rule and sought independence</a:t>
            </a:r>
          </a:p>
          <a:p>
            <a:pPr lvl="1" eaLnBrk="1" hangingPunct="1"/>
            <a:r>
              <a:rPr lang="en-US" sz="2000" dirty="0" smtClean="0"/>
              <a:t>Struck deals where they accept rule in exchange for tax relief and local autonomy </a:t>
            </a:r>
          </a:p>
          <a:p>
            <a:pPr lvl="1" eaLnBrk="1" hangingPunct="1"/>
            <a:endParaRPr lang="en-US" sz="2000" dirty="0" smtClean="0"/>
          </a:p>
          <a:p>
            <a:pPr lvl="1" eaLnBrk="1" hangingPunct="1"/>
            <a:r>
              <a:rPr lang="en-US" sz="2000" dirty="0" smtClean="0"/>
              <a:t>Athens and Corinth continue to flourish b/c of trade</a:t>
            </a:r>
          </a:p>
        </p:txBody>
      </p:sp>
      <p:pic>
        <p:nvPicPr>
          <p:cNvPr id="5" name="Picture 4" descr="hellenistic_map_240.jpg"/>
          <p:cNvPicPr>
            <a:picLocks noChangeAspect="1"/>
          </p:cNvPicPr>
          <p:nvPr/>
        </p:nvPicPr>
        <p:blipFill>
          <a:blip r:embed="rId3" cstate="print"/>
          <a:stretch>
            <a:fillRect/>
          </a:stretch>
        </p:blipFill>
        <p:spPr>
          <a:xfrm>
            <a:off x="2968534" y="2209800"/>
            <a:ext cx="6175466" cy="4648200"/>
          </a:xfrm>
          <a:prstGeom prst="rect">
            <a:avLst/>
          </a:prstGeom>
        </p:spPr>
      </p:pic>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a:xfrm>
            <a:off x="457200" y="780288"/>
            <a:ext cx="8229600" cy="515112"/>
          </a:xfrm>
        </p:spPr>
        <p:txBody>
          <a:bodyPr>
            <a:normAutofit fontScale="90000"/>
          </a:bodyPr>
          <a:lstStyle/>
          <a:p>
            <a:pPr eaLnBrk="1" hangingPunct="1"/>
            <a:r>
              <a:rPr lang="en-US" b="1" dirty="0" smtClean="0"/>
              <a:t>The Ptolemaic Empire</a:t>
            </a:r>
          </a:p>
        </p:txBody>
      </p:sp>
      <p:sp>
        <p:nvSpPr>
          <p:cNvPr id="44035" name="Rectangle 6"/>
          <p:cNvSpPr>
            <a:spLocks noGrp="1" noChangeArrowheads="1"/>
          </p:cNvSpPr>
          <p:nvPr>
            <p:ph sz="half" idx="1"/>
          </p:nvPr>
        </p:nvSpPr>
        <p:spPr>
          <a:xfrm>
            <a:off x="228600" y="1295400"/>
            <a:ext cx="5715000" cy="2362200"/>
          </a:xfrm>
        </p:spPr>
        <p:txBody>
          <a:bodyPr>
            <a:normAutofit fontScale="92500" lnSpcReduction="10000"/>
          </a:bodyPr>
          <a:lstStyle/>
          <a:p>
            <a:pPr eaLnBrk="1" hangingPunct="1"/>
            <a:r>
              <a:rPr lang="en-US" sz="2400" b="1" dirty="0" smtClean="0"/>
              <a:t>Wealthiest of the Hellenistic empires</a:t>
            </a:r>
          </a:p>
          <a:p>
            <a:pPr eaLnBrk="1" hangingPunct="1"/>
            <a:r>
              <a:rPr lang="en-US" sz="2000" dirty="0" smtClean="0"/>
              <a:t>Established state monopolies</a:t>
            </a:r>
          </a:p>
          <a:p>
            <a:pPr lvl="1" eaLnBrk="1" hangingPunct="1"/>
            <a:r>
              <a:rPr lang="en-US" sz="2000" dirty="0" smtClean="0"/>
              <a:t>Textiles, salt, beer</a:t>
            </a:r>
          </a:p>
          <a:p>
            <a:pPr eaLnBrk="1" hangingPunct="1"/>
            <a:r>
              <a:rPr lang="en-US" sz="2000" dirty="0" smtClean="0"/>
              <a:t>Capital</a:t>
            </a:r>
            <a:r>
              <a:rPr lang="en-US" sz="2400" dirty="0" smtClean="0"/>
              <a:t>: </a:t>
            </a:r>
            <a:r>
              <a:rPr lang="en-US" sz="2400" b="1" dirty="0" smtClean="0"/>
              <a:t>Alexandria becomes the center of the Hellenistic World</a:t>
            </a:r>
          </a:p>
          <a:p>
            <a:pPr lvl="1" eaLnBrk="1" hangingPunct="1"/>
            <a:r>
              <a:rPr lang="en-US" sz="2000" dirty="0" smtClean="0"/>
              <a:t>Important port city</a:t>
            </a:r>
          </a:p>
          <a:p>
            <a:pPr lvl="1" eaLnBrk="1" hangingPunct="1"/>
            <a:r>
              <a:rPr lang="en-US" sz="2000" b="1" dirty="0" smtClean="0"/>
              <a:t>Major museum, library</a:t>
            </a:r>
          </a:p>
        </p:txBody>
      </p:sp>
      <p:sp>
        <p:nvSpPr>
          <p:cNvPr id="44036" name="Content Placeholder 7"/>
          <p:cNvSpPr>
            <a:spLocks noGrp="1"/>
          </p:cNvSpPr>
          <p:nvPr>
            <p:ph sz="half" idx="2"/>
          </p:nvPr>
        </p:nvSpPr>
        <p:spPr>
          <a:xfrm>
            <a:off x="6096000" y="1371600"/>
            <a:ext cx="2743200" cy="4343400"/>
          </a:xfrm>
        </p:spPr>
        <p:txBody>
          <a:bodyPr>
            <a:normAutofit fontScale="92500" lnSpcReduction="10000"/>
          </a:bodyPr>
          <a:lstStyle/>
          <a:p>
            <a:pPr>
              <a:lnSpc>
                <a:spcPct val="90000"/>
              </a:lnSpc>
            </a:pPr>
            <a:r>
              <a:rPr lang="en-US" sz="2000" dirty="0" smtClean="0"/>
              <a:t>Alexander’s tomb </a:t>
            </a:r>
          </a:p>
          <a:p>
            <a:pPr>
              <a:lnSpc>
                <a:spcPct val="90000"/>
              </a:lnSpc>
            </a:pPr>
            <a:r>
              <a:rPr lang="en-US" sz="2000" dirty="0" smtClean="0"/>
              <a:t>Alexandria’s Lighthouse</a:t>
            </a:r>
          </a:p>
          <a:p>
            <a:pPr>
              <a:lnSpc>
                <a:spcPct val="90000"/>
              </a:lnSpc>
            </a:pPr>
            <a:r>
              <a:rPr lang="en-US" sz="2400" b="1" dirty="0" smtClean="0"/>
              <a:t>Library -1</a:t>
            </a:r>
            <a:r>
              <a:rPr lang="en-US" sz="2400" b="1" baseline="30000" dirty="0" smtClean="0"/>
              <a:t>st</a:t>
            </a:r>
            <a:r>
              <a:rPr lang="en-US" sz="2400" b="1" dirty="0" smtClean="0"/>
              <a:t> research library of known world</a:t>
            </a:r>
          </a:p>
        </p:txBody>
      </p:sp>
      <p:sp>
        <p:nvSpPr>
          <p:cNvPr id="44037" name="TextBox 5"/>
          <p:cNvSpPr txBox="1">
            <a:spLocks noChangeArrowheads="1"/>
          </p:cNvSpPr>
          <p:nvPr/>
        </p:nvSpPr>
        <p:spPr bwMode="auto">
          <a:xfrm>
            <a:off x="5334000" y="5715000"/>
            <a:ext cx="2438400" cy="369888"/>
          </a:xfrm>
          <a:prstGeom prst="rect">
            <a:avLst/>
          </a:prstGeom>
          <a:noFill/>
          <a:ln w="9525">
            <a:noFill/>
            <a:miter lim="800000"/>
            <a:headEnd/>
            <a:tailEnd/>
          </a:ln>
        </p:spPr>
        <p:txBody>
          <a:bodyPr>
            <a:spAutoFit/>
          </a:bodyPr>
          <a:lstStyle/>
          <a:p>
            <a:r>
              <a:rPr lang="en-US"/>
              <a:t>Coin of Cleopatra VII </a:t>
            </a:r>
          </a:p>
        </p:txBody>
      </p:sp>
      <p:pic>
        <p:nvPicPr>
          <p:cNvPr id="44038" name="Picture 6" descr="Alexandria_Egypt_av.jpg"/>
          <p:cNvPicPr>
            <a:picLocks noChangeAspect="1"/>
          </p:cNvPicPr>
          <p:nvPr/>
        </p:nvPicPr>
        <p:blipFill>
          <a:blip r:embed="rId3" cstate="print"/>
          <a:srcRect/>
          <a:stretch>
            <a:fillRect/>
          </a:stretch>
        </p:blipFill>
        <p:spPr bwMode="auto">
          <a:xfrm>
            <a:off x="-1" y="3581400"/>
            <a:ext cx="9041655" cy="32766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p:txBody>
          <a:bodyPr/>
          <a:lstStyle/>
          <a:p>
            <a:pPr eaLnBrk="1" hangingPunct="1"/>
            <a:r>
              <a:rPr lang="en-US" smtClean="0"/>
              <a:t>The Seleucid Empire</a:t>
            </a:r>
          </a:p>
        </p:txBody>
      </p:sp>
      <p:sp>
        <p:nvSpPr>
          <p:cNvPr id="45059" name="Rectangle 6"/>
          <p:cNvSpPr>
            <a:spLocks noGrp="1" noChangeArrowheads="1"/>
          </p:cNvSpPr>
          <p:nvPr>
            <p:ph sz="half" idx="1"/>
          </p:nvPr>
        </p:nvSpPr>
        <p:spPr>
          <a:xfrm>
            <a:off x="228600" y="1828800"/>
            <a:ext cx="3429000" cy="3886200"/>
          </a:xfrm>
        </p:spPr>
        <p:txBody>
          <a:bodyPr/>
          <a:lstStyle/>
          <a:p>
            <a:pPr eaLnBrk="1" hangingPunct="1"/>
            <a:r>
              <a:rPr lang="en-US" dirty="0" smtClean="0"/>
              <a:t>Massive colonization of Greeks</a:t>
            </a:r>
          </a:p>
          <a:p>
            <a:pPr eaLnBrk="1" hangingPunct="1"/>
            <a:r>
              <a:rPr lang="en-US" b="1" dirty="0" smtClean="0"/>
              <a:t>Export of Greek culture, values as far east as India</a:t>
            </a:r>
          </a:p>
          <a:p>
            <a:pPr lvl="1" eaLnBrk="1" hangingPunct="1"/>
            <a:r>
              <a:rPr lang="en-US" dirty="0" smtClean="0"/>
              <a:t>Ex. Bactria</a:t>
            </a:r>
          </a:p>
          <a:p>
            <a:pPr lvl="2"/>
            <a:r>
              <a:rPr lang="en-US" b="1" dirty="0" err="1" smtClean="0"/>
              <a:t>Ashoka’s</a:t>
            </a:r>
            <a:r>
              <a:rPr lang="en-US" b="1" dirty="0" smtClean="0"/>
              <a:t> edicts in Greek </a:t>
            </a:r>
          </a:p>
        </p:txBody>
      </p:sp>
      <p:pic>
        <p:nvPicPr>
          <p:cNvPr id="45060" name="Picture 4"/>
          <p:cNvPicPr>
            <a:picLocks noGrp="1" noChangeAspect="1" noChangeArrowheads="1"/>
          </p:cNvPicPr>
          <p:nvPr>
            <p:ph sz="half" idx="2"/>
          </p:nvPr>
        </p:nvPicPr>
        <p:blipFill>
          <a:blip r:embed="rId3" cstate="print"/>
          <a:srcRect/>
          <a:stretch>
            <a:fillRect/>
          </a:stretch>
        </p:blipFill>
        <p:spPr>
          <a:xfrm>
            <a:off x="3810000" y="2133600"/>
            <a:ext cx="5366624" cy="3733800"/>
          </a:xfrm>
          <a:noFill/>
        </p:spPr>
      </p:pic>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33400"/>
            <a:ext cx="8229600" cy="1313688"/>
          </a:xfrm>
        </p:spPr>
        <p:txBody>
          <a:bodyPr>
            <a:normAutofit fontScale="90000"/>
          </a:bodyPr>
          <a:lstStyle/>
          <a:p>
            <a:pPr algn="ctr"/>
            <a:r>
              <a:rPr lang="en-US" b="1" dirty="0" smtClean="0"/>
              <a:t>Reverberations of Long-Distance Trade Networks</a:t>
            </a:r>
            <a:endParaRPr lang="en-US" b="1" dirty="0"/>
          </a:p>
        </p:txBody>
      </p:sp>
      <p:sp>
        <p:nvSpPr>
          <p:cNvPr id="6" name="Content Placeholder 5"/>
          <p:cNvSpPr>
            <a:spLocks noGrp="1"/>
          </p:cNvSpPr>
          <p:nvPr>
            <p:ph idx="1"/>
          </p:nvPr>
        </p:nvSpPr>
        <p:spPr>
          <a:xfrm>
            <a:off x="685800" y="1600200"/>
            <a:ext cx="7540625" cy="4114800"/>
          </a:xfrm>
        </p:spPr>
        <p:txBody>
          <a:bodyPr/>
          <a:lstStyle/>
          <a:p>
            <a:r>
              <a:rPr lang="en-US" sz="2400" dirty="0" smtClean="0"/>
              <a:t>Greeks traveled long distances, both by land and see, to trade during the Hellenistic Era.  As trade circulated between Greece and the many and growing Greek colonies, Greek language, cultural traditions, and political structures accompanied material items such as wine, slaves, and timber.  </a:t>
            </a:r>
          </a:p>
          <a:p>
            <a:endParaRPr lang="en-US" sz="2400" dirty="0" smtClean="0"/>
          </a:p>
          <a:p>
            <a:r>
              <a:rPr lang="en-US" sz="2400" dirty="0" smtClean="0"/>
              <a:t>Consider whether nonmaterial or material items were more important agents of change over the long term in Greek long-distance trade networks.</a:t>
            </a:r>
            <a:endParaRPr lang="en-US" sz="2400" dirty="0"/>
          </a:p>
        </p:txBody>
      </p:sp>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title"/>
          </p:nvPr>
        </p:nvSpPr>
        <p:spPr>
          <a:xfrm>
            <a:off x="2741613" y="762000"/>
            <a:ext cx="5484812" cy="609600"/>
          </a:xfrm>
        </p:spPr>
        <p:txBody>
          <a:bodyPr>
            <a:normAutofit fontScale="90000"/>
          </a:bodyPr>
          <a:lstStyle/>
          <a:p>
            <a:pPr eaLnBrk="1" hangingPunct="1"/>
            <a:r>
              <a:rPr lang="en-US" smtClean="0"/>
              <a:t>Panhellenic Festivals</a:t>
            </a:r>
          </a:p>
        </p:txBody>
      </p:sp>
      <p:sp>
        <p:nvSpPr>
          <p:cNvPr id="46083" name="Rectangle 6"/>
          <p:cNvSpPr>
            <a:spLocks noGrp="1" noChangeArrowheads="1"/>
          </p:cNvSpPr>
          <p:nvPr>
            <p:ph idx="1"/>
          </p:nvPr>
        </p:nvSpPr>
        <p:spPr>
          <a:xfrm>
            <a:off x="1600200" y="1371600"/>
            <a:ext cx="7086600" cy="4419600"/>
          </a:xfrm>
        </p:spPr>
        <p:txBody>
          <a:bodyPr>
            <a:normAutofit/>
          </a:bodyPr>
          <a:lstStyle/>
          <a:p>
            <a:pPr eaLnBrk="1" hangingPunct="1"/>
            <a:r>
              <a:rPr lang="en-US" sz="2000" b="1" dirty="0" smtClean="0"/>
              <a:t>Useful for integrating far-flung colonies</a:t>
            </a:r>
            <a:endParaRPr lang="en-US" sz="1800" b="1" dirty="0" smtClean="0"/>
          </a:p>
          <a:p>
            <a:pPr eaLnBrk="1" hangingPunct="1"/>
            <a:r>
              <a:rPr lang="en-US" sz="2000" dirty="0" smtClean="0"/>
              <a:t>Best known of the festivals:  </a:t>
            </a:r>
            <a:r>
              <a:rPr lang="en-US" sz="2000" b="1" dirty="0" smtClean="0"/>
              <a:t>Olympic Games </a:t>
            </a:r>
            <a:r>
              <a:rPr lang="en-US" sz="2000" dirty="0" smtClean="0"/>
              <a:t>begin 776 BCE</a:t>
            </a:r>
          </a:p>
          <a:p>
            <a:pPr lvl="1" eaLnBrk="1" hangingPunct="1"/>
            <a:r>
              <a:rPr lang="en-US" sz="2000" dirty="0" smtClean="0"/>
              <a:t>Sent best athletes of the polis to Olympia</a:t>
            </a:r>
          </a:p>
          <a:p>
            <a:pPr lvl="1" eaLnBrk="1" hangingPunct="1"/>
            <a:r>
              <a:rPr lang="en-US" sz="2000" dirty="0" err="1" smtClean="0"/>
              <a:t>Footracing</a:t>
            </a:r>
            <a:r>
              <a:rPr lang="en-US" sz="2000" dirty="0" smtClean="0"/>
              <a:t>, long jump, boxing, wrestling, javelin, discus throwing</a:t>
            </a:r>
          </a:p>
          <a:p>
            <a:pPr lvl="1" eaLnBrk="1" hangingPunct="1"/>
            <a:r>
              <a:rPr lang="en-US" sz="2000" dirty="0" smtClean="0"/>
              <a:t>Winners received olive wreaths</a:t>
            </a:r>
          </a:p>
          <a:p>
            <a:pPr lvl="1" eaLnBrk="1" hangingPunct="1"/>
            <a:r>
              <a:rPr lang="en-US" sz="2000" dirty="0" smtClean="0"/>
              <a:t>Every 4 years for over 1000 yrs. </a:t>
            </a:r>
          </a:p>
          <a:p>
            <a:pPr lvl="1" eaLnBrk="1" hangingPunct="1"/>
            <a:r>
              <a:rPr lang="en-US" sz="2000" dirty="0" smtClean="0"/>
              <a:t>In the nude</a:t>
            </a:r>
          </a:p>
          <a:p>
            <a:pPr lvl="1" eaLnBrk="1" hangingPunct="1"/>
            <a:r>
              <a:rPr lang="en-US" sz="2000" dirty="0" smtClean="0"/>
              <a:t>Females not allowed-young women had their own games</a:t>
            </a:r>
          </a:p>
          <a:p>
            <a:pPr eaLnBrk="1" hangingPunct="1"/>
            <a:r>
              <a:rPr lang="en-US" sz="2000" b="1" dirty="0" smtClean="0"/>
              <a:t>Sense of collective identity</a:t>
            </a:r>
          </a:p>
          <a:p>
            <a:pPr lvl="1" eaLnBrk="1" hangingPunct="1"/>
            <a:r>
              <a:rPr lang="en-US" sz="2000" b="1" dirty="0" smtClean="0"/>
              <a:t>Featured athletic, literary, and musical contests where individuals compete to win glory for polis</a:t>
            </a:r>
          </a:p>
        </p:txBody>
      </p:sp>
      <p:pic>
        <p:nvPicPr>
          <p:cNvPr id="46084" name="Picture 4" descr="j0290040"/>
          <p:cNvPicPr>
            <a:picLocks noChangeAspect="1" noChangeArrowheads="1"/>
          </p:cNvPicPr>
          <p:nvPr/>
        </p:nvPicPr>
        <p:blipFill>
          <a:blip r:embed="rId3" cstate="print"/>
          <a:srcRect/>
          <a:stretch>
            <a:fillRect/>
          </a:stretch>
        </p:blipFill>
        <p:spPr bwMode="auto">
          <a:xfrm>
            <a:off x="381000" y="990600"/>
            <a:ext cx="1571625" cy="2209800"/>
          </a:xfrm>
          <a:prstGeom prst="rect">
            <a:avLst/>
          </a:prstGeom>
          <a:noFill/>
          <a:ln w="9525">
            <a:noFill/>
            <a:miter lim="800000"/>
            <a:headEnd/>
            <a:tailEnd/>
          </a:ln>
        </p:spPr>
      </p:pic>
      <p:pic>
        <p:nvPicPr>
          <p:cNvPr id="46085" name="Picture 4" descr="ancient_olympics.jpg"/>
          <p:cNvPicPr>
            <a:picLocks noChangeAspect="1"/>
          </p:cNvPicPr>
          <p:nvPr/>
        </p:nvPicPr>
        <p:blipFill>
          <a:blip r:embed="rId4" cstate="print"/>
          <a:srcRect/>
          <a:stretch>
            <a:fillRect/>
          </a:stretch>
        </p:blipFill>
        <p:spPr bwMode="auto">
          <a:xfrm>
            <a:off x="0" y="5525587"/>
            <a:ext cx="2590800" cy="1332411"/>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a:xfrm>
            <a:off x="2741613" y="762000"/>
            <a:ext cx="5484812" cy="533400"/>
          </a:xfrm>
        </p:spPr>
        <p:txBody>
          <a:bodyPr>
            <a:normAutofit fontScale="90000"/>
          </a:bodyPr>
          <a:lstStyle/>
          <a:p>
            <a:pPr eaLnBrk="1" hangingPunct="1"/>
            <a:r>
              <a:rPr lang="en-US" dirty="0" smtClean="0"/>
              <a:t>Patriarchal Society</a:t>
            </a:r>
          </a:p>
        </p:txBody>
      </p:sp>
      <p:sp>
        <p:nvSpPr>
          <p:cNvPr id="47107" name="Rectangle 6"/>
          <p:cNvSpPr>
            <a:spLocks noGrp="1" noChangeArrowheads="1"/>
          </p:cNvSpPr>
          <p:nvPr>
            <p:ph idx="1"/>
          </p:nvPr>
        </p:nvSpPr>
        <p:spPr>
          <a:xfrm>
            <a:off x="533400" y="1524000"/>
            <a:ext cx="8229600" cy="4191000"/>
          </a:xfrm>
        </p:spPr>
        <p:txBody>
          <a:bodyPr>
            <a:normAutofit fontScale="92500" lnSpcReduction="20000"/>
          </a:bodyPr>
          <a:lstStyle/>
          <a:p>
            <a:pPr eaLnBrk="1" hangingPunct="1"/>
            <a:r>
              <a:rPr lang="en-US" sz="1800" b="1" dirty="0" smtClean="0"/>
              <a:t>Greek women fell to authority of fathers, husbands, or sons</a:t>
            </a:r>
          </a:p>
          <a:p>
            <a:pPr eaLnBrk="1" hangingPunct="1"/>
            <a:r>
              <a:rPr lang="en-US" sz="1800" dirty="0" smtClean="0"/>
              <a:t>Women as goddesses, wives, prostitutes</a:t>
            </a:r>
          </a:p>
          <a:p>
            <a:pPr eaLnBrk="1" hangingPunct="1"/>
            <a:r>
              <a:rPr lang="en-US" sz="1800" b="1" dirty="0" smtClean="0"/>
              <a:t>Marriage unequal</a:t>
            </a:r>
          </a:p>
          <a:p>
            <a:pPr lvl="1" eaLnBrk="1" hangingPunct="1"/>
            <a:r>
              <a:rPr lang="en-US" sz="1800" dirty="0" smtClean="0"/>
              <a:t>Arranged by male w/parents</a:t>
            </a:r>
          </a:p>
          <a:p>
            <a:pPr lvl="1" eaLnBrk="1" hangingPunct="1"/>
            <a:r>
              <a:rPr lang="en-US" sz="1800" dirty="0" smtClean="0"/>
              <a:t>Wife most likely teenager w/ no formal education</a:t>
            </a:r>
          </a:p>
          <a:p>
            <a:pPr lvl="1" eaLnBrk="1" hangingPunct="1"/>
            <a:r>
              <a:rPr lang="en-US" sz="1800" dirty="0" smtClean="0"/>
              <a:t>Wife had no political rights, limited legal protection</a:t>
            </a:r>
          </a:p>
          <a:p>
            <a:pPr lvl="1" eaLnBrk="1" hangingPunct="1"/>
            <a:r>
              <a:rPr lang="en-US" sz="1800" dirty="0" smtClean="0"/>
              <a:t>Husband &amp; wives had limited contact </a:t>
            </a:r>
          </a:p>
          <a:p>
            <a:pPr lvl="1" eaLnBrk="1" hangingPunct="1"/>
            <a:r>
              <a:rPr lang="en-US" sz="1800" dirty="0" smtClean="0"/>
              <a:t>Men slept in men’s quarters </a:t>
            </a:r>
          </a:p>
          <a:p>
            <a:pPr eaLnBrk="1" hangingPunct="1"/>
            <a:r>
              <a:rPr lang="en-US" sz="1800" b="1" dirty="0" smtClean="0"/>
              <a:t>Limited exposure in public sphere</a:t>
            </a:r>
          </a:p>
          <a:p>
            <a:pPr lvl="1" eaLnBrk="1" hangingPunct="1"/>
            <a:r>
              <a:rPr lang="en-US" sz="1800" dirty="0" smtClean="0"/>
              <a:t>Escorted by chaperone or servant w/ veil</a:t>
            </a:r>
          </a:p>
          <a:p>
            <a:pPr eaLnBrk="1" hangingPunct="1"/>
            <a:r>
              <a:rPr lang="en-US" sz="1800" b="1" dirty="0" smtClean="0"/>
              <a:t>Sparta partial exception </a:t>
            </a:r>
          </a:p>
          <a:p>
            <a:pPr lvl="1" eaLnBrk="1" hangingPunct="1"/>
            <a:r>
              <a:rPr lang="en-US" sz="1800" dirty="0" smtClean="0"/>
              <a:t>Athletics, went out in town, occasionally took up arms, </a:t>
            </a:r>
          </a:p>
          <a:p>
            <a:pPr eaLnBrk="1" hangingPunct="1"/>
            <a:r>
              <a:rPr lang="en-US" sz="1800" dirty="0" smtClean="0"/>
              <a:t>Sappho- </a:t>
            </a:r>
            <a:r>
              <a:rPr lang="en-US" sz="1800" b="1" dirty="0" smtClean="0"/>
              <a:t>female poet </a:t>
            </a:r>
            <a:r>
              <a:rPr lang="en-US" sz="1800" dirty="0" smtClean="0"/>
              <a:t>from 600 BCE, example of educated upper class women</a:t>
            </a:r>
          </a:p>
          <a:p>
            <a:pPr lvl="1" eaLnBrk="1" hangingPunct="1"/>
            <a:r>
              <a:rPr lang="en-US" sz="1800" dirty="0" smtClean="0"/>
              <a:t>Less privileged women contributed to household </a:t>
            </a:r>
          </a:p>
          <a:p>
            <a:pPr eaLnBrk="1" hangingPunct="1"/>
            <a:r>
              <a:rPr lang="en-US" sz="1800" b="1" dirty="0" smtClean="0"/>
              <a:t>Role of infanticide </a:t>
            </a:r>
            <a:r>
              <a:rPr lang="en-US" sz="1800" dirty="0" smtClean="0"/>
              <a:t>in Greek society and culture</a:t>
            </a:r>
          </a:p>
        </p:txBody>
      </p:sp>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a:xfrm>
            <a:off x="457200" y="609600"/>
            <a:ext cx="8229600" cy="819912"/>
          </a:xfrm>
        </p:spPr>
        <p:txBody>
          <a:bodyPr/>
          <a:lstStyle/>
          <a:p>
            <a:pPr eaLnBrk="1" hangingPunct="1"/>
            <a:r>
              <a:rPr lang="en-US" dirty="0" smtClean="0"/>
              <a:t>Slavery</a:t>
            </a:r>
          </a:p>
        </p:txBody>
      </p:sp>
      <p:sp>
        <p:nvSpPr>
          <p:cNvPr id="48131" name="Rectangle 6"/>
          <p:cNvSpPr>
            <a:spLocks noGrp="1" noChangeArrowheads="1"/>
          </p:cNvSpPr>
          <p:nvPr>
            <p:ph sz="half" idx="1"/>
          </p:nvPr>
        </p:nvSpPr>
        <p:spPr>
          <a:xfrm>
            <a:off x="533400" y="1524000"/>
            <a:ext cx="5181600" cy="4191000"/>
          </a:xfrm>
        </p:spPr>
        <p:txBody>
          <a:bodyPr>
            <a:normAutofit fontScale="85000" lnSpcReduction="10000"/>
          </a:bodyPr>
          <a:lstStyle/>
          <a:p>
            <a:pPr eaLnBrk="1" hangingPunct="1"/>
            <a:r>
              <a:rPr lang="en-US" sz="2400" dirty="0" smtClean="0"/>
              <a:t>Prominent means of mobilizing labor</a:t>
            </a:r>
          </a:p>
          <a:p>
            <a:pPr eaLnBrk="1" hangingPunct="1"/>
            <a:r>
              <a:rPr lang="en-US" sz="2400" b="1" dirty="0" smtClean="0"/>
              <a:t>Debt slaves</a:t>
            </a:r>
          </a:p>
          <a:p>
            <a:pPr eaLnBrk="1" hangingPunct="1"/>
            <a:r>
              <a:rPr lang="en-US" sz="2400" b="1" dirty="0" smtClean="0"/>
              <a:t>Captured in war or from trading ports </a:t>
            </a:r>
          </a:p>
          <a:p>
            <a:pPr lvl="1" eaLnBrk="1" hangingPunct="1"/>
            <a:r>
              <a:rPr lang="en-US" sz="2000" dirty="0" smtClean="0"/>
              <a:t>Ex</a:t>
            </a:r>
            <a:r>
              <a:rPr lang="en-US" sz="1800" dirty="0" smtClean="0"/>
              <a:t>. Scythians (Ukraine)</a:t>
            </a:r>
          </a:p>
          <a:p>
            <a:pPr lvl="1" eaLnBrk="1" hangingPunct="1"/>
            <a:r>
              <a:rPr lang="en-US" sz="1800" dirty="0" smtClean="0"/>
              <a:t>Ex.  Nubians (Africa)captured and sold by Egypt</a:t>
            </a:r>
          </a:p>
          <a:p>
            <a:pPr eaLnBrk="1" hangingPunct="1"/>
            <a:r>
              <a:rPr lang="en-US" sz="2400" dirty="0" smtClean="0"/>
              <a:t>Property of owner:  </a:t>
            </a:r>
            <a:r>
              <a:rPr lang="en-US" sz="2400" b="1" dirty="0" smtClean="0"/>
              <a:t>Chattel slavery</a:t>
            </a:r>
            <a:endParaRPr lang="en-US" sz="2200" b="1" dirty="0" smtClean="0"/>
          </a:p>
          <a:p>
            <a:pPr eaLnBrk="1" hangingPunct="1"/>
            <a:r>
              <a:rPr lang="en-US" sz="2400" b="1" dirty="0" smtClean="0"/>
              <a:t>Used as hard labor, domestic servants, or even business</a:t>
            </a:r>
          </a:p>
          <a:p>
            <a:pPr lvl="1"/>
            <a:r>
              <a:rPr lang="en-US" sz="2200" dirty="0" smtClean="0"/>
              <a:t>EX.  Slave named </a:t>
            </a:r>
            <a:r>
              <a:rPr lang="en-US" sz="2200" dirty="0" err="1" smtClean="0"/>
              <a:t>Pasion</a:t>
            </a:r>
            <a:r>
              <a:rPr lang="en-US" sz="2200" dirty="0" smtClean="0"/>
              <a:t>, clerk at bank who turned profits for masters</a:t>
            </a:r>
          </a:p>
          <a:p>
            <a:pPr lvl="2"/>
            <a:r>
              <a:rPr lang="en-US" sz="1800" dirty="0" smtClean="0"/>
              <a:t>Gained his freedom, took over mgt of bank, outfitted 5 warships, and granted Athenian citizenship</a:t>
            </a:r>
          </a:p>
        </p:txBody>
      </p:sp>
      <p:pic>
        <p:nvPicPr>
          <p:cNvPr id="48132" name="Content Placeholder 4" descr="greek slave.jpg"/>
          <p:cNvPicPr>
            <a:picLocks noGrp="1" noChangeAspect="1"/>
          </p:cNvPicPr>
          <p:nvPr>
            <p:ph sz="half" idx="2"/>
          </p:nvPr>
        </p:nvPicPr>
        <p:blipFill>
          <a:blip r:embed="rId3" cstate="print"/>
          <a:srcRect/>
          <a:stretch>
            <a:fillRect/>
          </a:stretch>
        </p:blipFill>
        <p:spPr>
          <a:xfrm>
            <a:off x="5715000" y="609600"/>
            <a:ext cx="2738438" cy="4973638"/>
          </a:xfrm>
        </p:spPr>
      </p:pic>
      <p:sp>
        <p:nvSpPr>
          <p:cNvPr id="48133" name="TextBox 5"/>
          <p:cNvSpPr txBox="1">
            <a:spLocks noChangeArrowheads="1"/>
          </p:cNvSpPr>
          <p:nvPr/>
        </p:nvSpPr>
        <p:spPr bwMode="auto">
          <a:xfrm>
            <a:off x="5486400" y="5638800"/>
            <a:ext cx="3200400" cy="923925"/>
          </a:xfrm>
          <a:prstGeom prst="rect">
            <a:avLst/>
          </a:prstGeom>
          <a:noFill/>
          <a:ln w="9525">
            <a:noFill/>
            <a:miter lim="800000"/>
            <a:headEnd/>
            <a:tailEnd/>
          </a:ln>
        </p:spPr>
        <p:txBody>
          <a:bodyPr>
            <a:spAutoFit/>
          </a:bodyPr>
          <a:lstStyle/>
          <a:p>
            <a:r>
              <a:rPr lang="en-US" dirty="0"/>
              <a:t>A slave carrying a lantern guides his drunken master home following a party. </a:t>
            </a: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normAutofit/>
          </a:bodyPr>
          <a:lstStyle/>
          <a:p>
            <a:pPr eaLnBrk="1" hangingPunct="1"/>
            <a:r>
              <a:rPr lang="en-US" dirty="0" smtClean="0"/>
              <a:t>Early Greek Society: Minoans</a:t>
            </a:r>
          </a:p>
        </p:txBody>
      </p:sp>
      <p:sp>
        <p:nvSpPr>
          <p:cNvPr id="6147" name="Rectangle 6"/>
          <p:cNvSpPr>
            <a:spLocks noGrp="1" noChangeArrowheads="1"/>
          </p:cNvSpPr>
          <p:nvPr>
            <p:ph sz="half" idx="1"/>
          </p:nvPr>
        </p:nvSpPr>
        <p:spPr>
          <a:xfrm>
            <a:off x="228600" y="1447800"/>
            <a:ext cx="4724400" cy="4683125"/>
          </a:xfrm>
        </p:spPr>
        <p:txBody>
          <a:bodyPr/>
          <a:lstStyle/>
          <a:p>
            <a:pPr lvl="1" eaLnBrk="1" hangingPunct="1">
              <a:buNone/>
            </a:pPr>
            <a:r>
              <a:rPr lang="en-US" sz="1800" b="1" dirty="0" smtClean="0"/>
              <a:t>Island of Crete</a:t>
            </a:r>
          </a:p>
          <a:p>
            <a:pPr lvl="1" eaLnBrk="1" hangingPunct="1">
              <a:buNone/>
            </a:pPr>
            <a:r>
              <a:rPr lang="en-US" sz="1800" b="1" dirty="0" smtClean="0"/>
              <a:t>Major city: Knossos</a:t>
            </a:r>
          </a:p>
          <a:p>
            <a:pPr lvl="1" eaLnBrk="1" hangingPunct="1">
              <a:buNone/>
            </a:pPr>
            <a:r>
              <a:rPr lang="en-US" sz="1800" b="1" dirty="0" smtClean="0"/>
              <a:t>King </a:t>
            </a:r>
            <a:r>
              <a:rPr lang="en-US" sz="1800" b="1" dirty="0" err="1" smtClean="0"/>
              <a:t>Minos</a:t>
            </a:r>
            <a:r>
              <a:rPr lang="en-US" sz="1800" b="1" dirty="0" smtClean="0"/>
              <a:t> and Minotaur myth</a:t>
            </a:r>
          </a:p>
          <a:p>
            <a:pPr eaLnBrk="1" hangingPunct="1"/>
            <a:r>
              <a:rPr lang="en-US" sz="1600" b="1" dirty="0" smtClean="0"/>
              <a:t>C. 2200 BCE center of maritime trade</a:t>
            </a:r>
          </a:p>
          <a:p>
            <a:pPr lvl="1" eaLnBrk="1" hangingPunct="1"/>
            <a:r>
              <a:rPr lang="en-US" sz="1600" dirty="0" smtClean="0"/>
              <a:t>Traded Cretan wine, olive oil, and wood for grains, textiles, and manufactured goods</a:t>
            </a:r>
          </a:p>
          <a:p>
            <a:pPr lvl="2" eaLnBrk="1" hangingPunct="1"/>
            <a:r>
              <a:rPr lang="en-US" sz="1600" dirty="0" smtClean="0"/>
              <a:t>Pottery vessels found in Sicily</a:t>
            </a:r>
          </a:p>
          <a:p>
            <a:pPr lvl="2" eaLnBrk="1" hangingPunct="1"/>
            <a:r>
              <a:rPr lang="en-US" sz="1600" dirty="0" smtClean="0"/>
              <a:t>Established colonies around Aegean Sea to mine copper and tin</a:t>
            </a:r>
          </a:p>
          <a:p>
            <a:pPr lvl="1" eaLnBrk="1" hangingPunct="1"/>
            <a:endParaRPr lang="en-US" sz="1600" b="1" dirty="0" smtClean="0"/>
          </a:p>
        </p:txBody>
      </p:sp>
      <p:pic>
        <p:nvPicPr>
          <p:cNvPr id="9" name="Picture 4" descr="MinoanWallPtg"/>
          <p:cNvPicPr>
            <a:picLocks noGrp="1" noChangeAspect="1" noChangeArrowheads="1"/>
          </p:cNvPicPr>
          <p:nvPr>
            <p:ph sz="half" idx="4294967295"/>
          </p:nvPr>
        </p:nvPicPr>
        <p:blipFill>
          <a:blip r:embed="rId3" cstate="print"/>
          <a:stretch>
            <a:fillRect/>
          </a:stretch>
        </p:blipFill>
        <p:spPr>
          <a:xfrm>
            <a:off x="5576888" y="1524000"/>
            <a:ext cx="3567112" cy="5334000"/>
          </a:xfrm>
          <a:noFill/>
        </p:spPr>
      </p:pic>
      <p:pic>
        <p:nvPicPr>
          <p:cNvPr id="6148" name="Picture 4" descr="crete map.gif"/>
          <p:cNvPicPr>
            <a:picLocks noChangeAspect="1"/>
          </p:cNvPicPr>
          <p:nvPr/>
        </p:nvPicPr>
        <p:blipFill>
          <a:blip r:embed="rId4" cstate="print"/>
          <a:srcRect/>
          <a:stretch>
            <a:fillRect/>
          </a:stretch>
        </p:blipFill>
        <p:spPr bwMode="auto">
          <a:xfrm>
            <a:off x="990600" y="4679843"/>
            <a:ext cx="2819400" cy="2178157"/>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title"/>
          </p:nvPr>
        </p:nvSpPr>
        <p:spPr/>
        <p:txBody>
          <a:bodyPr/>
          <a:lstStyle/>
          <a:p>
            <a:pPr algn="ctr" eaLnBrk="1" hangingPunct="1"/>
            <a:r>
              <a:rPr lang="en-US" dirty="0" smtClean="0"/>
              <a:t>Learning in Greece</a:t>
            </a:r>
          </a:p>
        </p:txBody>
      </p:sp>
      <p:sp>
        <p:nvSpPr>
          <p:cNvPr id="49155" name="Rectangle 6"/>
          <p:cNvSpPr>
            <a:spLocks noGrp="1" noChangeArrowheads="1"/>
          </p:cNvSpPr>
          <p:nvPr>
            <p:ph sz="half" idx="1"/>
          </p:nvPr>
        </p:nvSpPr>
        <p:spPr>
          <a:xfrm>
            <a:off x="228600" y="1920085"/>
            <a:ext cx="4267200" cy="4434840"/>
          </a:xfrm>
        </p:spPr>
        <p:txBody>
          <a:bodyPr>
            <a:normAutofit fontScale="92500" lnSpcReduction="20000"/>
          </a:bodyPr>
          <a:lstStyle/>
          <a:p>
            <a:pPr eaLnBrk="1" hangingPunct="1"/>
            <a:r>
              <a:rPr lang="en-US" b="1" dirty="0" smtClean="0"/>
              <a:t>Astronomy, math, medicine, geometry, architecture</a:t>
            </a:r>
          </a:p>
          <a:p>
            <a:pPr eaLnBrk="1" hangingPunct="1"/>
            <a:r>
              <a:rPr lang="en-US" b="1" dirty="0" smtClean="0"/>
              <a:t>Began to rely on observation, evidence, rational thought, and human reason</a:t>
            </a:r>
          </a:p>
          <a:p>
            <a:pPr eaLnBrk="1" hangingPunct="1"/>
            <a:r>
              <a:rPr lang="en-US" dirty="0" smtClean="0"/>
              <a:t>Borrowed Phoenician alphabet and added vowels to represent speech</a:t>
            </a:r>
          </a:p>
          <a:p>
            <a:pPr lvl="1" eaLnBrk="1" hangingPunct="1"/>
            <a:r>
              <a:rPr lang="en-US" dirty="0" smtClean="0"/>
              <a:t>Allowed for communication of abstract ideas</a:t>
            </a:r>
          </a:p>
          <a:p>
            <a:pPr lvl="2" eaLnBrk="1" hangingPunct="1"/>
            <a:r>
              <a:rPr lang="en-US" dirty="0" smtClean="0"/>
              <a:t>Ex.  Philosophy</a:t>
            </a:r>
          </a:p>
        </p:txBody>
      </p:sp>
      <p:pic>
        <p:nvPicPr>
          <p:cNvPr id="5" name="Content Placeholder 4" descr="school of athens.jpg"/>
          <p:cNvPicPr>
            <a:picLocks noGrp="1" noChangeAspect="1"/>
          </p:cNvPicPr>
          <p:nvPr>
            <p:ph sz="half" idx="2"/>
          </p:nvPr>
        </p:nvPicPr>
        <p:blipFill>
          <a:blip r:embed="rId3" cstate="print"/>
          <a:stretch>
            <a:fillRect/>
          </a:stretch>
        </p:blipFill>
        <p:spPr>
          <a:xfrm>
            <a:off x="4495800" y="2091551"/>
            <a:ext cx="4656528" cy="3613076"/>
          </a:xfrm>
        </p:spPr>
      </p:pic>
      <p:sp>
        <p:nvSpPr>
          <p:cNvPr id="6" name="TextBox 5"/>
          <p:cNvSpPr txBox="1"/>
          <p:nvPr/>
        </p:nvSpPr>
        <p:spPr>
          <a:xfrm>
            <a:off x="4876800" y="6172200"/>
            <a:ext cx="3006016" cy="369332"/>
          </a:xfrm>
          <a:prstGeom prst="rect">
            <a:avLst/>
          </a:prstGeom>
          <a:noFill/>
        </p:spPr>
        <p:txBody>
          <a:bodyPr wrap="none" rtlCol="0">
            <a:spAutoFit/>
          </a:bodyPr>
          <a:lstStyle/>
          <a:p>
            <a:r>
              <a:rPr lang="en-US" dirty="0" smtClean="0"/>
              <a:t>Raphael’s </a:t>
            </a:r>
            <a:r>
              <a:rPr lang="en-US" i="1" dirty="0" smtClean="0"/>
              <a:t>School of Athens</a:t>
            </a:r>
            <a:endParaRPr lang="en-US" dirty="0"/>
          </a:p>
        </p:txBody>
      </p:sp>
    </p:spTree>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a:xfrm>
            <a:off x="533400" y="762000"/>
            <a:ext cx="7693025" cy="914400"/>
          </a:xfrm>
        </p:spPr>
        <p:txBody>
          <a:bodyPr/>
          <a:lstStyle/>
          <a:p>
            <a:pPr eaLnBrk="1" hangingPunct="1"/>
            <a:r>
              <a:rPr lang="en-US" smtClean="0"/>
              <a:t>Socrates (470-399 BCE)</a:t>
            </a:r>
          </a:p>
        </p:txBody>
      </p:sp>
      <p:sp>
        <p:nvSpPr>
          <p:cNvPr id="50179" name="Rectangle 6"/>
          <p:cNvSpPr>
            <a:spLocks noGrp="1" noChangeArrowheads="1"/>
          </p:cNvSpPr>
          <p:nvPr>
            <p:ph sz="half" idx="1"/>
          </p:nvPr>
        </p:nvSpPr>
        <p:spPr>
          <a:xfrm>
            <a:off x="381000" y="1600200"/>
            <a:ext cx="5026025" cy="4114800"/>
          </a:xfrm>
        </p:spPr>
        <p:txBody>
          <a:bodyPr>
            <a:normAutofit fontScale="92500" lnSpcReduction="10000"/>
          </a:bodyPr>
          <a:lstStyle/>
          <a:p>
            <a:pPr eaLnBrk="1" hangingPunct="1"/>
            <a:r>
              <a:rPr lang="en-US" sz="2000" b="1" smtClean="0"/>
              <a:t>The Socratic Method</a:t>
            </a:r>
          </a:p>
          <a:p>
            <a:pPr lvl="1" eaLnBrk="1" hangingPunct="1"/>
            <a:r>
              <a:rPr lang="en-US" sz="2000" smtClean="0"/>
              <a:t>Questioning of assumptions and logic</a:t>
            </a:r>
          </a:p>
          <a:p>
            <a:pPr eaLnBrk="1" hangingPunct="1"/>
            <a:r>
              <a:rPr lang="en-US" sz="2000" smtClean="0"/>
              <a:t>Know from his student Plato</a:t>
            </a:r>
          </a:p>
          <a:p>
            <a:pPr eaLnBrk="1" hangingPunct="1"/>
            <a:r>
              <a:rPr lang="en-US" sz="2000" b="1" smtClean="0"/>
              <a:t>Urged the pursuit of wisdom and virtue</a:t>
            </a:r>
          </a:p>
          <a:p>
            <a:pPr lvl="1" eaLnBrk="1" hangingPunct="1"/>
            <a:r>
              <a:rPr lang="en-US" sz="1600" b="1" smtClean="0"/>
              <a:t>Ethics and morality more important than wealth, fame, and superficial attributes</a:t>
            </a:r>
          </a:p>
          <a:p>
            <a:pPr eaLnBrk="1" hangingPunct="1"/>
            <a:r>
              <a:rPr lang="en-US" sz="2000" smtClean="0"/>
              <a:t>Played role of public </a:t>
            </a:r>
            <a:r>
              <a:rPr lang="en-US" sz="2000" b="1" smtClean="0"/>
              <a:t>gadfly </a:t>
            </a:r>
            <a:r>
              <a:rPr lang="en-US" sz="2000" smtClean="0"/>
              <a:t>(one who challenges people in positions of power, the status quo, or popular position)</a:t>
            </a:r>
          </a:p>
          <a:p>
            <a:pPr eaLnBrk="1" hangingPunct="1"/>
            <a:r>
              <a:rPr lang="en-US" sz="2000" smtClean="0"/>
              <a:t>Condemned on charges of immorality and corrupting the youth of Athens</a:t>
            </a:r>
          </a:p>
          <a:p>
            <a:pPr eaLnBrk="1" hangingPunct="1"/>
            <a:r>
              <a:rPr lang="en-US" sz="2000" smtClean="0"/>
              <a:t>Forced to drink hemlock and died in 399 BCE</a:t>
            </a:r>
          </a:p>
        </p:txBody>
      </p:sp>
      <p:sp>
        <p:nvSpPr>
          <p:cNvPr id="50180" name="TextBox 5"/>
          <p:cNvSpPr txBox="1">
            <a:spLocks noChangeArrowheads="1"/>
          </p:cNvSpPr>
          <p:nvPr/>
        </p:nvSpPr>
        <p:spPr bwMode="auto">
          <a:xfrm>
            <a:off x="5029200" y="5486400"/>
            <a:ext cx="4114800" cy="1169988"/>
          </a:xfrm>
          <a:prstGeom prst="rect">
            <a:avLst/>
          </a:prstGeom>
          <a:noFill/>
          <a:ln w="9525">
            <a:noFill/>
            <a:miter lim="800000"/>
            <a:headEnd/>
            <a:tailEnd/>
          </a:ln>
        </p:spPr>
        <p:txBody>
          <a:bodyPr>
            <a:spAutoFit/>
          </a:bodyPr>
          <a:lstStyle/>
          <a:p>
            <a:r>
              <a:rPr lang="en-US" sz="1400">
                <a:solidFill>
                  <a:schemeClr val="bg2"/>
                </a:solidFill>
              </a:rPr>
              <a:t>Tradition holds that Socrates was not a physically attractive man, but this statue emphasizes his sincerity and simplicity. Judging from his clothing and posture, how might the sculptor have characterized Socrates? </a:t>
            </a:r>
          </a:p>
        </p:txBody>
      </p:sp>
      <p:pic>
        <p:nvPicPr>
          <p:cNvPr id="50181" name="Picture 6" descr="socrates1.jpg"/>
          <p:cNvPicPr>
            <a:picLocks noChangeAspect="1"/>
          </p:cNvPicPr>
          <p:nvPr/>
        </p:nvPicPr>
        <p:blipFill>
          <a:blip r:embed="rId3" cstate="print"/>
          <a:srcRect/>
          <a:stretch>
            <a:fillRect/>
          </a:stretch>
        </p:blipFill>
        <p:spPr bwMode="auto">
          <a:xfrm>
            <a:off x="6719014" y="38271"/>
            <a:ext cx="2120185" cy="5295730"/>
          </a:xfrm>
          <a:prstGeom prst="rect">
            <a:avLst/>
          </a:prstGeom>
          <a:noFill/>
          <a:ln w="9525">
            <a:noFill/>
            <a:miter lim="800000"/>
            <a:headEnd/>
            <a:tailEnd/>
          </a:ln>
        </p:spPr>
      </p:pic>
      <p:sp>
        <p:nvSpPr>
          <p:cNvPr id="6" name="TextBox 5"/>
          <p:cNvSpPr txBox="1"/>
          <p:nvPr/>
        </p:nvSpPr>
        <p:spPr>
          <a:xfrm>
            <a:off x="5638800" y="5334000"/>
            <a:ext cx="3505200" cy="1384995"/>
          </a:xfrm>
          <a:prstGeom prst="rect">
            <a:avLst/>
          </a:prstGeom>
          <a:noFill/>
        </p:spPr>
        <p:txBody>
          <a:bodyPr wrap="square" rtlCol="0">
            <a:spAutoFit/>
          </a:bodyPr>
          <a:lstStyle/>
          <a:p>
            <a:r>
              <a:rPr lang="en-US" sz="1400" dirty="0" smtClean="0"/>
              <a:t>Tradition holds that Socrates was not a physically attractive man, but his statue emphasizes his sincerity and simplicity.  Judging from his clothing and posture, how might the sculptor have characterized Socrates?</a:t>
            </a:r>
            <a:endParaRPr lang="en-US" sz="1400" dirty="0"/>
          </a:p>
        </p:txBody>
      </p:sp>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4"/>
          <p:cNvSpPr>
            <a:spLocks noGrp="1"/>
          </p:cNvSpPr>
          <p:nvPr>
            <p:ph type="title"/>
          </p:nvPr>
        </p:nvSpPr>
        <p:spPr>
          <a:xfrm>
            <a:off x="762000" y="685800"/>
            <a:ext cx="7540625" cy="914400"/>
          </a:xfrm>
        </p:spPr>
        <p:txBody>
          <a:bodyPr>
            <a:normAutofit fontScale="90000"/>
          </a:bodyPr>
          <a:lstStyle/>
          <a:p>
            <a:pPr algn="ctr"/>
            <a:r>
              <a:rPr lang="en-US" sz="2000" smtClean="0">
                <a:solidFill>
                  <a:schemeClr val="bg2"/>
                </a:solidFill>
              </a:rPr>
              <a:t>“The unexamined life is not</a:t>
            </a:r>
            <a:br>
              <a:rPr lang="en-US" sz="2000" smtClean="0">
                <a:solidFill>
                  <a:schemeClr val="bg2"/>
                </a:solidFill>
              </a:rPr>
            </a:br>
            <a:r>
              <a:rPr lang="en-US" sz="2000" smtClean="0">
                <a:solidFill>
                  <a:schemeClr val="bg2"/>
                </a:solidFill>
              </a:rPr>
              <a:t>worth living” Socrates</a:t>
            </a:r>
            <a:br>
              <a:rPr lang="en-US" sz="2000" smtClean="0">
                <a:solidFill>
                  <a:schemeClr val="bg2"/>
                </a:solidFill>
              </a:rPr>
            </a:br>
            <a:endParaRPr lang="en-US" sz="2000" smtClean="0"/>
          </a:p>
        </p:txBody>
      </p:sp>
      <p:pic>
        <p:nvPicPr>
          <p:cNvPr id="51203" name="Picture 2"/>
          <p:cNvPicPr>
            <a:picLocks noGrp="1" noChangeAspect="1" noChangeArrowheads="1"/>
          </p:cNvPicPr>
          <p:nvPr>
            <p:ph idx="1"/>
          </p:nvPr>
        </p:nvPicPr>
        <p:blipFill>
          <a:blip r:embed="rId2" cstate="print"/>
          <a:stretch>
            <a:fillRect/>
          </a:stretch>
        </p:blipFill>
        <p:spPr>
          <a:xfrm>
            <a:off x="6350" y="-1"/>
            <a:ext cx="9137650" cy="5939473"/>
          </a:xfrm>
        </p:spPr>
      </p:pic>
      <p:sp>
        <p:nvSpPr>
          <p:cNvPr id="4" name="TextBox 3"/>
          <p:cNvSpPr txBox="1"/>
          <p:nvPr/>
        </p:nvSpPr>
        <p:spPr>
          <a:xfrm>
            <a:off x="533400" y="6172200"/>
            <a:ext cx="8382000" cy="369332"/>
          </a:xfrm>
          <a:prstGeom prst="rect">
            <a:avLst/>
          </a:prstGeom>
          <a:noFill/>
        </p:spPr>
        <p:txBody>
          <a:bodyPr wrap="square" rtlCol="0">
            <a:spAutoFit/>
          </a:bodyPr>
          <a:lstStyle/>
          <a:p>
            <a:r>
              <a:rPr lang="en-US" dirty="0" smtClean="0"/>
              <a:t>Jacques Louis David’s neoclassical work from 1787, </a:t>
            </a:r>
            <a:r>
              <a:rPr lang="en-US" i="1" dirty="0" smtClean="0"/>
              <a:t>The Death of Socrates.   </a:t>
            </a:r>
            <a:endParaRPr lang="en-US" dirty="0"/>
          </a:p>
        </p:txBody>
      </p:sp>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p:txBody>
          <a:bodyPr/>
          <a:lstStyle/>
          <a:p>
            <a:pPr eaLnBrk="1" hangingPunct="1"/>
            <a:r>
              <a:rPr lang="en-US" smtClean="0"/>
              <a:t>Plato (430-347 BCE)</a:t>
            </a:r>
          </a:p>
        </p:txBody>
      </p:sp>
      <p:sp>
        <p:nvSpPr>
          <p:cNvPr id="52227" name="Rectangle 6"/>
          <p:cNvSpPr>
            <a:spLocks noGrp="1" noChangeArrowheads="1"/>
          </p:cNvSpPr>
          <p:nvPr>
            <p:ph sz="half" idx="1"/>
          </p:nvPr>
        </p:nvSpPr>
        <p:spPr>
          <a:xfrm>
            <a:off x="0" y="1828800"/>
            <a:ext cx="5715000" cy="3886200"/>
          </a:xfrm>
        </p:spPr>
        <p:txBody>
          <a:bodyPr>
            <a:normAutofit fontScale="85000" lnSpcReduction="10000"/>
          </a:bodyPr>
          <a:lstStyle/>
          <a:p>
            <a:pPr eaLnBrk="1" hangingPunct="1"/>
            <a:r>
              <a:rPr lang="en-US" dirty="0" smtClean="0"/>
              <a:t>Wrote down Socratic thought</a:t>
            </a:r>
          </a:p>
          <a:p>
            <a:pPr eaLnBrk="1" hangingPunct="1"/>
            <a:r>
              <a:rPr lang="en-US" dirty="0" smtClean="0"/>
              <a:t>Theory of Forms or Ideas</a:t>
            </a:r>
          </a:p>
          <a:p>
            <a:pPr lvl="1"/>
            <a:r>
              <a:rPr lang="en-US" dirty="0" smtClean="0"/>
              <a:t>Ex. Quality of virtue; world is a pale , imperfect reflection of genuine reality</a:t>
            </a:r>
          </a:p>
          <a:p>
            <a:pPr lvl="2"/>
            <a:r>
              <a:rPr lang="en-US" dirty="0" smtClean="0"/>
              <a:t>The ideal qualities are only understood by philosophers seeking wisdom</a:t>
            </a:r>
          </a:p>
          <a:p>
            <a:pPr eaLnBrk="1" hangingPunct="1"/>
            <a:r>
              <a:rPr lang="en-US" dirty="0" smtClean="0"/>
              <a:t>Wrote </a:t>
            </a:r>
            <a:r>
              <a:rPr lang="en-US" b="1" i="1" dirty="0" smtClean="0"/>
              <a:t>The Republic</a:t>
            </a:r>
            <a:endParaRPr lang="en-US" b="1" dirty="0" smtClean="0"/>
          </a:p>
          <a:p>
            <a:pPr lvl="1" eaLnBrk="1" hangingPunct="1"/>
            <a:r>
              <a:rPr lang="en-US" b="1" dirty="0" smtClean="0"/>
              <a:t>Described an ideal society</a:t>
            </a:r>
          </a:p>
          <a:p>
            <a:pPr lvl="1" eaLnBrk="1" hangingPunct="1"/>
            <a:r>
              <a:rPr lang="en-US" b="1" dirty="0" smtClean="0"/>
              <a:t>Philosophical elite would rule as kings</a:t>
            </a:r>
          </a:p>
          <a:p>
            <a:pPr lvl="2"/>
            <a:r>
              <a:rPr lang="en-US" b="1" dirty="0" smtClean="0"/>
              <a:t>Advocated an intellectual aristocracy</a:t>
            </a:r>
          </a:p>
          <a:p>
            <a:pPr lvl="1" eaLnBrk="1" hangingPunct="1"/>
            <a:r>
              <a:rPr lang="en-US" dirty="0" smtClean="0"/>
              <a:t>The less intelligent classes would work at functions that best suited them</a:t>
            </a:r>
          </a:p>
          <a:p>
            <a:pPr lvl="1" eaLnBrk="1" hangingPunct="1">
              <a:buNone/>
            </a:pPr>
            <a:endParaRPr lang="en-US" dirty="0" smtClean="0"/>
          </a:p>
        </p:txBody>
      </p:sp>
      <p:pic>
        <p:nvPicPr>
          <p:cNvPr id="8" name="Content Placeholder 7" descr="plato-quote-2.jpg"/>
          <p:cNvPicPr>
            <a:picLocks noGrp="1" noChangeAspect="1"/>
          </p:cNvPicPr>
          <p:nvPr>
            <p:ph sz="half" idx="2"/>
          </p:nvPr>
        </p:nvPicPr>
        <p:blipFill>
          <a:blip r:embed="rId3" cstate="print"/>
          <a:stretch>
            <a:fillRect/>
          </a:stretch>
        </p:blipFill>
        <p:spPr>
          <a:xfrm>
            <a:off x="5409497" y="2286000"/>
            <a:ext cx="3734502" cy="3743127"/>
          </a:xfrm>
        </p:spPr>
      </p:pic>
    </p:spTree>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plato quote 1.jpg"/>
          <p:cNvPicPr>
            <a:picLocks noGrp="1" noChangeAspect="1"/>
          </p:cNvPicPr>
          <p:nvPr>
            <p:ph sz="half" idx="1"/>
          </p:nvPr>
        </p:nvPicPr>
        <p:blipFill>
          <a:blip r:embed="rId2" cstate="print"/>
          <a:stretch>
            <a:fillRect/>
          </a:stretch>
        </p:blipFill>
        <p:spPr>
          <a:xfrm>
            <a:off x="457200" y="2118519"/>
            <a:ext cx="4038600" cy="4038600"/>
          </a:xfrm>
        </p:spPr>
      </p:pic>
      <p:pic>
        <p:nvPicPr>
          <p:cNvPr id="6" name="Content Placeholder 5" descr="Plato-Quote-3.jpg"/>
          <p:cNvPicPr>
            <a:picLocks noGrp="1" noChangeAspect="1"/>
          </p:cNvPicPr>
          <p:nvPr>
            <p:ph sz="half" idx="2"/>
          </p:nvPr>
        </p:nvPicPr>
        <p:blipFill>
          <a:blip r:embed="rId3" cstate="print"/>
          <a:stretch>
            <a:fillRect/>
          </a:stretch>
        </p:blipFill>
        <p:spPr>
          <a:xfrm>
            <a:off x="4648200" y="2118519"/>
            <a:ext cx="4038600" cy="4038600"/>
          </a:xfrm>
        </p:spPr>
      </p:pic>
    </p:spTree>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Content Placeholder 6" descr="plato mosaic.jpg"/>
          <p:cNvPicPr>
            <a:picLocks noGrp="1" noChangeAspect="1"/>
          </p:cNvPicPr>
          <p:nvPr>
            <p:ph idx="4294967295"/>
          </p:nvPr>
        </p:nvPicPr>
        <p:blipFill>
          <a:blip r:embed="rId2" cstate="print"/>
          <a:srcRect/>
          <a:stretch>
            <a:fillRect/>
          </a:stretch>
        </p:blipFill>
        <p:spPr>
          <a:xfrm>
            <a:off x="0" y="381000"/>
            <a:ext cx="6345238" cy="6477000"/>
          </a:xfrm>
        </p:spPr>
      </p:pic>
      <p:sp>
        <p:nvSpPr>
          <p:cNvPr id="8" name="TextBox 7"/>
          <p:cNvSpPr txBox="1"/>
          <p:nvPr/>
        </p:nvSpPr>
        <p:spPr>
          <a:xfrm>
            <a:off x="6400800" y="914400"/>
            <a:ext cx="2514600" cy="4247317"/>
          </a:xfrm>
          <a:prstGeom prst="rect">
            <a:avLst/>
          </a:prstGeom>
          <a:noFill/>
        </p:spPr>
        <p:txBody>
          <a:bodyPr wrap="square">
            <a:spAutoFit/>
          </a:bodyPr>
          <a:lstStyle/>
          <a:p>
            <a:pPr>
              <a:defRPr/>
            </a:pPr>
            <a:r>
              <a:rPr lang="en-US" b="1" dirty="0"/>
              <a:t>A mosaic from the Italian town of Pompeii, near Naples, depicts Plato (standing at left) discussing philosophical issues with students. Produced in the early first century </a:t>
            </a:r>
            <a:r>
              <a:rPr lang="en-US" b="1" cap="small" dirty="0" err="1"/>
              <a:t>c.e</a:t>
            </a:r>
            <a:r>
              <a:rPr lang="en-US" b="1" cap="small" dirty="0"/>
              <a:t>.</a:t>
            </a:r>
            <a:r>
              <a:rPr lang="en-US" b="1" dirty="0"/>
              <a:t>, this illustration testifies to the popularity of Greek philosophy in classical Roman society. </a:t>
            </a:r>
          </a:p>
        </p:txBody>
      </p:sp>
    </p:spTree>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title"/>
          </p:nvPr>
        </p:nvSpPr>
        <p:spPr>
          <a:xfrm>
            <a:off x="457200" y="704088"/>
            <a:ext cx="8229600" cy="743712"/>
          </a:xfrm>
        </p:spPr>
        <p:txBody>
          <a:bodyPr>
            <a:normAutofit fontScale="90000"/>
          </a:bodyPr>
          <a:lstStyle/>
          <a:p>
            <a:pPr eaLnBrk="1" hangingPunct="1"/>
            <a:r>
              <a:rPr lang="en-US" dirty="0" smtClean="0"/>
              <a:t>Aristotle (389-322 BCE)</a:t>
            </a:r>
          </a:p>
        </p:txBody>
      </p:sp>
      <p:sp>
        <p:nvSpPr>
          <p:cNvPr id="54275" name="Rectangle 6"/>
          <p:cNvSpPr>
            <a:spLocks noGrp="1" noChangeArrowheads="1"/>
          </p:cNvSpPr>
          <p:nvPr>
            <p:ph sz="half" idx="1"/>
          </p:nvPr>
        </p:nvSpPr>
        <p:spPr>
          <a:xfrm>
            <a:off x="228600" y="1524000"/>
            <a:ext cx="5791200" cy="5105400"/>
          </a:xfrm>
        </p:spPr>
        <p:txBody>
          <a:bodyPr>
            <a:normAutofit/>
          </a:bodyPr>
          <a:lstStyle/>
          <a:p>
            <a:pPr eaLnBrk="1" hangingPunct="1"/>
            <a:r>
              <a:rPr lang="en-US" sz="2000" dirty="0" smtClean="0"/>
              <a:t>Student of Plato</a:t>
            </a:r>
          </a:p>
          <a:p>
            <a:pPr eaLnBrk="1" hangingPunct="1"/>
            <a:r>
              <a:rPr lang="en-US" sz="2000" dirty="0" smtClean="0"/>
              <a:t>Tutor of Alexander the Great</a:t>
            </a:r>
          </a:p>
          <a:p>
            <a:pPr eaLnBrk="1" hangingPunct="1"/>
            <a:r>
              <a:rPr lang="en-US" sz="2000" b="1" dirty="0" smtClean="0"/>
              <a:t>Rely on senses to provide accurate info of world and depend on reason to sort out </a:t>
            </a:r>
          </a:p>
          <a:p>
            <a:pPr eaLnBrk="1" hangingPunct="1"/>
            <a:r>
              <a:rPr lang="en-US" sz="2000" dirty="0" smtClean="0"/>
              <a:t>Emphasis on empirical findings, reason</a:t>
            </a:r>
          </a:p>
          <a:p>
            <a:pPr eaLnBrk="1" hangingPunct="1"/>
            <a:r>
              <a:rPr lang="en-US" sz="2000" b="1" dirty="0" smtClean="0"/>
              <a:t>Wrote on biology, physics, astronomy, psychology, ethics, and literature</a:t>
            </a:r>
          </a:p>
          <a:p>
            <a:pPr lvl="1"/>
            <a:r>
              <a:rPr lang="en-US" sz="1800" dirty="0" smtClean="0"/>
              <a:t>Ex.  Ethics:  “Virtue” was a product of rational thought and could be learned</a:t>
            </a:r>
            <a:endParaRPr lang="en-US" sz="1400" dirty="0" smtClean="0"/>
          </a:p>
          <a:p>
            <a:pPr eaLnBrk="1" hangingPunct="1"/>
            <a:r>
              <a:rPr lang="en-US" sz="2000" dirty="0" smtClean="0"/>
              <a:t>Massive impact on western thought</a:t>
            </a:r>
          </a:p>
          <a:p>
            <a:pPr eaLnBrk="1" hangingPunct="1"/>
            <a:r>
              <a:rPr lang="en-US" sz="2400" b="1" dirty="0" smtClean="0"/>
              <a:t>Christian scholastic philosophers of Europe called him “The master of those who know.”</a:t>
            </a:r>
          </a:p>
        </p:txBody>
      </p:sp>
      <p:pic>
        <p:nvPicPr>
          <p:cNvPr id="54276" name="Content Placeholder 4" descr="200px-Aristoteles_Louvre"/>
          <p:cNvPicPr>
            <a:picLocks noGrp="1" noChangeAspect="1" noChangeArrowheads="1"/>
          </p:cNvPicPr>
          <p:nvPr>
            <p:ph sz="half" idx="2"/>
          </p:nvPr>
        </p:nvPicPr>
        <p:blipFill>
          <a:blip r:embed="rId3" cstate="print"/>
          <a:srcRect/>
          <a:stretch>
            <a:fillRect/>
          </a:stretch>
        </p:blipFill>
        <p:spPr>
          <a:xfrm>
            <a:off x="6096000" y="1981200"/>
            <a:ext cx="2540000" cy="3390900"/>
          </a:xfrm>
          <a:noFill/>
        </p:spPr>
      </p:pic>
    </p:spTree>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b="1" smtClean="0"/>
              <a:t>Herodotus</a:t>
            </a:r>
          </a:p>
        </p:txBody>
      </p:sp>
      <p:sp>
        <p:nvSpPr>
          <p:cNvPr id="55299" name="Content Placeholder 2"/>
          <p:cNvSpPr>
            <a:spLocks noGrp="1"/>
          </p:cNvSpPr>
          <p:nvPr>
            <p:ph idx="1"/>
          </p:nvPr>
        </p:nvSpPr>
        <p:spPr/>
        <p:txBody>
          <a:bodyPr/>
          <a:lstStyle/>
          <a:p>
            <a:r>
              <a:rPr lang="en-US" dirty="0" smtClean="0"/>
              <a:t>Wrote about the Greco-Persian Wars to discover “the reason why they fought one another”</a:t>
            </a:r>
          </a:p>
          <a:p>
            <a:r>
              <a:rPr lang="en-US" b="1" dirty="0" smtClean="0"/>
              <a:t>“Father of history”</a:t>
            </a:r>
          </a:p>
        </p:txBody>
      </p:sp>
    </p:spTree>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Hippocrates</a:t>
            </a:r>
          </a:p>
        </p:txBody>
      </p:sp>
      <p:sp>
        <p:nvSpPr>
          <p:cNvPr id="56323" name="Content Placeholder 2"/>
          <p:cNvSpPr>
            <a:spLocks noGrp="1"/>
          </p:cNvSpPr>
          <p:nvPr>
            <p:ph sz="half" idx="1"/>
          </p:nvPr>
        </p:nvSpPr>
        <p:spPr/>
        <p:txBody>
          <a:bodyPr/>
          <a:lstStyle/>
          <a:p>
            <a:r>
              <a:rPr lang="en-US" b="1" dirty="0" smtClean="0"/>
              <a:t>Hippocratic Oath</a:t>
            </a:r>
          </a:p>
          <a:p>
            <a:r>
              <a:rPr lang="en-US" b="1" dirty="0" smtClean="0"/>
              <a:t>Explained the functions of the body</a:t>
            </a:r>
          </a:p>
          <a:p>
            <a:r>
              <a:rPr lang="en-US" dirty="0" smtClean="0"/>
              <a:t>Believed body composed of 4 fluids which when out of balance caused ailments</a:t>
            </a:r>
          </a:p>
          <a:p>
            <a:r>
              <a:rPr lang="en-US" dirty="0" smtClean="0"/>
              <a:t>Traced origins of epilepsy to heredity</a:t>
            </a:r>
          </a:p>
        </p:txBody>
      </p:sp>
      <p:pic>
        <p:nvPicPr>
          <p:cNvPr id="5" name="Content Placeholder 4" descr="hippocrates.jpg"/>
          <p:cNvPicPr>
            <a:picLocks noGrp="1" noChangeAspect="1"/>
          </p:cNvPicPr>
          <p:nvPr>
            <p:ph sz="half" idx="2"/>
          </p:nvPr>
        </p:nvPicPr>
        <p:blipFill>
          <a:blip r:embed="rId2" cstate="print"/>
          <a:stretch>
            <a:fillRect/>
          </a:stretch>
        </p:blipFill>
        <p:spPr>
          <a:xfrm>
            <a:off x="4416269" y="1371600"/>
            <a:ext cx="4727731" cy="3888940"/>
          </a:xfrm>
        </p:spPr>
      </p:pic>
    </p:spTree>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title"/>
          </p:nvPr>
        </p:nvSpPr>
        <p:spPr/>
        <p:txBody>
          <a:bodyPr/>
          <a:lstStyle/>
          <a:p>
            <a:pPr eaLnBrk="1" hangingPunct="1"/>
            <a:r>
              <a:rPr lang="en-US" smtClean="0"/>
              <a:t>Hellenistic Philosophies</a:t>
            </a:r>
          </a:p>
        </p:txBody>
      </p:sp>
      <p:sp>
        <p:nvSpPr>
          <p:cNvPr id="57347" name="Rectangle 6"/>
          <p:cNvSpPr>
            <a:spLocks noGrp="1" noChangeArrowheads="1"/>
          </p:cNvSpPr>
          <p:nvPr>
            <p:ph idx="1"/>
          </p:nvPr>
        </p:nvSpPr>
        <p:spPr>
          <a:xfrm>
            <a:off x="914400" y="1828800"/>
            <a:ext cx="7312025" cy="3886200"/>
          </a:xfrm>
        </p:spPr>
        <p:txBody>
          <a:bodyPr>
            <a:normAutofit lnSpcReduction="10000"/>
          </a:bodyPr>
          <a:lstStyle/>
          <a:p>
            <a:pPr eaLnBrk="1" hangingPunct="1"/>
            <a:r>
              <a:rPr lang="en-US" smtClean="0"/>
              <a:t>Epicureans</a:t>
            </a:r>
          </a:p>
          <a:p>
            <a:pPr lvl="1" eaLnBrk="1" hangingPunct="1"/>
            <a:r>
              <a:rPr lang="en-US" smtClean="0"/>
              <a:t>Pleasure is the greatest good, a state of quiet satisfaction</a:t>
            </a:r>
          </a:p>
          <a:p>
            <a:pPr eaLnBrk="1" hangingPunct="1"/>
            <a:r>
              <a:rPr lang="en-US" smtClean="0"/>
              <a:t>Skeptics</a:t>
            </a:r>
          </a:p>
          <a:p>
            <a:pPr lvl="1" eaLnBrk="1" hangingPunct="1"/>
            <a:r>
              <a:rPr lang="en-US" smtClean="0"/>
              <a:t>Doubted possibility of certainty in anything</a:t>
            </a:r>
          </a:p>
          <a:p>
            <a:pPr eaLnBrk="1" hangingPunct="1"/>
            <a:r>
              <a:rPr lang="en-US" b="1" smtClean="0"/>
              <a:t>Stoic</a:t>
            </a:r>
          </a:p>
          <a:p>
            <a:pPr lvl="1" eaLnBrk="1" hangingPunct="1"/>
            <a:r>
              <a:rPr lang="en-US" b="1" smtClean="0"/>
              <a:t>Most influential</a:t>
            </a:r>
          </a:p>
          <a:p>
            <a:pPr lvl="1" eaLnBrk="1" hangingPunct="1"/>
            <a:r>
              <a:rPr lang="en-US" b="1" smtClean="0"/>
              <a:t>Concentrate on the duty, virtue to aid others </a:t>
            </a:r>
          </a:p>
          <a:p>
            <a:pPr lvl="1" eaLnBrk="1" hangingPunct="1"/>
            <a:r>
              <a:rPr lang="en-US" smtClean="0"/>
              <a:t>Emphasis on inner peace</a:t>
            </a: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609600"/>
            <a:ext cx="8077200" cy="1066800"/>
          </a:xfrm>
        </p:spPr>
        <p:txBody>
          <a:bodyPr>
            <a:normAutofit/>
          </a:bodyPr>
          <a:lstStyle/>
          <a:p>
            <a:pPr algn="ctr">
              <a:defRPr/>
            </a:pPr>
            <a:r>
              <a:rPr lang="en-US" sz="2000" dirty="0" smtClean="0"/>
              <a:t>A magnificent fresco from the town of </a:t>
            </a:r>
            <a:r>
              <a:rPr lang="en-US" sz="2000" dirty="0" err="1" smtClean="0"/>
              <a:t>Akrotiri</a:t>
            </a:r>
            <a:r>
              <a:rPr lang="en-US" sz="2000" dirty="0" smtClean="0"/>
              <a:t> on the island of </a:t>
            </a:r>
            <a:r>
              <a:rPr lang="en-US" sz="2000" dirty="0" err="1" smtClean="0"/>
              <a:t>Thera</a:t>
            </a:r>
            <a:r>
              <a:rPr lang="en-US" sz="2000" dirty="0" smtClean="0"/>
              <a:t> depicts a busy harbor, showing that </a:t>
            </a:r>
            <a:r>
              <a:rPr lang="en-US" sz="2000" dirty="0" err="1" smtClean="0"/>
              <a:t>Akrotiri</a:t>
            </a:r>
            <a:r>
              <a:rPr lang="en-US" sz="2000" dirty="0" smtClean="0"/>
              <a:t> traded actively with Crete and other Minoan sites. The volcanic eruption of </a:t>
            </a:r>
            <a:r>
              <a:rPr lang="en-US" sz="2000" dirty="0" err="1" smtClean="0"/>
              <a:t>Thera</a:t>
            </a:r>
            <a:r>
              <a:rPr lang="en-US" sz="2000" dirty="0" smtClean="0"/>
              <a:t> about 1628 </a:t>
            </a:r>
            <a:r>
              <a:rPr lang="en-US" sz="1600" cap="small" dirty="0" err="1" smtClean="0"/>
              <a:t>b.c.e</a:t>
            </a:r>
            <a:r>
              <a:rPr lang="en-US" sz="1600" cap="small" dirty="0" smtClean="0"/>
              <a:t>.</a:t>
            </a:r>
            <a:r>
              <a:rPr lang="en-US" sz="1600" dirty="0" smtClean="0"/>
              <a:t> destroyed </a:t>
            </a:r>
            <a:r>
              <a:rPr lang="en-US" sz="1600" dirty="0" err="1" smtClean="0"/>
              <a:t>Akrotiri</a:t>
            </a:r>
            <a:r>
              <a:rPr lang="en-US" sz="1600" dirty="0" smtClean="0"/>
              <a:t>. </a:t>
            </a:r>
            <a:endParaRPr lang="en-US" sz="1600" dirty="0"/>
          </a:p>
        </p:txBody>
      </p:sp>
      <p:pic>
        <p:nvPicPr>
          <p:cNvPr id="7171" name="Content Placeholder 6" descr="minoan thera.jpg"/>
          <p:cNvPicPr>
            <a:picLocks noGrp="1" noChangeAspect="1"/>
          </p:cNvPicPr>
          <p:nvPr>
            <p:ph idx="1"/>
          </p:nvPr>
        </p:nvPicPr>
        <p:blipFill>
          <a:blip r:embed="rId2" cstate="print"/>
          <a:srcRect/>
          <a:stretch>
            <a:fillRect/>
          </a:stretch>
        </p:blipFill>
        <p:spPr>
          <a:xfrm>
            <a:off x="685800" y="1752600"/>
            <a:ext cx="7697788" cy="4618038"/>
          </a:xfrm>
        </p:spPr>
      </p:pic>
    </p:spTree>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title"/>
          </p:nvPr>
        </p:nvSpPr>
        <p:spPr/>
        <p:txBody>
          <a:bodyPr/>
          <a:lstStyle/>
          <a:p>
            <a:pPr eaLnBrk="1" hangingPunct="1"/>
            <a:r>
              <a:rPr lang="en-US" smtClean="0"/>
              <a:t>Greek Theology</a:t>
            </a:r>
          </a:p>
        </p:txBody>
      </p:sp>
      <p:sp>
        <p:nvSpPr>
          <p:cNvPr id="58371" name="Rectangle 6"/>
          <p:cNvSpPr>
            <a:spLocks noGrp="1" noChangeArrowheads="1"/>
          </p:cNvSpPr>
          <p:nvPr>
            <p:ph idx="1"/>
          </p:nvPr>
        </p:nvSpPr>
        <p:spPr>
          <a:xfrm>
            <a:off x="914400" y="1828800"/>
            <a:ext cx="7312025" cy="3886200"/>
          </a:xfrm>
        </p:spPr>
        <p:txBody>
          <a:bodyPr>
            <a:normAutofit fontScale="92500" lnSpcReduction="10000"/>
          </a:bodyPr>
          <a:lstStyle/>
          <a:p>
            <a:pPr eaLnBrk="1" hangingPunct="1"/>
            <a:r>
              <a:rPr lang="en-US" b="1" smtClean="0"/>
              <a:t>Polytheism</a:t>
            </a:r>
          </a:p>
          <a:p>
            <a:pPr eaLnBrk="1" hangingPunct="1"/>
            <a:r>
              <a:rPr lang="en-US" b="1" smtClean="0"/>
              <a:t>Zeus principal god</a:t>
            </a:r>
          </a:p>
          <a:p>
            <a:pPr eaLnBrk="1" hangingPunct="1"/>
            <a:r>
              <a:rPr lang="en-US" smtClean="0"/>
              <a:t>Religious cults</a:t>
            </a:r>
          </a:p>
          <a:p>
            <a:pPr lvl="1" eaLnBrk="1" hangingPunct="1"/>
            <a:r>
              <a:rPr lang="en-US" smtClean="0"/>
              <a:t>-Fertility cult of Demeter</a:t>
            </a:r>
          </a:p>
          <a:p>
            <a:pPr lvl="2" eaLnBrk="1" hangingPunct="1"/>
            <a:r>
              <a:rPr lang="en-US" smtClean="0"/>
              <a:t>For women </a:t>
            </a:r>
          </a:p>
          <a:p>
            <a:pPr lvl="1" eaLnBrk="1" hangingPunct="1"/>
            <a:r>
              <a:rPr lang="en-US" smtClean="0"/>
              <a:t>Cult of Dionysis</a:t>
            </a:r>
          </a:p>
          <a:p>
            <a:pPr lvl="2" eaLnBrk="1" hangingPunct="1"/>
            <a:r>
              <a:rPr lang="en-US" smtClean="0"/>
              <a:t>Celebrated also by mostly women in the Spring when wine produced fruit</a:t>
            </a:r>
          </a:p>
          <a:p>
            <a:pPr lvl="1" eaLnBrk="1" hangingPunct="1"/>
            <a:r>
              <a:rPr lang="en-US" i="1" smtClean="0"/>
              <a:t>The Bacchae –play by Euripides</a:t>
            </a:r>
            <a:endParaRPr lang="en-US" smtClean="0"/>
          </a:p>
          <a:p>
            <a:pPr lvl="1" eaLnBrk="1" hangingPunct="1"/>
            <a:r>
              <a:rPr lang="en-US" smtClean="0"/>
              <a:t>Rituals eventually became more tame</a:t>
            </a:r>
            <a:endParaRPr lang="en-US" i="1" smtClean="0"/>
          </a:p>
        </p:txBody>
      </p:sp>
    </p:spTree>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title"/>
          </p:nvPr>
        </p:nvSpPr>
        <p:spPr/>
        <p:txBody>
          <a:bodyPr/>
          <a:lstStyle/>
          <a:p>
            <a:pPr eaLnBrk="1" hangingPunct="1"/>
            <a:r>
              <a:rPr lang="en-US" smtClean="0"/>
              <a:t>Tragic Drama</a:t>
            </a:r>
          </a:p>
        </p:txBody>
      </p:sp>
      <p:sp>
        <p:nvSpPr>
          <p:cNvPr id="59395" name="Rectangle 6"/>
          <p:cNvSpPr>
            <a:spLocks noGrp="1" noChangeArrowheads="1"/>
          </p:cNvSpPr>
          <p:nvPr>
            <p:ph sz="half" idx="1"/>
          </p:nvPr>
        </p:nvSpPr>
        <p:spPr>
          <a:xfrm>
            <a:off x="990600" y="1828800"/>
            <a:ext cx="4416425" cy="3886200"/>
          </a:xfrm>
        </p:spPr>
        <p:txBody>
          <a:bodyPr>
            <a:normAutofit lnSpcReduction="10000"/>
          </a:bodyPr>
          <a:lstStyle/>
          <a:p>
            <a:pPr eaLnBrk="1" hangingPunct="1"/>
            <a:r>
              <a:rPr lang="en-US" dirty="0" smtClean="0"/>
              <a:t>Evolution from public presentations of cultic rituals</a:t>
            </a:r>
          </a:p>
          <a:p>
            <a:pPr eaLnBrk="1" hangingPunct="1"/>
            <a:r>
              <a:rPr lang="en-US" dirty="0" smtClean="0"/>
              <a:t>Major playwrights (5</a:t>
            </a:r>
            <a:r>
              <a:rPr lang="en-US" baseline="30000" dirty="0" smtClean="0"/>
              <a:t>th</a:t>
            </a:r>
            <a:r>
              <a:rPr lang="en-US" dirty="0" smtClean="0"/>
              <a:t> c. BCE)</a:t>
            </a:r>
          </a:p>
          <a:p>
            <a:pPr lvl="1" eaLnBrk="1" hangingPunct="1"/>
            <a:r>
              <a:rPr lang="en-US" dirty="0" smtClean="0"/>
              <a:t>Aeschylus</a:t>
            </a:r>
          </a:p>
          <a:p>
            <a:pPr lvl="1" eaLnBrk="1" hangingPunct="1"/>
            <a:r>
              <a:rPr lang="en-US" b="1" dirty="0" smtClean="0"/>
              <a:t>Sophocles</a:t>
            </a:r>
          </a:p>
          <a:p>
            <a:pPr lvl="1" eaLnBrk="1" hangingPunct="1"/>
            <a:r>
              <a:rPr lang="en-US" dirty="0" smtClean="0"/>
              <a:t>Euripides</a:t>
            </a:r>
          </a:p>
          <a:p>
            <a:pPr eaLnBrk="1" hangingPunct="1"/>
            <a:r>
              <a:rPr lang="en-US" dirty="0" smtClean="0"/>
              <a:t>Comedy: Aristophanes</a:t>
            </a:r>
          </a:p>
        </p:txBody>
      </p:sp>
      <p:pic>
        <p:nvPicPr>
          <p:cNvPr id="59396" name="Picture 7" descr="219297"/>
          <p:cNvPicPr>
            <a:picLocks noGrp="1" noChangeAspect="1" noChangeArrowheads="1"/>
          </p:cNvPicPr>
          <p:nvPr>
            <p:ph sz="half" idx="2"/>
          </p:nvPr>
        </p:nvPicPr>
        <p:blipFill>
          <a:blip r:embed="rId3" cstate="print"/>
          <a:stretch>
            <a:fillRect/>
          </a:stretch>
        </p:blipFill>
        <p:spPr>
          <a:xfrm>
            <a:off x="4648200" y="2550596"/>
            <a:ext cx="4038600" cy="3174445"/>
          </a:xfrm>
          <a:noFill/>
        </p:spPr>
      </p:pic>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pPr algn="ctr"/>
            <a:r>
              <a:rPr lang="en-US" dirty="0" err="1" smtClean="0"/>
              <a:t>Bulljumping</a:t>
            </a:r>
            <a:r>
              <a:rPr lang="en-US" dirty="0" smtClean="0"/>
              <a:t>?</a:t>
            </a:r>
            <a:endParaRPr lang="en-US" dirty="0"/>
          </a:p>
        </p:txBody>
      </p:sp>
      <p:pic>
        <p:nvPicPr>
          <p:cNvPr id="4" name="Picture 4" descr="bull leaping"/>
          <p:cNvPicPr>
            <a:picLocks noGrp="1" noChangeAspect="1" noChangeArrowheads="1"/>
          </p:cNvPicPr>
          <p:nvPr>
            <p:ph idx="1"/>
          </p:nvPr>
        </p:nvPicPr>
        <p:blipFill>
          <a:blip r:embed="rId2" cstate="print"/>
          <a:stretch>
            <a:fillRect/>
          </a:stretch>
        </p:blipFill>
        <p:spPr bwMode="auto">
          <a:xfrm>
            <a:off x="1279922" y="1935163"/>
            <a:ext cx="6584156" cy="4389437"/>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514600" y="838200"/>
            <a:ext cx="5484813" cy="838200"/>
          </a:xfrm>
        </p:spPr>
        <p:txBody>
          <a:bodyPr>
            <a:normAutofit fontScale="90000"/>
          </a:bodyPr>
          <a:lstStyle/>
          <a:p>
            <a:r>
              <a:rPr lang="en-US" smtClean="0"/>
              <a:t>Phaistos Disk, 1700 BCE </a:t>
            </a:r>
          </a:p>
        </p:txBody>
      </p:sp>
      <p:pic>
        <p:nvPicPr>
          <p:cNvPr id="8195" name="Content Placeholder 4" descr="Phaistos-disc.jpg"/>
          <p:cNvPicPr>
            <a:picLocks noGrp="1" noChangeAspect="1"/>
          </p:cNvPicPr>
          <p:nvPr>
            <p:ph sz="half" idx="1"/>
          </p:nvPr>
        </p:nvPicPr>
        <p:blipFill>
          <a:blip r:embed="rId2" cstate="print"/>
          <a:stretch>
            <a:fillRect/>
          </a:stretch>
        </p:blipFill>
        <p:spPr>
          <a:xfrm>
            <a:off x="457200" y="2955447"/>
            <a:ext cx="4038600" cy="2364744"/>
          </a:xfrm>
        </p:spPr>
      </p:pic>
      <p:sp>
        <p:nvSpPr>
          <p:cNvPr id="8196" name="Content Placeholder 3"/>
          <p:cNvSpPr>
            <a:spLocks noGrp="1"/>
          </p:cNvSpPr>
          <p:nvPr>
            <p:ph sz="half" idx="2"/>
          </p:nvPr>
        </p:nvSpPr>
        <p:spPr>
          <a:xfrm>
            <a:off x="4495800" y="1828800"/>
            <a:ext cx="3730625" cy="3886200"/>
          </a:xfrm>
        </p:spPr>
        <p:txBody>
          <a:bodyPr/>
          <a:lstStyle/>
          <a:p>
            <a:pPr eaLnBrk="1" hangingPunct="1"/>
            <a:r>
              <a:rPr lang="en-US" sz="1600" b="1" smtClean="0"/>
              <a:t>Undeciphered syllabic alphabet (Linear A</a:t>
            </a:r>
            <a:r>
              <a:rPr lang="en-US" sz="1600" smtClean="0"/>
              <a:t>)</a:t>
            </a:r>
          </a:p>
          <a:p>
            <a:pPr lvl="1" eaLnBrk="1" hangingPunct="1"/>
            <a:r>
              <a:rPr lang="en-US" sz="1800" smtClean="0"/>
              <a:t>Used to keep detailed records of economic and commercial matters</a:t>
            </a:r>
          </a:p>
          <a:p>
            <a:pPr lvl="1" eaLnBrk="1" hangingPunct="1"/>
            <a:r>
              <a:rPr lang="en-US" sz="1800" b="1" smtClean="0"/>
              <a:t>Phaistos Disk found in 1908 on Crete</a:t>
            </a:r>
          </a:p>
          <a:p>
            <a:pPr lvl="2" eaLnBrk="1" hangingPunct="1"/>
            <a:r>
              <a:rPr lang="en-US" sz="1800" b="1" smtClean="0"/>
              <a:t>Printing?...</a:t>
            </a:r>
          </a:p>
          <a:p>
            <a:endParaRPr lang="en-US" smtClean="0"/>
          </a:p>
        </p:txBody>
      </p:sp>
      <p:pic>
        <p:nvPicPr>
          <p:cNvPr id="8197" name="Picture 5" descr="phaistos.jpg"/>
          <p:cNvPicPr>
            <a:picLocks noChangeAspect="1"/>
          </p:cNvPicPr>
          <p:nvPr/>
        </p:nvPicPr>
        <p:blipFill>
          <a:blip r:embed="rId3" cstate="print"/>
          <a:srcRect/>
          <a:stretch>
            <a:fillRect/>
          </a:stretch>
        </p:blipFill>
        <p:spPr bwMode="auto">
          <a:xfrm>
            <a:off x="914400" y="1828800"/>
            <a:ext cx="2627313" cy="2528888"/>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838200" y="762000"/>
            <a:ext cx="7388225" cy="914400"/>
          </a:xfrm>
        </p:spPr>
        <p:txBody>
          <a:bodyPr/>
          <a:lstStyle/>
          <a:p>
            <a:pPr eaLnBrk="1" hangingPunct="1"/>
            <a:r>
              <a:rPr lang="en-US" smtClean="0"/>
              <a:t>Decline of Minoan Society</a:t>
            </a:r>
          </a:p>
        </p:txBody>
      </p:sp>
      <p:sp>
        <p:nvSpPr>
          <p:cNvPr id="9219" name="Rectangle 6"/>
          <p:cNvSpPr>
            <a:spLocks noGrp="1" noChangeArrowheads="1"/>
          </p:cNvSpPr>
          <p:nvPr>
            <p:ph sz="half" idx="1"/>
          </p:nvPr>
        </p:nvSpPr>
        <p:spPr>
          <a:xfrm>
            <a:off x="762000" y="1828800"/>
            <a:ext cx="6324600" cy="3886200"/>
          </a:xfrm>
        </p:spPr>
        <p:txBody>
          <a:bodyPr/>
          <a:lstStyle/>
          <a:p>
            <a:pPr eaLnBrk="1" hangingPunct="1"/>
            <a:r>
              <a:rPr lang="en-US" sz="1800" smtClean="0"/>
              <a:t>Series of natural disasters after 1700 BCE</a:t>
            </a:r>
          </a:p>
          <a:p>
            <a:pPr lvl="1" eaLnBrk="1" hangingPunct="1"/>
            <a:r>
              <a:rPr lang="en-US" sz="1800" smtClean="0"/>
              <a:t>Earthquakes, volcanic eruptions, tidal waves</a:t>
            </a:r>
          </a:p>
          <a:p>
            <a:pPr lvl="1" eaLnBrk="1" hangingPunct="1"/>
            <a:r>
              <a:rPr lang="en-US" sz="1800" smtClean="0"/>
              <a:t> </a:t>
            </a:r>
            <a:r>
              <a:rPr lang="en-US" sz="1800" b="1" smtClean="0"/>
              <a:t>After, built the luxurious complexes with indoor plumbing &amp; drainage b/n 1600-1450</a:t>
            </a:r>
            <a:br>
              <a:rPr lang="en-US" sz="1800" b="1" smtClean="0"/>
            </a:br>
            <a:r>
              <a:rPr lang="en-US" sz="1800" b="1" smtClean="0"/>
              <a:t>BCE</a:t>
            </a:r>
          </a:p>
          <a:p>
            <a:pPr eaLnBrk="1" hangingPunct="1"/>
            <a:r>
              <a:rPr lang="en-US" sz="1800" smtClean="0"/>
              <a:t>Foreign invasions after 1450 BCE</a:t>
            </a:r>
          </a:p>
          <a:p>
            <a:pPr eaLnBrk="1" hangingPunct="1"/>
            <a:r>
              <a:rPr lang="en-US" sz="1800" smtClean="0"/>
              <a:t>Foreign domination by 1100 BCE</a:t>
            </a:r>
          </a:p>
          <a:p>
            <a:pPr eaLnBrk="1" hangingPunct="1"/>
            <a:r>
              <a:rPr lang="en-US" sz="1800" b="1" smtClean="0"/>
              <a:t>Legacy:  Traditions of maritime trade, writing, and construction influenced GREEKS</a:t>
            </a:r>
          </a:p>
        </p:txBody>
      </p:sp>
      <p:pic>
        <p:nvPicPr>
          <p:cNvPr id="9221" name="Content Placeholder 10" descr="knosses.jpg"/>
          <p:cNvPicPr>
            <a:picLocks noGrp="1" noChangeAspect="1"/>
          </p:cNvPicPr>
          <p:nvPr>
            <p:ph sz="half" idx="2"/>
          </p:nvPr>
        </p:nvPicPr>
        <p:blipFill>
          <a:blip r:embed="rId3" cstate="print"/>
          <a:srcRect/>
          <a:stretch>
            <a:fillRect/>
          </a:stretch>
        </p:blipFill>
        <p:spPr>
          <a:xfrm>
            <a:off x="0" y="4933950"/>
            <a:ext cx="3903663" cy="1924050"/>
          </a:xfrm>
        </p:spPr>
      </p:pic>
      <p:pic>
        <p:nvPicPr>
          <p:cNvPr id="6" name="Content Placeholder 9" descr="knossos010.jpg"/>
          <p:cNvPicPr>
            <a:picLocks noChangeAspect="1"/>
          </p:cNvPicPr>
          <p:nvPr/>
        </p:nvPicPr>
        <p:blipFill>
          <a:blip r:embed="rId4" cstate="print"/>
          <a:srcRect/>
          <a:stretch>
            <a:fillRect/>
          </a:stretch>
        </p:blipFill>
        <p:spPr bwMode="auto">
          <a:xfrm>
            <a:off x="5437187" y="4419600"/>
            <a:ext cx="3706813" cy="24384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orinthian columns design template">
  <a:themeElements>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Default Design">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6314</TotalTime>
  <Words>2857</Words>
  <Application>Microsoft Office PowerPoint</Application>
  <PresentationFormat>On-screen Show (4:3)</PresentationFormat>
  <Paragraphs>415</Paragraphs>
  <Slides>61</Slides>
  <Notes>34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61</vt:i4>
      </vt:variant>
    </vt:vector>
  </HeadingPairs>
  <TitlesOfParts>
    <vt:vector size="69" baseType="lpstr">
      <vt:lpstr>Arial</vt:lpstr>
      <vt:lpstr>Calibri</vt:lpstr>
      <vt:lpstr>Constantia</vt:lpstr>
      <vt:lpstr>Palatino Linotype</vt:lpstr>
      <vt:lpstr>Wingdings</vt:lpstr>
      <vt:lpstr>Wingdings 2</vt:lpstr>
      <vt:lpstr>Corinthian columns design template</vt:lpstr>
      <vt:lpstr>Flow</vt:lpstr>
      <vt:lpstr>Ancient Greece</vt:lpstr>
      <vt:lpstr>Ancient Greece</vt:lpstr>
      <vt:lpstr>AP Exam Tip</vt:lpstr>
      <vt:lpstr>Classical Greece, 800–350 b.c.e. To what extent did geography encourage Greeks to venture into the Mediterranean Sea? </vt:lpstr>
      <vt:lpstr>Early Greek Society: Minoans</vt:lpstr>
      <vt:lpstr>A magnificent fresco from the town of Akrotiri on the island of Thera depicts a busy harbor, showing that Akrotiri traded actively with Crete and other Minoan sites. The volcanic eruption of Thera about 1628 b.c.e. destroyed Akrotiri. </vt:lpstr>
      <vt:lpstr>Bulljumping?</vt:lpstr>
      <vt:lpstr>Phaistos Disk, 1700 BCE </vt:lpstr>
      <vt:lpstr>Decline of Minoan Society</vt:lpstr>
      <vt:lpstr>Mycenaean Society</vt:lpstr>
      <vt:lpstr>Writing</vt:lpstr>
      <vt:lpstr>Ruins of Mycenae</vt:lpstr>
      <vt:lpstr>Chaos in the Eastern Mediterranean</vt:lpstr>
      <vt:lpstr>The Polis:  City-States</vt:lpstr>
      <vt:lpstr>Sparta</vt:lpstr>
      <vt:lpstr>PowerPoint Presentation</vt:lpstr>
      <vt:lpstr>Spartan Society</vt:lpstr>
      <vt:lpstr>Athens and the Road to Democracy</vt:lpstr>
      <vt:lpstr>Athenian Democracy</vt:lpstr>
      <vt:lpstr>Greek “Citizenship”</vt:lpstr>
      <vt:lpstr>Pericles – Age of Pericles</vt:lpstr>
      <vt:lpstr>Greek Colonization</vt:lpstr>
      <vt:lpstr>PowerPoint Presentation</vt:lpstr>
      <vt:lpstr>Trade and Integration of the Mediterranean Basin</vt:lpstr>
      <vt:lpstr>Access to new resources</vt:lpstr>
      <vt:lpstr>“Thinking About Encounters”</vt:lpstr>
      <vt:lpstr>Effects of Greek Colonization</vt:lpstr>
      <vt:lpstr>Persian Wars (500-479 BCE)</vt:lpstr>
      <vt:lpstr>Trireme</vt:lpstr>
      <vt:lpstr>The Delian League</vt:lpstr>
      <vt:lpstr>Golden Age-Age of Pericles</vt:lpstr>
      <vt:lpstr>Parthenon</vt:lpstr>
      <vt:lpstr>The Peloponnesian War</vt:lpstr>
      <vt:lpstr>Example of Athenians Brutal Tactics</vt:lpstr>
      <vt:lpstr>Kingdom of Macedon</vt:lpstr>
      <vt:lpstr>Alexander the Great </vt:lpstr>
      <vt:lpstr>PowerPoint Presentation</vt:lpstr>
      <vt:lpstr>Alexander the Great</vt:lpstr>
      <vt:lpstr>PowerPoint Presentation</vt:lpstr>
      <vt:lpstr>Alexander's empire, ca. 323 b.c.e.Compare the boundaries of Alexander's empire with those of the Achaemenid empire as depicted in Map 7.1. How was Alexander able to bring such extensive territories under his control? </vt:lpstr>
      <vt:lpstr>The Hellenistic Empires</vt:lpstr>
      <vt:lpstr>The Hellenistic empires, ca. 275 b.c.e.  Note the differences in size between the three Hellenistic empires. Consider the geographical conditions and economic potential of the three empires. </vt:lpstr>
      <vt:lpstr>The Antigonid Empire</vt:lpstr>
      <vt:lpstr>The Ptolemaic Empire</vt:lpstr>
      <vt:lpstr>The Seleucid Empire</vt:lpstr>
      <vt:lpstr>Reverberations of Long-Distance Trade Networks</vt:lpstr>
      <vt:lpstr>Panhellenic Festivals</vt:lpstr>
      <vt:lpstr>Patriarchal Society</vt:lpstr>
      <vt:lpstr>Slavery</vt:lpstr>
      <vt:lpstr>Learning in Greece</vt:lpstr>
      <vt:lpstr>Socrates (470-399 BCE)</vt:lpstr>
      <vt:lpstr>“The unexamined life is not worth living” Socrates </vt:lpstr>
      <vt:lpstr>Plato (430-347 BCE)</vt:lpstr>
      <vt:lpstr>PowerPoint Presentation</vt:lpstr>
      <vt:lpstr>PowerPoint Presentation</vt:lpstr>
      <vt:lpstr>Aristotle (389-322 BCE)</vt:lpstr>
      <vt:lpstr>Herodotus</vt:lpstr>
      <vt:lpstr>Hippocrates</vt:lpstr>
      <vt:lpstr>Hellenistic Philosophies</vt:lpstr>
      <vt:lpstr>Greek Theology</vt:lpstr>
      <vt:lpstr>Tragic Drama</vt:lpstr>
    </vt:vector>
  </TitlesOfParts>
  <Company>Florida Atlantic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Mediterranean Society: The Greek Phase</dc:title>
  <dc:creator>Henry Abramson</dc:creator>
  <cp:lastModifiedBy>OLIVIA THATCHER</cp:lastModifiedBy>
  <cp:revision>410</cp:revision>
  <dcterms:created xsi:type="dcterms:W3CDTF">2004-10-14T16:38:57Z</dcterms:created>
  <dcterms:modified xsi:type="dcterms:W3CDTF">2016-09-26T19:42:42Z</dcterms:modified>
</cp:coreProperties>
</file>