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22" r:id="rId2"/>
  </p:sldMasterIdLst>
  <p:notesMasterIdLst>
    <p:notesMasterId r:id="rId43"/>
  </p:notesMasterIdLst>
  <p:handoutMasterIdLst>
    <p:handoutMasterId r:id="rId44"/>
  </p:handoutMasterIdLst>
  <p:sldIdLst>
    <p:sldId id="256" r:id="rId3"/>
    <p:sldId id="257" r:id="rId4"/>
    <p:sldId id="259" r:id="rId5"/>
    <p:sldId id="260" r:id="rId6"/>
    <p:sldId id="261" r:id="rId7"/>
    <p:sldId id="262" r:id="rId8"/>
    <p:sldId id="263" r:id="rId9"/>
    <p:sldId id="264" r:id="rId10"/>
    <p:sldId id="294" r:id="rId11"/>
    <p:sldId id="265" r:id="rId12"/>
    <p:sldId id="266" r:id="rId13"/>
    <p:sldId id="295" r:id="rId14"/>
    <p:sldId id="267" r:id="rId15"/>
    <p:sldId id="268" r:id="rId16"/>
    <p:sldId id="269" r:id="rId17"/>
    <p:sldId id="296" r:id="rId18"/>
    <p:sldId id="270" r:id="rId19"/>
    <p:sldId id="271" r:id="rId20"/>
    <p:sldId id="287" r:id="rId21"/>
    <p:sldId id="272" r:id="rId22"/>
    <p:sldId id="293" r:id="rId23"/>
    <p:sldId id="273" r:id="rId24"/>
    <p:sldId id="274" r:id="rId25"/>
    <p:sldId id="297" r:id="rId26"/>
    <p:sldId id="275" r:id="rId27"/>
    <p:sldId id="291" r:id="rId28"/>
    <p:sldId id="298" r:id="rId29"/>
    <p:sldId id="276" r:id="rId30"/>
    <p:sldId id="277" r:id="rId31"/>
    <p:sldId id="278" r:id="rId32"/>
    <p:sldId id="279" r:id="rId33"/>
    <p:sldId id="280" r:id="rId34"/>
    <p:sldId id="281" r:id="rId35"/>
    <p:sldId id="282" r:id="rId36"/>
    <p:sldId id="290" r:id="rId37"/>
    <p:sldId id="283" r:id="rId38"/>
    <p:sldId id="284" r:id="rId39"/>
    <p:sldId id="285" r:id="rId40"/>
    <p:sldId id="288" r:id="rId41"/>
    <p:sldId id="286"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93" autoAdjust="0"/>
    <p:restoredTop sz="94699" autoAdjust="0"/>
  </p:normalViewPr>
  <p:slideViewPr>
    <p:cSldViewPr>
      <p:cViewPr varScale="1">
        <p:scale>
          <a:sx n="63" d="100"/>
          <a:sy n="63" d="100"/>
        </p:scale>
        <p:origin x="41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3C7015-F527-4497-BDE9-8F8A2A1E07F0}" type="datetimeFigureOut">
              <a:rPr lang="en-US" smtClean="0"/>
              <a:pPr/>
              <a:t>11/29/2016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AA684-6C02-416B-80ED-9B5E42AA06D5}" type="slidenum">
              <a:rPr lang="en-US" smtClean="0"/>
              <a:pPr/>
              <a:t>‹#›</a:t>
            </a:fld>
            <a:endParaRPr lang="en-US"/>
          </a:p>
        </p:txBody>
      </p:sp>
    </p:spTree>
    <p:extLst>
      <p:ext uri="{BB962C8B-B14F-4D97-AF65-F5344CB8AC3E}">
        <p14:creationId xmlns:p14="http://schemas.microsoft.com/office/powerpoint/2010/main" val="3550747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F211F51-3A1E-41B1-BE3C-DD271A4D823C}" type="slidenum">
              <a:rPr lang="en-US"/>
              <a:pPr/>
              <a:t>‹#›</a:t>
            </a:fld>
            <a:endParaRPr lang="en-US"/>
          </a:p>
        </p:txBody>
      </p:sp>
    </p:spTree>
    <p:extLst>
      <p:ext uri="{BB962C8B-B14F-4D97-AF65-F5344CB8AC3E}">
        <p14:creationId xmlns:p14="http://schemas.microsoft.com/office/powerpoint/2010/main" val="36312971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211F51-3A1E-41B1-BE3C-DD271A4D823C}" type="slidenum">
              <a:rPr lang="en-US" smtClean="0"/>
              <a:pPr/>
              <a:t>36</a:t>
            </a:fld>
            <a:endParaRPr lang="en-US"/>
          </a:p>
        </p:txBody>
      </p:sp>
    </p:spTree>
    <p:extLst>
      <p:ext uri="{BB962C8B-B14F-4D97-AF65-F5344CB8AC3E}">
        <p14:creationId xmlns:p14="http://schemas.microsoft.com/office/powerpoint/2010/main" val="218962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B560A6-5D90-4CB5-B0BC-149EA4018CC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C4D947-F742-4A52-8121-996CE5F7C0C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9C8878-5FA4-4528-8706-3DB6D65AA1B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3"/>
          <p:cNvGrpSpPr>
            <a:grpSpLocks/>
          </p:cNvGrpSpPr>
          <p:nvPr/>
        </p:nvGrpSpPr>
        <p:grpSpPr bwMode="auto">
          <a:xfrm>
            <a:off x="152400" y="76200"/>
            <a:ext cx="8801100" cy="6781800"/>
            <a:chOff x="96" y="48"/>
            <a:chExt cx="5544" cy="4272"/>
          </a:xfrm>
        </p:grpSpPr>
        <p:grpSp>
          <p:nvGrpSpPr>
            <p:cNvPr id="3" name="Group 4"/>
            <p:cNvGrpSpPr>
              <a:grpSpLocks/>
            </p:cNvGrpSpPr>
            <p:nvPr/>
          </p:nvGrpSpPr>
          <p:grpSpPr bwMode="auto">
            <a:xfrm>
              <a:off x="864" y="144"/>
              <a:ext cx="2664" cy="1440"/>
              <a:chOff x="864" y="144"/>
              <a:chExt cx="2664" cy="1440"/>
            </a:xfrm>
          </p:grpSpPr>
          <p:grpSp>
            <p:nvGrpSpPr>
              <p:cNvPr id="4" name="Group 5"/>
              <p:cNvGrpSpPr>
                <a:grpSpLocks/>
              </p:cNvGrpSpPr>
              <p:nvPr/>
            </p:nvGrpSpPr>
            <p:grpSpPr bwMode="auto">
              <a:xfrm>
                <a:off x="864" y="720"/>
                <a:ext cx="168" cy="192"/>
                <a:chOff x="1008" y="1584"/>
                <a:chExt cx="336" cy="384"/>
              </a:xfrm>
            </p:grpSpPr>
            <p:sp>
              <p:nvSpPr>
                <p:cNvPr id="269" name="Rectangle 6"/>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70" name="Rectangle 7"/>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71" name="Rectangle 8"/>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72" name="Rectangle 9"/>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73" name="Rectangle 10"/>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74" name="Rectangle 11"/>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75" name="Rectangle 12"/>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76" name="Rectangle 13"/>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5" name="Group 14"/>
              <p:cNvGrpSpPr>
                <a:grpSpLocks/>
              </p:cNvGrpSpPr>
              <p:nvPr/>
            </p:nvGrpSpPr>
            <p:grpSpPr bwMode="auto">
              <a:xfrm>
                <a:off x="1200" y="1392"/>
                <a:ext cx="168" cy="192"/>
                <a:chOff x="1008" y="1584"/>
                <a:chExt cx="336" cy="384"/>
              </a:xfrm>
            </p:grpSpPr>
            <p:sp>
              <p:nvSpPr>
                <p:cNvPr id="261" name="Rectangle 15"/>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62" name="Rectangle 16"/>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63" name="Rectangle 17"/>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64" name="Rectangle 18"/>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65" name="Rectangle 19"/>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66" name="Rectangle 20"/>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67" name="Rectangle 21"/>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68" name="Rectangle 22"/>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6" name="Group 23"/>
              <p:cNvGrpSpPr>
                <a:grpSpLocks/>
              </p:cNvGrpSpPr>
              <p:nvPr/>
            </p:nvGrpSpPr>
            <p:grpSpPr bwMode="auto">
              <a:xfrm>
                <a:off x="1824" y="144"/>
                <a:ext cx="168" cy="192"/>
                <a:chOff x="1008" y="1584"/>
                <a:chExt cx="336" cy="384"/>
              </a:xfrm>
            </p:grpSpPr>
            <p:sp>
              <p:nvSpPr>
                <p:cNvPr id="253" name="Rectangle 24"/>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54" name="Rectangle 25"/>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55" name="Rectangle 26"/>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56" name="Rectangle 27"/>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57" name="Rectangle 28"/>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58" name="Rectangle 29"/>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59" name="Rectangle 30"/>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60" name="Rectangle 31"/>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7" name="Group 32"/>
              <p:cNvGrpSpPr>
                <a:grpSpLocks/>
              </p:cNvGrpSpPr>
              <p:nvPr/>
            </p:nvGrpSpPr>
            <p:grpSpPr bwMode="auto">
              <a:xfrm>
                <a:off x="2496" y="528"/>
                <a:ext cx="168" cy="192"/>
                <a:chOff x="1008" y="1584"/>
                <a:chExt cx="336" cy="384"/>
              </a:xfrm>
            </p:grpSpPr>
            <p:sp>
              <p:nvSpPr>
                <p:cNvPr id="245" name="Rectangle 33"/>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46" name="Rectangle 34"/>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47" name="Rectangle 35"/>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48" name="Rectangle 36"/>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49" name="Rectangle 37"/>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50" name="Rectangle 38"/>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51" name="Rectangle 39"/>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52" name="Rectangle 40"/>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8" name="Group 41"/>
              <p:cNvGrpSpPr>
                <a:grpSpLocks/>
              </p:cNvGrpSpPr>
              <p:nvPr/>
            </p:nvGrpSpPr>
            <p:grpSpPr bwMode="auto">
              <a:xfrm>
                <a:off x="2016" y="1056"/>
                <a:ext cx="168" cy="192"/>
                <a:chOff x="1008" y="1584"/>
                <a:chExt cx="336" cy="384"/>
              </a:xfrm>
            </p:grpSpPr>
            <p:sp>
              <p:nvSpPr>
                <p:cNvPr id="237" name="Rectangle 42"/>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38" name="Rectangle 43"/>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39" name="Rectangle 44"/>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40" name="Rectangle 45"/>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41" name="Rectangle 46"/>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42" name="Rectangle 47"/>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43" name="Rectangle 48"/>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44" name="Rectangle 49"/>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9" name="Group 50"/>
              <p:cNvGrpSpPr>
                <a:grpSpLocks/>
              </p:cNvGrpSpPr>
              <p:nvPr/>
            </p:nvGrpSpPr>
            <p:grpSpPr bwMode="auto">
              <a:xfrm>
                <a:off x="3360" y="960"/>
                <a:ext cx="168" cy="192"/>
                <a:chOff x="1008" y="1584"/>
                <a:chExt cx="336" cy="384"/>
              </a:xfrm>
            </p:grpSpPr>
            <p:sp>
              <p:nvSpPr>
                <p:cNvPr id="229" name="Rectangle 51"/>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30" name="Rectangle 52"/>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31" name="Rectangle 53"/>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32" name="Rectangle 54"/>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33" name="Rectangle 55"/>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34" name="Rectangle 56"/>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35" name="Rectangle 57"/>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36" name="Rectangle 58"/>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0" name="Group 59"/>
              <p:cNvGrpSpPr>
                <a:grpSpLocks/>
              </p:cNvGrpSpPr>
              <p:nvPr/>
            </p:nvGrpSpPr>
            <p:grpSpPr bwMode="auto">
              <a:xfrm>
                <a:off x="2784" y="1344"/>
                <a:ext cx="168" cy="192"/>
                <a:chOff x="1008" y="1584"/>
                <a:chExt cx="336" cy="384"/>
              </a:xfrm>
            </p:grpSpPr>
            <p:sp>
              <p:nvSpPr>
                <p:cNvPr id="221" name="Rectangle 60"/>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22" name="Rectangle 61"/>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23" name="Rectangle 62"/>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24" name="Rectangle 63"/>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25" name="Rectangle 64"/>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26" name="Rectangle 65"/>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27" name="Rectangle 66"/>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28" name="Rectangle 67"/>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grpSp>
          <p:nvGrpSpPr>
            <p:cNvPr id="11" name="Group 68"/>
            <p:cNvGrpSpPr>
              <a:grpSpLocks/>
            </p:cNvGrpSpPr>
            <p:nvPr/>
          </p:nvGrpSpPr>
          <p:grpSpPr bwMode="auto">
            <a:xfrm>
              <a:off x="240" y="1968"/>
              <a:ext cx="3288" cy="1440"/>
              <a:chOff x="240" y="144"/>
              <a:chExt cx="3288" cy="1440"/>
            </a:xfrm>
          </p:grpSpPr>
          <p:grpSp>
            <p:nvGrpSpPr>
              <p:cNvPr id="12" name="Group 69"/>
              <p:cNvGrpSpPr>
                <a:grpSpLocks/>
              </p:cNvGrpSpPr>
              <p:nvPr/>
            </p:nvGrpSpPr>
            <p:grpSpPr bwMode="auto">
              <a:xfrm>
                <a:off x="864" y="720"/>
                <a:ext cx="168" cy="192"/>
                <a:chOff x="1008" y="1584"/>
                <a:chExt cx="336" cy="384"/>
              </a:xfrm>
            </p:grpSpPr>
            <p:sp>
              <p:nvSpPr>
                <p:cNvPr id="206" name="Rectangle 70"/>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07" name="Rectangle 71"/>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08" name="Rectangle 72"/>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09" name="Rectangle 73"/>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10" name="Rectangle 74"/>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11" name="Rectangle 75"/>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12" name="Rectangle 76"/>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13" name="Rectangle 77"/>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3" name="Group 78"/>
              <p:cNvGrpSpPr>
                <a:grpSpLocks/>
              </p:cNvGrpSpPr>
              <p:nvPr/>
            </p:nvGrpSpPr>
            <p:grpSpPr bwMode="auto">
              <a:xfrm>
                <a:off x="1200" y="1392"/>
                <a:ext cx="168" cy="192"/>
                <a:chOff x="1008" y="1584"/>
                <a:chExt cx="336" cy="384"/>
              </a:xfrm>
            </p:grpSpPr>
            <p:sp>
              <p:nvSpPr>
                <p:cNvPr id="198" name="Rectangle 79"/>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99" name="Rectangle 80"/>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00" name="Rectangle 81"/>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01" name="Rectangle 82"/>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02" name="Rectangle 83"/>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03" name="Rectangle 84"/>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04" name="Rectangle 85"/>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05" name="Rectangle 86"/>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4" name="Group 87"/>
              <p:cNvGrpSpPr>
                <a:grpSpLocks/>
              </p:cNvGrpSpPr>
              <p:nvPr/>
            </p:nvGrpSpPr>
            <p:grpSpPr bwMode="auto">
              <a:xfrm>
                <a:off x="240" y="144"/>
                <a:ext cx="168" cy="192"/>
                <a:chOff x="1008" y="1584"/>
                <a:chExt cx="336" cy="384"/>
              </a:xfrm>
            </p:grpSpPr>
            <p:sp>
              <p:nvSpPr>
                <p:cNvPr id="190" name="Rectangle 88"/>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91" name="Rectangle 89"/>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92" name="Rectangle 90"/>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93" name="Rectangle 91"/>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94" name="Rectangle 92"/>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95" name="Rectangle 93"/>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96" name="Rectangle 94"/>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97" name="Rectangle 95"/>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5" name="Group 96"/>
              <p:cNvGrpSpPr>
                <a:grpSpLocks/>
              </p:cNvGrpSpPr>
              <p:nvPr/>
            </p:nvGrpSpPr>
            <p:grpSpPr bwMode="auto">
              <a:xfrm>
                <a:off x="1824" y="144"/>
                <a:ext cx="168" cy="192"/>
                <a:chOff x="1008" y="1584"/>
                <a:chExt cx="336" cy="384"/>
              </a:xfrm>
            </p:grpSpPr>
            <p:sp>
              <p:nvSpPr>
                <p:cNvPr id="182" name="Rectangle 97"/>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83" name="Rectangle 98"/>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84" name="Rectangle 99"/>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85" name="Rectangle 100"/>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86" name="Rectangle 101"/>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87" name="Rectangle 102"/>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88" name="Rectangle 103"/>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89" name="Rectangle 104"/>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6" name="Group 105"/>
              <p:cNvGrpSpPr>
                <a:grpSpLocks/>
              </p:cNvGrpSpPr>
              <p:nvPr/>
            </p:nvGrpSpPr>
            <p:grpSpPr bwMode="auto">
              <a:xfrm>
                <a:off x="2496" y="528"/>
                <a:ext cx="168" cy="192"/>
                <a:chOff x="1008" y="1584"/>
                <a:chExt cx="336" cy="384"/>
              </a:xfrm>
            </p:grpSpPr>
            <p:sp>
              <p:nvSpPr>
                <p:cNvPr id="174" name="Rectangle 106"/>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75" name="Rectangle 107"/>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76" name="Rectangle 108"/>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77" name="Rectangle 109"/>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78" name="Rectangle 110"/>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79" name="Rectangle 111"/>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80" name="Rectangle 112"/>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81" name="Rectangle 113"/>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7" name="Group 114"/>
              <p:cNvGrpSpPr>
                <a:grpSpLocks/>
              </p:cNvGrpSpPr>
              <p:nvPr/>
            </p:nvGrpSpPr>
            <p:grpSpPr bwMode="auto">
              <a:xfrm>
                <a:off x="2016" y="1056"/>
                <a:ext cx="168" cy="192"/>
                <a:chOff x="1008" y="1584"/>
                <a:chExt cx="336" cy="384"/>
              </a:xfrm>
            </p:grpSpPr>
            <p:sp>
              <p:nvSpPr>
                <p:cNvPr id="166" name="Rectangle 115"/>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67" name="Rectangle 116"/>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68" name="Rectangle 117"/>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69" name="Rectangle 118"/>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70" name="Rectangle 119"/>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71" name="Rectangle 120"/>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72" name="Rectangle 121"/>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73" name="Rectangle 122"/>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8" name="Group 123"/>
              <p:cNvGrpSpPr>
                <a:grpSpLocks/>
              </p:cNvGrpSpPr>
              <p:nvPr/>
            </p:nvGrpSpPr>
            <p:grpSpPr bwMode="auto">
              <a:xfrm>
                <a:off x="3360" y="960"/>
                <a:ext cx="168" cy="192"/>
                <a:chOff x="1008" y="1584"/>
                <a:chExt cx="336" cy="384"/>
              </a:xfrm>
            </p:grpSpPr>
            <p:sp>
              <p:nvSpPr>
                <p:cNvPr id="158" name="Rectangle 124"/>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59" name="Rectangle 125"/>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60" name="Rectangle 126"/>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61" name="Rectangle 127"/>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62" name="Rectangle 128"/>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63" name="Rectangle 129"/>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64" name="Rectangle 130"/>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65" name="Rectangle 131"/>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9" name="Group 132"/>
              <p:cNvGrpSpPr>
                <a:grpSpLocks/>
              </p:cNvGrpSpPr>
              <p:nvPr/>
            </p:nvGrpSpPr>
            <p:grpSpPr bwMode="auto">
              <a:xfrm>
                <a:off x="2784" y="1344"/>
                <a:ext cx="168" cy="192"/>
                <a:chOff x="1008" y="1584"/>
                <a:chExt cx="336" cy="384"/>
              </a:xfrm>
            </p:grpSpPr>
            <p:sp>
              <p:nvSpPr>
                <p:cNvPr id="150" name="Rectangle 133"/>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51" name="Rectangle 134"/>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52" name="Rectangle 135"/>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53" name="Rectangle 136"/>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54" name="Rectangle 137"/>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55" name="Rectangle 138"/>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56" name="Rectangle 139"/>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57" name="Rectangle 140"/>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grpSp>
          <p:nvGrpSpPr>
            <p:cNvPr id="20" name="Group 141"/>
            <p:cNvGrpSpPr>
              <a:grpSpLocks/>
            </p:cNvGrpSpPr>
            <p:nvPr/>
          </p:nvGrpSpPr>
          <p:grpSpPr bwMode="auto">
            <a:xfrm>
              <a:off x="4320" y="624"/>
              <a:ext cx="168" cy="192"/>
              <a:chOff x="1008" y="1584"/>
              <a:chExt cx="336" cy="384"/>
            </a:xfrm>
          </p:grpSpPr>
          <p:sp>
            <p:nvSpPr>
              <p:cNvPr id="134" name="Rectangle 142"/>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35" name="Rectangle 143"/>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36" name="Rectangle 144"/>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37" name="Rectangle 145"/>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38" name="Rectangle 146"/>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39" name="Rectangle 147"/>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40" name="Rectangle 148"/>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41" name="Rectangle 149"/>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21" name="Group 150"/>
            <p:cNvGrpSpPr>
              <a:grpSpLocks/>
            </p:cNvGrpSpPr>
            <p:nvPr/>
          </p:nvGrpSpPr>
          <p:grpSpPr bwMode="auto">
            <a:xfrm>
              <a:off x="4656" y="1296"/>
              <a:ext cx="168" cy="192"/>
              <a:chOff x="1008" y="1584"/>
              <a:chExt cx="336" cy="384"/>
            </a:xfrm>
          </p:grpSpPr>
          <p:sp>
            <p:nvSpPr>
              <p:cNvPr id="126" name="Rectangle 151"/>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7" name="Rectangle 152"/>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8" name="Rectangle 153"/>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9" name="Rectangle 154"/>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30" name="Rectangle 155"/>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31" name="Rectangle 156"/>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32" name="Rectangle 157"/>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33" name="Rectangle 158"/>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42" name="Group 159"/>
            <p:cNvGrpSpPr>
              <a:grpSpLocks/>
            </p:cNvGrpSpPr>
            <p:nvPr/>
          </p:nvGrpSpPr>
          <p:grpSpPr bwMode="auto">
            <a:xfrm>
              <a:off x="3696" y="48"/>
              <a:ext cx="168" cy="192"/>
              <a:chOff x="1008" y="1584"/>
              <a:chExt cx="336" cy="384"/>
            </a:xfrm>
          </p:grpSpPr>
          <p:sp>
            <p:nvSpPr>
              <p:cNvPr id="118" name="Rectangle 160"/>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9" name="Rectangle 161"/>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0" name="Rectangle 162"/>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1" name="Rectangle 163"/>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2" name="Rectangle 164"/>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3" name="Rectangle 165"/>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4" name="Rectangle 166"/>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5" name="Rectangle 167"/>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43" name="Group 168"/>
            <p:cNvGrpSpPr>
              <a:grpSpLocks/>
            </p:cNvGrpSpPr>
            <p:nvPr/>
          </p:nvGrpSpPr>
          <p:grpSpPr bwMode="auto">
            <a:xfrm>
              <a:off x="5280" y="48"/>
              <a:ext cx="168" cy="192"/>
              <a:chOff x="1008" y="1584"/>
              <a:chExt cx="336" cy="384"/>
            </a:xfrm>
          </p:grpSpPr>
          <p:sp>
            <p:nvSpPr>
              <p:cNvPr id="110" name="Rectangle 169"/>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1" name="Rectangle 170"/>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2" name="Rectangle 171"/>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3" name="Rectangle 172"/>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4" name="Rectangle 173"/>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5" name="Rectangle 174"/>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6" name="Rectangle 175"/>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7" name="Rectangle 176"/>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44" name="Group 177"/>
            <p:cNvGrpSpPr>
              <a:grpSpLocks/>
            </p:cNvGrpSpPr>
            <p:nvPr/>
          </p:nvGrpSpPr>
          <p:grpSpPr bwMode="auto">
            <a:xfrm>
              <a:off x="5472" y="960"/>
              <a:ext cx="168" cy="192"/>
              <a:chOff x="1008" y="1584"/>
              <a:chExt cx="336" cy="384"/>
            </a:xfrm>
          </p:grpSpPr>
          <p:sp>
            <p:nvSpPr>
              <p:cNvPr id="102" name="Rectangle 178"/>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3" name="Rectangle 179"/>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4" name="Rectangle 180"/>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5" name="Rectangle 181"/>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6" name="Rectangle 182"/>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7" name="Rectangle 183"/>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8" name="Rectangle 184"/>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9" name="Rectangle 185"/>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45" name="Group 186"/>
            <p:cNvGrpSpPr>
              <a:grpSpLocks/>
            </p:cNvGrpSpPr>
            <p:nvPr/>
          </p:nvGrpSpPr>
          <p:grpSpPr bwMode="auto">
            <a:xfrm>
              <a:off x="4224" y="2400"/>
              <a:ext cx="168" cy="192"/>
              <a:chOff x="1008" y="1584"/>
              <a:chExt cx="336" cy="384"/>
            </a:xfrm>
          </p:grpSpPr>
          <p:sp>
            <p:nvSpPr>
              <p:cNvPr id="94" name="Rectangle 187"/>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95" name="Rectangle 188"/>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96" name="Rectangle 189"/>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97" name="Rectangle 190"/>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98" name="Rectangle 191"/>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99" name="Rectangle 192"/>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0" name="Rectangle 193"/>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1" name="Rectangle 194"/>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46" name="Group 195"/>
            <p:cNvGrpSpPr>
              <a:grpSpLocks/>
            </p:cNvGrpSpPr>
            <p:nvPr/>
          </p:nvGrpSpPr>
          <p:grpSpPr bwMode="auto">
            <a:xfrm>
              <a:off x="4560" y="3072"/>
              <a:ext cx="168" cy="192"/>
              <a:chOff x="1008" y="1584"/>
              <a:chExt cx="336" cy="384"/>
            </a:xfrm>
          </p:grpSpPr>
          <p:sp>
            <p:nvSpPr>
              <p:cNvPr id="86" name="Rectangle 196"/>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87" name="Rectangle 197"/>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88" name="Rectangle 198"/>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89" name="Rectangle 199"/>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90" name="Rectangle 200"/>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91" name="Rectangle 201"/>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92" name="Rectangle 202"/>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93" name="Rectangle 203"/>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47" name="Group 204"/>
            <p:cNvGrpSpPr>
              <a:grpSpLocks/>
            </p:cNvGrpSpPr>
            <p:nvPr/>
          </p:nvGrpSpPr>
          <p:grpSpPr bwMode="auto">
            <a:xfrm>
              <a:off x="3600" y="1824"/>
              <a:ext cx="168" cy="192"/>
              <a:chOff x="1008" y="1584"/>
              <a:chExt cx="336" cy="384"/>
            </a:xfrm>
          </p:grpSpPr>
          <p:sp>
            <p:nvSpPr>
              <p:cNvPr id="78" name="Rectangle 205"/>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79" name="Rectangle 206"/>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80" name="Rectangle 207"/>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81" name="Rectangle 208"/>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82" name="Rectangle 209"/>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83" name="Rectangle 210"/>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84" name="Rectangle 211"/>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85" name="Rectangle 212"/>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48" name="Group 213"/>
            <p:cNvGrpSpPr>
              <a:grpSpLocks/>
            </p:cNvGrpSpPr>
            <p:nvPr/>
          </p:nvGrpSpPr>
          <p:grpSpPr bwMode="auto">
            <a:xfrm>
              <a:off x="5184" y="1824"/>
              <a:ext cx="168" cy="192"/>
              <a:chOff x="1008" y="1584"/>
              <a:chExt cx="336" cy="384"/>
            </a:xfrm>
          </p:grpSpPr>
          <p:sp>
            <p:nvSpPr>
              <p:cNvPr id="70" name="Rectangle 214"/>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71" name="Rectangle 215"/>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72" name="Rectangle 216"/>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73" name="Rectangle 217"/>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74" name="Rectangle 218"/>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75" name="Rectangle 219"/>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76" name="Rectangle 220"/>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77" name="Rectangle 221"/>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49" name="Group 222"/>
            <p:cNvGrpSpPr>
              <a:grpSpLocks/>
            </p:cNvGrpSpPr>
            <p:nvPr/>
          </p:nvGrpSpPr>
          <p:grpSpPr bwMode="auto">
            <a:xfrm>
              <a:off x="5376" y="2736"/>
              <a:ext cx="168" cy="192"/>
              <a:chOff x="1008" y="1584"/>
              <a:chExt cx="336" cy="384"/>
            </a:xfrm>
          </p:grpSpPr>
          <p:sp>
            <p:nvSpPr>
              <p:cNvPr id="62" name="Rectangle 223"/>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63" name="Rectangle 224"/>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64" name="Rectangle 225"/>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65" name="Rectangle 226"/>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66" name="Rectangle 227"/>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67" name="Rectangle 228"/>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68" name="Rectangle 229"/>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69" name="Rectangle 230"/>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214" name="Group 231"/>
            <p:cNvGrpSpPr>
              <a:grpSpLocks/>
            </p:cNvGrpSpPr>
            <p:nvPr/>
          </p:nvGrpSpPr>
          <p:grpSpPr bwMode="auto">
            <a:xfrm>
              <a:off x="3816" y="3840"/>
              <a:ext cx="168" cy="192"/>
              <a:chOff x="1008" y="1584"/>
              <a:chExt cx="336" cy="384"/>
            </a:xfrm>
          </p:grpSpPr>
          <p:sp>
            <p:nvSpPr>
              <p:cNvPr id="54" name="Rectangle 232"/>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55" name="Rectangle 233"/>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56" name="Rectangle 234"/>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57" name="Rectangle 235"/>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58" name="Rectangle 236"/>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59" name="Rectangle 237"/>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60" name="Rectangle 238"/>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61" name="Rectangle 239"/>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215" name="Group 240"/>
            <p:cNvGrpSpPr>
              <a:grpSpLocks/>
            </p:cNvGrpSpPr>
            <p:nvPr/>
          </p:nvGrpSpPr>
          <p:grpSpPr bwMode="auto">
            <a:xfrm>
              <a:off x="5400" y="3840"/>
              <a:ext cx="168" cy="192"/>
              <a:chOff x="1008" y="1584"/>
              <a:chExt cx="336" cy="384"/>
            </a:xfrm>
          </p:grpSpPr>
          <p:sp>
            <p:nvSpPr>
              <p:cNvPr id="46" name="Rectangle 241"/>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47" name="Rectangle 242"/>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48" name="Rectangle 243"/>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49" name="Rectangle 244"/>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50" name="Rectangle 245"/>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51" name="Rectangle 246"/>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52" name="Rectangle 247"/>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53" name="Rectangle 248"/>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216" name="Group 249"/>
            <p:cNvGrpSpPr>
              <a:grpSpLocks/>
            </p:cNvGrpSpPr>
            <p:nvPr/>
          </p:nvGrpSpPr>
          <p:grpSpPr bwMode="auto">
            <a:xfrm>
              <a:off x="96" y="3744"/>
              <a:ext cx="168" cy="192"/>
              <a:chOff x="1008" y="1584"/>
              <a:chExt cx="336" cy="384"/>
            </a:xfrm>
          </p:grpSpPr>
          <p:sp>
            <p:nvSpPr>
              <p:cNvPr id="38" name="Rectangle 250"/>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39" name="Rectangle 251"/>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40" name="Rectangle 252"/>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41" name="Rectangle 253"/>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42" name="Rectangle 254"/>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43" name="Rectangle 255"/>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44" name="Rectangle 256"/>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45" name="Rectangle 257"/>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217" name="Group 258"/>
            <p:cNvGrpSpPr>
              <a:grpSpLocks/>
            </p:cNvGrpSpPr>
            <p:nvPr/>
          </p:nvGrpSpPr>
          <p:grpSpPr bwMode="auto">
            <a:xfrm>
              <a:off x="1680" y="3744"/>
              <a:ext cx="168" cy="192"/>
              <a:chOff x="1008" y="1584"/>
              <a:chExt cx="336" cy="384"/>
            </a:xfrm>
          </p:grpSpPr>
          <p:sp>
            <p:nvSpPr>
              <p:cNvPr id="30" name="Rectangle 259"/>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31" name="Rectangle 260"/>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32" name="Rectangle 261"/>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33" name="Rectangle 262"/>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34" name="Rectangle 263"/>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35" name="Rectangle 264"/>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36" name="Rectangle 265"/>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37" name="Rectangle 266"/>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218" name="Group 267"/>
            <p:cNvGrpSpPr>
              <a:grpSpLocks/>
            </p:cNvGrpSpPr>
            <p:nvPr/>
          </p:nvGrpSpPr>
          <p:grpSpPr bwMode="auto">
            <a:xfrm>
              <a:off x="2352" y="4128"/>
              <a:ext cx="168" cy="192"/>
              <a:chOff x="1008" y="1584"/>
              <a:chExt cx="336" cy="384"/>
            </a:xfrm>
          </p:grpSpPr>
          <p:sp>
            <p:nvSpPr>
              <p:cNvPr id="22" name="Rectangle 268"/>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3" name="Rectangle 269"/>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4" name="Rectangle 270"/>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5" name="Rectangle 271"/>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6" name="Rectangle 272"/>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7" name="Rectangle 273"/>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8" name="Rectangle 274"/>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9" name="Rectangle 275"/>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sp>
        <p:nvSpPr>
          <p:cNvPr id="277" name="Rectangle 280"/>
          <p:cNvSpPr>
            <a:spLocks noChangeArrowheads="1"/>
          </p:cNvSpPr>
          <p:nvPr/>
        </p:nvSpPr>
        <p:spPr bwMode="invGray">
          <a:xfrm rot="5400000">
            <a:off x="265113" y="2779713"/>
            <a:ext cx="152400" cy="7620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78" name="Rectangle 282"/>
          <p:cNvSpPr>
            <a:spLocks noChangeArrowheads="1"/>
          </p:cNvSpPr>
          <p:nvPr/>
        </p:nvSpPr>
        <p:spPr bwMode="invGray">
          <a:xfrm rot="5400000">
            <a:off x="455613" y="2665413"/>
            <a:ext cx="76200" cy="22860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79" name="Rectangle 283"/>
          <p:cNvSpPr>
            <a:spLocks noChangeArrowheads="1"/>
          </p:cNvSpPr>
          <p:nvPr/>
        </p:nvSpPr>
        <p:spPr bwMode="invGray">
          <a:xfrm rot="5400000">
            <a:off x="303213" y="2894013"/>
            <a:ext cx="76200" cy="38100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80" name="Rectangle 284"/>
          <p:cNvSpPr>
            <a:spLocks noChangeArrowheads="1"/>
          </p:cNvSpPr>
          <p:nvPr/>
        </p:nvSpPr>
        <p:spPr bwMode="invGray">
          <a:xfrm rot="5400000">
            <a:off x="-39687" y="2779713"/>
            <a:ext cx="457200" cy="7620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81" name="Rectangle 285"/>
          <p:cNvSpPr>
            <a:spLocks noChangeArrowheads="1"/>
          </p:cNvSpPr>
          <p:nvPr/>
        </p:nvSpPr>
        <p:spPr bwMode="invGray">
          <a:xfrm rot="5400000">
            <a:off x="455613" y="2360613"/>
            <a:ext cx="76200" cy="53340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82" name="Rectangle 286"/>
          <p:cNvSpPr>
            <a:spLocks noChangeArrowheads="1"/>
          </p:cNvSpPr>
          <p:nvPr/>
        </p:nvSpPr>
        <p:spPr bwMode="invGray">
          <a:xfrm rot="5400000">
            <a:off x="-1296987" y="4646613"/>
            <a:ext cx="4040187" cy="77787"/>
          </a:xfrm>
          <a:prstGeom prst="rect">
            <a:avLst/>
          </a:prstGeom>
          <a:solidFill>
            <a:schemeClr val="accent1"/>
          </a:solidFill>
          <a:ln w="9525">
            <a:noFill/>
            <a:miter lim="800000"/>
            <a:headEnd/>
            <a:tailEnd/>
          </a:ln>
          <a:effectLst/>
        </p:spPr>
        <p:txBody>
          <a:bodyPr wrap="none" anchor="ctr"/>
          <a:lstStyle/>
          <a:p>
            <a:pPr>
              <a:defRPr/>
            </a:pPr>
            <a:endParaRPr lang="en-US"/>
          </a:p>
        </p:txBody>
      </p:sp>
      <p:grpSp>
        <p:nvGrpSpPr>
          <p:cNvPr id="219" name="Group 302"/>
          <p:cNvGrpSpPr>
            <a:grpSpLocks/>
          </p:cNvGrpSpPr>
          <p:nvPr/>
        </p:nvGrpSpPr>
        <p:grpSpPr bwMode="auto">
          <a:xfrm>
            <a:off x="303213" y="2894013"/>
            <a:ext cx="8688387" cy="77787"/>
            <a:chOff x="191" y="1823"/>
            <a:chExt cx="5473" cy="49"/>
          </a:xfrm>
        </p:grpSpPr>
        <p:sp>
          <p:nvSpPr>
            <p:cNvPr id="284" name="Rectangle 281"/>
            <p:cNvSpPr>
              <a:spLocks noChangeArrowheads="1"/>
            </p:cNvSpPr>
            <p:nvPr userDrawn="1"/>
          </p:nvSpPr>
          <p:spPr bwMode="invGray">
            <a:xfrm rot="5400000">
              <a:off x="215" y="1799"/>
              <a:ext cx="48" cy="96"/>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85" name="Rectangle 287"/>
            <p:cNvSpPr>
              <a:spLocks noChangeArrowheads="1"/>
            </p:cNvSpPr>
            <p:nvPr userDrawn="1"/>
          </p:nvSpPr>
          <p:spPr bwMode="invGray">
            <a:xfrm>
              <a:off x="288" y="1824"/>
              <a:ext cx="240" cy="48"/>
            </a:xfrm>
            <a:prstGeom prst="rect">
              <a:avLst/>
            </a:prstGeom>
            <a:solidFill>
              <a:schemeClr val="accent1">
                <a:alpha val="50000"/>
              </a:schemeClr>
            </a:solidFill>
            <a:ln w="9525">
              <a:noFill/>
              <a:miter lim="800000"/>
              <a:headEnd/>
              <a:tailEnd/>
            </a:ln>
            <a:effectLst/>
          </p:spPr>
          <p:txBody>
            <a:bodyPr wrap="none" anchor="ctr"/>
            <a:lstStyle/>
            <a:p>
              <a:pPr>
                <a:defRPr/>
              </a:pPr>
              <a:endParaRPr lang="en-US"/>
            </a:p>
          </p:txBody>
        </p:sp>
        <p:sp>
          <p:nvSpPr>
            <p:cNvPr id="286" name="Rectangle 288"/>
            <p:cNvSpPr>
              <a:spLocks noChangeArrowheads="1"/>
            </p:cNvSpPr>
            <p:nvPr userDrawn="1"/>
          </p:nvSpPr>
          <p:spPr bwMode="invGray">
            <a:xfrm>
              <a:off x="528" y="1824"/>
              <a:ext cx="5136" cy="48"/>
            </a:xfrm>
            <a:prstGeom prst="rect">
              <a:avLst/>
            </a:prstGeom>
            <a:solidFill>
              <a:schemeClr val="accent1"/>
            </a:solidFill>
            <a:ln w="9525">
              <a:noFill/>
              <a:miter lim="800000"/>
              <a:headEnd/>
              <a:tailEnd/>
            </a:ln>
            <a:effectLst/>
          </p:spPr>
          <p:txBody>
            <a:bodyPr wrap="none" anchor="ctr"/>
            <a:lstStyle/>
            <a:p>
              <a:pPr>
                <a:defRPr/>
              </a:pPr>
              <a:endParaRPr lang="en-US"/>
            </a:p>
          </p:txBody>
        </p:sp>
      </p:grpSp>
      <p:sp>
        <p:nvSpPr>
          <p:cNvPr id="287" name="Rectangle 289"/>
          <p:cNvSpPr>
            <a:spLocks noChangeArrowheads="1"/>
          </p:cNvSpPr>
          <p:nvPr/>
        </p:nvSpPr>
        <p:spPr bwMode="invGray">
          <a:xfrm rot="5400000">
            <a:off x="417513" y="2932113"/>
            <a:ext cx="304800" cy="76200"/>
          </a:xfrm>
          <a:prstGeom prst="rect">
            <a:avLst/>
          </a:prstGeom>
          <a:solidFill>
            <a:schemeClr val="accent1"/>
          </a:solidFill>
          <a:ln w="9525">
            <a:noFill/>
            <a:miter lim="800000"/>
            <a:headEnd/>
            <a:tailEnd/>
          </a:ln>
          <a:effectLst/>
        </p:spPr>
        <p:txBody>
          <a:bodyPr wrap="none" anchor="ctr"/>
          <a:lstStyle/>
          <a:p>
            <a:pPr>
              <a:defRPr/>
            </a:pPr>
            <a:endParaRPr lang="en-US"/>
          </a:p>
        </p:txBody>
      </p:sp>
      <p:grpSp>
        <p:nvGrpSpPr>
          <p:cNvPr id="220" name="Group 301"/>
          <p:cNvGrpSpPr>
            <a:grpSpLocks/>
          </p:cNvGrpSpPr>
          <p:nvPr/>
        </p:nvGrpSpPr>
        <p:grpSpPr bwMode="auto">
          <a:xfrm>
            <a:off x="152400" y="0"/>
            <a:ext cx="457200" cy="6705600"/>
            <a:chOff x="96" y="0"/>
            <a:chExt cx="288" cy="4224"/>
          </a:xfrm>
        </p:grpSpPr>
        <p:grpSp>
          <p:nvGrpSpPr>
            <p:cNvPr id="283" name="Group 300"/>
            <p:cNvGrpSpPr>
              <a:grpSpLocks/>
            </p:cNvGrpSpPr>
            <p:nvPr userDrawn="1"/>
          </p:nvGrpSpPr>
          <p:grpSpPr bwMode="auto">
            <a:xfrm>
              <a:off x="96" y="0"/>
              <a:ext cx="288" cy="1584"/>
              <a:chOff x="96" y="0"/>
              <a:chExt cx="288" cy="1584"/>
            </a:xfrm>
          </p:grpSpPr>
          <p:sp>
            <p:nvSpPr>
              <p:cNvPr id="293" name="Rectangle 277"/>
              <p:cNvSpPr>
                <a:spLocks noChangeArrowheads="1"/>
              </p:cNvSpPr>
              <p:nvPr userDrawn="1"/>
            </p:nvSpPr>
            <p:spPr bwMode="ltGray">
              <a:xfrm>
                <a:off x="96" y="1488"/>
                <a:ext cx="288" cy="96"/>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94" name="Rectangle 278"/>
              <p:cNvSpPr>
                <a:spLocks noChangeArrowheads="1"/>
              </p:cNvSpPr>
              <p:nvPr userDrawn="1"/>
            </p:nvSpPr>
            <p:spPr bwMode="ltGray">
              <a:xfrm>
                <a:off x="96" y="0"/>
                <a:ext cx="288" cy="1488"/>
              </a:xfrm>
              <a:prstGeom prst="rect">
                <a:avLst/>
              </a:prstGeom>
              <a:solidFill>
                <a:schemeClr val="hlink"/>
              </a:solidFill>
              <a:ln w="9525">
                <a:noFill/>
                <a:miter lim="800000"/>
                <a:headEnd/>
                <a:tailEnd/>
              </a:ln>
              <a:effectLst/>
            </p:spPr>
            <p:txBody>
              <a:bodyPr wrap="none" anchor="ctr"/>
              <a:lstStyle/>
              <a:p>
                <a:pPr>
                  <a:defRPr/>
                </a:pPr>
                <a:endParaRPr lang="en-US"/>
              </a:p>
            </p:txBody>
          </p:sp>
        </p:grpSp>
        <p:grpSp>
          <p:nvGrpSpPr>
            <p:cNvPr id="288" name="Group 299"/>
            <p:cNvGrpSpPr>
              <a:grpSpLocks/>
            </p:cNvGrpSpPr>
            <p:nvPr userDrawn="1"/>
          </p:nvGrpSpPr>
          <p:grpSpPr bwMode="auto">
            <a:xfrm>
              <a:off x="96" y="2016"/>
              <a:ext cx="288" cy="2208"/>
              <a:chOff x="96" y="2016"/>
              <a:chExt cx="288" cy="2208"/>
            </a:xfrm>
          </p:grpSpPr>
          <p:sp>
            <p:nvSpPr>
              <p:cNvPr id="291" name="Rectangle 291"/>
              <p:cNvSpPr>
                <a:spLocks noChangeArrowheads="1"/>
              </p:cNvSpPr>
              <p:nvPr userDrawn="1"/>
            </p:nvSpPr>
            <p:spPr bwMode="ltGray">
              <a:xfrm>
                <a:off x="96" y="2016"/>
                <a:ext cx="288" cy="96"/>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292" name="Rectangle 292"/>
              <p:cNvSpPr>
                <a:spLocks noChangeArrowheads="1"/>
              </p:cNvSpPr>
              <p:nvPr userDrawn="1"/>
            </p:nvSpPr>
            <p:spPr bwMode="ltGray">
              <a:xfrm>
                <a:off x="96" y="2112"/>
                <a:ext cx="288" cy="2112"/>
              </a:xfrm>
              <a:prstGeom prst="rect">
                <a:avLst/>
              </a:prstGeom>
              <a:solidFill>
                <a:schemeClr val="accent2"/>
              </a:solidFill>
              <a:ln w="9525">
                <a:noFill/>
                <a:miter lim="800000"/>
                <a:headEnd/>
                <a:tailEnd/>
              </a:ln>
              <a:effectLst/>
            </p:spPr>
            <p:txBody>
              <a:bodyPr wrap="none" anchor="ctr"/>
              <a:lstStyle/>
              <a:p>
                <a:pPr>
                  <a:defRPr/>
                </a:pPr>
                <a:endParaRPr lang="en-US"/>
              </a:p>
            </p:txBody>
          </p:sp>
        </p:grpSp>
      </p:grpSp>
      <p:sp>
        <p:nvSpPr>
          <p:cNvPr id="9509" name="Rectangle 293"/>
          <p:cNvSpPr>
            <a:spLocks noGrp="1" noChangeArrowheads="1"/>
          </p:cNvSpPr>
          <p:nvPr>
            <p:ph type="ctrTitle"/>
          </p:nvPr>
        </p:nvSpPr>
        <p:spPr>
          <a:xfrm>
            <a:off x="1143000" y="1676400"/>
            <a:ext cx="7772400" cy="1143000"/>
          </a:xfrm>
        </p:spPr>
        <p:txBody>
          <a:bodyPr/>
          <a:lstStyle>
            <a:lvl1pPr algn="l">
              <a:defRPr/>
            </a:lvl1pPr>
          </a:lstStyle>
          <a:p>
            <a:r>
              <a:rPr lang="en-US" smtClean="0"/>
              <a:t>Click to edit Master title style</a:t>
            </a:r>
            <a:endParaRPr lang="en-US"/>
          </a:p>
        </p:txBody>
      </p:sp>
      <p:sp>
        <p:nvSpPr>
          <p:cNvPr id="9510" name="Rectangle 29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295" name="Rectangle 295"/>
          <p:cNvSpPr>
            <a:spLocks noGrp="1" noChangeArrowheads="1"/>
          </p:cNvSpPr>
          <p:nvPr>
            <p:ph type="dt" sz="half" idx="10"/>
          </p:nvPr>
        </p:nvSpPr>
        <p:spPr>
          <a:xfrm>
            <a:off x="685800" y="6248400"/>
            <a:ext cx="1905000" cy="457200"/>
          </a:xfrm>
        </p:spPr>
        <p:txBody>
          <a:bodyPr/>
          <a:lstStyle>
            <a:lvl1pPr>
              <a:defRPr/>
            </a:lvl1pPr>
          </a:lstStyle>
          <a:p>
            <a:endParaRPr lang="en-US" altLang="en-US"/>
          </a:p>
        </p:txBody>
      </p:sp>
      <p:sp>
        <p:nvSpPr>
          <p:cNvPr id="296" name="Rectangle 296"/>
          <p:cNvSpPr>
            <a:spLocks noGrp="1" noChangeArrowheads="1"/>
          </p:cNvSpPr>
          <p:nvPr>
            <p:ph type="ftr" sz="quarter" idx="11"/>
          </p:nvPr>
        </p:nvSpPr>
        <p:spPr>
          <a:xfrm>
            <a:off x="3124200" y="6248400"/>
            <a:ext cx="2895600" cy="457200"/>
          </a:xfrm>
        </p:spPr>
        <p:txBody>
          <a:bodyPr/>
          <a:lstStyle>
            <a:lvl1pPr>
              <a:defRPr/>
            </a:lvl1pPr>
          </a:lstStyle>
          <a:p>
            <a:endParaRPr lang="en-US" altLang="en-US"/>
          </a:p>
        </p:txBody>
      </p:sp>
      <p:sp>
        <p:nvSpPr>
          <p:cNvPr id="297" name="Rectangle 297"/>
          <p:cNvSpPr>
            <a:spLocks noGrp="1" noChangeArrowheads="1"/>
          </p:cNvSpPr>
          <p:nvPr>
            <p:ph type="sldNum" sz="quarter" idx="12"/>
          </p:nvPr>
        </p:nvSpPr>
        <p:spPr>
          <a:xfrm>
            <a:off x="6553200" y="6248400"/>
            <a:ext cx="1905000" cy="457200"/>
          </a:xfrm>
        </p:spPr>
        <p:txBody>
          <a:bodyPr/>
          <a:lstStyle>
            <a:lvl1pPr>
              <a:defRPr/>
            </a:lvl1pPr>
          </a:lstStyle>
          <a:p>
            <a:fld id="{827AD782-2A30-4A6A-A3C0-CD4423939F20}" type="slidenum">
              <a:rPr lang="en-US" altLang="en-US" smtClean="0"/>
              <a:pPr/>
              <a:t>‹#›</a:t>
            </a:fld>
            <a:endParaRPr lang="en-US" altLang="en-US"/>
          </a:p>
        </p:txBody>
      </p:sp>
      <p:sp>
        <p:nvSpPr>
          <p:cNvPr id="298" name="Rectangle 297"/>
          <p:cNvSpPr>
            <a:spLocks noChangeArrowheads="1"/>
          </p:cNvSpPr>
          <p:nvPr userDrawn="1"/>
        </p:nvSpPr>
        <p:spPr bwMode="auto">
          <a:xfrm>
            <a:off x="1828800" y="6629400"/>
            <a:ext cx="5322888" cy="228600"/>
          </a:xfrm>
          <a:prstGeom prst="rect">
            <a:avLst/>
          </a:prstGeom>
          <a:noFill/>
          <a:ln w="9525">
            <a:noFill/>
            <a:miter lim="800000"/>
            <a:headEnd/>
            <a:tailEnd/>
          </a:ln>
          <a:effectLst/>
        </p:spPr>
        <p:txBody>
          <a:bodyPr wrap="none" anchor="ctr">
            <a:spAutoFit/>
          </a:bodyPr>
          <a:lstStyle/>
          <a:p>
            <a:r>
              <a:rPr lang="en-US" sz="900"/>
              <a:t>Copyright © 2007 The McGraw-Hill Companies Inc. Permission Required for Reproduction or Display.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barn(inHorizontal)">
                                      <p:cBhvr>
                                        <p:cTn id="7" dur="500"/>
                                        <p:tgtEl>
                                          <p:spTgt spid="2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2"/>
                                        </p:tgtEl>
                                        <p:attrNameLst>
                                          <p:attrName>style.visibility</p:attrName>
                                        </p:attrNameLst>
                                      </p:cBhvr>
                                      <p:to>
                                        <p:strVal val="visible"/>
                                      </p:to>
                                    </p:set>
                                    <p:animEffect transition="in" filter="wipe(down)">
                                      <p:cBhvr>
                                        <p:cTn id="11" dur="500"/>
                                        <p:tgtEl>
                                          <p:spTgt spid="28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81"/>
                                        </p:tgtEl>
                                        <p:attrNameLst>
                                          <p:attrName>style.visibility</p:attrName>
                                        </p:attrNameLst>
                                      </p:cBhvr>
                                      <p:to>
                                        <p:strVal val="visible"/>
                                      </p:to>
                                    </p:set>
                                    <p:animEffect transition="in" filter="wipe(right)">
                                      <p:cBhvr>
                                        <p:cTn id="15" dur="500"/>
                                        <p:tgtEl>
                                          <p:spTgt spid="28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80"/>
                                        </p:tgtEl>
                                        <p:attrNameLst>
                                          <p:attrName>style.visibility</p:attrName>
                                        </p:attrNameLst>
                                      </p:cBhvr>
                                      <p:to>
                                        <p:strVal val="visible"/>
                                      </p:to>
                                    </p:set>
                                    <p:animEffect transition="in" filter="wipe(up)">
                                      <p:cBhvr>
                                        <p:cTn id="19" dur="500"/>
                                        <p:tgtEl>
                                          <p:spTgt spid="28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79"/>
                                        </p:tgtEl>
                                        <p:attrNameLst>
                                          <p:attrName>style.visibility</p:attrName>
                                        </p:attrNameLst>
                                      </p:cBhvr>
                                      <p:to>
                                        <p:strVal val="visible"/>
                                      </p:to>
                                    </p:set>
                                    <p:animEffect transition="in" filter="wipe(left)">
                                      <p:cBhvr>
                                        <p:cTn id="23" dur="500"/>
                                        <p:tgtEl>
                                          <p:spTgt spid="27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87"/>
                                        </p:tgtEl>
                                        <p:attrNameLst>
                                          <p:attrName>style.visibility</p:attrName>
                                        </p:attrNameLst>
                                      </p:cBhvr>
                                      <p:to>
                                        <p:strVal val="visible"/>
                                      </p:to>
                                    </p:set>
                                    <p:animEffect transition="in" filter="wipe(down)">
                                      <p:cBhvr>
                                        <p:cTn id="27" dur="500"/>
                                        <p:tgtEl>
                                          <p:spTgt spid="287"/>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78"/>
                                        </p:tgtEl>
                                        <p:attrNameLst>
                                          <p:attrName>style.visibility</p:attrName>
                                        </p:attrNameLst>
                                      </p:cBhvr>
                                      <p:to>
                                        <p:strVal val="visible"/>
                                      </p:to>
                                    </p:set>
                                    <p:animEffect transition="in" filter="wipe(right)">
                                      <p:cBhvr>
                                        <p:cTn id="31" dur="500"/>
                                        <p:tgtEl>
                                          <p:spTgt spid="278"/>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77"/>
                                        </p:tgtEl>
                                        <p:attrNameLst>
                                          <p:attrName>style.visibility</p:attrName>
                                        </p:attrNameLst>
                                      </p:cBhvr>
                                      <p:to>
                                        <p:strVal val="visible"/>
                                      </p:to>
                                    </p:set>
                                    <p:animEffect transition="in" filter="wipe(up)">
                                      <p:cBhvr>
                                        <p:cTn id="35" dur="500"/>
                                        <p:tgtEl>
                                          <p:spTgt spid="2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19"/>
                                        </p:tgtEl>
                                        <p:attrNameLst>
                                          <p:attrName>style.visibility</p:attrName>
                                        </p:attrNameLst>
                                      </p:cBhvr>
                                      <p:to>
                                        <p:strVal val="visible"/>
                                      </p:to>
                                    </p:set>
                                    <p:animEffect transition="in" filter="wipe(left)">
                                      <p:cBhvr>
                                        <p:cTn id="39"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nimBg="1"/>
      <p:bldP spid="278" grpId="0" animBg="1"/>
      <p:bldP spid="279" grpId="0" animBg="1"/>
      <p:bldP spid="280" grpId="0" animBg="1"/>
      <p:bldP spid="281" grpId="0" animBg="1"/>
      <p:bldP spid="282" grpId="0" animBg="1"/>
      <p:bldP spid="287"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7B6F217-DFE1-42FE-B70C-3A469EDB655B}" type="slidenum">
              <a:rPr lang="en-US" altLang="en-US" smtClean="0"/>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781F995-059D-4931-8415-791319FBFBA1}" type="slidenum">
              <a:rPr lang="en-US" altLang="en-US" smtClean="0"/>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D6E590FD-9A37-4CFC-8F54-E4F4C54A72B5}" type="slidenum">
              <a:rPr lang="en-US" altLang="en-US" smtClean="0"/>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DD2196DC-3C0B-444E-979F-00A5FABE1CF1}" type="slidenum">
              <a:rPr lang="en-US" altLang="en-US" smtClean="0"/>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4A1B4CA0-0955-4690-87FC-0068A585600B}" type="slidenum">
              <a:rPr lang="en-US" altLang="en-US" smtClean="0"/>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8B0A5CFA-1770-49DD-9627-257E75521F25}" type="slidenum">
              <a:rPr lang="en-US" altLang="en-US" smtClean="0"/>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C980768F-4F65-48B8-AD49-C9EB5ADE06D2}" type="slidenum">
              <a:rPr lang="en-US" altLang="en-US" smtClean="0"/>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F23CF4-0DAB-45AE-8D4B-AAC25C8DFEE1}"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653A6071-AC63-4E7F-8969-4068AF51D270}" type="slidenum">
              <a:rPr lang="en-US" altLang="en-US" smtClean="0"/>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9689098-099A-4788-8FF2-2F10B81EDAF7}" type="slidenum">
              <a:rPr lang="en-US" altLang="en-US" smtClean="0"/>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048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2435584-9B5E-4A77-8609-48FB5F7566A4}" type="slidenum">
              <a:rPr lang="en-US" altLang="en-US" smtClean="0"/>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18D1E273-8881-4656-A0AD-A18EE390ED98}" type="slidenum">
              <a:rPr lang="en-US"/>
              <a:pPr/>
              <a:t>‹#›</a:t>
            </a:fld>
            <a:endParaRPr lang="en-US"/>
          </a:p>
        </p:txBody>
      </p:sp>
      <p:sp>
        <p:nvSpPr>
          <p:cNvPr id="6" name="Date Placeholder 5"/>
          <p:cNvSpPr>
            <a:spLocks noGrp="1"/>
          </p:cNvSpPr>
          <p:nvPr>
            <p:ph type="dt" sz="half" idx="11"/>
          </p:nvPr>
        </p:nvSpPr>
        <p:spPr>
          <a:xfrm>
            <a:off x="457200" y="6243638"/>
            <a:ext cx="2133600" cy="457200"/>
          </a:xfrm>
        </p:spPr>
        <p:txBody>
          <a:bodyPr/>
          <a:lstStyle>
            <a:lvl1pPr>
              <a:defRPr/>
            </a:lvl1pPr>
          </a:lstStyle>
          <a:p>
            <a:endParaRPr lang="en-US"/>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A7E318-9872-4B6E-9DD5-D9C44A88211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34440A9-16FA-4B37-B7CD-9FB1681223A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DA11581-9532-452F-BA43-15A25046D14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A31F977-E676-4C80-BA3E-A4A2F505CDE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F1E7368-CA18-4FF4-B801-0B397FA6B2F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373FAE-9A7E-4DCE-B611-F3065023122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0703AD-6691-4E80-B267-76C4633AFF5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C19DE79-5B34-4F62-9B35-016D51EB4C3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329"/>
          <p:cNvGrpSpPr>
            <a:grpSpLocks/>
          </p:cNvGrpSpPr>
          <p:nvPr/>
        </p:nvGrpSpPr>
        <p:grpSpPr bwMode="auto">
          <a:xfrm>
            <a:off x="150813" y="0"/>
            <a:ext cx="8840787" cy="6858000"/>
            <a:chOff x="95" y="0"/>
            <a:chExt cx="5569" cy="4320"/>
          </a:xfrm>
        </p:grpSpPr>
        <p:grpSp>
          <p:nvGrpSpPr>
            <p:cNvPr id="6" name="Group 8"/>
            <p:cNvGrpSpPr>
              <a:grpSpLocks/>
            </p:cNvGrpSpPr>
            <p:nvPr/>
          </p:nvGrpSpPr>
          <p:grpSpPr bwMode="auto">
            <a:xfrm>
              <a:off x="96" y="48"/>
              <a:ext cx="5544" cy="4272"/>
              <a:chOff x="96" y="48"/>
              <a:chExt cx="5544" cy="4272"/>
            </a:xfrm>
          </p:grpSpPr>
          <p:grpSp>
            <p:nvGrpSpPr>
              <p:cNvPr id="15" name="Group 9"/>
              <p:cNvGrpSpPr>
                <a:grpSpLocks/>
              </p:cNvGrpSpPr>
              <p:nvPr/>
            </p:nvGrpSpPr>
            <p:grpSpPr bwMode="auto">
              <a:xfrm>
                <a:off x="864" y="144"/>
                <a:ext cx="2664" cy="1440"/>
                <a:chOff x="864" y="144"/>
                <a:chExt cx="2664" cy="1440"/>
              </a:xfrm>
            </p:grpSpPr>
            <p:grpSp>
              <p:nvGrpSpPr>
                <p:cNvPr id="21" name="Group 10"/>
                <p:cNvGrpSpPr>
                  <a:grpSpLocks/>
                </p:cNvGrpSpPr>
                <p:nvPr/>
              </p:nvGrpSpPr>
              <p:grpSpPr bwMode="auto">
                <a:xfrm>
                  <a:off x="864" y="720"/>
                  <a:ext cx="168" cy="192"/>
                  <a:chOff x="1008" y="1584"/>
                  <a:chExt cx="336" cy="384"/>
                </a:xfrm>
              </p:grpSpPr>
              <p:sp>
                <p:nvSpPr>
                  <p:cNvPr id="3" name="Rectangle 11"/>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36" name="Rectangle 12"/>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37" name="Rectangle 13"/>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38" name="Rectangle 14"/>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39" name="Rectangle 15"/>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40" name="Rectangle 16"/>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41" name="Rectangle 17"/>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42" name="Rectangle 18"/>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22" name="Group 19"/>
                <p:cNvGrpSpPr>
                  <a:grpSpLocks/>
                </p:cNvGrpSpPr>
                <p:nvPr/>
              </p:nvGrpSpPr>
              <p:grpSpPr bwMode="auto">
                <a:xfrm>
                  <a:off x="1200" y="1392"/>
                  <a:ext cx="168" cy="192"/>
                  <a:chOff x="1008" y="1584"/>
                  <a:chExt cx="336" cy="384"/>
                </a:xfrm>
              </p:grpSpPr>
              <p:sp>
                <p:nvSpPr>
                  <p:cNvPr id="1044" name="Rectangle 20"/>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45" name="Rectangle 21"/>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46" name="Rectangle 22"/>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47" name="Rectangle 23"/>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48" name="Rectangle 24"/>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49" name="Rectangle 25"/>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4" name="Rectangle 26"/>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5" name="Rectangle 27"/>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23" name="Group 28"/>
                <p:cNvGrpSpPr>
                  <a:grpSpLocks/>
                </p:cNvGrpSpPr>
                <p:nvPr/>
              </p:nvGrpSpPr>
              <p:grpSpPr bwMode="auto">
                <a:xfrm>
                  <a:off x="1824" y="144"/>
                  <a:ext cx="168" cy="192"/>
                  <a:chOff x="1008" y="1584"/>
                  <a:chExt cx="336" cy="384"/>
                </a:xfrm>
              </p:grpSpPr>
              <p:sp>
                <p:nvSpPr>
                  <p:cNvPr id="7" name="Rectangle 29"/>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8" name="Rectangle 30"/>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9" name="Rectangle 31"/>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 name="Rectangle 32"/>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 name="Rectangle 33"/>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 name="Rectangle 34"/>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3" name="Rectangle 35"/>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4" name="Rectangle 36"/>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24" name="Group 37"/>
                <p:cNvGrpSpPr>
                  <a:grpSpLocks/>
                </p:cNvGrpSpPr>
                <p:nvPr/>
              </p:nvGrpSpPr>
              <p:grpSpPr bwMode="auto">
                <a:xfrm>
                  <a:off x="2496" y="528"/>
                  <a:ext cx="168" cy="192"/>
                  <a:chOff x="1008" y="1584"/>
                  <a:chExt cx="336" cy="384"/>
                </a:xfrm>
              </p:grpSpPr>
              <p:sp>
                <p:nvSpPr>
                  <p:cNvPr id="16" name="Rectangle 38"/>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7" name="Rectangle 39"/>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8" name="Rectangle 40"/>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9" name="Rectangle 41"/>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20" name="Rectangle 42"/>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67" name="Rectangle 43"/>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68" name="Rectangle 44"/>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69" name="Rectangle 45"/>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25" name="Group 46"/>
                <p:cNvGrpSpPr>
                  <a:grpSpLocks/>
                </p:cNvGrpSpPr>
                <p:nvPr/>
              </p:nvGrpSpPr>
              <p:grpSpPr bwMode="auto">
                <a:xfrm>
                  <a:off x="2016" y="1056"/>
                  <a:ext cx="168" cy="192"/>
                  <a:chOff x="1008" y="1584"/>
                  <a:chExt cx="336" cy="384"/>
                </a:xfrm>
              </p:grpSpPr>
              <p:sp>
                <p:nvSpPr>
                  <p:cNvPr id="1071" name="Rectangle 47"/>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72" name="Rectangle 48"/>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73" name="Rectangle 49"/>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74" name="Rectangle 50"/>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75" name="Rectangle 51"/>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76" name="Rectangle 52"/>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77" name="Rectangle 53"/>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78" name="Rectangle 54"/>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26" name="Group 55"/>
                <p:cNvGrpSpPr>
                  <a:grpSpLocks/>
                </p:cNvGrpSpPr>
                <p:nvPr/>
              </p:nvGrpSpPr>
              <p:grpSpPr bwMode="auto">
                <a:xfrm>
                  <a:off x="3360" y="960"/>
                  <a:ext cx="168" cy="192"/>
                  <a:chOff x="1008" y="1584"/>
                  <a:chExt cx="336" cy="384"/>
                </a:xfrm>
              </p:grpSpPr>
              <p:sp>
                <p:nvSpPr>
                  <p:cNvPr id="1080" name="Rectangle 56"/>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81" name="Rectangle 57"/>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82" name="Rectangle 58"/>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83" name="Rectangle 59"/>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84" name="Rectangle 60"/>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85" name="Rectangle 61"/>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86" name="Rectangle 62"/>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87" name="Rectangle 63"/>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27" name="Group 64"/>
                <p:cNvGrpSpPr>
                  <a:grpSpLocks/>
                </p:cNvGrpSpPr>
                <p:nvPr/>
              </p:nvGrpSpPr>
              <p:grpSpPr bwMode="auto">
                <a:xfrm>
                  <a:off x="2784" y="1344"/>
                  <a:ext cx="168" cy="192"/>
                  <a:chOff x="1008" y="1584"/>
                  <a:chExt cx="336" cy="384"/>
                </a:xfrm>
              </p:grpSpPr>
              <p:sp>
                <p:nvSpPr>
                  <p:cNvPr id="1089" name="Rectangle 65"/>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90" name="Rectangle 66"/>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91" name="Rectangle 67"/>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92" name="Rectangle 68"/>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93" name="Rectangle 69"/>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94" name="Rectangle 70"/>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95" name="Rectangle 71"/>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096" name="Rectangle 72"/>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grpSp>
            <p:nvGrpSpPr>
              <p:cNvPr id="28" name="Group 73"/>
              <p:cNvGrpSpPr>
                <a:grpSpLocks/>
              </p:cNvGrpSpPr>
              <p:nvPr/>
            </p:nvGrpSpPr>
            <p:grpSpPr bwMode="auto">
              <a:xfrm>
                <a:off x="240" y="1968"/>
                <a:ext cx="3288" cy="1440"/>
                <a:chOff x="240" y="144"/>
                <a:chExt cx="3288" cy="1440"/>
              </a:xfrm>
            </p:grpSpPr>
            <p:grpSp>
              <p:nvGrpSpPr>
                <p:cNvPr id="29" name="Group 74"/>
                <p:cNvGrpSpPr>
                  <a:grpSpLocks/>
                </p:cNvGrpSpPr>
                <p:nvPr/>
              </p:nvGrpSpPr>
              <p:grpSpPr bwMode="auto">
                <a:xfrm>
                  <a:off x="864" y="720"/>
                  <a:ext cx="168" cy="192"/>
                  <a:chOff x="1008" y="1584"/>
                  <a:chExt cx="336" cy="384"/>
                </a:xfrm>
              </p:grpSpPr>
              <p:sp>
                <p:nvSpPr>
                  <p:cNvPr id="1099" name="Rectangle 75"/>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00" name="Rectangle 76"/>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01" name="Rectangle 77"/>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02" name="Rectangle 78"/>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03" name="Rectangle 79"/>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04" name="Rectangle 80"/>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05" name="Rectangle 81"/>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06" name="Rectangle 82"/>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30" name="Group 83"/>
                <p:cNvGrpSpPr>
                  <a:grpSpLocks/>
                </p:cNvGrpSpPr>
                <p:nvPr/>
              </p:nvGrpSpPr>
              <p:grpSpPr bwMode="auto">
                <a:xfrm>
                  <a:off x="1200" y="1392"/>
                  <a:ext cx="168" cy="192"/>
                  <a:chOff x="1008" y="1584"/>
                  <a:chExt cx="336" cy="384"/>
                </a:xfrm>
              </p:grpSpPr>
              <p:sp>
                <p:nvSpPr>
                  <p:cNvPr id="1108" name="Rectangle 84"/>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09" name="Rectangle 85"/>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10" name="Rectangle 86"/>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11" name="Rectangle 87"/>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12" name="Rectangle 88"/>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13" name="Rectangle 89"/>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14" name="Rectangle 90"/>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15" name="Rectangle 91"/>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024" name="Group 92"/>
                <p:cNvGrpSpPr>
                  <a:grpSpLocks/>
                </p:cNvGrpSpPr>
                <p:nvPr/>
              </p:nvGrpSpPr>
              <p:grpSpPr bwMode="auto">
                <a:xfrm>
                  <a:off x="240" y="144"/>
                  <a:ext cx="168" cy="192"/>
                  <a:chOff x="1008" y="1584"/>
                  <a:chExt cx="336" cy="384"/>
                </a:xfrm>
              </p:grpSpPr>
              <p:sp>
                <p:nvSpPr>
                  <p:cNvPr id="1117" name="Rectangle 93"/>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18" name="Rectangle 94"/>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19" name="Rectangle 95"/>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20" name="Rectangle 96"/>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21" name="Rectangle 97"/>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22" name="Rectangle 98"/>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23" name="Rectangle 99"/>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24" name="Rectangle 100"/>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025" name="Group 101"/>
                <p:cNvGrpSpPr>
                  <a:grpSpLocks/>
                </p:cNvGrpSpPr>
                <p:nvPr/>
              </p:nvGrpSpPr>
              <p:grpSpPr bwMode="auto">
                <a:xfrm>
                  <a:off x="1824" y="144"/>
                  <a:ext cx="168" cy="192"/>
                  <a:chOff x="1008" y="1584"/>
                  <a:chExt cx="336" cy="384"/>
                </a:xfrm>
              </p:grpSpPr>
              <p:sp>
                <p:nvSpPr>
                  <p:cNvPr id="1126" name="Rectangle 102"/>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27" name="Rectangle 103"/>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28" name="Rectangle 104"/>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29" name="Rectangle 105"/>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30" name="Rectangle 106"/>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31" name="Rectangle 107"/>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32" name="Rectangle 108"/>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33" name="Rectangle 109"/>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026" name="Group 110"/>
                <p:cNvGrpSpPr>
                  <a:grpSpLocks/>
                </p:cNvGrpSpPr>
                <p:nvPr/>
              </p:nvGrpSpPr>
              <p:grpSpPr bwMode="auto">
                <a:xfrm>
                  <a:off x="2496" y="528"/>
                  <a:ext cx="168" cy="192"/>
                  <a:chOff x="1008" y="1584"/>
                  <a:chExt cx="336" cy="384"/>
                </a:xfrm>
              </p:grpSpPr>
              <p:sp>
                <p:nvSpPr>
                  <p:cNvPr id="1135" name="Rectangle 111"/>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36" name="Rectangle 112"/>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37" name="Rectangle 113"/>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38" name="Rectangle 114"/>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39" name="Rectangle 115"/>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40" name="Rectangle 116"/>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41" name="Rectangle 117"/>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42" name="Rectangle 118"/>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031" name="Group 119"/>
                <p:cNvGrpSpPr>
                  <a:grpSpLocks/>
                </p:cNvGrpSpPr>
                <p:nvPr/>
              </p:nvGrpSpPr>
              <p:grpSpPr bwMode="auto">
                <a:xfrm>
                  <a:off x="2016" y="1056"/>
                  <a:ext cx="168" cy="192"/>
                  <a:chOff x="1008" y="1584"/>
                  <a:chExt cx="336" cy="384"/>
                </a:xfrm>
              </p:grpSpPr>
              <p:sp>
                <p:nvSpPr>
                  <p:cNvPr id="1144" name="Rectangle 120"/>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45" name="Rectangle 121"/>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46" name="Rectangle 122"/>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47" name="Rectangle 123"/>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48" name="Rectangle 124"/>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49" name="Rectangle 125"/>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50" name="Rectangle 126"/>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51" name="Rectangle 127"/>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032" name="Group 128"/>
                <p:cNvGrpSpPr>
                  <a:grpSpLocks/>
                </p:cNvGrpSpPr>
                <p:nvPr/>
              </p:nvGrpSpPr>
              <p:grpSpPr bwMode="auto">
                <a:xfrm>
                  <a:off x="3360" y="960"/>
                  <a:ext cx="168" cy="192"/>
                  <a:chOff x="1008" y="1584"/>
                  <a:chExt cx="336" cy="384"/>
                </a:xfrm>
              </p:grpSpPr>
              <p:sp>
                <p:nvSpPr>
                  <p:cNvPr id="1153" name="Rectangle 129"/>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54" name="Rectangle 130"/>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55" name="Rectangle 131"/>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56" name="Rectangle 132"/>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57" name="Rectangle 133"/>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58" name="Rectangle 134"/>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59" name="Rectangle 135"/>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60" name="Rectangle 136"/>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033" name="Group 137"/>
                <p:cNvGrpSpPr>
                  <a:grpSpLocks/>
                </p:cNvGrpSpPr>
                <p:nvPr/>
              </p:nvGrpSpPr>
              <p:grpSpPr bwMode="auto">
                <a:xfrm>
                  <a:off x="2784" y="1344"/>
                  <a:ext cx="168" cy="192"/>
                  <a:chOff x="1008" y="1584"/>
                  <a:chExt cx="336" cy="384"/>
                </a:xfrm>
              </p:grpSpPr>
              <p:sp>
                <p:nvSpPr>
                  <p:cNvPr id="1162" name="Rectangle 138"/>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63" name="Rectangle 139"/>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64" name="Rectangle 140"/>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65" name="Rectangle 141"/>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66" name="Rectangle 142"/>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67" name="Rectangle 143"/>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68" name="Rectangle 144"/>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69" name="Rectangle 145"/>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grpSp>
            <p:nvGrpSpPr>
              <p:cNvPr id="1034" name="Group 146"/>
              <p:cNvGrpSpPr>
                <a:grpSpLocks/>
              </p:cNvGrpSpPr>
              <p:nvPr/>
            </p:nvGrpSpPr>
            <p:grpSpPr bwMode="auto">
              <a:xfrm>
                <a:off x="4320" y="624"/>
                <a:ext cx="168" cy="192"/>
                <a:chOff x="1008" y="1584"/>
                <a:chExt cx="336" cy="384"/>
              </a:xfrm>
            </p:grpSpPr>
            <p:sp>
              <p:nvSpPr>
                <p:cNvPr id="1171" name="Rectangle 147"/>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72" name="Rectangle 148"/>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73" name="Rectangle 149"/>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74" name="Rectangle 150"/>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75" name="Rectangle 151"/>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76" name="Rectangle 152"/>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77" name="Rectangle 153"/>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78" name="Rectangle 154"/>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035" name="Group 155"/>
              <p:cNvGrpSpPr>
                <a:grpSpLocks/>
              </p:cNvGrpSpPr>
              <p:nvPr/>
            </p:nvGrpSpPr>
            <p:grpSpPr bwMode="auto">
              <a:xfrm>
                <a:off x="4656" y="1296"/>
                <a:ext cx="168" cy="192"/>
                <a:chOff x="1008" y="1584"/>
                <a:chExt cx="336" cy="384"/>
              </a:xfrm>
            </p:grpSpPr>
            <p:sp>
              <p:nvSpPr>
                <p:cNvPr id="1180" name="Rectangle 156"/>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81" name="Rectangle 157"/>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82" name="Rectangle 158"/>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83" name="Rectangle 159"/>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84" name="Rectangle 160"/>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85" name="Rectangle 161"/>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86" name="Rectangle 162"/>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87" name="Rectangle 163"/>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043" name="Group 164"/>
              <p:cNvGrpSpPr>
                <a:grpSpLocks/>
              </p:cNvGrpSpPr>
              <p:nvPr/>
            </p:nvGrpSpPr>
            <p:grpSpPr bwMode="auto">
              <a:xfrm>
                <a:off x="3696" y="48"/>
                <a:ext cx="168" cy="192"/>
                <a:chOff x="1008" y="1584"/>
                <a:chExt cx="336" cy="384"/>
              </a:xfrm>
            </p:grpSpPr>
            <p:sp>
              <p:nvSpPr>
                <p:cNvPr id="1189" name="Rectangle 165"/>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90" name="Rectangle 166"/>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91" name="Rectangle 167"/>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92" name="Rectangle 168"/>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93" name="Rectangle 169"/>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94" name="Rectangle 170"/>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95" name="Rectangle 171"/>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96" name="Rectangle 172"/>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050" name="Group 173"/>
              <p:cNvGrpSpPr>
                <a:grpSpLocks/>
              </p:cNvGrpSpPr>
              <p:nvPr/>
            </p:nvGrpSpPr>
            <p:grpSpPr bwMode="auto">
              <a:xfrm>
                <a:off x="5280" y="48"/>
                <a:ext cx="168" cy="192"/>
                <a:chOff x="1008" y="1584"/>
                <a:chExt cx="336" cy="384"/>
              </a:xfrm>
            </p:grpSpPr>
            <p:sp>
              <p:nvSpPr>
                <p:cNvPr id="1198" name="Rectangle 174"/>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199" name="Rectangle 175"/>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00" name="Rectangle 176"/>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01" name="Rectangle 177"/>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02" name="Rectangle 178"/>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03" name="Rectangle 179"/>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04" name="Rectangle 180"/>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05" name="Rectangle 181"/>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051" name="Group 182"/>
              <p:cNvGrpSpPr>
                <a:grpSpLocks/>
              </p:cNvGrpSpPr>
              <p:nvPr/>
            </p:nvGrpSpPr>
            <p:grpSpPr bwMode="auto">
              <a:xfrm>
                <a:off x="5472" y="960"/>
                <a:ext cx="168" cy="192"/>
                <a:chOff x="1008" y="1584"/>
                <a:chExt cx="336" cy="384"/>
              </a:xfrm>
            </p:grpSpPr>
            <p:sp>
              <p:nvSpPr>
                <p:cNvPr id="1207" name="Rectangle 183"/>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08" name="Rectangle 184"/>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09" name="Rectangle 185"/>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10" name="Rectangle 186"/>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11" name="Rectangle 187"/>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12" name="Rectangle 188"/>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13" name="Rectangle 189"/>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14" name="Rectangle 190"/>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052" name="Group 191"/>
              <p:cNvGrpSpPr>
                <a:grpSpLocks/>
              </p:cNvGrpSpPr>
              <p:nvPr/>
            </p:nvGrpSpPr>
            <p:grpSpPr bwMode="auto">
              <a:xfrm>
                <a:off x="4224" y="2400"/>
                <a:ext cx="168" cy="192"/>
                <a:chOff x="1008" y="1584"/>
                <a:chExt cx="336" cy="384"/>
              </a:xfrm>
            </p:grpSpPr>
            <p:sp>
              <p:nvSpPr>
                <p:cNvPr id="1216" name="Rectangle 192"/>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17" name="Rectangle 193"/>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18" name="Rectangle 194"/>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19" name="Rectangle 195"/>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20" name="Rectangle 196"/>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21" name="Rectangle 197"/>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22" name="Rectangle 198"/>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23" name="Rectangle 199"/>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053" name="Group 200"/>
              <p:cNvGrpSpPr>
                <a:grpSpLocks/>
              </p:cNvGrpSpPr>
              <p:nvPr/>
            </p:nvGrpSpPr>
            <p:grpSpPr bwMode="auto">
              <a:xfrm>
                <a:off x="4560" y="3072"/>
                <a:ext cx="168" cy="192"/>
                <a:chOff x="1008" y="1584"/>
                <a:chExt cx="336" cy="384"/>
              </a:xfrm>
            </p:grpSpPr>
            <p:sp>
              <p:nvSpPr>
                <p:cNvPr id="1225" name="Rectangle 201"/>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26" name="Rectangle 202"/>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27" name="Rectangle 203"/>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28" name="Rectangle 204"/>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29" name="Rectangle 205"/>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30" name="Rectangle 206"/>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31" name="Rectangle 207"/>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32" name="Rectangle 208"/>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054" name="Group 209"/>
              <p:cNvGrpSpPr>
                <a:grpSpLocks/>
              </p:cNvGrpSpPr>
              <p:nvPr/>
            </p:nvGrpSpPr>
            <p:grpSpPr bwMode="auto">
              <a:xfrm>
                <a:off x="3600" y="1824"/>
                <a:ext cx="168" cy="192"/>
                <a:chOff x="1008" y="1584"/>
                <a:chExt cx="336" cy="384"/>
              </a:xfrm>
            </p:grpSpPr>
            <p:sp>
              <p:nvSpPr>
                <p:cNvPr id="1234" name="Rectangle 210"/>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35" name="Rectangle 211"/>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36" name="Rectangle 212"/>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37" name="Rectangle 213"/>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38" name="Rectangle 214"/>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39" name="Rectangle 215"/>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40" name="Rectangle 216"/>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41" name="Rectangle 217"/>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055" name="Group 218"/>
              <p:cNvGrpSpPr>
                <a:grpSpLocks/>
              </p:cNvGrpSpPr>
              <p:nvPr/>
            </p:nvGrpSpPr>
            <p:grpSpPr bwMode="auto">
              <a:xfrm>
                <a:off x="5184" y="1824"/>
                <a:ext cx="168" cy="192"/>
                <a:chOff x="1008" y="1584"/>
                <a:chExt cx="336" cy="384"/>
              </a:xfrm>
            </p:grpSpPr>
            <p:sp>
              <p:nvSpPr>
                <p:cNvPr id="1243" name="Rectangle 219"/>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44" name="Rectangle 220"/>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45" name="Rectangle 221"/>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46" name="Rectangle 222"/>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47" name="Rectangle 223"/>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48" name="Rectangle 224"/>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49" name="Rectangle 225"/>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50" name="Rectangle 226"/>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056" name="Group 227"/>
              <p:cNvGrpSpPr>
                <a:grpSpLocks/>
              </p:cNvGrpSpPr>
              <p:nvPr/>
            </p:nvGrpSpPr>
            <p:grpSpPr bwMode="auto">
              <a:xfrm>
                <a:off x="5376" y="2736"/>
                <a:ext cx="168" cy="192"/>
                <a:chOff x="1008" y="1584"/>
                <a:chExt cx="336" cy="384"/>
              </a:xfrm>
            </p:grpSpPr>
            <p:sp>
              <p:nvSpPr>
                <p:cNvPr id="1252" name="Rectangle 228"/>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53" name="Rectangle 229"/>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54" name="Rectangle 230"/>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55" name="Rectangle 231"/>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56" name="Rectangle 232"/>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57" name="Rectangle 233"/>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58" name="Rectangle 234"/>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59" name="Rectangle 235"/>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057" name="Group 236"/>
              <p:cNvGrpSpPr>
                <a:grpSpLocks/>
              </p:cNvGrpSpPr>
              <p:nvPr/>
            </p:nvGrpSpPr>
            <p:grpSpPr bwMode="auto">
              <a:xfrm>
                <a:off x="3816" y="3840"/>
                <a:ext cx="168" cy="192"/>
                <a:chOff x="1008" y="1584"/>
                <a:chExt cx="336" cy="384"/>
              </a:xfrm>
            </p:grpSpPr>
            <p:sp>
              <p:nvSpPr>
                <p:cNvPr id="1261" name="Rectangle 237"/>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62" name="Rectangle 238"/>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63" name="Rectangle 239"/>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64" name="Rectangle 240"/>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65" name="Rectangle 241"/>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66" name="Rectangle 242"/>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67" name="Rectangle 243"/>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68" name="Rectangle 244"/>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058" name="Group 245"/>
              <p:cNvGrpSpPr>
                <a:grpSpLocks/>
              </p:cNvGrpSpPr>
              <p:nvPr/>
            </p:nvGrpSpPr>
            <p:grpSpPr bwMode="auto">
              <a:xfrm>
                <a:off x="5400" y="3840"/>
                <a:ext cx="168" cy="192"/>
                <a:chOff x="1008" y="1584"/>
                <a:chExt cx="336" cy="384"/>
              </a:xfrm>
            </p:grpSpPr>
            <p:sp>
              <p:nvSpPr>
                <p:cNvPr id="1270" name="Rectangle 246"/>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71" name="Rectangle 247"/>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72" name="Rectangle 248"/>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73" name="Rectangle 249"/>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74" name="Rectangle 250"/>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75" name="Rectangle 251"/>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76" name="Rectangle 252"/>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77" name="Rectangle 253"/>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059" name="Group 254"/>
              <p:cNvGrpSpPr>
                <a:grpSpLocks/>
              </p:cNvGrpSpPr>
              <p:nvPr/>
            </p:nvGrpSpPr>
            <p:grpSpPr bwMode="auto">
              <a:xfrm>
                <a:off x="96" y="3744"/>
                <a:ext cx="168" cy="192"/>
                <a:chOff x="1008" y="1584"/>
                <a:chExt cx="336" cy="384"/>
              </a:xfrm>
            </p:grpSpPr>
            <p:sp>
              <p:nvSpPr>
                <p:cNvPr id="1279" name="Rectangle 255"/>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80" name="Rectangle 256"/>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81" name="Rectangle 257"/>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82" name="Rectangle 258"/>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83" name="Rectangle 259"/>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84" name="Rectangle 260"/>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85" name="Rectangle 261"/>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86" name="Rectangle 262"/>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060" name="Group 263"/>
              <p:cNvGrpSpPr>
                <a:grpSpLocks/>
              </p:cNvGrpSpPr>
              <p:nvPr/>
            </p:nvGrpSpPr>
            <p:grpSpPr bwMode="auto">
              <a:xfrm>
                <a:off x="1680" y="3744"/>
                <a:ext cx="168" cy="192"/>
                <a:chOff x="1008" y="1584"/>
                <a:chExt cx="336" cy="384"/>
              </a:xfrm>
            </p:grpSpPr>
            <p:sp>
              <p:nvSpPr>
                <p:cNvPr id="1288" name="Rectangle 264"/>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89" name="Rectangle 265"/>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90" name="Rectangle 266"/>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91" name="Rectangle 267"/>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92" name="Rectangle 268"/>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93" name="Rectangle 269"/>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94" name="Rectangle 270"/>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95" name="Rectangle 271"/>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nvGrpSpPr>
              <p:cNvPr id="1061" name="Group 272"/>
              <p:cNvGrpSpPr>
                <a:grpSpLocks/>
              </p:cNvGrpSpPr>
              <p:nvPr/>
            </p:nvGrpSpPr>
            <p:grpSpPr bwMode="auto">
              <a:xfrm>
                <a:off x="2352" y="4128"/>
                <a:ext cx="168" cy="192"/>
                <a:chOff x="1008" y="1584"/>
                <a:chExt cx="336" cy="384"/>
              </a:xfrm>
            </p:grpSpPr>
            <p:sp>
              <p:nvSpPr>
                <p:cNvPr id="1297" name="Rectangle 273"/>
                <p:cNvSpPr>
                  <a:spLocks noChangeArrowheads="1"/>
                </p:cNvSpPr>
                <p:nvPr/>
              </p:nvSpPr>
              <p:spPr bwMode="hidden">
                <a:xfrm>
                  <a:off x="1104" y="1824"/>
                  <a:ext cx="96"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98" name="Rectangle 274"/>
                <p:cNvSpPr>
                  <a:spLocks noChangeArrowheads="1"/>
                </p:cNvSpPr>
                <p:nvPr/>
              </p:nvSpPr>
              <p:spPr bwMode="hidden">
                <a:xfrm>
                  <a:off x="1200" y="1776"/>
                  <a:ext cx="48" cy="9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299" name="Rectangle 275"/>
                <p:cNvSpPr>
                  <a:spLocks noChangeArrowheads="1"/>
                </p:cNvSpPr>
                <p:nvPr/>
              </p:nvSpPr>
              <p:spPr bwMode="hidden">
                <a:xfrm>
                  <a:off x="1104" y="1680"/>
                  <a:ext cx="48" cy="144"/>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300" name="Rectangle 276"/>
                <p:cNvSpPr>
                  <a:spLocks noChangeArrowheads="1"/>
                </p:cNvSpPr>
                <p:nvPr/>
              </p:nvSpPr>
              <p:spPr bwMode="hidden">
                <a:xfrm>
                  <a:off x="1152" y="1680"/>
                  <a:ext cx="192"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301" name="Rectangle 277"/>
                <p:cNvSpPr>
                  <a:spLocks noChangeArrowheads="1"/>
                </p:cNvSpPr>
                <p:nvPr/>
              </p:nvSpPr>
              <p:spPr bwMode="hidden">
                <a:xfrm>
                  <a:off x="1296" y="1728"/>
                  <a:ext cx="48" cy="240"/>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302" name="Rectangle 278"/>
                <p:cNvSpPr>
                  <a:spLocks noChangeArrowheads="1"/>
                </p:cNvSpPr>
                <p:nvPr/>
              </p:nvSpPr>
              <p:spPr bwMode="hidden">
                <a:xfrm>
                  <a:off x="1008" y="1920"/>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303" name="Rectangle 279"/>
                <p:cNvSpPr>
                  <a:spLocks noChangeArrowheads="1"/>
                </p:cNvSpPr>
                <p:nvPr/>
              </p:nvSpPr>
              <p:spPr bwMode="hidden">
                <a:xfrm>
                  <a:off x="1008" y="1584"/>
                  <a:ext cx="48" cy="336"/>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sp>
              <p:nvSpPr>
                <p:cNvPr id="1304" name="Rectangle 280"/>
                <p:cNvSpPr>
                  <a:spLocks noChangeArrowheads="1"/>
                </p:cNvSpPr>
                <p:nvPr/>
              </p:nvSpPr>
              <p:spPr bwMode="hidden">
                <a:xfrm>
                  <a:off x="1056" y="1584"/>
                  <a:ext cx="288" cy="48"/>
                </a:xfrm>
                <a:prstGeom prst="rect">
                  <a:avLst/>
                </a:prstGeom>
                <a:solidFill>
                  <a:schemeClr val="folHlink">
                    <a:alpha val="50000"/>
                  </a:schemeClr>
                </a:solidFill>
                <a:ln w="9525">
                  <a:noFill/>
                  <a:miter lim="800000"/>
                  <a:headEnd/>
                  <a:tailEnd/>
                </a:ln>
                <a:effectLst/>
              </p:spPr>
              <p:txBody>
                <a:bodyPr wrap="none" anchor="ctr"/>
                <a:lstStyle/>
                <a:p>
                  <a:pPr>
                    <a:defRPr/>
                  </a:pPr>
                  <a:endParaRPr lang="en-US"/>
                </a:p>
              </p:txBody>
            </p:sp>
          </p:grpSp>
        </p:grpSp>
        <p:grpSp>
          <p:nvGrpSpPr>
            <p:cNvPr id="1062" name="Group 327"/>
            <p:cNvGrpSpPr>
              <a:grpSpLocks/>
            </p:cNvGrpSpPr>
            <p:nvPr userDrawn="1"/>
          </p:nvGrpSpPr>
          <p:grpSpPr bwMode="auto">
            <a:xfrm>
              <a:off x="96" y="0"/>
              <a:ext cx="288" cy="672"/>
              <a:chOff x="96" y="0"/>
              <a:chExt cx="288" cy="672"/>
            </a:xfrm>
          </p:grpSpPr>
          <p:sp>
            <p:nvSpPr>
              <p:cNvPr id="1316" name="Rectangle 292"/>
              <p:cNvSpPr>
                <a:spLocks noChangeArrowheads="1"/>
              </p:cNvSpPr>
              <p:nvPr/>
            </p:nvSpPr>
            <p:spPr bwMode="ltGray">
              <a:xfrm>
                <a:off x="96" y="576"/>
                <a:ext cx="288" cy="96"/>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326" name="Rectangle 302"/>
              <p:cNvSpPr>
                <a:spLocks noChangeArrowheads="1"/>
              </p:cNvSpPr>
              <p:nvPr/>
            </p:nvSpPr>
            <p:spPr bwMode="ltGray">
              <a:xfrm>
                <a:off x="96" y="0"/>
                <a:ext cx="288" cy="576"/>
              </a:xfrm>
              <a:prstGeom prst="rect">
                <a:avLst/>
              </a:prstGeom>
              <a:solidFill>
                <a:schemeClr val="hlink"/>
              </a:solidFill>
              <a:ln w="9525">
                <a:noFill/>
                <a:miter lim="800000"/>
                <a:headEnd/>
                <a:tailEnd/>
              </a:ln>
              <a:effectLst/>
            </p:spPr>
            <p:txBody>
              <a:bodyPr wrap="none" anchor="ctr"/>
              <a:lstStyle/>
              <a:p>
                <a:pPr>
                  <a:defRPr/>
                </a:pPr>
                <a:endParaRPr lang="en-US"/>
              </a:p>
            </p:txBody>
          </p:sp>
        </p:grpSp>
        <p:grpSp>
          <p:nvGrpSpPr>
            <p:cNvPr id="1063" name="Group 326"/>
            <p:cNvGrpSpPr>
              <a:grpSpLocks/>
            </p:cNvGrpSpPr>
            <p:nvPr/>
          </p:nvGrpSpPr>
          <p:grpSpPr bwMode="auto">
            <a:xfrm>
              <a:off x="95" y="719"/>
              <a:ext cx="5569" cy="3505"/>
              <a:chOff x="95" y="719"/>
              <a:chExt cx="5569" cy="3505"/>
            </a:xfrm>
          </p:grpSpPr>
          <p:sp>
            <p:nvSpPr>
              <p:cNvPr id="1306" name="Rectangle 282"/>
              <p:cNvSpPr>
                <a:spLocks noChangeArrowheads="1"/>
              </p:cNvSpPr>
              <p:nvPr userDrawn="1"/>
            </p:nvSpPr>
            <p:spPr bwMode="invGray">
              <a:xfrm rot="5400000">
                <a:off x="167" y="839"/>
                <a:ext cx="96" cy="4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307" name="Rectangle 283"/>
              <p:cNvSpPr>
                <a:spLocks noChangeArrowheads="1"/>
              </p:cNvSpPr>
              <p:nvPr userDrawn="1"/>
            </p:nvSpPr>
            <p:spPr bwMode="invGray">
              <a:xfrm rot="5400000">
                <a:off x="215" y="887"/>
                <a:ext cx="48" cy="96"/>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308" name="Rectangle 284"/>
              <p:cNvSpPr>
                <a:spLocks noChangeArrowheads="1"/>
              </p:cNvSpPr>
              <p:nvPr userDrawn="1"/>
            </p:nvSpPr>
            <p:spPr bwMode="invGray">
              <a:xfrm rot="5400000">
                <a:off x="287" y="767"/>
                <a:ext cx="48" cy="144"/>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309" name="Rectangle 285"/>
              <p:cNvSpPr>
                <a:spLocks noChangeArrowheads="1"/>
              </p:cNvSpPr>
              <p:nvPr userDrawn="1"/>
            </p:nvSpPr>
            <p:spPr bwMode="invGray">
              <a:xfrm rot="5400000">
                <a:off x="191" y="911"/>
                <a:ext cx="48" cy="24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310" name="Rectangle 286"/>
              <p:cNvSpPr>
                <a:spLocks noChangeArrowheads="1"/>
              </p:cNvSpPr>
              <p:nvPr userDrawn="1"/>
            </p:nvSpPr>
            <p:spPr bwMode="invGray">
              <a:xfrm rot="5400000">
                <a:off x="-25" y="839"/>
                <a:ext cx="288" cy="4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311" name="Rectangle 287"/>
              <p:cNvSpPr>
                <a:spLocks noChangeArrowheads="1"/>
              </p:cNvSpPr>
              <p:nvPr userDrawn="1"/>
            </p:nvSpPr>
            <p:spPr bwMode="invGray">
              <a:xfrm rot="5400000">
                <a:off x="287" y="575"/>
                <a:ext cx="48" cy="336"/>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312" name="Rectangle 288"/>
              <p:cNvSpPr>
                <a:spLocks noChangeArrowheads="1"/>
              </p:cNvSpPr>
              <p:nvPr userDrawn="1"/>
            </p:nvSpPr>
            <p:spPr bwMode="invGray">
              <a:xfrm rot="5400000">
                <a:off x="-1273" y="2471"/>
                <a:ext cx="3457" cy="49"/>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313" name="Rectangle 289"/>
              <p:cNvSpPr>
                <a:spLocks noChangeArrowheads="1"/>
              </p:cNvSpPr>
              <p:nvPr userDrawn="1"/>
            </p:nvSpPr>
            <p:spPr bwMode="invGray">
              <a:xfrm>
                <a:off x="288" y="912"/>
                <a:ext cx="240" cy="48"/>
              </a:xfrm>
              <a:prstGeom prst="rect">
                <a:avLst/>
              </a:prstGeom>
              <a:solidFill>
                <a:schemeClr val="accent1">
                  <a:alpha val="50000"/>
                </a:schemeClr>
              </a:solidFill>
              <a:ln w="9525">
                <a:noFill/>
                <a:miter lim="800000"/>
                <a:headEnd/>
                <a:tailEnd/>
              </a:ln>
              <a:effectLst/>
            </p:spPr>
            <p:txBody>
              <a:bodyPr wrap="none" anchor="ctr"/>
              <a:lstStyle/>
              <a:p>
                <a:pPr>
                  <a:defRPr/>
                </a:pPr>
                <a:endParaRPr lang="en-US"/>
              </a:p>
            </p:txBody>
          </p:sp>
          <p:sp>
            <p:nvSpPr>
              <p:cNvPr id="1314" name="Rectangle 290"/>
              <p:cNvSpPr>
                <a:spLocks noChangeArrowheads="1"/>
              </p:cNvSpPr>
              <p:nvPr userDrawn="1"/>
            </p:nvSpPr>
            <p:spPr bwMode="invGray">
              <a:xfrm>
                <a:off x="528" y="912"/>
                <a:ext cx="5136" cy="4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347" name="Rectangle 323"/>
              <p:cNvSpPr>
                <a:spLocks noChangeArrowheads="1"/>
              </p:cNvSpPr>
              <p:nvPr userDrawn="1"/>
            </p:nvSpPr>
            <p:spPr bwMode="invGray">
              <a:xfrm rot="5400000">
                <a:off x="263" y="935"/>
                <a:ext cx="192" cy="48"/>
              </a:xfrm>
              <a:prstGeom prst="rect">
                <a:avLst/>
              </a:prstGeom>
              <a:solidFill>
                <a:schemeClr val="accent1"/>
              </a:solidFill>
              <a:ln w="9525">
                <a:noFill/>
                <a:miter lim="800000"/>
                <a:headEnd/>
                <a:tailEnd/>
              </a:ln>
              <a:effectLst/>
            </p:spPr>
            <p:txBody>
              <a:bodyPr wrap="none" anchor="ctr"/>
              <a:lstStyle/>
              <a:p>
                <a:pPr>
                  <a:defRPr/>
                </a:pPr>
                <a:endParaRPr lang="en-US"/>
              </a:p>
            </p:txBody>
          </p:sp>
        </p:grpSp>
        <p:grpSp>
          <p:nvGrpSpPr>
            <p:cNvPr id="1064" name="Group 328"/>
            <p:cNvGrpSpPr>
              <a:grpSpLocks/>
            </p:cNvGrpSpPr>
            <p:nvPr userDrawn="1"/>
          </p:nvGrpSpPr>
          <p:grpSpPr bwMode="auto">
            <a:xfrm>
              <a:off x="96" y="1104"/>
              <a:ext cx="288" cy="3120"/>
              <a:chOff x="96" y="1104"/>
              <a:chExt cx="288" cy="3120"/>
            </a:xfrm>
          </p:grpSpPr>
          <p:sp>
            <p:nvSpPr>
              <p:cNvPr id="1315" name="Rectangle 291"/>
              <p:cNvSpPr>
                <a:spLocks noChangeArrowheads="1"/>
              </p:cNvSpPr>
              <p:nvPr/>
            </p:nvSpPr>
            <p:spPr bwMode="ltGray">
              <a:xfrm>
                <a:off x="96" y="1104"/>
                <a:ext cx="288" cy="96"/>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345" name="Rectangle 321"/>
              <p:cNvSpPr>
                <a:spLocks noChangeArrowheads="1"/>
              </p:cNvSpPr>
              <p:nvPr/>
            </p:nvSpPr>
            <p:spPr bwMode="ltGray">
              <a:xfrm>
                <a:off x="96" y="1200"/>
                <a:ext cx="288" cy="3024"/>
              </a:xfrm>
              <a:prstGeom prst="rect">
                <a:avLst/>
              </a:prstGeom>
              <a:solidFill>
                <a:schemeClr val="accent2"/>
              </a:solidFill>
              <a:ln w="9525">
                <a:noFill/>
                <a:miter lim="800000"/>
                <a:headEnd/>
                <a:tailEnd/>
              </a:ln>
              <a:effectLst/>
            </p:spPr>
            <p:txBody>
              <a:bodyPr wrap="none" anchor="ctr"/>
              <a:lstStyle/>
              <a:p>
                <a:pPr>
                  <a:defRPr/>
                </a:pPr>
                <a:endParaRPr lang="en-US"/>
              </a:p>
            </p:txBody>
          </p:sp>
        </p:grpSp>
      </p:grpSp>
      <p:sp>
        <p:nvSpPr>
          <p:cNvPr id="1027" name="Rectangle 2"/>
          <p:cNvSpPr>
            <a:spLocks noGrp="1" noChangeArrowheads="1"/>
          </p:cNvSpPr>
          <p:nvPr>
            <p:ph type="title"/>
          </p:nvPr>
        </p:nvSpPr>
        <p:spPr bwMode="auto">
          <a:xfrm>
            <a:off x="10668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066800"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 name="Rectangle 4"/>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505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1C19DE79-5B34-4F62-9B35-016D51EB4C32}" type="slidenum">
              <a:rPr lang="en-US" smtClean="0"/>
              <a:pPr/>
              <a:t>‹#›</a:t>
            </a:fld>
            <a:endParaRPr lang="en-US"/>
          </a:p>
        </p:txBody>
      </p:sp>
      <p:sp>
        <p:nvSpPr>
          <p:cNvPr id="298" name="Rectangle 9"/>
          <p:cNvSpPr>
            <a:spLocks noChangeArrowheads="1"/>
          </p:cNvSpPr>
          <p:nvPr/>
        </p:nvSpPr>
        <p:spPr bwMode="auto">
          <a:xfrm>
            <a:off x="1828800" y="6629400"/>
            <a:ext cx="5322888" cy="228600"/>
          </a:xfrm>
          <a:prstGeom prst="rect">
            <a:avLst/>
          </a:prstGeom>
          <a:noFill/>
          <a:ln w="9525">
            <a:noFill/>
            <a:miter lim="800000"/>
            <a:headEnd/>
            <a:tailEnd/>
          </a:ln>
          <a:effectLst/>
        </p:spPr>
        <p:txBody>
          <a:bodyPr wrap="none" anchor="ctr">
            <a:spAutoFit/>
          </a:bodyPr>
          <a:lstStyle/>
          <a:p>
            <a:r>
              <a:rPr lang="en-US" sz="900"/>
              <a:t>Copyright © 2007 The McGraw-Hill Companies Inc. Permission Required for Reproduction or Display.</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p:random/>
  </p:transition>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Impact" pitchFamily="34" charset="0"/>
        </a:defRPr>
      </a:lvl2pPr>
      <a:lvl3pPr algn="ctr" rtl="0" eaLnBrk="1" fontAlgn="base" hangingPunct="1">
        <a:spcBef>
          <a:spcPct val="0"/>
        </a:spcBef>
        <a:spcAft>
          <a:spcPct val="0"/>
        </a:spcAft>
        <a:defRPr sz="4400">
          <a:solidFill>
            <a:schemeClr val="tx2"/>
          </a:solidFill>
          <a:latin typeface="Impact" pitchFamily="34" charset="0"/>
        </a:defRPr>
      </a:lvl3pPr>
      <a:lvl4pPr algn="ctr" rtl="0" eaLnBrk="1" fontAlgn="base" hangingPunct="1">
        <a:spcBef>
          <a:spcPct val="0"/>
        </a:spcBef>
        <a:spcAft>
          <a:spcPct val="0"/>
        </a:spcAft>
        <a:defRPr sz="4400">
          <a:solidFill>
            <a:schemeClr val="tx2"/>
          </a:solidFill>
          <a:latin typeface="Impact" pitchFamily="34" charset="0"/>
        </a:defRPr>
      </a:lvl4pPr>
      <a:lvl5pPr algn="ctr" rtl="0" eaLnBrk="1" fontAlgn="base" hangingPunct="1">
        <a:spcBef>
          <a:spcPct val="0"/>
        </a:spcBef>
        <a:spcAft>
          <a:spcPct val="0"/>
        </a:spcAft>
        <a:defRPr sz="4400">
          <a:solidFill>
            <a:schemeClr val="tx2"/>
          </a:solidFill>
          <a:latin typeface="Impact" pitchFamily="34" charset="0"/>
        </a:defRPr>
      </a:lvl5pPr>
      <a:lvl6pPr marL="457200" algn="ctr" rtl="0" eaLnBrk="1" fontAlgn="base" hangingPunct="1">
        <a:spcBef>
          <a:spcPct val="0"/>
        </a:spcBef>
        <a:spcAft>
          <a:spcPct val="0"/>
        </a:spcAft>
        <a:defRPr sz="4400">
          <a:solidFill>
            <a:schemeClr val="tx2"/>
          </a:solidFill>
          <a:latin typeface="Impact" pitchFamily="34" charset="0"/>
        </a:defRPr>
      </a:lvl6pPr>
      <a:lvl7pPr marL="914400" algn="ctr" rtl="0" eaLnBrk="1" fontAlgn="base" hangingPunct="1">
        <a:spcBef>
          <a:spcPct val="0"/>
        </a:spcBef>
        <a:spcAft>
          <a:spcPct val="0"/>
        </a:spcAft>
        <a:defRPr sz="4400">
          <a:solidFill>
            <a:schemeClr val="tx2"/>
          </a:solidFill>
          <a:latin typeface="Impact" pitchFamily="34" charset="0"/>
        </a:defRPr>
      </a:lvl7pPr>
      <a:lvl8pPr marL="1371600" algn="ctr" rtl="0" eaLnBrk="1" fontAlgn="base" hangingPunct="1">
        <a:spcBef>
          <a:spcPct val="0"/>
        </a:spcBef>
        <a:spcAft>
          <a:spcPct val="0"/>
        </a:spcAft>
        <a:defRPr sz="4400">
          <a:solidFill>
            <a:schemeClr val="tx2"/>
          </a:solidFill>
          <a:latin typeface="Impact" pitchFamily="34" charset="0"/>
        </a:defRPr>
      </a:lvl8pPr>
      <a:lvl9pPr marL="1828800" algn="ctr" rtl="0" eaLnBrk="1" fontAlgn="base" hangingPunct="1">
        <a:spcBef>
          <a:spcPct val="0"/>
        </a:spcBef>
        <a:spcAft>
          <a:spcPct val="0"/>
        </a:spcAft>
        <a:defRPr sz="4400">
          <a:solidFill>
            <a:schemeClr val="tx2"/>
          </a:solidFill>
          <a:latin typeface="Impact" pitchFamily="34" charset="0"/>
        </a:defRPr>
      </a:lvl9pPr>
    </p:titleStyle>
    <p:bodyStyle>
      <a:lvl1pPr marL="222250" indent="-222250" algn="l" rtl="0" eaLnBrk="1" fontAlgn="base" hangingPunct="1">
        <a:spcBef>
          <a:spcPct val="20000"/>
        </a:spcBef>
        <a:spcAft>
          <a:spcPct val="0"/>
        </a:spcAft>
        <a:buClr>
          <a:schemeClr val="hlink"/>
        </a:buClr>
        <a:buChar char="•"/>
        <a:defRPr sz="3200">
          <a:solidFill>
            <a:schemeClr val="tx1"/>
          </a:solidFill>
          <a:latin typeface="+mn-lt"/>
          <a:ea typeface="+mn-ea"/>
          <a:cs typeface="+mn-cs"/>
        </a:defRPr>
      </a:lvl1pPr>
      <a:lvl2pPr marL="630238" indent="-173038" algn="l" rtl="0" eaLnBrk="1" fontAlgn="base" hangingPunct="1">
        <a:spcBef>
          <a:spcPct val="20000"/>
        </a:spcBef>
        <a:spcAft>
          <a:spcPct val="0"/>
        </a:spcAft>
        <a:buClr>
          <a:schemeClr val="accent2"/>
        </a:buClr>
        <a:buChar char="•"/>
        <a:defRPr sz="2800">
          <a:solidFill>
            <a:schemeClr val="tx1"/>
          </a:solidFill>
          <a:latin typeface="+mn-lt"/>
        </a:defRPr>
      </a:lvl2pPr>
      <a:lvl3pPr marL="1089025" indent="-174625" algn="l" rtl="0" eaLnBrk="1" fontAlgn="base" hangingPunct="1">
        <a:spcBef>
          <a:spcPct val="20000"/>
        </a:spcBef>
        <a:spcAft>
          <a:spcPct val="0"/>
        </a:spcAft>
        <a:buClr>
          <a:schemeClr val="accent1"/>
        </a:buClr>
        <a:buChar char="•"/>
        <a:defRPr sz="2400">
          <a:solidFill>
            <a:schemeClr val="tx1"/>
          </a:solidFill>
          <a:latin typeface="+mn-lt"/>
        </a:defRPr>
      </a:lvl3pPr>
      <a:lvl4pPr marL="1546225" indent="-174625" algn="l" rtl="0" eaLnBrk="1" fontAlgn="base" hangingPunct="1">
        <a:spcBef>
          <a:spcPct val="20000"/>
        </a:spcBef>
        <a:spcAft>
          <a:spcPct val="0"/>
        </a:spcAft>
        <a:buClr>
          <a:schemeClr val="bg2"/>
        </a:buClr>
        <a:buChar char="•"/>
        <a:defRPr sz="2000">
          <a:solidFill>
            <a:schemeClr val="tx1"/>
          </a:solidFill>
          <a:latin typeface="+mn-lt"/>
        </a:defRPr>
      </a:lvl4pPr>
      <a:lvl5pPr marL="2003425" indent="-174625" algn="l" rtl="0" eaLnBrk="1" fontAlgn="base" hangingPunct="1">
        <a:spcBef>
          <a:spcPct val="20000"/>
        </a:spcBef>
        <a:spcAft>
          <a:spcPct val="0"/>
        </a:spcAft>
        <a:buChar char="•"/>
        <a:defRPr sz="2000">
          <a:solidFill>
            <a:schemeClr val="tx1"/>
          </a:solidFill>
          <a:latin typeface="+mn-lt"/>
        </a:defRPr>
      </a:lvl5pPr>
      <a:lvl6pPr marL="2460625" indent="-174625" algn="l" rtl="0" eaLnBrk="1" fontAlgn="base" hangingPunct="1">
        <a:spcBef>
          <a:spcPct val="20000"/>
        </a:spcBef>
        <a:spcAft>
          <a:spcPct val="0"/>
        </a:spcAft>
        <a:buChar char="•"/>
        <a:defRPr sz="2000">
          <a:solidFill>
            <a:schemeClr val="tx1"/>
          </a:solidFill>
          <a:latin typeface="+mn-lt"/>
        </a:defRPr>
      </a:lvl6pPr>
      <a:lvl7pPr marL="2917825" indent="-174625" algn="l" rtl="0" eaLnBrk="1" fontAlgn="base" hangingPunct="1">
        <a:spcBef>
          <a:spcPct val="20000"/>
        </a:spcBef>
        <a:spcAft>
          <a:spcPct val="0"/>
        </a:spcAft>
        <a:buChar char="•"/>
        <a:defRPr sz="2000">
          <a:solidFill>
            <a:schemeClr val="tx1"/>
          </a:solidFill>
          <a:latin typeface="+mn-lt"/>
        </a:defRPr>
      </a:lvl7pPr>
      <a:lvl8pPr marL="3375025" indent="-174625" algn="l" rtl="0" eaLnBrk="1" fontAlgn="base" hangingPunct="1">
        <a:spcBef>
          <a:spcPct val="20000"/>
        </a:spcBef>
        <a:spcAft>
          <a:spcPct val="0"/>
        </a:spcAft>
        <a:buChar char="•"/>
        <a:defRPr sz="2000">
          <a:solidFill>
            <a:schemeClr val="tx1"/>
          </a:solidFill>
          <a:latin typeface="+mn-lt"/>
        </a:defRPr>
      </a:lvl8pPr>
      <a:lvl9pPr marL="3832225" indent="-174625"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00200" y="4648200"/>
            <a:ext cx="5486400" cy="914400"/>
          </a:xfrm>
        </p:spPr>
        <p:txBody>
          <a:bodyPr/>
          <a:lstStyle/>
          <a:p>
            <a:pPr algn="ctr"/>
            <a:r>
              <a:rPr lang="en-US" sz="2400" dirty="0"/>
              <a:t>Chapter </a:t>
            </a:r>
            <a:r>
              <a:rPr lang="en-US" sz="2400" dirty="0" smtClean="0"/>
              <a:t>19</a:t>
            </a:r>
            <a:br>
              <a:rPr lang="en-US" sz="2400" dirty="0" smtClean="0"/>
            </a:br>
            <a:endParaRPr lang="en-US" sz="2400" dirty="0"/>
          </a:p>
        </p:txBody>
      </p:sp>
      <p:pic>
        <p:nvPicPr>
          <p:cNvPr id="16385" name="Picture 1"/>
          <p:cNvPicPr>
            <a:picLocks noGrp="1" noChangeAspect="1" noChangeArrowheads="1"/>
          </p:cNvPicPr>
          <p:nvPr>
            <p:ph type="pic" idx="1"/>
          </p:nvPr>
        </p:nvPicPr>
        <p:blipFill>
          <a:blip r:embed="rId2" cstate="print"/>
          <a:srcRect l="7000" r="7000"/>
          <a:stretch>
            <a:fillRect/>
          </a:stretch>
        </p:blipFill>
        <p:spPr bwMode="auto">
          <a:xfrm>
            <a:off x="1828800" y="381000"/>
            <a:ext cx="5765800" cy="4324350"/>
          </a:xfrm>
          <a:prstGeom prst="rect">
            <a:avLst/>
          </a:prstGeom>
          <a:noFill/>
          <a:ln w="9525">
            <a:noFill/>
            <a:miter lim="800000"/>
            <a:headEnd/>
            <a:tailEnd/>
          </a:ln>
          <a:effectLst/>
        </p:spPr>
      </p:pic>
      <p:sp>
        <p:nvSpPr>
          <p:cNvPr id="7" name="Text Placeholder 6"/>
          <p:cNvSpPr>
            <a:spLocks noGrp="1"/>
          </p:cNvSpPr>
          <p:nvPr>
            <p:ph type="body" sz="half" idx="2"/>
          </p:nvPr>
        </p:nvSpPr>
        <p:spPr/>
        <p:txBody>
          <a:bodyPr/>
          <a:lstStyle/>
          <a:p>
            <a:pPr algn="ctr"/>
            <a:r>
              <a:rPr lang="en-US" sz="2000" dirty="0" smtClean="0"/>
              <a:t>States and Societies of Sub-Saharan Africa</a:t>
            </a:r>
            <a:endParaRPr lang="en-US" sz="2000" dirty="0"/>
          </a:p>
        </p:txBody>
      </p:sp>
      <p:sp>
        <p:nvSpPr>
          <p:cNvPr id="6" name="Rectangle 6"/>
          <p:cNvSpPr>
            <a:spLocks noGrp="1" noChangeArrowheads="1"/>
          </p:cNvSpPr>
          <p:nvPr>
            <p:ph type="sldNum" sz="quarter" idx="12"/>
          </p:nvPr>
        </p:nvSpPr>
        <p:spPr/>
        <p:txBody>
          <a:bodyPr/>
          <a:lstStyle/>
          <a:p>
            <a:fld id="{90E4F2FA-5FFE-4454-A791-7339AE832421}" type="slidenum">
              <a:rPr lang="en-US" altLang="en-US"/>
              <a:pPr/>
              <a:t>1</a:t>
            </a:fld>
            <a:endParaRPr lang="en-US" altLang="en-US"/>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n-US"/>
              <a:t>Islamic Kingdoms and Empires</a:t>
            </a:r>
          </a:p>
        </p:txBody>
      </p:sp>
      <p:sp>
        <p:nvSpPr>
          <p:cNvPr id="21507" name="Rectangle 3"/>
          <p:cNvSpPr>
            <a:spLocks noGrp="1" noChangeArrowheads="1"/>
          </p:cNvSpPr>
          <p:nvPr>
            <p:ph sz="half" idx="1"/>
          </p:nvPr>
        </p:nvSpPr>
        <p:spPr/>
        <p:txBody>
          <a:bodyPr/>
          <a:lstStyle/>
          <a:p>
            <a:r>
              <a:rPr lang="en-US" dirty="0" smtClean="0"/>
              <a:t>Influences the political, social, religious, cultural, and economic development 8</a:t>
            </a:r>
            <a:r>
              <a:rPr lang="en-US" baseline="30000" dirty="0" smtClean="0"/>
              <a:t>th</a:t>
            </a:r>
            <a:r>
              <a:rPr lang="en-US" dirty="0" smtClean="0"/>
              <a:t> </a:t>
            </a:r>
            <a:r>
              <a:rPr lang="en-US" dirty="0"/>
              <a:t>century</a:t>
            </a:r>
          </a:p>
          <a:p>
            <a:pPr lvl="1"/>
            <a:endParaRPr lang="en-US" dirty="0"/>
          </a:p>
        </p:txBody>
      </p:sp>
      <p:sp>
        <p:nvSpPr>
          <p:cNvPr id="6" name="Slide Number Placeholder 5"/>
          <p:cNvSpPr>
            <a:spLocks noGrp="1"/>
          </p:cNvSpPr>
          <p:nvPr>
            <p:ph type="sldNum" sz="quarter" idx="12"/>
          </p:nvPr>
        </p:nvSpPr>
        <p:spPr/>
        <p:txBody>
          <a:bodyPr/>
          <a:lstStyle/>
          <a:p>
            <a:fld id="{2C42DC33-A073-4865-ABC5-092114043197}" type="slidenum">
              <a:rPr lang="en-US" altLang="en-US"/>
              <a:pPr/>
              <a:t>10</a:t>
            </a:fld>
            <a:endParaRPr lang="en-US" altLang="en-US"/>
          </a:p>
        </p:txBody>
      </p:sp>
      <p:pic>
        <p:nvPicPr>
          <p:cNvPr id="8" name="Picture 2"/>
          <p:cNvPicPr>
            <a:picLocks noGrp="1" noChangeAspect="1" noChangeArrowheads="1"/>
          </p:cNvPicPr>
          <p:nvPr>
            <p:ph sz="half" idx="2"/>
          </p:nvPr>
        </p:nvPicPr>
        <p:blipFill>
          <a:blip r:embed="rId2" cstate="print"/>
          <a:srcRect/>
          <a:stretch>
            <a:fillRect/>
          </a:stretch>
        </p:blipFill>
        <p:spPr bwMode="auto">
          <a:xfrm>
            <a:off x="2286000" y="3688510"/>
            <a:ext cx="4953000" cy="316949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sz="3800"/>
              <a:t>Trans-Saharan Trade and Islamic States in West Africa</a:t>
            </a:r>
          </a:p>
        </p:txBody>
      </p:sp>
      <p:sp>
        <p:nvSpPr>
          <p:cNvPr id="22531" name="Rectangle 3"/>
          <p:cNvSpPr>
            <a:spLocks noGrp="1" noChangeArrowheads="1"/>
          </p:cNvSpPr>
          <p:nvPr>
            <p:ph sz="half" idx="1"/>
          </p:nvPr>
        </p:nvSpPr>
        <p:spPr/>
        <p:txBody>
          <a:bodyPr>
            <a:normAutofit fontScale="70000" lnSpcReduction="20000"/>
          </a:bodyPr>
          <a:lstStyle/>
          <a:p>
            <a:r>
              <a:rPr lang="en-US" dirty="0" smtClean="0"/>
              <a:t>Desiccation (remove moisture) created the Sahara beginning </a:t>
            </a:r>
            <a:r>
              <a:rPr lang="en-US" dirty="0"/>
              <a:t>c. 5000 BCE</a:t>
            </a:r>
          </a:p>
          <a:p>
            <a:r>
              <a:rPr lang="en-US" b="1" dirty="0"/>
              <a:t>Introduction of Arabian camels revolutionizes </a:t>
            </a:r>
            <a:r>
              <a:rPr lang="en-US" b="1" dirty="0" smtClean="0"/>
              <a:t>trade</a:t>
            </a:r>
          </a:p>
          <a:p>
            <a:r>
              <a:rPr lang="en-US" b="1" dirty="0" smtClean="0"/>
              <a:t>By 300 CE, replace horses and donkeys as preferred transport</a:t>
            </a:r>
            <a:endParaRPr lang="en-US" b="1" dirty="0"/>
          </a:p>
          <a:p>
            <a:pPr lvl="1"/>
            <a:r>
              <a:rPr lang="en-US" dirty="0"/>
              <a:t>70-90 days to cross </a:t>
            </a:r>
            <a:r>
              <a:rPr lang="en-US" dirty="0" smtClean="0"/>
              <a:t>Sahara</a:t>
            </a:r>
          </a:p>
          <a:p>
            <a:pPr lvl="1"/>
            <a:r>
              <a:rPr lang="en-US" dirty="0" smtClean="0"/>
              <a:t>Camel saddles</a:t>
            </a:r>
          </a:p>
          <a:p>
            <a:pPr lvl="1"/>
            <a:r>
              <a:rPr lang="en-US" dirty="0" smtClean="0"/>
              <a:t>Also used in Central Asia</a:t>
            </a:r>
            <a:endParaRPr lang="en-US" dirty="0"/>
          </a:p>
          <a:p>
            <a:r>
              <a:rPr lang="en-US" b="1" dirty="0"/>
              <a:t>Arabs establish trading </a:t>
            </a:r>
            <a:r>
              <a:rPr lang="en-US" b="1" dirty="0" smtClean="0"/>
              <a:t>communities in Sub-Sahara</a:t>
            </a:r>
            <a:endParaRPr lang="en-US" b="1" dirty="0"/>
          </a:p>
          <a:p>
            <a:pPr lvl="1"/>
            <a:r>
              <a:rPr lang="en-US" dirty="0" err="1" smtClean="0"/>
              <a:t>Gao</a:t>
            </a:r>
            <a:r>
              <a:rPr lang="en-US" dirty="0" smtClean="0"/>
              <a:t>:  terminus of caravan routes across Sahara  that offered access to Niger River</a:t>
            </a:r>
            <a:endParaRPr lang="en-US" dirty="0"/>
          </a:p>
        </p:txBody>
      </p:sp>
      <p:pic>
        <p:nvPicPr>
          <p:cNvPr id="7" name="Picture 4" descr="camel"/>
          <p:cNvPicPr>
            <a:picLocks noGrp="1" noChangeAspect="1" noChangeArrowheads="1"/>
          </p:cNvPicPr>
          <p:nvPr>
            <p:ph sz="half" idx="2"/>
          </p:nvPr>
        </p:nvPicPr>
        <p:blipFill>
          <a:blip r:embed="rId2" cstate="print"/>
          <a:stretch>
            <a:fillRect/>
          </a:stretch>
        </p:blipFill>
        <p:spPr>
          <a:xfrm>
            <a:off x="4876800" y="2540000"/>
            <a:ext cx="3962400" cy="2641600"/>
          </a:xfrm>
          <a:noFill/>
          <a:ln/>
        </p:spPr>
      </p:pic>
      <p:sp>
        <p:nvSpPr>
          <p:cNvPr id="6" name="Slide Number Placeholder 5"/>
          <p:cNvSpPr>
            <a:spLocks noGrp="1"/>
          </p:cNvSpPr>
          <p:nvPr>
            <p:ph type="sldNum" sz="quarter" idx="12"/>
          </p:nvPr>
        </p:nvSpPr>
        <p:spPr/>
        <p:txBody>
          <a:bodyPr/>
          <a:lstStyle/>
          <a:p>
            <a:fld id="{C059BB23-FF86-41D0-BA43-F51E7D334E8F}" type="slidenum">
              <a:rPr lang="en-US" altLang="en-US"/>
              <a:pPr/>
              <a:t>11</a:t>
            </a:fld>
            <a:endParaRPr lang="en-US" altLang="en-US"/>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Reverberations of…</a:t>
            </a:r>
            <a:br>
              <a:rPr lang="en-US" dirty="0" smtClean="0"/>
            </a:br>
            <a:r>
              <a:rPr lang="en-US" dirty="0" smtClean="0"/>
              <a:t>The Diffusion of Technologies</a:t>
            </a:r>
            <a:endParaRPr lang="en-US" dirty="0"/>
          </a:p>
        </p:txBody>
      </p:sp>
      <p:sp>
        <p:nvSpPr>
          <p:cNvPr id="7" name="Content Placeholder 6"/>
          <p:cNvSpPr>
            <a:spLocks noGrp="1"/>
          </p:cNvSpPr>
          <p:nvPr>
            <p:ph idx="1"/>
          </p:nvPr>
        </p:nvSpPr>
        <p:spPr/>
        <p:txBody>
          <a:bodyPr/>
          <a:lstStyle/>
          <a:p>
            <a:r>
              <a:rPr lang="en-US" sz="2400" b="1" dirty="0" smtClean="0"/>
              <a:t>Camels</a:t>
            </a:r>
            <a:r>
              <a:rPr lang="en-US" sz="2400" dirty="0" smtClean="0"/>
              <a:t> had been used for centuries by traders in Arabia and </a:t>
            </a:r>
            <a:r>
              <a:rPr lang="en-US" sz="2400" dirty="0" err="1" smtClean="0"/>
              <a:t>N.Africa</a:t>
            </a:r>
            <a:r>
              <a:rPr lang="en-US" sz="2400" dirty="0" smtClean="0"/>
              <a:t>-thanks especially to the camel saddle invented in about 200 CE-before Muslim traders made their way across the Sahara to West Africa in the 7</a:t>
            </a:r>
            <a:r>
              <a:rPr lang="en-US" sz="2400" baseline="30000" dirty="0" smtClean="0"/>
              <a:t>th</a:t>
            </a:r>
            <a:r>
              <a:rPr lang="en-US" sz="2400" dirty="0" smtClean="0"/>
              <a:t> and 8</a:t>
            </a:r>
            <a:r>
              <a:rPr lang="en-US" sz="2400" baseline="30000" dirty="0" smtClean="0"/>
              <a:t>th</a:t>
            </a:r>
            <a:r>
              <a:rPr lang="en-US" sz="2400" dirty="0" smtClean="0"/>
              <a:t> centuries.  Camels, although living beings, can be considered technology b/c their use helped humans adapt the natural environment to their needs, making It possible to reliably and repeatedly traverse the vast Sahara desert.  Think about the variety of ways that the diffusion of camels to sub-Saharan Africa-in terms of trade, urban growth, the accumulation of wealth, and the slave trade-affected the region over the very long term.</a:t>
            </a:r>
            <a:endParaRPr lang="en-US" sz="2400" dirty="0"/>
          </a:p>
        </p:txBody>
      </p:sp>
      <p:sp>
        <p:nvSpPr>
          <p:cNvPr id="5" name="Slide Number Placeholder 4"/>
          <p:cNvSpPr>
            <a:spLocks noGrp="1"/>
          </p:cNvSpPr>
          <p:nvPr>
            <p:ph type="sldNum" sz="quarter" idx="12"/>
          </p:nvPr>
        </p:nvSpPr>
        <p:spPr/>
        <p:txBody>
          <a:bodyPr/>
          <a:lstStyle/>
          <a:p>
            <a:fld id="{D6E590FD-9A37-4CFC-8F54-E4F4C54A72B5}" type="slidenum">
              <a:rPr lang="en-US" altLang="en-US" smtClean="0"/>
              <a:pPr/>
              <a:t>12</a:t>
            </a:fld>
            <a:endParaRPr lang="en-US" altLang="en-US"/>
          </a:p>
        </p:txBody>
      </p:sp>
    </p:spTree>
    <p:extLst>
      <p:ext uri="{BB962C8B-B14F-4D97-AF65-F5344CB8AC3E}">
        <p14:creationId xmlns:p14="http://schemas.microsoft.com/office/powerpoint/2010/main" val="1248335312"/>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600" dirty="0"/>
              <a:t>The Kingdom of </a:t>
            </a:r>
            <a:r>
              <a:rPr lang="en-US" sz="3600" dirty="0" smtClean="0"/>
              <a:t>Ghana/Gold-Salt Trade</a:t>
            </a:r>
            <a:endParaRPr lang="en-US" sz="3600" dirty="0"/>
          </a:p>
        </p:txBody>
      </p:sp>
      <p:sp>
        <p:nvSpPr>
          <p:cNvPr id="23555" name="Rectangle 3"/>
          <p:cNvSpPr>
            <a:spLocks noGrp="1" noChangeArrowheads="1"/>
          </p:cNvSpPr>
          <p:nvPr>
            <p:ph sz="half" idx="1"/>
          </p:nvPr>
        </p:nvSpPr>
        <p:spPr>
          <a:xfrm>
            <a:off x="762000" y="1524000"/>
            <a:ext cx="4419600" cy="3665957"/>
          </a:xfrm>
        </p:spPr>
        <p:txBody>
          <a:bodyPr>
            <a:normAutofit fontScale="55000" lnSpcReduction="20000"/>
          </a:bodyPr>
          <a:lstStyle/>
          <a:p>
            <a:r>
              <a:rPr lang="en-US" dirty="0"/>
              <a:t>Not related to modern State of </a:t>
            </a:r>
            <a:r>
              <a:rPr lang="en-US" dirty="0" smtClean="0"/>
              <a:t>Ghana</a:t>
            </a:r>
          </a:p>
          <a:p>
            <a:r>
              <a:rPr lang="en-US" dirty="0" smtClean="0"/>
              <a:t>According to legend preserved by Arab travelers, as many as 22 kings ruled Ghana before Muhammad embarked on the </a:t>
            </a:r>
            <a:r>
              <a:rPr lang="en-US" i="1" dirty="0" err="1" smtClean="0"/>
              <a:t>hijra</a:t>
            </a:r>
            <a:endParaRPr lang="en-US" dirty="0"/>
          </a:p>
          <a:p>
            <a:pPr lvl="1"/>
            <a:r>
              <a:rPr lang="en-US" dirty="0"/>
              <a:t>Developed 4</a:t>
            </a:r>
            <a:r>
              <a:rPr lang="en-US" baseline="30000" dirty="0"/>
              <a:t>th</a:t>
            </a:r>
            <a:r>
              <a:rPr lang="en-US" dirty="0"/>
              <a:t>-5</a:t>
            </a:r>
            <a:r>
              <a:rPr lang="en-US" baseline="30000" dirty="0"/>
              <a:t>th</a:t>
            </a:r>
            <a:r>
              <a:rPr lang="en-US" dirty="0"/>
              <a:t> c. </a:t>
            </a:r>
            <a:r>
              <a:rPr lang="en-US" dirty="0" smtClean="0"/>
              <a:t>CE when agricultural peoples sought protection </a:t>
            </a:r>
            <a:r>
              <a:rPr lang="en-US" dirty="0"/>
              <a:t>against </a:t>
            </a:r>
            <a:r>
              <a:rPr lang="en-US" dirty="0" smtClean="0"/>
              <a:t>camel-riding nomads</a:t>
            </a:r>
            <a:endParaRPr lang="en-US" dirty="0"/>
          </a:p>
          <a:p>
            <a:r>
              <a:rPr lang="en-US" b="1" dirty="0" smtClean="0"/>
              <a:t>Became center </a:t>
            </a:r>
            <a:r>
              <a:rPr lang="en-US" b="1" dirty="0"/>
              <a:t>of African gold trade</a:t>
            </a:r>
          </a:p>
          <a:p>
            <a:pPr lvl="1"/>
            <a:r>
              <a:rPr lang="en-US" dirty="0" smtClean="0"/>
              <a:t>Muslim merchants in search of gold for consumers in Mediterranean and Islamic world</a:t>
            </a:r>
          </a:p>
          <a:p>
            <a:pPr lvl="1"/>
            <a:r>
              <a:rPr lang="en-US" dirty="0" smtClean="0"/>
              <a:t>Imported </a:t>
            </a:r>
            <a:r>
              <a:rPr lang="en-US" dirty="0"/>
              <a:t>from south </a:t>
            </a:r>
            <a:r>
              <a:rPr lang="en-US" dirty="0" smtClean="0"/>
              <a:t>in region of Niger, Gambia, and Senegal rivers</a:t>
            </a:r>
          </a:p>
          <a:p>
            <a:pPr lvl="1"/>
            <a:r>
              <a:rPr lang="en-US" dirty="0" smtClean="0"/>
              <a:t>Kings taxed and controlled the gold trade</a:t>
            </a:r>
            <a:endParaRPr lang="en-US" dirty="0"/>
          </a:p>
          <a:p>
            <a:pPr lvl="1"/>
            <a:r>
              <a:rPr lang="en-US" b="1" dirty="0"/>
              <a:t>Also sold ivory, </a:t>
            </a:r>
            <a:r>
              <a:rPr lang="en-US" b="1" dirty="0" smtClean="0"/>
              <a:t>slaves</a:t>
            </a:r>
          </a:p>
          <a:p>
            <a:r>
              <a:rPr lang="en-US" b="1" dirty="0" smtClean="0"/>
              <a:t>Received horses, cloth, manufactured wares, and SALT</a:t>
            </a:r>
          </a:p>
          <a:p>
            <a:r>
              <a:rPr lang="en-US" b="1" dirty="0" smtClean="0"/>
              <a:t>Known as the Gold-Salt Trade</a:t>
            </a:r>
            <a:endParaRPr lang="en-US" b="1" dirty="0"/>
          </a:p>
        </p:txBody>
      </p:sp>
      <p:sp>
        <p:nvSpPr>
          <p:cNvPr id="6" name="Slide Number Placeholder 5"/>
          <p:cNvSpPr>
            <a:spLocks noGrp="1"/>
          </p:cNvSpPr>
          <p:nvPr>
            <p:ph type="sldNum" sz="quarter" idx="12"/>
          </p:nvPr>
        </p:nvSpPr>
        <p:spPr/>
        <p:txBody>
          <a:bodyPr/>
          <a:lstStyle/>
          <a:p>
            <a:fld id="{C5A0338D-2BDE-4C7A-BBC7-42742A089571}" type="slidenum">
              <a:rPr lang="en-US" altLang="en-US"/>
              <a:pPr/>
              <a:t>13</a:t>
            </a:fld>
            <a:endParaRPr lang="en-US" altLang="en-US"/>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24008" y="2286001"/>
            <a:ext cx="4114040" cy="2980156"/>
          </a:xfrm>
        </p:spPr>
      </p:pic>
      <p:sp>
        <p:nvSpPr>
          <p:cNvPr id="4" name="TextBox 3"/>
          <p:cNvSpPr txBox="1"/>
          <p:nvPr/>
        </p:nvSpPr>
        <p:spPr>
          <a:xfrm>
            <a:off x="5486400" y="5486400"/>
            <a:ext cx="2501710" cy="369332"/>
          </a:xfrm>
          <a:prstGeom prst="rect">
            <a:avLst/>
          </a:prstGeom>
          <a:noFill/>
        </p:spPr>
        <p:txBody>
          <a:bodyPr wrap="none" rtlCol="0">
            <a:spAutoFit/>
          </a:bodyPr>
          <a:lstStyle/>
          <a:p>
            <a:r>
              <a:rPr lang="en-US" dirty="0" smtClean="0"/>
              <a:t>West African Salt Mine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4696897"/>
            <a:ext cx="1678033" cy="2161103"/>
          </a:xfrm>
          <a:prstGeom prst="rect">
            <a:avLst/>
          </a:prstGeom>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Capital:  </a:t>
            </a:r>
            <a:r>
              <a:rPr lang="en-US" dirty="0" err="1" smtClean="0"/>
              <a:t>Koumbi</a:t>
            </a:r>
            <a:r>
              <a:rPr lang="en-US" dirty="0" smtClean="0"/>
              <a:t>-Saleh</a:t>
            </a:r>
            <a:endParaRPr lang="en-US" dirty="0"/>
          </a:p>
        </p:txBody>
      </p:sp>
      <p:sp>
        <p:nvSpPr>
          <p:cNvPr id="24579" name="Rectangle 3"/>
          <p:cNvSpPr>
            <a:spLocks noGrp="1" noChangeArrowheads="1"/>
          </p:cNvSpPr>
          <p:nvPr>
            <p:ph sz="half" idx="1"/>
          </p:nvPr>
        </p:nvSpPr>
        <p:spPr>
          <a:xfrm>
            <a:off x="762000" y="1447800"/>
            <a:ext cx="8229600" cy="4419600"/>
          </a:xfrm>
        </p:spPr>
        <p:txBody>
          <a:bodyPr/>
          <a:lstStyle/>
          <a:p>
            <a:r>
              <a:rPr lang="en-US" sz="2000" b="1" dirty="0"/>
              <a:t>Capital of </a:t>
            </a:r>
            <a:r>
              <a:rPr lang="en-US" sz="2000" b="1" dirty="0" smtClean="0"/>
              <a:t> Ghana and trading </a:t>
            </a:r>
            <a:r>
              <a:rPr lang="en-US" sz="2000" b="1" dirty="0"/>
              <a:t>center</a:t>
            </a:r>
          </a:p>
          <a:p>
            <a:r>
              <a:rPr lang="en-US" sz="2000" dirty="0"/>
              <a:t>High point 9</a:t>
            </a:r>
            <a:r>
              <a:rPr lang="en-US" sz="2000" baseline="30000" dirty="0"/>
              <a:t>th</a:t>
            </a:r>
            <a:r>
              <a:rPr lang="en-US" sz="2000" dirty="0"/>
              <a:t>-12</a:t>
            </a:r>
            <a:r>
              <a:rPr lang="en-US" sz="2000" baseline="30000" dirty="0"/>
              <a:t>th</a:t>
            </a:r>
            <a:r>
              <a:rPr lang="en-US" sz="2000" dirty="0"/>
              <a:t> centuries</a:t>
            </a:r>
          </a:p>
          <a:p>
            <a:pPr lvl="1"/>
            <a:r>
              <a:rPr lang="en-US" sz="2000" dirty="0"/>
              <a:t>Population </a:t>
            </a:r>
            <a:r>
              <a:rPr lang="en-US" sz="2000" dirty="0" smtClean="0"/>
              <a:t>15,000-20,000</a:t>
            </a:r>
          </a:p>
          <a:p>
            <a:pPr lvl="1"/>
            <a:r>
              <a:rPr lang="en-US" sz="2000" dirty="0" smtClean="0"/>
              <a:t>Stone bldgs. and dozen mosques</a:t>
            </a:r>
          </a:p>
          <a:p>
            <a:pPr lvl="1"/>
            <a:r>
              <a:rPr lang="en-US" sz="2000" dirty="0" smtClean="0"/>
              <a:t>Large # of </a:t>
            </a:r>
            <a:r>
              <a:rPr lang="en-US" sz="2000" i="1" dirty="0" err="1" smtClean="0"/>
              <a:t>qadis</a:t>
            </a:r>
            <a:r>
              <a:rPr lang="en-US" sz="2000" i="1" dirty="0" smtClean="0"/>
              <a:t> a</a:t>
            </a:r>
            <a:r>
              <a:rPr lang="en-US" sz="2000" dirty="0" smtClean="0"/>
              <a:t>nd Muslim scholars</a:t>
            </a:r>
            <a:endParaRPr lang="en-US" sz="2000" dirty="0"/>
          </a:p>
          <a:p>
            <a:r>
              <a:rPr lang="en-US" sz="2000" dirty="0"/>
              <a:t>Military, cultural </a:t>
            </a:r>
            <a:r>
              <a:rPr lang="en-US" sz="2000" dirty="0" smtClean="0"/>
              <a:t>center</a:t>
            </a:r>
          </a:p>
          <a:p>
            <a:pPr lvl="1"/>
            <a:r>
              <a:rPr lang="en-US" sz="2000" b="1" dirty="0" smtClean="0"/>
              <a:t>Army of 200,000 warriors</a:t>
            </a:r>
            <a:r>
              <a:rPr lang="en-US" sz="2000" dirty="0" smtClean="0"/>
              <a:t> to protect gold sources, maintain order, kept allies and tributary states in line, and defend against nomads from Sahara</a:t>
            </a:r>
            <a:endParaRPr lang="en-US" sz="2000"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67000" y="4300401"/>
            <a:ext cx="4532454" cy="2557599"/>
          </a:xfrm>
        </p:spPr>
      </p:pic>
      <p:sp>
        <p:nvSpPr>
          <p:cNvPr id="6" name="Slide Number Placeholder 5"/>
          <p:cNvSpPr>
            <a:spLocks noGrp="1"/>
          </p:cNvSpPr>
          <p:nvPr>
            <p:ph type="sldNum" sz="quarter" idx="12"/>
          </p:nvPr>
        </p:nvSpPr>
        <p:spPr/>
        <p:txBody>
          <a:bodyPr/>
          <a:lstStyle/>
          <a:p>
            <a:fld id="{1357EDA8-0D32-4BF4-BB60-A53093DC9B6F}" type="slidenum">
              <a:rPr lang="en-US" altLang="en-US"/>
              <a:pPr/>
              <a:t>14</a:t>
            </a:fld>
            <a:endParaRPr lang="en-US" altLang="en-US"/>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Islam in West Africa</a:t>
            </a:r>
          </a:p>
        </p:txBody>
      </p:sp>
      <p:sp>
        <p:nvSpPr>
          <p:cNvPr id="25603" name="Rectangle 3"/>
          <p:cNvSpPr>
            <a:spLocks noGrp="1" noChangeArrowheads="1"/>
          </p:cNvSpPr>
          <p:nvPr>
            <p:ph idx="1"/>
          </p:nvPr>
        </p:nvSpPr>
        <p:spPr/>
        <p:txBody>
          <a:bodyPr/>
          <a:lstStyle/>
          <a:p>
            <a:r>
              <a:rPr lang="en-US" dirty="0"/>
              <a:t>Kings of Ghana convert 10</a:t>
            </a:r>
            <a:r>
              <a:rPr lang="en-US" baseline="30000" dirty="0"/>
              <a:t>th</a:t>
            </a:r>
            <a:r>
              <a:rPr lang="en-US" dirty="0"/>
              <a:t> c.</a:t>
            </a:r>
          </a:p>
          <a:p>
            <a:r>
              <a:rPr lang="en-US" dirty="0"/>
              <a:t>Positive impact on trade, relations with north </a:t>
            </a:r>
            <a:r>
              <a:rPr lang="en-US" dirty="0" smtClean="0"/>
              <a:t>Africa</a:t>
            </a:r>
          </a:p>
          <a:p>
            <a:r>
              <a:rPr lang="en-US" dirty="0" smtClean="0"/>
              <a:t>Didn’t impose it on society</a:t>
            </a:r>
            <a:endParaRPr lang="en-US" dirty="0"/>
          </a:p>
          <a:p>
            <a:r>
              <a:rPr lang="en-US" b="1" dirty="0"/>
              <a:t>Synthesized Islam with local traditions</a:t>
            </a:r>
          </a:p>
          <a:p>
            <a:pPr lvl="1"/>
            <a:r>
              <a:rPr lang="en-US" b="1" dirty="0" smtClean="0"/>
              <a:t>Observed traditional religious customs</a:t>
            </a:r>
            <a:r>
              <a:rPr lang="en-US" b="1" dirty="0"/>
              <a:t> </a:t>
            </a:r>
            <a:r>
              <a:rPr lang="en-US" b="1" dirty="0" smtClean="0"/>
              <a:t>such as the practice of magic and keeping idols in woods around the palace</a:t>
            </a:r>
          </a:p>
        </p:txBody>
      </p:sp>
      <p:sp>
        <p:nvSpPr>
          <p:cNvPr id="6" name="Slide Number Placeholder 5"/>
          <p:cNvSpPr>
            <a:spLocks noGrp="1"/>
          </p:cNvSpPr>
          <p:nvPr>
            <p:ph type="sldNum" sz="quarter" idx="12"/>
          </p:nvPr>
        </p:nvSpPr>
        <p:spPr/>
        <p:txBody>
          <a:bodyPr/>
          <a:lstStyle/>
          <a:p>
            <a:fld id="{07A652B0-24A8-477D-B9ED-2E49AB3397F2}" type="slidenum">
              <a:rPr lang="en-US" altLang="en-US"/>
              <a:pPr/>
              <a:t>15</a:t>
            </a:fld>
            <a:endParaRPr lang="en-US" altLang="en-US"/>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Decline of Ghana</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9200" y="1532950"/>
            <a:ext cx="3600520" cy="4368990"/>
          </a:xfrm>
        </p:spPr>
      </p:pic>
      <p:sp>
        <p:nvSpPr>
          <p:cNvPr id="6" name="Content Placeholder 5"/>
          <p:cNvSpPr>
            <a:spLocks noGrp="1"/>
          </p:cNvSpPr>
          <p:nvPr>
            <p:ph sz="half" idx="2"/>
          </p:nvPr>
        </p:nvSpPr>
        <p:spPr/>
        <p:txBody>
          <a:bodyPr/>
          <a:lstStyle/>
          <a:p>
            <a:r>
              <a:rPr lang="en-US" dirty="0" smtClean="0"/>
              <a:t>Attacks by nomadic peoples from Sahara</a:t>
            </a:r>
          </a:p>
          <a:p>
            <a:r>
              <a:rPr lang="en-US" dirty="0" smtClean="0"/>
              <a:t>Raids weakened the kingdom, collapsed </a:t>
            </a:r>
          </a:p>
          <a:p>
            <a:r>
              <a:rPr lang="en-US" b="1" dirty="0" smtClean="0"/>
              <a:t>Fell to powerful Mali empire</a:t>
            </a:r>
            <a:endParaRPr lang="en-US" b="1" dirty="0"/>
          </a:p>
        </p:txBody>
      </p:sp>
      <p:sp>
        <p:nvSpPr>
          <p:cNvPr id="4" name="Slide Number Placeholder 3"/>
          <p:cNvSpPr>
            <a:spLocks noGrp="1"/>
          </p:cNvSpPr>
          <p:nvPr>
            <p:ph type="sldNum" sz="quarter" idx="12"/>
          </p:nvPr>
        </p:nvSpPr>
        <p:spPr/>
        <p:txBody>
          <a:bodyPr/>
          <a:lstStyle/>
          <a:p>
            <a:fld id="{C7B6F217-DFE1-42FE-B70C-3A469EDB655B}" type="slidenum">
              <a:rPr lang="en-US" altLang="en-US" smtClean="0"/>
              <a:pPr/>
              <a:t>16</a:t>
            </a:fld>
            <a:endParaRPr lang="en-US" altLang="en-US"/>
          </a:p>
        </p:txBody>
      </p:sp>
      <p:sp>
        <p:nvSpPr>
          <p:cNvPr id="8" name="TextBox 7"/>
          <p:cNvSpPr txBox="1"/>
          <p:nvPr/>
        </p:nvSpPr>
        <p:spPr>
          <a:xfrm>
            <a:off x="838201" y="5958954"/>
            <a:ext cx="6858000" cy="830997"/>
          </a:xfrm>
          <a:prstGeom prst="rect">
            <a:avLst/>
          </a:prstGeom>
          <a:noFill/>
        </p:spPr>
        <p:txBody>
          <a:bodyPr wrap="square" rtlCol="0">
            <a:spAutoFit/>
          </a:bodyPr>
          <a:lstStyle/>
          <a:p>
            <a:r>
              <a:rPr lang="en-US" sz="1600" dirty="0" smtClean="0"/>
              <a:t>This west African terra-cotta sculpture from the 13</a:t>
            </a:r>
            <a:r>
              <a:rPr lang="en-US" sz="1600" baseline="30000" dirty="0" smtClean="0"/>
              <a:t>th</a:t>
            </a:r>
            <a:r>
              <a:rPr lang="en-US" sz="1600" dirty="0" smtClean="0"/>
              <a:t> or 14</a:t>
            </a:r>
            <a:r>
              <a:rPr lang="en-US" sz="1600" baseline="30000" dirty="0" smtClean="0"/>
              <a:t>th</a:t>
            </a:r>
            <a:r>
              <a:rPr lang="en-US" sz="1600" dirty="0" smtClean="0"/>
              <a:t> c. depicts a helmeted and armored warrior astride a horse with elaborate harness and head protection. </a:t>
            </a:r>
            <a:endParaRPr lang="en-US" sz="1600" dirty="0"/>
          </a:p>
        </p:txBody>
      </p:sp>
    </p:spTree>
    <p:extLst>
      <p:ext uri="{BB962C8B-B14F-4D97-AF65-F5344CB8AC3E}">
        <p14:creationId xmlns:p14="http://schemas.microsoft.com/office/powerpoint/2010/main" val="2553029484"/>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1" dirty="0" err="1"/>
              <a:t>Sundiata</a:t>
            </a:r>
            <a:r>
              <a:rPr lang="en-US" dirty="0"/>
              <a:t> (r. 1230-1255)</a:t>
            </a:r>
          </a:p>
        </p:txBody>
      </p:sp>
      <p:sp>
        <p:nvSpPr>
          <p:cNvPr id="26627" name="Rectangle 3"/>
          <p:cNvSpPr>
            <a:spLocks noGrp="1" noChangeArrowheads="1"/>
          </p:cNvSpPr>
          <p:nvPr>
            <p:ph sz="half" idx="1"/>
          </p:nvPr>
        </p:nvSpPr>
        <p:spPr>
          <a:xfrm>
            <a:off x="762000" y="1752600"/>
            <a:ext cx="4114800" cy="4114800"/>
          </a:xfrm>
        </p:spPr>
        <p:txBody>
          <a:bodyPr/>
          <a:lstStyle/>
          <a:p>
            <a:r>
              <a:rPr lang="en-US" b="1" dirty="0" smtClean="0"/>
              <a:t>13</a:t>
            </a:r>
            <a:r>
              <a:rPr lang="en-US" b="1" baseline="30000" dirty="0" smtClean="0"/>
              <a:t>th</a:t>
            </a:r>
            <a:r>
              <a:rPr lang="en-US" b="1" dirty="0" smtClean="0"/>
              <a:t> c. founder of Mali</a:t>
            </a:r>
          </a:p>
          <a:p>
            <a:r>
              <a:rPr lang="en-US" b="1" dirty="0" smtClean="0"/>
              <a:t>Story recited by griots until mid-20</a:t>
            </a:r>
            <a:r>
              <a:rPr lang="en-US" b="1" baseline="30000" dirty="0" smtClean="0"/>
              <a:t>th</a:t>
            </a:r>
            <a:r>
              <a:rPr lang="en-US" b="1" dirty="0" smtClean="0"/>
              <a:t> c.</a:t>
            </a:r>
          </a:p>
          <a:p>
            <a:r>
              <a:rPr lang="en-US" sz="1400" dirty="0" err="1" smtClean="0"/>
              <a:t>Sundiata’s</a:t>
            </a:r>
            <a:r>
              <a:rPr lang="en-US" sz="1400" dirty="0" smtClean="0"/>
              <a:t> father ruled a </a:t>
            </a:r>
            <a:r>
              <a:rPr lang="en-US" sz="1400" dirty="0" err="1" smtClean="0"/>
              <a:t>w.African</a:t>
            </a:r>
            <a:r>
              <a:rPr lang="en-US" sz="1400" dirty="0" smtClean="0"/>
              <a:t> kingdom </a:t>
            </a:r>
          </a:p>
          <a:p>
            <a:r>
              <a:rPr lang="en-US" sz="1400" dirty="0" smtClean="0"/>
              <a:t>He had a difficult childhood, congenitally defective leg left him partially crippled</a:t>
            </a:r>
          </a:p>
          <a:p>
            <a:r>
              <a:rPr lang="en-US" sz="1400" dirty="0" smtClean="0"/>
              <a:t>Father dies, enemies invade and kill royal offspring</a:t>
            </a:r>
          </a:p>
          <a:p>
            <a:r>
              <a:rPr lang="en-US" sz="1400" dirty="0" err="1" smtClean="0"/>
              <a:t>Sundiata</a:t>
            </a:r>
            <a:r>
              <a:rPr lang="en-US" sz="1400" dirty="0" smtClean="0"/>
              <a:t> spared b/c thought his disability was not a threat</a:t>
            </a:r>
          </a:p>
          <a:p>
            <a:r>
              <a:rPr lang="en-US" sz="1400" dirty="0" smtClean="0"/>
              <a:t>Overcomes his injury, learned to bow and arrow</a:t>
            </a:r>
          </a:p>
          <a:p>
            <a:r>
              <a:rPr lang="en-US" sz="1400" dirty="0" smtClean="0"/>
              <a:t>Forced into exile where becomes a warrior</a:t>
            </a:r>
          </a:p>
          <a:p>
            <a:r>
              <a:rPr lang="en-US" sz="1400" dirty="0" smtClean="0"/>
              <a:t>Returns to homeland and defeats enemies</a:t>
            </a:r>
            <a:endParaRPr lang="en-US" sz="1400" b="1" dirty="0" smtClean="0"/>
          </a:p>
          <a:p>
            <a:r>
              <a:rPr lang="en-US" b="1" dirty="0" smtClean="0"/>
              <a:t>Built the empire </a:t>
            </a:r>
            <a:r>
              <a:rPr lang="en-US" b="1" dirty="0"/>
              <a:t>of Mali </a:t>
            </a:r>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16A08636-09BE-4B2C-B9FF-8CFFC93C89AE}" type="slidenum">
              <a:rPr lang="en-US" altLang="en-US"/>
              <a:pPr/>
              <a:t>17</a:t>
            </a:fld>
            <a:endParaRPr lang="en-US" alt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209800"/>
            <a:ext cx="3657600" cy="2743200"/>
          </a:xfrm>
          <a:prstGeom prst="rect">
            <a:avLst/>
          </a:prstGeom>
        </p:spPr>
      </p:pic>
      <p:sp>
        <p:nvSpPr>
          <p:cNvPr id="3" name="TextBox 2"/>
          <p:cNvSpPr txBox="1"/>
          <p:nvPr/>
        </p:nvSpPr>
        <p:spPr>
          <a:xfrm>
            <a:off x="5181600" y="5063318"/>
            <a:ext cx="3657600" cy="369332"/>
          </a:xfrm>
          <a:prstGeom prst="rect">
            <a:avLst/>
          </a:prstGeom>
          <a:noFill/>
        </p:spPr>
        <p:txBody>
          <a:bodyPr wrap="square" rtlCol="0">
            <a:spAutoFit/>
          </a:bodyPr>
          <a:lstStyle/>
          <a:p>
            <a:r>
              <a:rPr lang="en-US" dirty="0" err="1" smtClean="0"/>
              <a:t>Sundiata</a:t>
            </a:r>
            <a:r>
              <a:rPr lang="en-US" dirty="0" smtClean="0"/>
              <a:t>, the Lion Prince of Mali</a:t>
            </a:r>
            <a:endParaRPr lang="en-US" dirty="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Mansa Musa (r. 1312-1337)</a:t>
            </a:r>
            <a:endParaRPr lang="en-US"/>
          </a:p>
        </p:txBody>
      </p:sp>
      <p:sp>
        <p:nvSpPr>
          <p:cNvPr id="27651" name="Rectangle 3"/>
          <p:cNvSpPr>
            <a:spLocks noGrp="1" noChangeArrowheads="1"/>
          </p:cNvSpPr>
          <p:nvPr>
            <p:ph sz="half" idx="1"/>
          </p:nvPr>
        </p:nvSpPr>
        <p:spPr>
          <a:xfrm>
            <a:off x="914400" y="1752600"/>
            <a:ext cx="3962400" cy="4114800"/>
          </a:xfrm>
        </p:spPr>
        <p:txBody>
          <a:bodyPr>
            <a:normAutofit fontScale="55000" lnSpcReduction="20000"/>
          </a:bodyPr>
          <a:lstStyle/>
          <a:p>
            <a:r>
              <a:rPr lang="en-US" dirty="0" smtClean="0"/>
              <a:t>Highpoint of Empire</a:t>
            </a:r>
          </a:p>
          <a:p>
            <a:r>
              <a:rPr lang="en-US" dirty="0" smtClean="0"/>
              <a:t>Grandson of </a:t>
            </a:r>
            <a:r>
              <a:rPr lang="en-US" dirty="0" err="1" smtClean="0"/>
              <a:t>Sundiata</a:t>
            </a:r>
            <a:endParaRPr lang="en-US" dirty="0" smtClean="0"/>
          </a:p>
          <a:p>
            <a:r>
              <a:rPr lang="en-US" dirty="0" smtClean="0"/>
              <a:t>Enormous caravans linked Mali to n. Africa where they taxed all trade </a:t>
            </a:r>
          </a:p>
          <a:p>
            <a:pPr lvl="1"/>
            <a:r>
              <a:rPr lang="en-US" b="1" dirty="0" smtClean="0"/>
              <a:t>Timbuktu, Gao, and </a:t>
            </a:r>
            <a:r>
              <a:rPr lang="en-US" b="1" dirty="0" err="1" smtClean="0"/>
              <a:t>Jenne</a:t>
            </a:r>
            <a:r>
              <a:rPr lang="en-US" b="1" dirty="0" smtClean="0"/>
              <a:t> became prosperous market cities</a:t>
            </a:r>
          </a:p>
          <a:p>
            <a:r>
              <a:rPr lang="en-US" b="1" dirty="0" smtClean="0"/>
              <a:t>Rulers of Mali honored Islam by providing protection, lodging, and comforts for Muslim merchants from the north</a:t>
            </a:r>
          </a:p>
          <a:p>
            <a:r>
              <a:rPr lang="en-US" b="1" dirty="0" smtClean="0"/>
              <a:t>Fervent Muslim</a:t>
            </a:r>
          </a:p>
          <a:p>
            <a:r>
              <a:rPr lang="en-US" b="1" dirty="0" smtClean="0"/>
              <a:t>Performed Hajj in 1324-25</a:t>
            </a:r>
          </a:p>
          <a:p>
            <a:pPr lvl="1"/>
            <a:r>
              <a:rPr lang="en-US" dirty="0" smtClean="0"/>
              <a:t>Constructed numerous mosques</a:t>
            </a:r>
          </a:p>
          <a:p>
            <a:pPr lvl="1"/>
            <a:r>
              <a:rPr lang="en-US" dirty="0" smtClean="0"/>
              <a:t>Brought in African teachers, including 4 descendants of Muhammad to make Islam better known in Mali</a:t>
            </a:r>
          </a:p>
          <a:p>
            <a:pPr lvl="1"/>
            <a:r>
              <a:rPr lang="en-US" dirty="0" smtClean="0"/>
              <a:t>Established religious schools </a:t>
            </a:r>
          </a:p>
          <a:p>
            <a:r>
              <a:rPr lang="en-US" dirty="0" smtClean="0"/>
              <a:t>Empire declines after his rule</a:t>
            </a:r>
            <a:endParaRPr lang="en-US" dirty="0"/>
          </a:p>
        </p:txBody>
      </p:sp>
      <p:sp>
        <p:nvSpPr>
          <p:cNvPr id="6" name="Slide Number Placeholder 5"/>
          <p:cNvSpPr>
            <a:spLocks noGrp="1"/>
          </p:cNvSpPr>
          <p:nvPr>
            <p:ph type="sldNum" sz="quarter" idx="12"/>
          </p:nvPr>
        </p:nvSpPr>
        <p:spPr/>
        <p:txBody>
          <a:bodyPr/>
          <a:lstStyle/>
          <a:p>
            <a:fld id="{F0652383-4FD7-4694-8DFF-212A9C61EA70}" type="slidenum">
              <a:rPr lang="en-US" altLang="en-US" smtClean="0"/>
              <a:pPr/>
              <a:t>18</a:t>
            </a:fld>
            <a:endParaRPr lang="en-US" altLang="en-US"/>
          </a:p>
        </p:txBody>
      </p:sp>
      <p:pic>
        <p:nvPicPr>
          <p:cNvPr id="57347" name="Picture 3"/>
          <p:cNvPicPr>
            <a:picLocks noChangeAspect="1" noChangeArrowheads="1"/>
          </p:cNvPicPr>
          <p:nvPr/>
        </p:nvPicPr>
        <p:blipFill>
          <a:blip r:embed="rId2" cstate="print"/>
          <a:srcRect/>
          <a:stretch>
            <a:fillRect/>
          </a:stretch>
        </p:blipFill>
        <p:spPr bwMode="auto">
          <a:xfrm>
            <a:off x="5638800" y="4495800"/>
            <a:ext cx="2743200" cy="2057400"/>
          </a:xfrm>
          <a:prstGeom prst="rect">
            <a:avLst/>
          </a:prstGeom>
          <a:noFill/>
          <a:ln w="9525">
            <a:noFill/>
            <a:miter lim="800000"/>
            <a:headEnd/>
            <a:tailEnd/>
          </a:ln>
          <a:effectLst/>
        </p:spPr>
      </p:pic>
      <p:pic>
        <p:nvPicPr>
          <p:cNvPr id="57348" name="Picture 4"/>
          <p:cNvPicPr>
            <a:picLocks noGrp="1" noChangeAspect="1" noChangeArrowheads="1"/>
          </p:cNvPicPr>
          <p:nvPr>
            <p:ph sz="half" idx="2"/>
          </p:nvPr>
        </p:nvPicPr>
        <p:blipFill>
          <a:blip r:embed="rId3" cstate="print"/>
          <a:srcRect/>
          <a:stretch>
            <a:fillRect/>
          </a:stretch>
        </p:blipFill>
        <p:spPr bwMode="auto">
          <a:xfrm>
            <a:off x="5105400" y="1524000"/>
            <a:ext cx="3581400" cy="2501512"/>
          </a:xfrm>
          <a:prstGeom prst="rect">
            <a:avLst/>
          </a:prstGeom>
          <a:noFill/>
          <a:ln w="9525">
            <a:noFill/>
            <a:miter lim="800000"/>
            <a:headEnd/>
            <a:tailEnd/>
          </a:ln>
          <a:effectLst/>
        </p:spPr>
      </p:pic>
      <p:sp>
        <p:nvSpPr>
          <p:cNvPr id="11" name="TextBox 10"/>
          <p:cNvSpPr txBox="1"/>
          <p:nvPr/>
        </p:nvSpPr>
        <p:spPr>
          <a:xfrm>
            <a:off x="5105400" y="3962400"/>
            <a:ext cx="3810000" cy="369332"/>
          </a:xfrm>
          <a:prstGeom prst="rect">
            <a:avLst/>
          </a:prstGeom>
          <a:noFill/>
        </p:spPr>
        <p:txBody>
          <a:bodyPr wrap="square" rtlCol="0">
            <a:spAutoFit/>
          </a:bodyPr>
          <a:lstStyle/>
          <a:p>
            <a:pPr algn="ctr"/>
            <a:r>
              <a:rPr lang="en-US" dirty="0" smtClean="0"/>
              <a:t>The Great Mosque at </a:t>
            </a:r>
            <a:r>
              <a:rPr lang="en-US" dirty="0" err="1" smtClean="0"/>
              <a:t>Djenne</a:t>
            </a:r>
            <a:endParaRPr lang="en-US" dirty="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Mansa Musa</a:t>
            </a:r>
          </a:p>
        </p:txBody>
      </p:sp>
      <p:pic>
        <p:nvPicPr>
          <p:cNvPr id="44037" name="Picture 5" descr="African_king"/>
          <p:cNvPicPr>
            <a:picLocks noGrp="1" noChangeAspect="1" noChangeArrowheads="1"/>
          </p:cNvPicPr>
          <p:nvPr>
            <p:ph idx="1"/>
          </p:nvPr>
        </p:nvPicPr>
        <p:blipFill>
          <a:blip r:embed="rId2" cstate="print"/>
          <a:stretch>
            <a:fillRect/>
          </a:stretch>
        </p:blipFill>
        <p:spPr>
          <a:xfrm>
            <a:off x="2297907" y="1447799"/>
            <a:ext cx="5128129" cy="4230707"/>
          </a:xfrm>
          <a:noFill/>
          <a:ln/>
        </p:spPr>
      </p:pic>
      <p:sp>
        <p:nvSpPr>
          <p:cNvPr id="6" name="Slide Number Placeholder 5"/>
          <p:cNvSpPr>
            <a:spLocks noGrp="1"/>
          </p:cNvSpPr>
          <p:nvPr>
            <p:ph type="sldNum" sz="quarter" idx="12"/>
          </p:nvPr>
        </p:nvSpPr>
        <p:spPr/>
        <p:txBody>
          <a:bodyPr/>
          <a:lstStyle/>
          <a:p>
            <a:fld id="{59A00E94-D259-477A-BB50-77A71385BD6E}" type="slidenum">
              <a:rPr lang="en-US" altLang="en-US"/>
              <a:pPr/>
              <a:t>19</a:t>
            </a:fld>
            <a:endParaRPr lang="en-US" altLang="en-US"/>
          </a:p>
        </p:txBody>
      </p:sp>
      <p:sp>
        <p:nvSpPr>
          <p:cNvPr id="2" name="TextBox 1"/>
          <p:cNvSpPr txBox="1"/>
          <p:nvPr/>
        </p:nvSpPr>
        <p:spPr>
          <a:xfrm>
            <a:off x="990600" y="5715000"/>
            <a:ext cx="7924800" cy="954107"/>
          </a:xfrm>
          <a:prstGeom prst="rect">
            <a:avLst/>
          </a:prstGeom>
          <a:noFill/>
        </p:spPr>
        <p:txBody>
          <a:bodyPr wrap="square" rtlCol="0">
            <a:spAutoFit/>
          </a:bodyPr>
          <a:lstStyle/>
          <a:p>
            <a:r>
              <a:rPr lang="en-US" sz="1400" dirty="0"/>
              <a:t>Mansa Musa enjoyed a widespread reputation as the wealthiest king in the world. On this map, prepared in 1375 by a cartographer from the Mediterranean island of Majorca, Mansa Musa holds a gold nugget about the size of a grapefruit. What does this illustration reveal about the image of west Africa in the Mediterranean world? </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Effects of Early African </a:t>
            </a:r>
            <a:r>
              <a:rPr lang="en-US" dirty="0" smtClean="0"/>
              <a:t>Migrations:  Bantu Peoples</a:t>
            </a:r>
            <a:endParaRPr lang="en-US" dirty="0"/>
          </a:p>
        </p:txBody>
      </p:sp>
      <p:sp>
        <p:nvSpPr>
          <p:cNvPr id="8195" name="Rectangle 3"/>
          <p:cNvSpPr>
            <a:spLocks noGrp="1" noChangeArrowheads="1"/>
          </p:cNvSpPr>
          <p:nvPr>
            <p:ph sz="half" idx="1"/>
          </p:nvPr>
        </p:nvSpPr>
        <p:spPr>
          <a:xfrm>
            <a:off x="762000" y="1524000"/>
            <a:ext cx="6019800" cy="4114800"/>
          </a:xfrm>
        </p:spPr>
        <p:txBody>
          <a:bodyPr/>
          <a:lstStyle/>
          <a:p>
            <a:r>
              <a:rPr lang="en-US" b="1" dirty="0"/>
              <a:t>Bantu-speaking peoples settle south of Equator</a:t>
            </a:r>
          </a:p>
          <a:p>
            <a:r>
              <a:rPr lang="en-US" b="1" dirty="0"/>
              <a:t>Agriculture, herding spreads with Bantu </a:t>
            </a:r>
            <a:r>
              <a:rPr lang="en-US" b="1" dirty="0" smtClean="0"/>
              <a:t>migrations</a:t>
            </a:r>
          </a:p>
          <a:p>
            <a:pPr lvl="1"/>
            <a:r>
              <a:rPr lang="en-US" dirty="0" smtClean="0"/>
              <a:t>Many hunting, gathering, fishing societies were absorbed into the Bantu peoples</a:t>
            </a:r>
          </a:p>
          <a:p>
            <a:pPr lvl="1"/>
            <a:r>
              <a:rPr lang="en-US" dirty="0" smtClean="0"/>
              <a:t>Yams, sorghum, millet were dietary staples among southern parts of Africa</a:t>
            </a:r>
          </a:p>
          <a:p>
            <a:pPr lvl="1"/>
            <a:r>
              <a:rPr lang="en-US" dirty="0" smtClean="0"/>
              <a:t>Cattle raising </a:t>
            </a:r>
            <a:endParaRPr lang="en-US" dirty="0"/>
          </a:p>
          <a:p>
            <a:r>
              <a:rPr lang="en-US" b="1" dirty="0"/>
              <a:t>Iron </a:t>
            </a:r>
            <a:r>
              <a:rPr lang="en-US" b="1" dirty="0" smtClean="0"/>
              <a:t>metallurgy spread to most of sub-Sahara Africa by 1000 CE </a:t>
            </a:r>
          </a:p>
          <a:p>
            <a:pPr lvl="1"/>
            <a:r>
              <a:rPr lang="en-US" dirty="0" smtClean="0"/>
              <a:t>Population exceeds 22 million</a:t>
            </a:r>
          </a:p>
          <a:p>
            <a:pPr lvl="1"/>
            <a:endParaRPr lang="en-US" dirty="0"/>
          </a:p>
        </p:txBody>
      </p:sp>
      <p:sp>
        <p:nvSpPr>
          <p:cNvPr id="6" name="Slide Number Placeholder 5"/>
          <p:cNvSpPr>
            <a:spLocks noGrp="1"/>
          </p:cNvSpPr>
          <p:nvPr>
            <p:ph type="sldNum" sz="quarter" idx="12"/>
          </p:nvPr>
        </p:nvSpPr>
        <p:spPr/>
        <p:txBody>
          <a:bodyPr/>
          <a:lstStyle/>
          <a:p>
            <a:fld id="{7FE6FBD7-18DB-42EA-B7F8-741972AF2574}" type="slidenum">
              <a:rPr lang="en-US" altLang="en-US"/>
              <a:pPr/>
              <a:t>2</a:t>
            </a:fld>
            <a:endParaRPr lang="en-US" altLang="en-US"/>
          </a:p>
        </p:txBody>
      </p:sp>
      <p:pic>
        <p:nvPicPr>
          <p:cNvPr id="15361" name="Picture 1"/>
          <p:cNvPicPr>
            <a:picLocks noGrp="1" noChangeAspect="1" noChangeArrowheads="1"/>
          </p:cNvPicPr>
          <p:nvPr>
            <p:ph sz="half" idx="2"/>
          </p:nvPr>
        </p:nvPicPr>
        <p:blipFill>
          <a:blip r:embed="rId2" cstate="print"/>
          <a:srcRect/>
          <a:stretch>
            <a:fillRect/>
          </a:stretch>
        </p:blipFill>
        <p:spPr bwMode="auto">
          <a:xfrm>
            <a:off x="6781800" y="1981200"/>
            <a:ext cx="2008991" cy="41148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sz="3800" dirty="0"/>
              <a:t>The Indian Ocean Trade and Islamic States in East Africa</a:t>
            </a:r>
          </a:p>
        </p:txBody>
      </p:sp>
      <p:sp>
        <p:nvSpPr>
          <p:cNvPr id="28675" name="Rectangle 3"/>
          <p:cNvSpPr>
            <a:spLocks noGrp="1" noChangeArrowheads="1"/>
          </p:cNvSpPr>
          <p:nvPr>
            <p:ph sz="half" idx="1"/>
          </p:nvPr>
        </p:nvSpPr>
        <p:spPr>
          <a:xfrm>
            <a:off x="762000" y="1790700"/>
            <a:ext cx="4038600" cy="4114800"/>
          </a:xfrm>
        </p:spPr>
        <p:txBody>
          <a:bodyPr>
            <a:normAutofit fontScale="70000" lnSpcReduction="20000"/>
          </a:bodyPr>
          <a:lstStyle/>
          <a:p>
            <a:r>
              <a:rPr lang="en-US" dirty="0"/>
              <a:t>East coast maritime trade weak until 2</a:t>
            </a:r>
            <a:r>
              <a:rPr lang="en-US" baseline="30000" dirty="0"/>
              <a:t>nd</a:t>
            </a:r>
            <a:r>
              <a:rPr lang="en-US" dirty="0"/>
              <a:t> century</a:t>
            </a:r>
          </a:p>
          <a:p>
            <a:r>
              <a:rPr lang="en-US" b="1" dirty="0"/>
              <a:t>Bantu peoples populate </a:t>
            </a:r>
            <a:r>
              <a:rPr lang="en-US" b="1" dirty="0" smtClean="0"/>
              <a:t>coast by 2</a:t>
            </a:r>
            <a:r>
              <a:rPr lang="en-US" b="1" baseline="30000" dirty="0" smtClean="0"/>
              <a:t>nd</a:t>
            </a:r>
            <a:r>
              <a:rPr lang="en-US" b="1" dirty="0" smtClean="0"/>
              <a:t> c. CE</a:t>
            </a:r>
          </a:p>
          <a:p>
            <a:pPr lvl="1"/>
            <a:r>
              <a:rPr lang="en-US" dirty="0" smtClean="0"/>
              <a:t>Found settlements on coast and interior regions of east Africa</a:t>
            </a:r>
          </a:p>
          <a:p>
            <a:pPr lvl="1"/>
            <a:r>
              <a:rPr lang="en-US" b="1" dirty="0" smtClean="0"/>
              <a:t>Builders of Swahili society</a:t>
            </a:r>
            <a:endParaRPr lang="en-US" b="1" dirty="0"/>
          </a:p>
          <a:p>
            <a:r>
              <a:rPr lang="en-US" b="1" dirty="0"/>
              <a:t>Swahili</a:t>
            </a:r>
            <a:r>
              <a:rPr lang="en-US" dirty="0"/>
              <a:t> </a:t>
            </a:r>
            <a:r>
              <a:rPr lang="en-US" dirty="0" smtClean="0"/>
              <a:t>(Arabic for “coasters</a:t>
            </a:r>
            <a:r>
              <a:rPr lang="en-US" dirty="0"/>
              <a:t>”) engage in trade with Arabs</a:t>
            </a:r>
          </a:p>
          <a:p>
            <a:pPr lvl="1"/>
            <a:r>
              <a:rPr lang="en-US" b="1" dirty="0" smtClean="0"/>
              <a:t>Bantu language with words and ideas borrowed from Arabic</a:t>
            </a:r>
            <a:endParaRPr lang="en-US" b="1" dirty="0"/>
          </a:p>
          <a:p>
            <a:r>
              <a:rPr lang="en-US" b="1" dirty="0"/>
              <a:t>10</a:t>
            </a:r>
            <a:r>
              <a:rPr lang="en-US" b="1" baseline="30000" dirty="0"/>
              <a:t>th</a:t>
            </a:r>
            <a:r>
              <a:rPr lang="en-US" b="1" dirty="0"/>
              <a:t> century trade </a:t>
            </a:r>
            <a:r>
              <a:rPr lang="en-US" b="1" dirty="0" smtClean="0"/>
              <a:t>increases</a:t>
            </a:r>
          </a:p>
          <a:p>
            <a:pPr lvl="1"/>
            <a:r>
              <a:rPr lang="en-US" dirty="0" smtClean="0"/>
              <a:t>Swahili traded gold, slaves, ivory, tortoise shells, leopard skins for pottery, glass, textiles from Muslim merchants</a:t>
            </a:r>
            <a:endParaRPr lang="en-US" dirty="0"/>
          </a:p>
        </p:txBody>
      </p:sp>
      <p:sp>
        <p:nvSpPr>
          <p:cNvPr id="6" name="Slide Number Placeholder 5"/>
          <p:cNvSpPr>
            <a:spLocks noGrp="1"/>
          </p:cNvSpPr>
          <p:nvPr>
            <p:ph type="sldNum" sz="quarter" idx="12"/>
          </p:nvPr>
        </p:nvSpPr>
        <p:spPr/>
        <p:txBody>
          <a:bodyPr/>
          <a:lstStyle/>
          <a:p>
            <a:fld id="{5CEDF2D8-2D85-4AEB-B698-964C33B8E52E}" type="slidenum">
              <a:rPr lang="en-US" altLang="en-US"/>
              <a:pPr/>
              <a:t>20</a:t>
            </a:fld>
            <a:endParaRPr lang="en-US" altLang="en-US"/>
          </a:p>
        </p:txBody>
      </p:sp>
      <p:pic>
        <p:nvPicPr>
          <p:cNvPr id="50178" name="Picture 2"/>
          <p:cNvPicPr>
            <a:picLocks noGrp="1" noChangeAspect="1" noChangeArrowheads="1"/>
          </p:cNvPicPr>
          <p:nvPr>
            <p:ph sz="half" idx="2"/>
          </p:nvPr>
        </p:nvPicPr>
        <p:blipFill>
          <a:blip r:embed="rId2" cstate="print"/>
          <a:srcRect/>
          <a:stretch>
            <a:fillRect/>
          </a:stretch>
        </p:blipFill>
        <p:spPr bwMode="auto">
          <a:xfrm>
            <a:off x="4953000" y="1969424"/>
            <a:ext cx="4191000" cy="348234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Trade with China</a:t>
            </a:r>
            <a:endParaRPr lang="en-US" dirty="0"/>
          </a:p>
        </p:txBody>
      </p:sp>
      <p:pic>
        <p:nvPicPr>
          <p:cNvPr id="49154" name="Picture 2"/>
          <p:cNvPicPr>
            <a:picLocks noGrp="1" noChangeAspect="1" noChangeArrowheads="1"/>
          </p:cNvPicPr>
          <p:nvPr>
            <p:ph sz="half" idx="1"/>
          </p:nvPr>
        </p:nvPicPr>
        <p:blipFill>
          <a:blip r:embed="rId2" cstate="print"/>
          <a:stretch>
            <a:fillRect/>
          </a:stretch>
        </p:blipFill>
        <p:spPr bwMode="auto">
          <a:xfrm>
            <a:off x="990600" y="1600200"/>
            <a:ext cx="3237256" cy="3962400"/>
          </a:xfrm>
          <a:prstGeom prst="rect">
            <a:avLst/>
          </a:prstGeom>
          <a:noFill/>
          <a:ln w="9525">
            <a:noFill/>
            <a:miter lim="800000"/>
            <a:headEnd/>
            <a:tailEnd/>
          </a:ln>
          <a:effectLst/>
        </p:spPr>
      </p:pic>
      <p:sp>
        <p:nvSpPr>
          <p:cNvPr id="4" name="Content Placeholder 3"/>
          <p:cNvSpPr>
            <a:spLocks noGrp="1"/>
          </p:cNvSpPr>
          <p:nvPr>
            <p:ph sz="half" idx="2"/>
          </p:nvPr>
        </p:nvSpPr>
        <p:spPr>
          <a:xfrm>
            <a:off x="4729455" y="1497461"/>
            <a:ext cx="4109745" cy="4235568"/>
          </a:xfrm>
        </p:spPr>
        <p:txBody>
          <a:bodyPr/>
          <a:lstStyle/>
          <a:p>
            <a:r>
              <a:rPr lang="en-US" sz="1800" dirty="0"/>
              <a:t>This fine piece of Chinese porcelain, probably produced in the fifteenth century, found its way into a Swahili tomb in modern Dar </a:t>
            </a:r>
            <a:r>
              <a:rPr lang="en-US" sz="1800" dirty="0" err="1"/>
              <a:t>es</a:t>
            </a:r>
            <a:r>
              <a:rPr lang="en-US" sz="1800" dirty="0"/>
              <a:t> Salaam, Tanzania. </a:t>
            </a:r>
            <a:endParaRPr lang="en-US" sz="1800" dirty="0" smtClean="0"/>
          </a:p>
        </p:txBody>
      </p:sp>
      <p:sp>
        <p:nvSpPr>
          <p:cNvPr id="5" name="Slide Number Placeholder 4"/>
          <p:cNvSpPr>
            <a:spLocks noGrp="1"/>
          </p:cNvSpPr>
          <p:nvPr>
            <p:ph type="sldNum" sz="quarter" idx="12"/>
          </p:nvPr>
        </p:nvSpPr>
        <p:spPr/>
        <p:txBody>
          <a:bodyPr/>
          <a:lstStyle/>
          <a:p>
            <a:fld id="{D6E590FD-9A37-4CFC-8F54-E4F4C54A72B5}" type="slidenum">
              <a:rPr lang="en-US" altLang="en-US" smtClean="0"/>
              <a:pPr/>
              <a:t>21</a:t>
            </a:fld>
            <a:endParaRPr lang="en-US" altLang="en-US"/>
          </a:p>
        </p:txBody>
      </p:sp>
      <p:sp>
        <p:nvSpPr>
          <p:cNvPr id="8" name="TextBox 7"/>
          <p:cNvSpPr txBox="1"/>
          <p:nvPr/>
        </p:nvSpPr>
        <p:spPr>
          <a:xfrm>
            <a:off x="1095232" y="5562600"/>
            <a:ext cx="2867168" cy="923330"/>
          </a:xfrm>
          <a:prstGeom prst="rect">
            <a:avLst/>
          </a:prstGeom>
          <a:noFill/>
        </p:spPr>
        <p:txBody>
          <a:bodyPr wrap="square" rtlCol="0">
            <a:spAutoFit/>
          </a:bodyPr>
          <a:lstStyle/>
          <a:p>
            <a:r>
              <a:rPr lang="en-US"/>
              <a:t>An African giraffe was once brought to China as a gift to the emperor</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662" y="2724080"/>
            <a:ext cx="4219282" cy="4124821"/>
          </a:xfrm>
          <a:prstGeom prst="rect">
            <a:avLst/>
          </a:prstGeom>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The Swahili City-States</a:t>
            </a:r>
            <a:endParaRPr lang="en-US"/>
          </a:p>
        </p:txBody>
      </p:sp>
      <p:sp>
        <p:nvSpPr>
          <p:cNvPr id="29699" name="Rectangle 3"/>
          <p:cNvSpPr>
            <a:spLocks noGrp="1" noChangeArrowheads="1"/>
          </p:cNvSpPr>
          <p:nvPr>
            <p:ph sz="half" idx="1"/>
          </p:nvPr>
        </p:nvSpPr>
        <p:spPr>
          <a:xfrm>
            <a:off x="838200" y="1600200"/>
            <a:ext cx="4572000" cy="4267200"/>
          </a:xfrm>
        </p:spPr>
        <p:txBody>
          <a:bodyPr/>
          <a:lstStyle/>
          <a:p>
            <a:r>
              <a:rPr lang="en-US" sz="2400" dirty="0" smtClean="0"/>
              <a:t>Great wealth, 11th-12th centuries CE</a:t>
            </a:r>
          </a:p>
          <a:p>
            <a:r>
              <a:rPr lang="en-US" sz="2400" b="1" dirty="0" smtClean="0"/>
              <a:t>Development of city-states</a:t>
            </a:r>
          </a:p>
          <a:p>
            <a:pPr lvl="1"/>
            <a:r>
              <a:rPr lang="en-US" dirty="0" smtClean="0"/>
              <a:t>Mogadishu, </a:t>
            </a:r>
            <a:r>
              <a:rPr lang="en-US" dirty="0" err="1" smtClean="0"/>
              <a:t>Lamu</a:t>
            </a:r>
            <a:r>
              <a:rPr lang="en-US" dirty="0" smtClean="0"/>
              <a:t>, </a:t>
            </a:r>
            <a:r>
              <a:rPr lang="en-US" dirty="0" err="1" smtClean="0"/>
              <a:t>Malindi</a:t>
            </a:r>
            <a:r>
              <a:rPr lang="en-US" dirty="0" smtClean="0"/>
              <a:t>, Mombasa, Zanzibar, </a:t>
            </a:r>
            <a:r>
              <a:rPr lang="en-US" dirty="0" err="1" smtClean="0"/>
              <a:t>Kilwa</a:t>
            </a:r>
            <a:r>
              <a:rPr lang="en-US" dirty="0" smtClean="0"/>
              <a:t>, Mozambique, </a:t>
            </a:r>
            <a:r>
              <a:rPr lang="en-US" dirty="0" err="1" smtClean="0"/>
              <a:t>Sofala</a:t>
            </a:r>
            <a:endParaRPr lang="en-US" dirty="0"/>
          </a:p>
          <a:p>
            <a:pPr lvl="1"/>
            <a:r>
              <a:rPr lang="en-US" dirty="0" smtClean="0"/>
              <a:t>Governed by king who supervised trade and organized public life</a:t>
            </a:r>
          </a:p>
          <a:p>
            <a:r>
              <a:rPr lang="en-US" sz="2400" b="1" dirty="0" smtClean="0"/>
              <a:t>Architecture moved from wood/mud to coral, stone</a:t>
            </a:r>
          </a:p>
          <a:p>
            <a:r>
              <a:rPr lang="en-US" sz="2400" dirty="0" smtClean="0"/>
              <a:t>Ruling elites and wealthy merchants dress in Chinese </a:t>
            </a:r>
            <a:r>
              <a:rPr lang="en-US" sz="2400" dirty="0" err="1" smtClean="0"/>
              <a:t>silk,set</a:t>
            </a:r>
            <a:r>
              <a:rPr lang="en-US" sz="2400" dirty="0" smtClean="0"/>
              <a:t> tables w/ porcelain </a:t>
            </a:r>
          </a:p>
          <a:p>
            <a:endParaRPr lang="en-US" dirty="0"/>
          </a:p>
        </p:txBody>
      </p:sp>
      <p:pic>
        <p:nvPicPr>
          <p:cNvPr id="46082" name="Picture 2"/>
          <p:cNvPicPr>
            <a:picLocks noGrp="1" noChangeAspect="1" noChangeArrowheads="1"/>
          </p:cNvPicPr>
          <p:nvPr>
            <p:ph sz="half" idx="2"/>
          </p:nvPr>
        </p:nvPicPr>
        <p:blipFill>
          <a:blip r:embed="rId2" cstate="print"/>
          <a:srcRect/>
          <a:stretch>
            <a:fillRect/>
          </a:stretch>
        </p:blipFill>
        <p:spPr>
          <a:xfrm>
            <a:off x="5577016" y="1752600"/>
            <a:ext cx="3262184" cy="4114800"/>
          </a:xfrm>
        </p:spPr>
      </p:pic>
      <p:sp>
        <p:nvSpPr>
          <p:cNvPr id="6" name="Slide Number Placeholder 5"/>
          <p:cNvSpPr>
            <a:spLocks noGrp="1"/>
          </p:cNvSpPr>
          <p:nvPr>
            <p:ph type="sldNum" sz="quarter" idx="12"/>
          </p:nvPr>
        </p:nvSpPr>
        <p:spPr/>
        <p:txBody>
          <a:bodyPr/>
          <a:lstStyle/>
          <a:p>
            <a:fld id="{D4B00409-D51C-46D1-A9FA-EEC1D62228E3}" type="slidenum">
              <a:rPr lang="en-US" altLang="en-US" smtClean="0"/>
              <a:pPr/>
              <a:t>22</a:t>
            </a:fld>
            <a:endParaRPr lang="en-US" altLang="en-US"/>
          </a:p>
        </p:txBody>
      </p:sp>
      <p:sp>
        <p:nvSpPr>
          <p:cNvPr id="7" name="TextBox 6"/>
          <p:cNvSpPr txBox="1"/>
          <p:nvPr/>
        </p:nvSpPr>
        <p:spPr>
          <a:xfrm>
            <a:off x="5410200" y="6019800"/>
            <a:ext cx="3429000" cy="646331"/>
          </a:xfrm>
          <a:prstGeom prst="rect">
            <a:avLst/>
          </a:prstGeom>
          <a:noFill/>
        </p:spPr>
        <p:txBody>
          <a:bodyPr wrap="square" rtlCol="0">
            <a:spAutoFit/>
          </a:bodyPr>
          <a:lstStyle/>
          <a:p>
            <a:pPr algn="ctr"/>
            <a:r>
              <a:rPr lang="en-US" dirty="0" smtClean="0"/>
              <a:t>Ruins of a mosque at </a:t>
            </a:r>
            <a:r>
              <a:rPr lang="en-US" dirty="0" err="1" smtClean="0"/>
              <a:t>Kilwa</a:t>
            </a:r>
            <a:r>
              <a:rPr lang="en-US" dirty="0" smtClean="0"/>
              <a:t>, made of coral</a:t>
            </a:r>
            <a:endParaRPr lang="en-US" dirty="0"/>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Kilwa</a:t>
            </a:r>
          </a:p>
        </p:txBody>
      </p:sp>
      <p:sp>
        <p:nvSpPr>
          <p:cNvPr id="30723" name="Rectangle 3"/>
          <p:cNvSpPr>
            <a:spLocks noGrp="1" noChangeArrowheads="1"/>
          </p:cNvSpPr>
          <p:nvPr>
            <p:ph sz="half" idx="1"/>
          </p:nvPr>
        </p:nvSpPr>
        <p:spPr>
          <a:xfrm>
            <a:off x="762000" y="1600200"/>
            <a:ext cx="4114800" cy="4267200"/>
          </a:xfrm>
        </p:spPr>
        <p:txBody>
          <a:bodyPr/>
          <a:lstStyle/>
          <a:p>
            <a:r>
              <a:rPr lang="en-US" sz="2000" b="1" dirty="0" smtClean="0"/>
              <a:t>One of busiest on east </a:t>
            </a:r>
            <a:r>
              <a:rPr lang="en-US" sz="2000" b="1" dirty="0"/>
              <a:t>African </a:t>
            </a:r>
            <a:r>
              <a:rPr lang="en-US" sz="2000" b="1" dirty="0" smtClean="0"/>
              <a:t>coast</a:t>
            </a:r>
          </a:p>
          <a:p>
            <a:pPr lvl="1"/>
            <a:r>
              <a:rPr lang="en-US" sz="1600" b="1" dirty="0" smtClean="0"/>
              <a:t>Farthest south that ships could sail and return in one monsoon season</a:t>
            </a:r>
            <a:endParaRPr lang="en-US" sz="1600" b="1" dirty="0"/>
          </a:p>
          <a:p>
            <a:r>
              <a:rPr lang="en-US" sz="2000" dirty="0" smtClean="0"/>
              <a:t>Early Bantu fished, </a:t>
            </a:r>
            <a:r>
              <a:rPr lang="en-US" sz="2000" dirty="0"/>
              <a:t>limited trade, 800-1000 CE</a:t>
            </a:r>
          </a:p>
          <a:p>
            <a:r>
              <a:rPr lang="en-US" sz="2000" dirty="0"/>
              <a:t>Turn to agriculture, increased trade in pottery and </a:t>
            </a:r>
            <a:r>
              <a:rPr lang="en-US" sz="2000" dirty="0" smtClean="0"/>
              <a:t>stoneware</a:t>
            </a:r>
          </a:p>
          <a:p>
            <a:r>
              <a:rPr lang="en-US" sz="2000" dirty="0" smtClean="0"/>
              <a:t>Population of 12,000</a:t>
            </a:r>
          </a:p>
          <a:p>
            <a:r>
              <a:rPr lang="en-US" sz="2000" dirty="0" smtClean="0"/>
              <a:t>Import cotton, silk, perfumes, pearls </a:t>
            </a:r>
          </a:p>
          <a:p>
            <a:r>
              <a:rPr lang="en-US" sz="2000" dirty="0" smtClean="0"/>
              <a:t>Traded gold, slaves, ivory</a:t>
            </a:r>
            <a:endParaRPr lang="en-US" sz="2000" dirty="0"/>
          </a:p>
          <a:p>
            <a:r>
              <a:rPr lang="en-US" sz="2000" dirty="0"/>
              <a:t>Major trading center by 14</a:t>
            </a:r>
            <a:r>
              <a:rPr lang="en-US" sz="2000" baseline="30000" dirty="0"/>
              <a:t>th</a:t>
            </a:r>
            <a:r>
              <a:rPr lang="en-US" sz="2000" dirty="0"/>
              <a:t> century</a:t>
            </a:r>
          </a:p>
          <a:p>
            <a:pPr lvl="1"/>
            <a:r>
              <a:rPr lang="en-US" sz="2000" dirty="0"/>
              <a:t>Exporting over a ton of gold per year by 15</a:t>
            </a:r>
            <a:r>
              <a:rPr lang="en-US" sz="2000" baseline="30000" dirty="0"/>
              <a:t>th</a:t>
            </a:r>
            <a:r>
              <a:rPr lang="en-US" sz="2000" dirty="0"/>
              <a:t> century CE</a:t>
            </a:r>
          </a:p>
        </p:txBody>
      </p:sp>
      <p:sp>
        <p:nvSpPr>
          <p:cNvPr id="6" name="Slide Number Placeholder 5"/>
          <p:cNvSpPr>
            <a:spLocks noGrp="1"/>
          </p:cNvSpPr>
          <p:nvPr>
            <p:ph type="sldNum" sz="quarter" idx="12"/>
          </p:nvPr>
        </p:nvSpPr>
        <p:spPr/>
        <p:txBody>
          <a:bodyPr/>
          <a:lstStyle/>
          <a:p>
            <a:fld id="{59527C6D-325D-488C-A70D-9C5DE15224AF}" type="slidenum">
              <a:rPr lang="en-US" altLang="en-US"/>
              <a:pPr/>
              <a:t>23</a:t>
            </a:fld>
            <a:endParaRPr lang="en-US" altLang="en-US"/>
          </a:p>
        </p:txBody>
      </p:sp>
      <p:pic>
        <p:nvPicPr>
          <p:cNvPr id="47106" name="Picture 2"/>
          <p:cNvPicPr>
            <a:picLocks noGrp="1" noChangeAspect="1" noChangeArrowheads="1"/>
          </p:cNvPicPr>
          <p:nvPr>
            <p:ph sz="half" idx="2"/>
          </p:nvPr>
        </p:nvPicPr>
        <p:blipFill>
          <a:blip r:embed="rId2" cstate="print"/>
          <a:srcRect/>
          <a:stretch>
            <a:fillRect/>
          </a:stretch>
        </p:blipFill>
        <p:spPr bwMode="auto">
          <a:xfrm>
            <a:off x="4857750" y="1981200"/>
            <a:ext cx="3962400" cy="30480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l"/>
            <a:r>
              <a:rPr lang="en-US" sz="2000" dirty="0">
                <a:solidFill>
                  <a:schemeClr val="tx1"/>
                </a:solidFill>
                <a:latin typeface="+mn-lt"/>
              </a:rPr>
              <a:t>Ruins of </a:t>
            </a:r>
            <a:r>
              <a:rPr lang="en-US" sz="2000" dirty="0" err="1">
                <a:solidFill>
                  <a:schemeClr val="tx1"/>
                </a:solidFill>
                <a:latin typeface="+mn-lt"/>
              </a:rPr>
              <a:t>Kilwa's</a:t>
            </a:r>
            <a:r>
              <a:rPr lang="en-US" sz="2000" dirty="0">
                <a:solidFill>
                  <a:schemeClr val="tx1"/>
                </a:solidFill>
                <a:latin typeface="+mn-lt"/>
              </a:rPr>
              <a:t> Great Mosque, built during the thirteenth century, testify to the wealth that Indian Ocean trade brought to the city. </a:t>
            </a: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2241645"/>
            <a:ext cx="8382000" cy="4616355"/>
          </a:xfrm>
        </p:spPr>
      </p:pic>
      <p:sp>
        <p:nvSpPr>
          <p:cNvPr id="5" name="Slide Number Placeholder 4"/>
          <p:cNvSpPr>
            <a:spLocks noGrp="1"/>
          </p:cNvSpPr>
          <p:nvPr>
            <p:ph type="sldNum" sz="quarter" idx="12"/>
          </p:nvPr>
        </p:nvSpPr>
        <p:spPr/>
        <p:txBody>
          <a:bodyPr/>
          <a:lstStyle/>
          <a:p>
            <a:fld id="{D6E590FD-9A37-4CFC-8F54-E4F4C54A72B5}" type="slidenum">
              <a:rPr lang="en-US" altLang="en-US" smtClean="0"/>
              <a:pPr/>
              <a:t>24</a:t>
            </a:fld>
            <a:endParaRPr lang="en-US" altLang="en-US"/>
          </a:p>
        </p:txBody>
      </p:sp>
    </p:spTree>
    <p:extLst>
      <p:ext uri="{BB962C8B-B14F-4D97-AF65-F5344CB8AC3E}">
        <p14:creationId xmlns:p14="http://schemas.microsoft.com/office/powerpoint/2010/main" val="2288037591"/>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Zimbabwe</a:t>
            </a:r>
          </a:p>
        </p:txBody>
      </p:sp>
      <p:sp>
        <p:nvSpPr>
          <p:cNvPr id="31747" name="Rectangle 3"/>
          <p:cNvSpPr>
            <a:spLocks noGrp="1" noChangeArrowheads="1"/>
          </p:cNvSpPr>
          <p:nvPr>
            <p:ph sz="half" idx="1"/>
          </p:nvPr>
        </p:nvSpPr>
        <p:spPr>
          <a:xfrm>
            <a:off x="762000" y="1752600"/>
            <a:ext cx="4495800" cy="4114800"/>
          </a:xfrm>
        </p:spPr>
        <p:txBody>
          <a:bodyPr/>
          <a:lstStyle/>
          <a:p>
            <a:r>
              <a:rPr lang="en-US" dirty="0" smtClean="0"/>
              <a:t>Kingdom east and central Africa</a:t>
            </a:r>
          </a:p>
          <a:p>
            <a:r>
              <a:rPr lang="en-US" dirty="0" smtClean="0"/>
              <a:t>Means “dwelling </a:t>
            </a:r>
            <a:r>
              <a:rPr lang="en-US" dirty="0"/>
              <a:t>of the chief”</a:t>
            </a:r>
          </a:p>
          <a:p>
            <a:r>
              <a:rPr lang="en-US" b="1" dirty="0"/>
              <a:t>Stone complex called “Great Zimbabwe” built early 13</a:t>
            </a:r>
            <a:r>
              <a:rPr lang="en-US" b="1" baseline="30000" dirty="0"/>
              <a:t>th</a:t>
            </a:r>
            <a:r>
              <a:rPr lang="en-US" b="1" dirty="0"/>
              <a:t> century CE, capital</a:t>
            </a:r>
          </a:p>
          <a:p>
            <a:r>
              <a:rPr lang="en-US" b="1" dirty="0"/>
              <a:t>Population 18,000 in late 15</a:t>
            </a:r>
            <a:r>
              <a:rPr lang="en-US" b="1" baseline="30000" dirty="0"/>
              <a:t>th</a:t>
            </a:r>
            <a:r>
              <a:rPr lang="en-US" b="1" dirty="0"/>
              <a:t> century</a:t>
            </a:r>
          </a:p>
          <a:p>
            <a:r>
              <a:rPr lang="en-US" dirty="0"/>
              <a:t>Managed trade between internal and coastal regions</a:t>
            </a:r>
          </a:p>
        </p:txBody>
      </p:sp>
      <p:sp>
        <p:nvSpPr>
          <p:cNvPr id="6" name="Slide Number Placeholder 5"/>
          <p:cNvSpPr>
            <a:spLocks noGrp="1"/>
          </p:cNvSpPr>
          <p:nvPr>
            <p:ph type="sldNum" sz="quarter" idx="12"/>
          </p:nvPr>
        </p:nvSpPr>
        <p:spPr/>
        <p:txBody>
          <a:bodyPr/>
          <a:lstStyle/>
          <a:p>
            <a:fld id="{D1D0192D-CE81-4A3C-AAB6-C2F4B8933751}" type="slidenum">
              <a:rPr lang="en-US" altLang="en-US"/>
              <a:pPr/>
              <a:t>25</a:t>
            </a:fld>
            <a:endParaRPr lang="en-US" altLang="en-US"/>
          </a:p>
        </p:txBody>
      </p:sp>
      <p:pic>
        <p:nvPicPr>
          <p:cNvPr id="45058" name="Picture 2"/>
          <p:cNvPicPr>
            <a:picLocks noGrp="1" noChangeAspect="1" noChangeArrowheads="1"/>
          </p:cNvPicPr>
          <p:nvPr>
            <p:ph sz="half" idx="2"/>
          </p:nvPr>
        </p:nvPicPr>
        <p:blipFill>
          <a:blip r:embed="rId2" cstate="print"/>
          <a:srcRect/>
          <a:stretch>
            <a:fillRect/>
          </a:stretch>
        </p:blipFill>
        <p:spPr bwMode="auto">
          <a:xfrm>
            <a:off x="5486400" y="1828800"/>
            <a:ext cx="3124200" cy="46863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Great Zimbabwe</a:t>
            </a:r>
          </a:p>
        </p:txBody>
      </p:sp>
      <p:sp>
        <p:nvSpPr>
          <p:cNvPr id="22531" name="Rectangle 3"/>
          <p:cNvSpPr>
            <a:spLocks noGrp="1" noChangeArrowheads="1"/>
          </p:cNvSpPr>
          <p:nvPr>
            <p:ph type="body" sz="half" idx="1"/>
          </p:nvPr>
        </p:nvSpPr>
        <p:spPr/>
        <p:txBody>
          <a:bodyPr/>
          <a:lstStyle/>
          <a:p>
            <a:pPr>
              <a:lnSpc>
                <a:spcPct val="90000"/>
              </a:lnSpc>
            </a:pPr>
            <a:r>
              <a:rPr lang="en-US" sz="2000" b="1" dirty="0" smtClean="0">
                <a:effectLst/>
              </a:rPr>
              <a:t>City of stones towers, palaces, public buildings</a:t>
            </a:r>
          </a:p>
          <a:p>
            <a:pPr>
              <a:lnSpc>
                <a:spcPct val="90000"/>
              </a:lnSpc>
            </a:pPr>
            <a:r>
              <a:rPr lang="en-US" sz="2000" b="1" dirty="0" smtClean="0"/>
              <a:t>Stone walls 16’ thick, 32’ tall</a:t>
            </a:r>
            <a:endParaRPr lang="en-US" sz="2000" dirty="0" smtClean="0">
              <a:effectLst/>
            </a:endParaRPr>
          </a:p>
          <a:p>
            <a:pPr>
              <a:lnSpc>
                <a:spcPct val="90000"/>
              </a:lnSpc>
            </a:pPr>
            <a:r>
              <a:rPr lang="en-US" sz="2000" dirty="0" smtClean="0">
                <a:effectLst/>
              </a:rPr>
              <a:t>Farm </a:t>
            </a:r>
            <a:r>
              <a:rPr lang="en-US" sz="2000" dirty="0">
                <a:effectLst/>
              </a:rPr>
              <a:t>and raise cattle between Zambezi and Limpopo rivers</a:t>
            </a:r>
          </a:p>
          <a:p>
            <a:pPr>
              <a:lnSpc>
                <a:spcPct val="90000"/>
              </a:lnSpc>
            </a:pPr>
            <a:r>
              <a:rPr lang="en-US" sz="2000" b="1" dirty="0">
                <a:effectLst/>
              </a:rPr>
              <a:t>After 1000, Great Zimbabwe controls gold trade routes linking the inland gold </a:t>
            </a:r>
            <a:r>
              <a:rPr lang="en-US" sz="2000" dirty="0">
                <a:effectLst/>
              </a:rPr>
              <a:t>fields to coastal trading city, </a:t>
            </a:r>
            <a:r>
              <a:rPr lang="en-US" sz="2000" dirty="0" err="1">
                <a:effectLst/>
              </a:rPr>
              <a:t>Sofala</a:t>
            </a:r>
            <a:endParaRPr lang="en-US" sz="2000" dirty="0">
              <a:effectLst/>
            </a:endParaRPr>
          </a:p>
          <a:p>
            <a:pPr>
              <a:lnSpc>
                <a:spcPct val="90000"/>
              </a:lnSpc>
            </a:pPr>
            <a:r>
              <a:rPr lang="en-US" sz="2000" dirty="0">
                <a:effectLst/>
              </a:rPr>
              <a:t>Leaders gain wealth by taxing traders, chiefs</a:t>
            </a:r>
          </a:p>
          <a:p>
            <a:pPr>
              <a:lnSpc>
                <a:spcPct val="90000"/>
              </a:lnSpc>
            </a:pPr>
            <a:r>
              <a:rPr lang="en-US" sz="2000" b="1" dirty="0">
                <a:effectLst/>
              </a:rPr>
              <a:t>Abandoned by 1450 for unknown reasons</a:t>
            </a:r>
          </a:p>
          <a:p>
            <a:pPr lvl="1">
              <a:lnSpc>
                <a:spcPct val="90000"/>
              </a:lnSpc>
            </a:pPr>
            <a:r>
              <a:rPr lang="en-US" sz="1800" dirty="0">
                <a:effectLst/>
              </a:rPr>
              <a:t>Overgrazing by cattle</a:t>
            </a:r>
          </a:p>
          <a:p>
            <a:pPr lvl="1">
              <a:lnSpc>
                <a:spcPct val="90000"/>
              </a:lnSpc>
            </a:pPr>
            <a:r>
              <a:rPr lang="en-US" sz="1800" dirty="0">
                <a:effectLst/>
              </a:rPr>
              <a:t>Farming worn out soil</a:t>
            </a:r>
          </a:p>
          <a:p>
            <a:pPr lvl="1">
              <a:lnSpc>
                <a:spcPct val="90000"/>
              </a:lnSpc>
            </a:pPr>
            <a:r>
              <a:rPr lang="en-US" sz="1800" dirty="0">
                <a:effectLst/>
              </a:rPr>
              <a:t>Used up salt and timber resources</a:t>
            </a:r>
          </a:p>
        </p:txBody>
      </p:sp>
      <p:pic>
        <p:nvPicPr>
          <p:cNvPr id="44034" name="Picture 2"/>
          <p:cNvPicPr>
            <a:picLocks noGrp="1" noChangeAspect="1" noChangeArrowheads="1"/>
          </p:cNvPicPr>
          <p:nvPr>
            <p:ph sz="half" idx="2"/>
          </p:nvPr>
        </p:nvPicPr>
        <p:blipFill>
          <a:blip r:embed="rId2" cstate="print"/>
          <a:srcRect/>
          <a:stretch>
            <a:fillRect/>
          </a:stretch>
        </p:blipFill>
        <p:spPr bwMode="auto">
          <a:xfrm>
            <a:off x="4967287" y="1600200"/>
            <a:ext cx="3400425" cy="45339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ox(in)">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ox(in)">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box(in)">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box(in)">
                                      <p:cBhvr>
                                        <p:cTn id="22" dur="5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box(in)">
                                      <p:cBhvr>
                                        <p:cTn id="27" dur="500"/>
                                        <p:tgtEl>
                                          <p:spTgt spid="22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box(in)">
                                      <p:cBhvr>
                                        <p:cTn id="32" dur="500"/>
                                        <p:tgtEl>
                                          <p:spTgt spid="22531">
                                            <p:txEl>
                                              <p:pRg st="5" end="5"/>
                                            </p:txEl>
                                          </p:spTgt>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2531">
                                            <p:txEl>
                                              <p:pRg st="6" end="6"/>
                                            </p:txEl>
                                          </p:spTgt>
                                        </p:tgtEl>
                                        <p:attrNameLst>
                                          <p:attrName>style.visibility</p:attrName>
                                        </p:attrNameLst>
                                      </p:cBhvr>
                                      <p:to>
                                        <p:strVal val="visible"/>
                                      </p:to>
                                    </p:set>
                                    <p:animEffect transition="in" filter="box(in)">
                                      <p:cBhvr>
                                        <p:cTn id="35" dur="500"/>
                                        <p:tgtEl>
                                          <p:spTgt spid="22531">
                                            <p:txEl>
                                              <p:pRg st="6" end="6"/>
                                            </p:txEl>
                                          </p:spTgt>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22531">
                                            <p:txEl>
                                              <p:pRg st="7" end="7"/>
                                            </p:txEl>
                                          </p:spTgt>
                                        </p:tgtEl>
                                        <p:attrNameLst>
                                          <p:attrName>style.visibility</p:attrName>
                                        </p:attrNameLst>
                                      </p:cBhvr>
                                      <p:to>
                                        <p:strVal val="visible"/>
                                      </p:to>
                                    </p:set>
                                    <p:animEffect transition="in" filter="box(in)">
                                      <p:cBhvr>
                                        <p:cTn id="38" dur="500"/>
                                        <p:tgtEl>
                                          <p:spTgt spid="22531">
                                            <p:txEl>
                                              <p:pRg st="7" end="7"/>
                                            </p:txEl>
                                          </p:spTgt>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22531">
                                            <p:txEl>
                                              <p:pRg st="8" end="8"/>
                                            </p:txEl>
                                          </p:spTgt>
                                        </p:tgtEl>
                                        <p:attrNameLst>
                                          <p:attrName>style.visibility</p:attrName>
                                        </p:attrNameLst>
                                      </p:cBhvr>
                                      <p:to>
                                        <p:strVal val="visible"/>
                                      </p:to>
                                    </p:set>
                                    <p:animEffect transition="in" filter="box(in)">
                                      <p:cBhvr>
                                        <p:cTn id="41" dur="500"/>
                                        <p:tgtEl>
                                          <p:spTgt spid="225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t>The </a:t>
            </a:r>
            <a:r>
              <a:rPr lang="en-US" sz="2400" dirty="0"/>
              <a:t>massive stone complex of Great Zimbabwe, which featured very fine construction techniques, required the services of numerous expert masons and other craftsmen. </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22456"/>
            <a:ext cx="8001000" cy="4813935"/>
          </a:xfrm>
        </p:spPr>
      </p:pic>
      <p:sp>
        <p:nvSpPr>
          <p:cNvPr id="5" name="Slide Number Placeholder 4"/>
          <p:cNvSpPr>
            <a:spLocks noGrp="1"/>
          </p:cNvSpPr>
          <p:nvPr>
            <p:ph type="sldNum" sz="quarter" idx="12"/>
          </p:nvPr>
        </p:nvSpPr>
        <p:spPr/>
        <p:txBody>
          <a:bodyPr/>
          <a:lstStyle/>
          <a:p>
            <a:fld id="{18D1E273-8881-4656-A0AD-A18EE390ED98}" type="slidenum">
              <a:rPr lang="en-US" smtClean="0"/>
              <a:pPr/>
              <a:t>27</a:t>
            </a:fld>
            <a:endParaRPr lang="en-US"/>
          </a:p>
        </p:txBody>
      </p:sp>
    </p:spTree>
    <p:extLst>
      <p:ext uri="{BB962C8B-B14F-4D97-AF65-F5344CB8AC3E}">
        <p14:creationId xmlns:p14="http://schemas.microsoft.com/office/powerpoint/2010/main" val="29623515"/>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Islam in East Africa</a:t>
            </a:r>
          </a:p>
        </p:txBody>
      </p:sp>
      <p:sp>
        <p:nvSpPr>
          <p:cNvPr id="32771" name="Rectangle 3"/>
          <p:cNvSpPr>
            <a:spLocks noGrp="1" noChangeArrowheads="1"/>
          </p:cNvSpPr>
          <p:nvPr>
            <p:ph sz="half" idx="1"/>
          </p:nvPr>
        </p:nvSpPr>
        <p:spPr/>
        <p:txBody>
          <a:bodyPr/>
          <a:lstStyle/>
          <a:p>
            <a:r>
              <a:rPr lang="en-US"/>
              <a:t>Ruling elites in east Africa accept Islam without forcing general population to convert</a:t>
            </a:r>
          </a:p>
          <a:p>
            <a:r>
              <a:rPr lang="en-US"/>
              <a:t>Often retained pagan religious traditions and practices</a:t>
            </a:r>
          </a:p>
          <a:p>
            <a:r>
              <a:rPr lang="en-US"/>
              <a:t>Islam serves as social glue with other merchants, states</a:t>
            </a:r>
          </a:p>
        </p:txBody>
      </p:sp>
      <p:pic>
        <p:nvPicPr>
          <p:cNvPr id="7" name="Picture 4" descr="j0335494"/>
          <p:cNvPicPr>
            <a:picLocks noGrp="1" noChangeAspect="1" noChangeArrowheads="1"/>
          </p:cNvPicPr>
          <p:nvPr>
            <p:ph sz="half" idx="2"/>
          </p:nvPr>
        </p:nvPicPr>
        <p:blipFill>
          <a:blip r:embed="rId2" cstate="print"/>
          <a:srcRect/>
          <a:stretch>
            <a:fillRect/>
          </a:stretch>
        </p:blipFill>
        <p:spPr>
          <a:xfrm>
            <a:off x="5105400" y="2258970"/>
            <a:ext cx="2479961" cy="2446228"/>
          </a:xfrm>
          <a:noFill/>
          <a:ln/>
        </p:spPr>
      </p:pic>
      <p:sp>
        <p:nvSpPr>
          <p:cNvPr id="6" name="Slide Number Placeholder 5"/>
          <p:cNvSpPr>
            <a:spLocks noGrp="1"/>
          </p:cNvSpPr>
          <p:nvPr>
            <p:ph type="sldNum" sz="quarter" idx="12"/>
          </p:nvPr>
        </p:nvSpPr>
        <p:spPr/>
        <p:txBody>
          <a:bodyPr/>
          <a:lstStyle/>
          <a:p>
            <a:fld id="{54B8FBEF-71A7-4523-8E00-ABE4387D7E75}" type="slidenum">
              <a:rPr lang="en-US" altLang="en-US"/>
              <a:pPr/>
              <a:t>28</a:t>
            </a:fld>
            <a:endParaRPr lang="en-US" altLang="en-US"/>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sz="3800"/>
              <a:t>Arabian Society and Cultural Development</a:t>
            </a:r>
          </a:p>
        </p:txBody>
      </p:sp>
      <p:sp>
        <p:nvSpPr>
          <p:cNvPr id="33795" name="Rectangle 3"/>
          <p:cNvSpPr>
            <a:spLocks noGrp="1" noChangeArrowheads="1"/>
          </p:cNvSpPr>
          <p:nvPr>
            <p:ph idx="1"/>
          </p:nvPr>
        </p:nvSpPr>
        <p:spPr/>
        <p:txBody>
          <a:bodyPr/>
          <a:lstStyle/>
          <a:p>
            <a:r>
              <a:rPr lang="en-US" dirty="0"/>
              <a:t>Some kingdoms, empires, city-states with well-defined classes</a:t>
            </a:r>
          </a:p>
          <a:p>
            <a:pPr lvl="1"/>
            <a:r>
              <a:rPr lang="en-US" dirty="0"/>
              <a:t>Ruling </a:t>
            </a:r>
            <a:r>
              <a:rPr lang="en-US" dirty="0" smtClean="0"/>
              <a:t>elites, military nobles, admin officials, religious authorities, merchant class, artisans, business entrepreneurs, commoners, peasants, slaves</a:t>
            </a:r>
            <a:endParaRPr lang="en-US" dirty="0"/>
          </a:p>
          <a:p>
            <a:r>
              <a:rPr lang="en-US" dirty="0"/>
              <a:t>Other areas in sub-Saharan Africa continue to use traditional kin-based </a:t>
            </a:r>
            <a:r>
              <a:rPr lang="en-US" dirty="0" smtClean="0"/>
              <a:t>groups</a:t>
            </a:r>
          </a:p>
          <a:p>
            <a:pPr lvl="1"/>
            <a:endParaRPr lang="en-US" dirty="0"/>
          </a:p>
        </p:txBody>
      </p:sp>
      <p:sp>
        <p:nvSpPr>
          <p:cNvPr id="6" name="Slide Number Placeholder 5"/>
          <p:cNvSpPr>
            <a:spLocks noGrp="1"/>
          </p:cNvSpPr>
          <p:nvPr>
            <p:ph type="sldNum" sz="quarter" idx="12"/>
          </p:nvPr>
        </p:nvSpPr>
        <p:spPr/>
        <p:txBody>
          <a:bodyPr/>
          <a:lstStyle/>
          <a:p>
            <a:fld id="{7D8A67B0-2EC0-4C02-910D-1B9F02981D00}" type="slidenum">
              <a:rPr lang="en-US" altLang="en-US"/>
              <a:pPr/>
              <a:t>29</a:t>
            </a:fld>
            <a:endParaRPr lang="en-US" altLang="en-US"/>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Cultivation of </a:t>
            </a:r>
            <a:r>
              <a:rPr lang="en-US" dirty="0" smtClean="0"/>
              <a:t>Bananas</a:t>
            </a:r>
            <a:endParaRPr lang="en-US" dirty="0"/>
          </a:p>
        </p:txBody>
      </p:sp>
      <p:sp>
        <p:nvSpPr>
          <p:cNvPr id="12291" name="Rectangle 3"/>
          <p:cNvSpPr>
            <a:spLocks noGrp="1" noChangeArrowheads="1"/>
          </p:cNvSpPr>
          <p:nvPr>
            <p:ph sz="half" idx="1"/>
          </p:nvPr>
        </p:nvSpPr>
        <p:spPr>
          <a:xfrm>
            <a:off x="914400" y="1600200"/>
            <a:ext cx="4876800" cy="4419600"/>
          </a:xfrm>
        </p:spPr>
        <p:txBody>
          <a:bodyPr/>
          <a:lstStyle/>
          <a:p>
            <a:r>
              <a:rPr lang="en-US" dirty="0"/>
              <a:t>Domesticated in south-east Asia</a:t>
            </a:r>
          </a:p>
          <a:p>
            <a:r>
              <a:rPr lang="en-US" dirty="0"/>
              <a:t>Malay sailors colonize Madagascar, 300-500 CE</a:t>
            </a:r>
          </a:p>
          <a:p>
            <a:pPr lvl="1"/>
            <a:r>
              <a:rPr lang="en-US" dirty="0"/>
              <a:t>Introduce bananas, yams, chickens</a:t>
            </a:r>
          </a:p>
          <a:p>
            <a:r>
              <a:rPr lang="en-US" dirty="0"/>
              <a:t>Well-adapted to African climate</a:t>
            </a:r>
          </a:p>
          <a:p>
            <a:r>
              <a:rPr lang="en-US" dirty="0"/>
              <a:t>Food supply increases with this key </a:t>
            </a:r>
            <a:r>
              <a:rPr lang="en-US" dirty="0" smtClean="0"/>
              <a:t>crop and allows Bantu to expand more rapidly</a:t>
            </a:r>
          </a:p>
          <a:p>
            <a:pPr lvl="1"/>
            <a:r>
              <a:rPr lang="en-US" dirty="0" smtClean="0"/>
              <a:t>Nutritious supplement to the heavily forested areas that couldn’t cultivate millet, sorghum</a:t>
            </a:r>
            <a:endParaRPr lang="en-US" dirty="0"/>
          </a:p>
        </p:txBody>
      </p:sp>
      <p:sp>
        <p:nvSpPr>
          <p:cNvPr id="6" name="Slide Number Placeholder 5"/>
          <p:cNvSpPr>
            <a:spLocks noGrp="1"/>
          </p:cNvSpPr>
          <p:nvPr>
            <p:ph type="sldNum" sz="quarter" idx="12"/>
          </p:nvPr>
        </p:nvSpPr>
        <p:spPr/>
        <p:txBody>
          <a:bodyPr/>
          <a:lstStyle/>
          <a:p>
            <a:fld id="{FAD54D40-49A6-42B2-9DF9-34E6DFA9C9CD}" type="slidenum">
              <a:rPr lang="en-US" altLang="en-US"/>
              <a:pPr/>
              <a:t>3</a:t>
            </a:fld>
            <a:endParaRPr lang="en-US" altLang="en-US"/>
          </a:p>
        </p:txBody>
      </p:sp>
      <p:pic>
        <p:nvPicPr>
          <p:cNvPr id="14338" name="Picture 2" descr="C:\Documents and Settings\ELIZABETH_CAIN\Local Settings\Temporary Internet Files\Content.IE5\7UOVQSAO\MC900411886[1].wmf"/>
          <p:cNvPicPr>
            <a:picLocks noChangeAspect="1" noChangeArrowheads="1"/>
          </p:cNvPicPr>
          <p:nvPr/>
        </p:nvPicPr>
        <p:blipFill>
          <a:blip r:embed="rId2" cstate="print"/>
          <a:srcRect/>
          <a:stretch>
            <a:fillRect/>
          </a:stretch>
        </p:blipFill>
        <p:spPr bwMode="auto">
          <a:xfrm>
            <a:off x="5785513" y="2413663"/>
            <a:ext cx="3574610" cy="2615537"/>
          </a:xfrm>
          <a:prstGeom prst="rect">
            <a:avLst/>
          </a:prstGeom>
          <a:noFill/>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Kinship Groups</a:t>
            </a:r>
          </a:p>
        </p:txBody>
      </p:sp>
      <p:sp>
        <p:nvSpPr>
          <p:cNvPr id="34819" name="Rectangle 3"/>
          <p:cNvSpPr>
            <a:spLocks noGrp="1" noChangeArrowheads="1"/>
          </p:cNvSpPr>
          <p:nvPr>
            <p:ph idx="1"/>
          </p:nvPr>
        </p:nvSpPr>
        <p:spPr/>
        <p:txBody>
          <a:bodyPr/>
          <a:lstStyle/>
          <a:p>
            <a:r>
              <a:rPr lang="en-US" dirty="0"/>
              <a:t>Extended families, clans</a:t>
            </a:r>
          </a:p>
          <a:p>
            <a:r>
              <a:rPr lang="en-US" dirty="0"/>
              <a:t>Idea of private property less prevalent</a:t>
            </a:r>
          </a:p>
          <a:p>
            <a:r>
              <a:rPr lang="en-US" dirty="0"/>
              <a:t>Land held communally </a:t>
            </a:r>
          </a:p>
          <a:p>
            <a:r>
              <a:rPr lang="en-US" dirty="0" smtClean="0"/>
              <a:t>Harvests distributed by </a:t>
            </a:r>
            <a:r>
              <a:rPr lang="en-US" dirty="0"/>
              <a:t>elders</a:t>
            </a:r>
          </a:p>
        </p:txBody>
      </p:sp>
      <p:sp>
        <p:nvSpPr>
          <p:cNvPr id="6" name="Slide Number Placeholder 5"/>
          <p:cNvSpPr>
            <a:spLocks noGrp="1"/>
          </p:cNvSpPr>
          <p:nvPr>
            <p:ph type="sldNum" sz="quarter" idx="12"/>
          </p:nvPr>
        </p:nvSpPr>
        <p:spPr/>
        <p:txBody>
          <a:bodyPr/>
          <a:lstStyle/>
          <a:p>
            <a:fld id="{F1FA316A-00F3-45F5-85EA-5F5E7E0FEE3A}" type="slidenum">
              <a:rPr lang="en-US" altLang="en-US"/>
              <a:pPr/>
              <a:t>30</a:t>
            </a:fld>
            <a:endParaRPr lang="en-US" altLang="en-US"/>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Sex and Gender Relations</a:t>
            </a:r>
          </a:p>
        </p:txBody>
      </p:sp>
      <p:sp>
        <p:nvSpPr>
          <p:cNvPr id="35843" name="Rectangle 3"/>
          <p:cNvSpPr>
            <a:spLocks noGrp="1" noChangeArrowheads="1"/>
          </p:cNvSpPr>
          <p:nvPr>
            <p:ph idx="1"/>
          </p:nvPr>
        </p:nvSpPr>
        <p:spPr>
          <a:xfrm>
            <a:off x="838200" y="1752600"/>
            <a:ext cx="8001000" cy="4114800"/>
          </a:xfrm>
        </p:spPr>
        <p:txBody>
          <a:bodyPr/>
          <a:lstStyle/>
          <a:p>
            <a:r>
              <a:rPr lang="en-US" sz="2400" dirty="0"/>
              <a:t>Men work with specialized skills</a:t>
            </a:r>
          </a:p>
          <a:p>
            <a:pPr lvl="1"/>
            <a:r>
              <a:rPr lang="en-US" sz="2400" dirty="0"/>
              <a:t>Tanning, iron </a:t>
            </a:r>
            <a:r>
              <a:rPr lang="en-US" sz="2400" dirty="0" smtClean="0"/>
              <a:t>work, blacksmith</a:t>
            </a:r>
            <a:endParaRPr lang="en-US" sz="2400" dirty="0"/>
          </a:p>
          <a:p>
            <a:pPr lvl="1"/>
            <a:r>
              <a:rPr lang="en-US" sz="2400" dirty="0"/>
              <a:t>Heavy labor</a:t>
            </a:r>
          </a:p>
          <a:p>
            <a:r>
              <a:rPr lang="en-US" sz="2400" dirty="0"/>
              <a:t>Both sexes work in </a:t>
            </a:r>
            <a:r>
              <a:rPr lang="en-US" sz="2400" dirty="0" smtClean="0"/>
              <a:t>planting/harvesting </a:t>
            </a:r>
            <a:endParaRPr lang="en-US" sz="2400" dirty="0"/>
          </a:p>
          <a:p>
            <a:r>
              <a:rPr lang="en-US" sz="2400" dirty="0"/>
              <a:t>Male rule more common, but some expanded roles for women</a:t>
            </a:r>
          </a:p>
          <a:p>
            <a:pPr lvl="1"/>
            <a:r>
              <a:rPr lang="en-US" sz="2400" dirty="0"/>
              <a:t>Merchants, some military activity</a:t>
            </a:r>
          </a:p>
          <a:p>
            <a:r>
              <a:rPr lang="en-US" sz="2400" dirty="0" smtClean="0"/>
              <a:t>Islam did not change women’s status in Sub –Sahara</a:t>
            </a:r>
          </a:p>
          <a:p>
            <a:pPr lvl="1"/>
            <a:r>
              <a:rPr lang="en-US" sz="2000" dirty="0" smtClean="0"/>
              <a:t>Socialize freely w/ men outside their families</a:t>
            </a:r>
          </a:p>
          <a:p>
            <a:pPr lvl="1"/>
            <a:r>
              <a:rPr lang="en-US" sz="2000" dirty="0" smtClean="0"/>
              <a:t>Work openly </a:t>
            </a:r>
            <a:endParaRPr lang="en-US" sz="2000" dirty="0"/>
          </a:p>
        </p:txBody>
      </p:sp>
      <p:sp>
        <p:nvSpPr>
          <p:cNvPr id="6" name="Slide Number Placeholder 5"/>
          <p:cNvSpPr>
            <a:spLocks noGrp="1"/>
          </p:cNvSpPr>
          <p:nvPr>
            <p:ph type="sldNum" sz="quarter" idx="12"/>
          </p:nvPr>
        </p:nvSpPr>
        <p:spPr/>
        <p:txBody>
          <a:bodyPr/>
          <a:lstStyle/>
          <a:p>
            <a:fld id="{F879F547-FCD4-4FC0-9EE2-403DDFB940DF}" type="slidenum">
              <a:rPr lang="en-US" altLang="en-US"/>
              <a:pPr/>
              <a:t>31</a:t>
            </a:fld>
            <a:endParaRPr lang="en-US" altLang="en-US"/>
          </a:p>
        </p:txBody>
      </p:sp>
      <p:pic>
        <p:nvPicPr>
          <p:cNvPr id="44034" name="Picture 2" descr="C:\Documents and Settings\ELIZABETH_CAIN\Local Settings\Temporary Internet Files\Content.IE5\CXITODCZ\MC900152165[1].wmf"/>
          <p:cNvPicPr>
            <a:picLocks noChangeAspect="1" noChangeArrowheads="1"/>
          </p:cNvPicPr>
          <p:nvPr/>
        </p:nvPicPr>
        <p:blipFill>
          <a:blip r:embed="rId2" cstate="print"/>
          <a:srcRect/>
          <a:stretch>
            <a:fillRect/>
          </a:stretch>
        </p:blipFill>
        <p:spPr bwMode="auto">
          <a:xfrm>
            <a:off x="762000" y="228600"/>
            <a:ext cx="1167689" cy="1167689"/>
          </a:xfrm>
          <a:prstGeom prst="rect">
            <a:avLst/>
          </a:prstGeom>
          <a:noFill/>
        </p:spPr>
      </p:pic>
      <p:pic>
        <p:nvPicPr>
          <p:cNvPr id="44035" name="Picture 3" descr="C:\Documents and Settings\ELIZABETH_CAIN\Local Settings\Temporary Internet Files\Content.IE5\UP25GL47\MC900217352[1].wmf"/>
          <p:cNvPicPr>
            <a:picLocks noChangeAspect="1" noChangeArrowheads="1"/>
          </p:cNvPicPr>
          <p:nvPr/>
        </p:nvPicPr>
        <p:blipFill>
          <a:blip r:embed="rId3" cstate="print"/>
          <a:srcRect/>
          <a:stretch>
            <a:fillRect/>
          </a:stretch>
        </p:blipFill>
        <p:spPr bwMode="auto">
          <a:xfrm>
            <a:off x="6858000" y="4648200"/>
            <a:ext cx="1905000" cy="1749110"/>
          </a:xfrm>
          <a:prstGeom prst="rect">
            <a:avLst/>
          </a:prstGeom>
          <a:noFill/>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Age grades</a:t>
            </a:r>
          </a:p>
        </p:txBody>
      </p:sp>
      <p:sp>
        <p:nvSpPr>
          <p:cNvPr id="36867" name="Rectangle 3"/>
          <p:cNvSpPr>
            <a:spLocks noGrp="1" noChangeArrowheads="1"/>
          </p:cNvSpPr>
          <p:nvPr>
            <p:ph idx="1"/>
          </p:nvPr>
        </p:nvSpPr>
        <p:spPr/>
        <p:txBody>
          <a:bodyPr/>
          <a:lstStyle/>
          <a:p>
            <a:r>
              <a:rPr lang="en-US"/>
              <a:t>From early agricultural period, Sudan</a:t>
            </a:r>
          </a:p>
          <a:p>
            <a:r>
              <a:rPr lang="en-US"/>
              <a:t>Peer groups of single age cohort</a:t>
            </a:r>
          </a:p>
          <a:p>
            <a:r>
              <a:rPr lang="en-US"/>
              <a:t>Crosses lines of family and kinship</a:t>
            </a:r>
          </a:p>
        </p:txBody>
      </p:sp>
      <p:sp>
        <p:nvSpPr>
          <p:cNvPr id="6" name="Slide Number Placeholder 5"/>
          <p:cNvSpPr>
            <a:spLocks noGrp="1"/>
          </p:cNvSpPr>
          <p:nvPr>
            <p:ph type="sldNum" sz="quarter" idx="12"/>
          </p:nvPr>
        </p:nvSpPr>
        <p:spPr/>
        <p:txBody>
          <a:bodyPr/>
          <a:lstStyle/>
          <a:p>
            <a:fld id="{E510D459-E9B4-4155-8246-19B5DCE85B1F}" type="slidenum">
              <a:rPr lang="en-US" altLang="en-US"/>
              <a:pPr/>
              <a:t>32</a:t>
            </a:fld>
            <a:endParaRPr lang="en-US" altLang="en-US"/>
          </a:p>
        </p:txBody>
      </p:sp>
      <p:pic>
        <p:nvPicPr>
          <p:cNvPr id="45058" name="Picture 2" descr="C:\Documents and Settings\ELIZABETH_CAIN\Local Settings\Temporary Internet Files\Content.IE5\UP25GL47\MC900089056[1].wmf"/>
          <p:cNvPicPr>
            <a:picLocks noChangeAspect="1" noChangeArrowheads="1"/>
          </p:cNvPicPr>
          <p:nvPr/>
        </p:nvPicPr>
        <p:blipFill>
          <a:blip r:embed="rId2" cstate="print"/>
          <a:srcRect/>
          <a:stretch>
            <a:fillRect/>
          </a:stretch>
        </p:blipFill>
        <p:spPr bwMode="auto">
          <a:xfrm>
            <a:off x="6324600" y="3164358"/>
            <a:ext cx="2429256" cy="2754553"/>
          </a:xfrm>
          <a:prstGeom prst="rect">
            <a:avLst/>
          </a:prstGeom>
          <a:noFill/>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Slavery</a:t>
            </a:r>
          </a:p>
        </p:txBody>
      </p:sp>
      <p:sp>
        <p:nvSpPr>
          <p:cNvPr id="37891" name="Rectangle 3"/>
          <p:cNvSpPr>
            <a:spLocks noGrp="1" noChangeArrowheads="1"/>
          </p:cNvSpPr>
          <p:nvPr>
            <p:ph idx="1"/>
          </p:nvPr>
        </p:nvSpPr>
        <p:spPr/>
        <p:txBody>
          <a:bodyPr/>
          <a:lstStyle/>
          <a:p>
            <a:r>
              <a:rPr lang="en-US"/>
              <a:t>Practiced since ancient times</a:t>
            </a:r>
          </a:p>
          <a:p>
            <a:r>
              <a:rPr lang="en-US"/>
              <a:t>Most slaves captives of war</a:t>
            </a:r>
          </a:p>
          <a:p>
            <a:pPr lvl="1"/>
            <a:r>
              <a:rPr lang="en-US"/>
              <a:t>Debtors</a:t>
            </a:r>
          </a:p>
          <a:p>
            <a:pPr lvl="1"/>
            <a:r>
              <a:rPr lang="en-US"/>
              <a:t>Suspected witches</a:t>
            </a:r>
          </a:p>
          <a:p>
            <a:pPr lvl="1"/>
            <a:r>
              <a:rPr lang="en-US"/>
              <a:t>Criminals</a:t>
            </a:r>
          </a:p>
          <a:p>
            <a:r>
              <a:rPr lang="en-US"/>
              <a:t>Used principally in agricultural labor</a:t>
            </a:r>
          </a:p>
          <a:p>
            <a:r>
              <a:rPr lang="en-US"/>
              <a:t>Slave possession a status symbol</a:t>
            </a:r>
          </a:p>
        </p:txBody>
      </p:sp>
      <p:sp>
        <p:nvSpPr>
          <p:cNvPr id="6" name="Slide Number Placeholder 5"/>
          <p:cNvSpPr>
            <a:spLocks noGrp="1"/>
          </p:cNvSpPr>
          <p:nvPr>
            <p:ph type="sldNum" sz="quarter" idx="12"/>
          </p:nvPr>
        </p:nvSpPr>
        <p:spPr/>
        <p:txBody>
          <a:bodyPr/>
          <a:lstStyle/>
          <a:p>
            <a:fld id="{58A977C7-EC0C-490E-AB5E-06E1A70894AC}" type="slidenum">
              <a:rPr lang="en-US" altLang="en-US"/>
              <a:pPr/>
              <a:t>33</a:t>
            </a:fld>
            <a:endParaRPr lang="en-US" altLang="en-US"/>
          </a:p>
        </p:txBody>
      </p:sp>
      <p:pic>
        <p:nvPicPr>
          <p:cNvPr id="46082" name="Picture 2" descr="C:\Documents and Settings\ELIZABETH_CAIN\Local Settings\Temporary Internet Files\Content.IE5\01234567\MC900242011[2].wmf"/>
          <p:cNvPicPr>
            <a:picLocks noChangeAspect="1" noChangeArrowheads="1"/>
          </p:cNvPicPr>
          <p:nvPr/>
        </p:nvPicPr>
        <p:blipFill>
          <a:blip r:embed="rId2" cstate="print"/>
          <a:srcRect/>
          <a:stretch>
            <a:fillRect/>
          </a:stretch>
        </p:blipFill>
        <p:spPr bwMode="auto">
          <a:xfrm>
            <a:off x="5791200" y="1830414"/>
            <a:ext cx="2834614" cy="2512986"/>
          </a:xfrm>
          <a:prstGeom prst="rect">
            <a:avLst/>
          </a:prstGeom>
          <a:noFill/>
        </p:spPr>
      </p:pic>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Slave Trading</a:t>
            </a:r>
          </a:p>
        </p:txBody>
      </p:sp>
      <p:sp>
        <p:nvSpPr>
          <p:cNvPr id="38915" name="Rectangle 3"/>
          <p:cNvSpPr>
            <a:spLocks noGrp="1" noChangeArrowheads="1"/>
          </p:cNvSpPr>
          <p:nvPr>
            <p:ph sz="half" idx="1"/>
          </p:nvPr>
        </p:nvSpPr>
        <p:spPr>
          <a:xfrm>
            <a:off x="1066800" y="1752600"/>
            <a:ext cx="4876800" cy="4114800"/>
          </a:xfrm>
        </p:spPr>
        <p:txBody>
          <a:bodyPr/>
          <a:lstStyle/>
          <a:p>
            <a:r>
              <a:rPr lang="en-US" dirty="0"/>
              <a:t>Increased trans-Saharan and Indian Ocean trade stimulates slave trade, 9</a:t>
            </a:r>
            <a:r>
              <a:rPr lang="en-US" baseline="30000" dirty="0"/>
              <a:t>th</a:t>
            </a:r>
            <a:r>
              <a:rPr lang="en-US" dirty="0"/>
              <a:t> c. CE</a:t>
            </a:r>
          </a:p>
          <a:p>
            <a:r>
              <a:rPr lang="en-US" dirty="0"/>
              <a:t>Africa replaces eastern Europe as principal source of slaves</a:t>
            </a:r>
          </a:p>
          <a:p>
            <a:r>
              <a:rPr lang="en-US" dirty="0"/>
              <a:t>Creates internal African slave trade</a:t>
            </a:r>
          </a:p>
          <a:p>
            <a:pPr lvl="1"/>
            <a:r>
              <a:rPr lang="en-US" dirty="0"/>
              <a:t>More powerful states attack smaller kinship-based groups</a:t>
            </a:r>
          </a:p>
          <a:p>
            <a:pPr lvl="1"/>
            <a:r>
              <a:rPr lang="en-US" dirty="0"/>
              <a:t>10,000-20,000 slaves per year</a:t>
            </a:r>
          </a:p>
        </p:txBody>
      </p:sp>
      <p:sp>
        <p:nvSpPr>
          <p:cNvPr id="6" name="Slide Number Placeholder 5"/>
          <p:cNvSpPr>
            <a:spLocks noGrp="1"/>
          </p:cNvSpPr>
          <p:nvPr>
            <p:ph type="sldNum" sz="quarter" idx="12"/>
          </p:nvPr>
        </p:nvSpPr>
        <p:spPr/>
        <p:txBody>
          <a:bodyPr/>
          <a:lstStyle/>
          <a:p>
            <a:fld id="{638CC8B9-9639-4A27-9CE1-CD6563179FB2}" type="slidenum">
              <a:rPr lang="en-US" altLang="en-US"/>
              <a:pPr/>
              <a:t>34</a:t>
            </a:fld>
            <a:endParaRPr lang="en-US" altLang="en-US"/>
          </a:p>
        </p:txBody>
      </p:sp>
      <p:pic>
        <p:nvPicPr>
          <p:cNvPr id="47106" name="Picture 2" descr="C:\Documents and Settings\ELIZABETH_CAIN\Local Settings\Temporary Internet Files\Content.IE5\CXITODCZ\MC900150052[1].wmf"/>
          <p:cNvPicPr>
            <a:picLocks noChangeAspect="1" noChangeArrowheads="1"/>
          </p:cNvPicPr>
          <p:nvPr/>
        </p:nvPicPr>
        <p:blipFill>
          <a:blip r:embed="rId2" cstate="print"/>
          <a:srcRect/>
          <a:stretch>
            <a:fillRect/>
          </a:stretch>
        </p:blipFill>
        <p:spPr bwMode="auto">
          <a:xfrm>
            <a:off x="6019800" y="2514600"/>
            <a:ext cx="2799030" cy="2150198"/>
          </a:xfrm>
          <a:prstGeom prst="rect">
            <a:avLst/>
          </a:prstGeom>
          <a:noFill/>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Arabian Swahili Slave Trade</a:t>
            </a:r>
          </a:p>
        </p:txBody>
      </p:sp>
      <p:pic>
        <p:nvPicPr>
          <p:cNvPr id="50181" name="Picture 5" descr="traders"/>
          <p:cNvPicPr>
            <a:picLocks noGrp="1" noChangeAspect="1" noChangeArrowheads="1"/>
          </p:cNvPicPr>
          <p:nvPr>
            <p:ph idx="1"/>
          </p:nvPr>
        </p:nvPicPr>
        <p:blipFill>
          <a:blip r:embed="rId2" cstate="print"/>
          <a:stretch>
            <a:fillRect/>
          </a:stretch>
        </p:blipFill>
        <p:spPr>
          <a:xfrm>
            <a:off x="2340428" y="1752600"/>
            <a:ext cx="5225143" cy="4114800"/>
          </a:xfrm>
          <a:noFill/>
          <a:ln/>
        </p:spPr>
      </p:pic>
      <p:sp>
        <p:nvSpPr>
          <p:cNvPr id="6" name="Slide Number Placeholder 5"/>
          <p:cNvSpPr>
            <a:spLocks noGrp="1"/>
          </p:cNvSpPr>
          <p:nvPr>
            <p:ph type="sldNum" sz="quarter" idx="12"/>
          </p:nvPr>
        </p:nvSpPr>
        <p:spPr/>
        <p:txBody>
          <a:bodyPr/>
          <a:lstStyle/>
          <a:p>
            <a:fld id="{08F23C3E-091B-4762-B5B8-93AF3275C700}" type="slidenum">
              <a:rPr lang="en-US" altLang="en-US"/>
              <a:pPr/>
              <a:t>35</a:t>
            </a:fld>
            <a:endParaRPr lang="en-US" altLang="en-US"/>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The Zanj Revolt</a:t>
            </a:r>
          </a:p>
        </p:txBody>
      </p:sp>
      <p:sp>
        <p:nvSpPr>
          <p:cNvPr id="39939" name="Rectangle 3"/>
          <p:cNvSpPr>
            <a:spLocks noGrp="1" noChangeArrowheads="1"/>
          </p:cNvSpPr>
          <p:nvPr>
            <p:ph idx="1"/>
          </p:nvPr>
        </p:nvSpPr>
        <p:spPr>
          <a:xfrm>
            <a:off x="1066800" y="1524000"/>
            <a:ext cx="7467600" cy="4419600"/>
          </a:xfrm>
        </p:spPr>
        <p:txBody>
          <a:bodyPr/>
          <a:lstStyle/>
          <a:p>
            <a:r>
              <a:rPr lang="en-US" sz="2400" dirty="0"/>
              <a:t>Slaves from Swahili coast exported to work in Mesopotamia</a:t>
            </a:r>
          </a:p>
          <a:p>
            <a:pPr lvl="1"/>
            <a:r>
              <a:rPr lang="en-US" sz="2400" dirty="0"/>
              <a:t>Sugarcane plantations</a:t>
            </a:r>
          </a:p>
          <a:p>
            <a:pPr lvl="1"/>
            <a:r>
              <a:rPr lang="en-US" sz="2400" dirty="0"/>
              <a:t>Salt deposits</a:t>
            </a:r>
          </a:p>
          <a:p>
            <a:r>
              <a:rPr lang="en-US" sz="2400" dirty="0"/>
              <a:t>869 CE, slave Ali bin </a:t>
            </a:r>
            <a:r>
              <a:rPr lang="en-US" sz="2400" dirty="0" err="1"/>
              <a:t>Muhamad</a:t>
            </a:r>
            <a:r>
              <a:rPr lang="en-US" sz="2400" dirty="0"/>
              <a:t> mounts revolt of 15,000 slaves</a:t>
            </a:r>
          </a:p>
          <a:p>
            <a:r>
              <a:rPr lang="en-US" sz="2400" dirty="0"/>
              <a:t>Captures Basra</a:t>
            </a:r>
          </a:p>
          <a:p>
            <a:r>
              <a:rPr lang="en-US" sz="2400" dirty="0" smtClean="0"/>
              <a:t>14 yrs. later </a:t>
            </a:r>
            <a:r>
              <a:rPr lang="en-US" sz="2400" dirty="0"/>
              <a:t>crushed by </a:t>
            </a:r>
            <a:r>
              <a:rPr lang="en-US" sz="2400" dirty="0" smtClean="0"/>
              <a:t>Abbasids</a:t>
            </a:r>
          </a:p>
          <a:p>
            <a:r>
              <a:rPr lang="en-US" sz="2400" b="1" dirty="0" smtClean="0"/>
              <a:t>B/n 750 and 1500, 10 million African slaves transported to foreign lands and served as foundation of Atlantic slave trade</a:t>
            </a:r>
            <a:endParaRPr lang="en-US" sz="2400" b="1" dirty="0"/>
          </a:p>
        </p:txBody>
      </p:sp>
      <p:sp>
        <p:nvSpPr>
          <p:cNvPr id="6" name="Slide Number Placeholder 5"/>
          <p:cNvSpPr>
            <a:spLocks noGrp="1"/>
          </p:cNvSpPr>
          <p:nvPr>
            <p:ph type="sldNum" sz="quarter" idx="12"/>
          </p:nvPr>
        </p:nvSpPr>
        <p:spPr/>
        <p:txBody>
          <a:bodyPr/>
          <a:lstStyle/>
          <a:p>
            <a:fld id="{2FEB705A-2FC1-4BCB-B5FE-0B5A6F090AE7}" type="slidenum">
              <a:rPr lang="en-US" altLang="en-US"/>
              <a:pPr/>
              <a:t>36</a:t>
            </a:fld>
            <a:endParaRPr lang="en-US" altLang="en-US"/>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African Religion</a:t>
            </a:r>
          </a:p>
        </p:txBody>
      </p:sp>
      <p:sp>
        <p:nvSpPr>
          <p:cNvPr id="40963" name="Rectangle 3"/>
          <p:cNvSpPr>
            <a:spLocks noGrp="1" noChangeArrowheads="1"/>
          </p:cNvSpPr>
          <p:nvPr>
            <p:ph idx="1"/>
          </p:nvPr>
        </p:nvSpPr>
        <p:spPr/>
        <p:txBody>
          <a:bodyPr/>
          <a:lstStyle/>
          <a:p>
            <a:pPr>
              <a:lnSpc>
                <a:spcPct val="90000"/>
              </a:lnSpc>
            </a:pPr>
            <a:r>
              <a:rPr lang="en-US"/>
              <a:t>Great diversity of religious belief</a:t>
            </a:r>
          </a:p>
          <a:p>
            <a:pPr>
              <a:lnSpc>
                <a:spcPct val="90000"/>
              </a:lnSpc>
            </a:pPr>
            <a:r>
              <a:rPr lang="en-US"/>
              <a:t>Common element: single, male creator god</a:t>
            </a:r>
          </a:p>
          <a:p>
            <a:pPr lvl="1">
              <a:lnSpc>
                <a:spcPct val="90000"/>
              </a:lnSpc>
            </a:pPr>
            <a:r>
              <a:rPr lang="en-US"/>
              <a:t>Lesser deities associated with natural phenomena</a:t>
            </a:r>
          </a:p>
          <a:p>
            <a:pPr>
              <a:lnSpc>
                <a:spcPct val="90000"/>
              </a:lnSpc>
            </a:pPr>
            <a:r>
              <a:rPr lang="en-US"/>
              <a:t>Ancestor worship</a:t>
            </a:r>
          </a:p>
          <a:p>
            <a:pPr>
              <a:lnSpc>
                <a:spcPct val="90000"/>
              </a:lnSpc>
            </a:pPr>
            <a:r>
              <a:rPr lang="en-US"/>
              <a:t>Diviners</a:t>
            </a:r>
          </a:p>
          <a:p>
            <a:pPr lvl="1">
              <a:lnSpc>
                <a:spcPct val="90000"/>
              </a:lnSpc>
            </a:pPr>
            <a:r>
              <a:rPr lang="en-US"/>
              <a:t>Religious specialists, principally men</a:t>
            </a:r>
          </a:p>
          <a:p>
            <a:pPr lvl="1">
              <a:lnSpc>
                <a:spcPct val="90000"/>
              </a:lnSpc>
            </a:pPr>
            <a:r>
              <a:rPr lang="en-US"/>
              <a:t>Oracle reading, spells, other rituals</a:t>
            </a:r>
          </a:p>
          <a:p>
            <a:pPr>
              <a:lnSpc>
                <a:spcPct val="90000"/>
              </a:lnSpc>
            </a:pPr>
            <a:r>
              <a:rPr lang="en-US"/>
              <a:t>Limited emphasis on theology</a:t>
            </a:r>
          </a:p>
          <a:p>
            <a:pPr>
              <a:lnSpc>
                <a:spcPct val="90000"/>
              </a:lnSpc>
            </a:pPr>
            <a:r>
              <a:rPr lang="en-US"/>
              <a:t>Morality, balance of nature important</a:t>
            </a:r>
          </a:p>
        </p:txBody>
      </p:sp>
      <p:sp>
        <p:nvSpPr>
          <p:cNvPr id="6" name="Slide Number Placeholder 5"/>
          <p:cNvSpPr>
            <a:spLocks noGrp="1"/>
          </p:cNvSpPr>
          <p:nvPr>
            <p:ph type="sldNum" sz="quarter" idx="12"/>
          </p:nvPr>
        </p:nvSpPr>
        <p:spPr/>
        <p:txBody>
          <a:bodyPr/>
          <a:lstStyle/>
          <a:p>
            <a:fld id="{CF44A561-FADA-4C3A-9F73-5C39A1AF6062}" type="slidenum">
              <a:rPr lang="en-US" altLang="en-US"/>
              <a:pPr/>
              <a:t>37</a:t>
            </a:fld>
            <a:endParaRPr lang="en-US" altLang="en-US"/>
          </a:p>
        </p:txBody>
      </p:sp>
      <p:pic>
        <p:nvPicPr>
          <p:cNvPr id="48130" name="Picture 2" descr="C:\Documents and Settings\ELIZABETH_CAIN\Local Settings\Temporary Internet Files\Content.IE5\7UOVQSAO\MC900027665[1].wmf"/>
          <p:cNvPicPr>
            <a:picLocks noChangeAspect="1" noChangeArrowheads="1"/>
          </p:cNvPicPr>
          <p:nvPr/>
        </p:nvPicPr>
        <p:blipFill>
          <a:blip r:embed="rId2" cstate="print"/>
          <a:srcRect/>
          <a:stretch>
            <a:fillRect/>
          </a:stretch>
        </p:blipFill>
        <p:spPr bwMode="auto">
          <a:xfrm>
            <a:off x="7239000" y="3460207"/>
            <a:ext cx="1371600" cy="3148135"/>
          </a:xfrm>
          <a:prstGeom prst="rect">
            <a:avLst/>
          </a:prstGeom>
          <a:noFill/>
        </p:spPr>
      </p:pic>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Early Christianity in North Africa</a:t>
            </a:r>
          </a:p>
        </p:txBody>
      </p:sp>
      <p:sp>
        <p:nvSpPr>
          <p:cNvPr id="41987" name="Rectangle 3"/>
          <p:cNvSpPr>
            <a:spLocks noGrp="1" noChangeArrowheads="1"/>
          </p:cNvSpPr>
          <p:nvPr>
            <p:ph sz="half" idx="1"/>
          </p:nvPr>
        </p:nvSpPr>
        <p:spPr>
          <a:xfrm>
            <a:off x="1066800" y="1752600"/>
            <a:ext cx="4495800" cy="4114800"/>
          </a:xfrm>
        </p:spPr>
        <p:txBody>
          <a:bodyPr/>
          <a:lstStyle/>
          <a:p>
            <a:r>
              <a:rPr lang="en-US" sz="2000" dirty="0"/>
              <a:t>1</a:t>
            </a:r>
            <a:r>
              <a:rPr lang="en-US" sz="2000" baseline="30000" dirty="0"/>
              <a:t>st</a:t>
            </a:r>
            <a:r>
              <a:rPr lang="en-US" sz="2000" dirty="0"/>
              <a:t> century: popular in Egypt, north Africa</a:t>
            </a:r>
          </a:p>
          <a:p>
            <a:pPr lvl="1"/>
            <a:r>
              <a:rPr lang="en-US" sz="2000" dirty="0"/>
              <a:t>Initially weak in sub-Saharan Africa</a:t>
            </a:r>
          </a:p>
          <a:p>
            <a:r>
              <a:rPr lang="en-US" sz="2000" b="1" dirty="0"/>
              <a:t>The Christian Kingdom of Axum, 4</a:t>
            </a:r>
            <a:r>
              <a:rPr lang="en-US" sz="2000" b="1" baseline="30000" dirty="0"/>
              <a:t>th</a:t>
            </a:r>
            <a:r>
              <a:rPr lang="en-US" sz="2000" b="1" dirty="0"/>
              <a:t> c. CE</a:t>
            </a:r>
          </a:p>
          <a:p>
            <a:pPr lvl="1"/>
            <a:r>
              <a:rPr lang="en-US" sz="2000" b="1" dirty="0"/>
              <a:t>Ethiopia</a:t>
            </a:r>
          </a:p>
          <a:p>
            <a:pPr lvl="1"/>
            <a:r>
              <a:rPr lang="en-US" sz="2000" dirty="0"/>
              <a:t>Merchants, then kings convert</a:t>
            </a:r>
          </a:p>
          <a:p>
            <a:pPr lvl="1"/>
            <a:r>
              <a:rPr lang="en-US" sz="2000" dirty="0"/>
              <a:t>Bible translated into Ethiopian</a:t>
            </a:r>
          </a:p>
          <a:p>
            <a:pPr lvl="1"/>
            <a:r>
              <a:rPr lang="en-US" sz="2000" dirty="0"/>
              <a:t>Isolated during Islamic period, renaissance during 12</a:t>
            </a:r>
            <a:r>
              <a:rPr lang="en-US" sz="2000" baseline="30000" dirty="0"/>
              <a:t>th</a:t>
            </a:r>
            <a:r>
              <a:rPr lang="en-US" sz="2000" dirty="0"/>
              <a:t> century CE</a:t>
            </a:r>
          </a:p>
          <a:p>
            <a:pPr lvl="1"/>
            <a:r>
              <a:rPr lang="en-US" sz="2000" dirty="0"/>
              <a:t>Massive churches carved out of solid rock</a:t>
            </a:r>
          </a:p>
        </p:txBody>
      </p:sp>
      <p:sp>
        <p:nvSpPr>
          <p:cNvPr id="6" name="Slide Number Placeholder 5"/>
          <p:cNvSpPr>
            <a:spLocks noGrp="1"/>
          </p:cNvSpPr>
          <p:nvPr>
            <p:ph type="sldNum" sz="quarter" idx="12"/>
          </p:nvPr>
        </p:nvSpPr>
        <p:spPr/>
        <p:txBody>
          <a:bodyPr/>
          <a:lstStyle/>
          <a:p>
            <a:fld id="{DF3D64C7-47E2-486F-85DC-C3DE04FCDDCF}" type="slidenum">
              <a:rPr lang="en-US" altLang="en-US"/>
              <a:pPr/>
              <a:t>38</a:t>
            </a:fld>
            <a:endParaRPr lang="en-US" altLang="en-US"/>
          </a:p>
        </p:txBody>
      </p:sp>
      <p:pic>
        <p:nvPicPr>
          <p:cNvPr id="49154" name="Picture 2"/>
          <p:cNvPicPr>
            <a:picLocks noGrp="1" noChangeAspect="1" noChangeArrowheads="1"/>
          </p:cNvPicPr>
          <p:nvPr>
            <p:ph sz="half" idx="2"/>
          </p:nvPr>
        </p:nvPicPr>
        <p:blipFill>
          <a:blip r:embed="rId2" cstate="print"/>
          <a:srcRect/>
          <a:stretch>
            <a:fillRect/>
          </a:stretch>
        </p:blipFill>
        <p:spPr bwMode="auto">
          <a:xfrm>
            <a:off x="5638800" y="1905000"/>
            <a:ext cx="3083083" cy="41148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The Obelisk at Axum</a:t>
            </a:r>
          </a:p>
        </p:txBody>
      </p:sp>
      <p:pic>
        <p:nvPicPr>
          <p:cNvPr id="46085" name="Picture 5" descr="axum"/>
          <p:cNvPicPr>
            <a:picLocks noGrp="1" noChangeAspect="1" noChangeArrowheads="1"/>
          </p:cNvPicPr>
          <p:nvPr>
            <p:ph idx="1"/>
          </p:nvPr>
        </p:nvPicPr>
        <p:blipFill>
          <a:blip r:embed="rId2" cstate="print"/>
          <a:stretch>
            <a:fillRect/>
          </a:stretch>
        </p:blipFill>
        <p:spPr>
          <a:xfrm>
            <a:off x="2340428" y="1752600"/>
            <a:ext cx="5225143" cy="4114800"/>
          </a:xfrm>
          <a:noFill/>
          <a:ln/>
        </p:spPr>
      </p:pic>
      <p:sp>
        <p:nvSpPr>
          <p:cNvPr id="6" name="Slide Number Placeholder 5"/>
          <p:cNvSpPr>
            <a:spLocks noGrp="1"/>
          </p:cNvSpPr>
          <p:nvPr>
            <p:ph type="sldNum" sz="quarter" idx="12"/>
          </p:nvPr>
        </p:nvSpPr>
        <p:spPr/>
        <p:txBody>
          <a:bodyPr/>
          <a:lstStyle/>
          <a:p>
            <a:fld id="{6F254F7C-84B1-4395-9526-98FC0C055A0F}" type="slidenum">
              <a:rPr lang="en-US" altLang="en-US"/>
              <a:pPr/>
              <a:t>39</a:t>
            </a:fld>
            <a:endParaRPr lang="en-US" altLang="en-US"/>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Population </a:t>
            </a:r>
            <a:r>
              <a:rPr lang="en-US" dirty="0" smtClean="0"/>
              <a:t>Growth in Sub-Sahara</a:t>
            </a:r>
            <a:endParaRPr lang="en-US" dirty="0"/>
          </a:p>
        </p:txBody>
      </p:sp>
      <p:graphicFrame>
        <p:nvGraphicFramePr>
          <p:cNvPr id="13316" name="Object 4"/>
          <p:cNvGraphicFramePr>
            <a:graphicFrameLocks noGrp="1" noChangeAspect="1"/>
          </p:cNvGraphicFramePr>
          <p:nvPr>
            <p:ph idx="1"/>
            <p:extLst>
              <p:ext uri="{D42A27DB-BD31-4B8C-83A1-F6EECF244321}">
                <p14:modId xmlns:p14="http://schemas.microsoft.com/office/powerpoint/2010/main" val="1808829428"/>
              </p:ext>
            </p:extLst>
          </p:nvPr>
        </p:nvGraphicFramePr>
        <p:xfrm>
          <a:off x="2133600" y="1676400"/>
          <a:ext cx="5670817" cy="3124200"/>
        </p:xfrm>
        <a:graphic>
          <a:graphicData uri="http://schemas.openxmlformats.org/presentationml/2006/ole">
            <mc:AlternateContent xmlns:mc="http://schemas.openxmlformats.org/markup-compatibility/2006">
              <mc:Choice xmlns:v="urn:schemas-microsoft-com:vml" Requires="v">
                <p:oleObj spid="_x0000_s13339" name="Chart" r:id="rId3" imgW="8229600" imgH="4533995" progId="MSGraph.Chart.8">
                  <p:embed followColorScheme="full"/>
                </p:oleObj>
              </mc:Choice>
              <mc:Fallback>
                <p:oleObj name="Chart" r:id="rId3" imgW="8229600" imgH="4533995" progId="MSGraph.Chart.8">
                  <p:embed followColorScheme="full"/>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676400"/>
                        <a:ext cx="5670817" cy="3124200"/>
                      </a:xfrm>
                      <a:prstGeom prst="rect">
                        <a:avLst/>
                      </a:prstGeom>
                      <a:noFill/>
                    </p:spPr>
                  </p:pic>
                </p:oleObj>
              </mc:Fallback>
            </mc:AlternateContent>
          </a:graphicData>
        </a:graphic>
      </p:graphicFrame>
      <p:sp>
        <p:nvSpPr>
          <p:cNvPr id="6" name="Slide Number Placeholder 5"/>
          <p:cNvSpPr>
            <a:spLocks noGrp="1"/>
          </p:cNvSpPr>
          <p:nvPr>
            <p:ph type="sldNum" sz="quarter" idx="12"/>
          </p:nvPr>
        </p:nvSpPr>
        <p:spPr/>
        <p:txBody>
          <a:bodyPr/>
          <a:lstStyle/>
          <a:p>
            <a:fld id="{85099899-5A44-4BB4-85BA-F23BFCF41F44}" type="slidenum">
              <a:rPr lang="en-US" altLang="en-US"/>
              <a:pPr/>
              <a:t>4</a:t>
            </a:fld>
            <a:endParaRPr lang="en-US" altLang="en-US"/>
          </a:p>
        </p:txBody>
      </p:sp>
      <p:sp>
        <p:nvSpPr>
          <p:cNvPr id="2" name="TextBox 1"/>
          <p:cNvSpPr txBox="1"/>
          <p:nvPr/>
        </p:nvSpPr>
        <p:spPr>
          <a:xfrm>
            <a:off x="1447800" y="5105400"/>
            <a:ext cx="7693132" cy="1200329"/>
          </a:xfrm>
          <a:prstGeom prst="rect">
            <a:avLst/>
          </a:prstGeom>
          <a:noFill/>
        </p:spPr>
        <p:txBody>
          <a:bodyPr wrap="none" rtlCol="0">
            <a:spAutoFit/>
          </a:bodyPr>
          <a:lstStyle/>
          <a:p>
            <a:r>
              <a:rPr lang="en-US" b="1" dirty="0" smtClean="0"/>
              <a:t>Significance of iron metallurgy and bananas to population</a:t>
            </a:r>
          </a:p>
          <a:p>
            <a:pPr marL="285750" indent="-285750">
              <a:buFont typeface="Arial" panose="020B0604020202020204" pitchFamily="34" charset="0"/>
              <a:buChar char="•"/>
            </a:pPr>
            <a:r>
              <a:rPr lang="en-US" dirty="0" smtClean="0"/>
              <a:t>After 400 BCE, iron technology used </a:t>
            </a:r>
          </a:p>
          <a:p>
            <a:pPr marL="285750" indent="-285750">
              <a:buFont typeface="Arial" panose="020B0604020202020204" pitchFamily="34" charset="0"/>
              <a:buChar char="•"/>
            </a:pPr>
            <a:r>
              <a:rPr lang="en-US" dirty="0" smtClean="0"/>
              <a:t>By 800 CE, bananas cultivated </a:t>
            </a:r>
          </a:p>
          <a:p>
            <a:pPr marL="285750" indent="-285750">
              <a:buFont typeface="Arial" panose="020B0604020202020204" pitchFamily="34" charset="0"/>
              <a:buChar char="•"/>
            </a:pPr>
            <a:r>
              <a:rPr lang="en-US" dirty="0" smtClean="0"/>
              <a:t>By 1000 CE, Bantu had introduced both to most regions of sub-Sahara</a:t>
            </a:r>
            <a:endParaRPr lang="en-US" dirty="0"/>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Ethiopian Christianity</a:t>
            </a:r>
          </a:p>
        </p:txBody>
      </p:sp>
      <p:sp>
        <p:nvSpPr>
          <p:cNvPr id="43011" name="Rectangle 3"/>
          <p:cNvSpPr>
            <a:spLocks noGrp="1" noChangeArrowheads="1"/>
          </p:cNvSpPr>
          <p:nvPr>
            <p:ph sz="half" idx="1"/>
          </p:nvPr>
        </p:nvSpPr>
        <p:spPr/>
        <p:txBody>
          <a:bodyPr/>
          <a:lstStyle/>
          <a:p>
            <a:r>
              <a:rPr lang="en-US" dirty="0"/>
              <a:t>Isolation from other Christian areas until 16</a:t>
            </a:r>
            <a:r>
              <a:rPr lang="en-US" baseline="30000" dirty="0"/>
              <a:t>th</a:t>
            </a:r>
            <a:r>
              <a:rPr lang="en-US" dirty="0"/>
              <a:t> century</a:t>
            </a:r>
          </a:p>
          <a:p>
            <a:r>
              <a:rPr lang="en-US" dirty="0"/>
              <a:t>Independent development</a:t>
            </a:r>
          </a:p>
          <a:p>
            <a:r>
              <a:rPr lang="en-US" dirty="0"/>
              <a:t>Strong African influence</a:t>
            </a:r>
          </a:p>
          <a:p>
            <a:pPr lvl="1"/>
            <a:r>
              <a:rPr lang="en-US" dirty="0"/>
              <a:t>Spirit world</a:t>
            </a:r>
          </a:p>
          <a:p>
            <a:pPr lvl="1"/>
            <a:r>
              <a:rPr lang="en-US" dirty="0" smtClean="0"/>
              <a:t>Amulets to protect from </a:t>
            </a:r>
            <a:r>
              <a:rPr lang="en-US" smtClean="0"/>
              <a:t>evil spirits</a:t>
            </a:r>
            <a:endParaRPr lang="en-US" dirty="0"/>
          </a:p>
        </p:txBody>
      </p:sp>
      <p:sp>
        <p:nvSpPr>
          <p:cNvPr id="6" name="Slide Number Placeholder 5"/>
          <p:cNvSpPr>
            <a:spLocks noGrp="1"/>
          </p:cNvSpPr>
          <p:nvPr>
            <p:ph type="sldNum" sz="quarter" idx="12"/>
          </p:nvPr>
        </p:nvSpPr>
        <p:spPr/>
        <p:txBody>
          <a:bodyPr/>
          <a:lstStyle/>
          <a:p>
            <a:fld id="{854BFBB8-C2C1-4789-80CF-BE265567D355}" type="slidenum">
              <a:rPr lang="en-US" altLang="en-US"/>
              <a:pPr/>
              <a:t>40</a:t>
            </a:fld>
            <a:endParaRPr lang="en-US" altLang="en-US"/>
          </a:p>
        </p:txBody>
      </p:sp>
      <p:pic>
        <p:nvPicPr>
          <p:cNvPr id="50179" name="Picture 3"/>
          <p:cNvPicPr>
            <a:picLocks noGrp="1" noChangeAspect="1" noChangeArrowheads="1"/>
          </p:cNvPicPr>
          <p:nvPr>
            <p:ph sz="half" idx="2"/>
          </p:nvPr>
        </p:nvPicPr>
        <p:blipFill>
          <a:blip r:embed="rId2" cstate="print"/>
          <a:srcRect/>
          <a:stretch>
            <a:fillRect/>
          </a:stretch>
        </p:blipFill>
        <p:spPr bwMode="auto">
          <a:xfrm>
            <a:off x="5143426" y="1752600"/>
            <a:ext cx="3581547" cy="41148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Political Organization</a:t>
            </a:r>
            <a:endParaRPr lang="en-US" dirty="0"/>
          </a:p>
        </p:txBody>
      </p:sp>
      <p:sp>
        <p:nvSpPr>
          <p:cNvPr id="15363" name="Rectangle 3"/>
          <p:cNvSpPr>
            <a:spLocks noGrp="1" noChangeArrowheads="1"/>
          </p:cNvSpPr>
          <p:nvPr>
            <p:ph idx="1"/>
          </p:nvPr>
        </p:nvSpPr>
        <p:spPr/>
        <p:txBody>
          <a:bodyPr/>
          <a:lstStyle/>
          <a:p>
            <a:r>
              <a:rPr lang="en-US" b="1" dirty="0" smtClean="0"/>
              <a:t>Kin-Based Societies</a:t>
            </a:r>
          </a:p>
          <a:p>
            <a:r>
              <a:rPr lang="en-US" sz="2400" dirty="0" smtClean="0"/>
              <a:t>Also called </a:t>
            </a:r>
            <a:r>
              <a:rPr lang="en-US" sz="2400" b="1" i="1" dirty="0" smtClean="0"/>
              <a:t>stateless</a:t>
            </a:r>
            <a:r>
              <a:rPr lang="en-US" sz="2400" b="1" i="1" dirty="0"/>
              <a:t>, segmented societies</a:t>
            </a:r>
          </a:p>
          <a:p>
            <a:pPr lvl="1"/>
            <a:r>
              <a:rPr lang="en-US" sz="2400" dirty="0"/>
              <a:t>No elaborate hierarchies, bureaucracies</a:t>
            </a:r>
          </a:p>
          <a:p>
            <a:r>
              <a:rPr lang="en-US" sz="2400" dirty="0"/>
              <a:t>Average population of village: 100</a:t>
            </a:r>
          </a:p>
          <a:p>
            <a:r>
              <a:rPr lang="en-US" sz="2400" dirty="0"/>
              <a:t>Ruled by </a:t>
            </a:r>
            <a:r>
              <a:rPr lang="en-US" sz="2400" dirty="0" smtClean="0"/>
              <a:t>elders, male heads of families</a:t>
            </a:r>
          </a:p>
          <a:p>
            <a:r>
              <a:rPr lang="en-US" sz="2400" dirty="0" smtClean="0"/>
              <a:t>Family and kinship groups disciplined own members </a:t>
            </a:r>
            <a:endParaRPr lang="en-US" sz="2400" dirty="0"/>
          </a:p>
          <a:p>
            <a:r>
              <a:rPr lang="en-US" sz="2400" dirty="0" smtClean="0"/>
              <a:t>Village chiefs negotiated on matters concerning 2 or more villages</a:t>
            </a:r>
            <a:endParaRPr lang="en-US" sz="2400" dirty="0"/>
          </a:p>
          <a:p>
            <a:r>
              <a:rPr lang="en-US" sz="2400" dirty="0"/>
              <a:t>Higher government authorities </a:t>
            </a:r>
            <a:r>
              <a:rPr lang="en-US" sz="2400" dirty="0" smtClean="0"/>
              <a:t>rare</a:t>
            </a:r>
          </a:p>
          <a:p>
            <a:r>
              <a:rPr lang="en-US" sz="2400" b="1" dirty="0" smtClean="0"/>
              <a:t>Bantu peoples governed themselves thru family and kinship groups</a:t>
            </a:r>
          </a:p>
          <a:p>
            <a:endParaRPr lang="en-US" b="1" dirty="0"/>
          </a:p>
        </p:txBody>
      </p:sp>
      <p:sp>
        <p:nvSpPr>
          <p:cNvPr id="6" name="Slide Number Placeholder 5"/>
          <p:cNvSpPr>
            <a:spLocks noGrp="1"/>
          </p:cNvSpPr>
          <p:nvPr>
            <p:ph type="sldNum" sz="quarter" idx="12"/>
          </p:nvPr>
        </p:nvSpPr>
        <p:spPr/>
        <p:txBody>
          <a:bodyPr/>
          <a:lstStyle/>
          <a:p>
            <a:fld id="{7BBCB0E6-88B0-468D-A9C7-E136C7E14E25}" type="slidenum">
              <a:rPr lang="en-US" altLang="en-US"/>
              <a:pPr/>
              <a:t>5</a:t>
            </a:fld>
            <a:endParaRPr lang="en-US" altLang="en-US"/>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Chiefdoms</a:t>
            </a:r>
          </a:p>
        </p:txBody>
      </p:sp>
      <p:sp>
        <p:nvSpPr>
          <p:cNvPr id="17411" name="Rectangle 3"/>
          <p:cNvSpPr>
            <a:spLocks noGrp="1" noChangeArrowheads="1"/>
          </p:cNvSpPr>
          <p:nvPr>
            <p:ph sz="half" idx="1"/>
          </p:nvPr>
        </p:nvSpPr>
        <p:spPr>
          <a:xfrm>
            <a:off x="838200" y="1600200"/>
            <a:ext cx="4667250" cy="4267200"/>
          </a:xfrm>
        </p:spPr>
        <p:txBody>
          <a:bodyPr/>
          <a:lstStyle/>
          <a:p>
            <a:r>
              <a:rPr lang="en-US" dirty="0"/>
              <a:t>Population pressures after 1000 increase competition, </a:t>
            </a:r>
            <a:r>
              <a:rPr lang="en-US" dirty="0" smtClean="0"/>
              <a:t>disputes</a:t>
            </a:r>
          </a:p>
          <a:p>
            <a:pPr lvl="1"/>
            <a:r>
              <a:rPr lang="en-US" b="1" dirty="0" smtClean="0"/>
              <a:t>Led to organization of chiefdoms under the leadership of a powerful chief</a:t>
            </a:r>
            <a:endParaRPr lang="en-US" b="1" dirty="0"/>
          </a:p>
          <a:p>
            <a:r>
              <a:rPr lang="en-US" dirty="0" smtClean="0"/>
              <a:t>Overrule </a:t>
            </a:r>
            <a:r>
              <a:rPr lang="en-US" dirty="0"/>
              <a:t>kin-based </a:t>
            </a:r>
            <a:r>
              <a:rPr lang="en-US" dirty="0" smtClean="0"/>
              <a:t>groups</a:t>
            </a:r>
          </a:p>
          <a:p>
            <a:r>
              <a:rPr lang="en-US" dirty="0" smtClean="0"/>
              <a:t>Some chiefs conquered neighbors and consolidated lands into small kingdoms</a:t>
            </a:r>
          </a:p>
          <a:p>
            <a:pPr lvl="1"/>
            <a:r>
              <a:rPr lang="en-US" dirty="0" smtClean="0"/>
              <a:t>Ex. Ife</a:t>
            </a:r>
            <a:r>
              <a:rPr lang="en-US" dirty="0"/>
              <a:t>, </a:t>
            </a:r>
            <a:r>
              <a:rPr lang="en-US" dirty="0" smtClean="0"/>
              <a:t>Benin arose in forested regions of West Africa</a:t>
            </a:r>
            <a:endParaRPr lang="en-US" dirty="0"/>
          </a:p>
        </p:txBody>
      </p:sp>
      <p:sp>
        <p:nvSpPr>
          <p:cNvPr id="6" name="Slide Number Placeholder 5"/>
          <p:cNvSpPr>
            <a:spLocks noGrp="1"/>
          </p:cNvSpPr>
          <p:nvPr>
            <p:ph type="sldNum" sz="quarter" idx="12"/>
          </p:nvPr>
        </p:nvSpPr>
        <p:spPr/>
        <p:txBody>
          <a:bodyPr/>
          <a:lstStyle/>
          <a:p>
            <a:fld id="{6B3BD7CE-5715-480D-B504-EC4DA2E9E91F}" type="slidenum">
              <a:rPr lang="en-US" altLang="en-US"/>
              <a:pPr/>
              <a:t>6</a:t>
            </a:fld>
            <a:endParaRPr lang="en-US" altLang="en-US"/>
          </a:p>
        </p:txBody>
      </p:sp>
      <p:pic>
        <p:nvPicPr>
          <p:cNvPr id="51203" name="Picture 3"/>
          <p:cNvPicPr>
            <a:picLocks noGrp="1" noChangeAspect="1" noChangeArrowheads="1"/>
          </p:cNvPicPr>
          <p:nvPr>
            <p:ph sz="half" idx="2"/>
          </p:nvPr>
        </p:nvPicPr>
        <p:blipFill>
          <a:blip r:embed="rId2" cstate="print"/>
          <a:srcRect/>
          <a:stretch>
            <a:fillRect/>
          </a:stretch>
        </p:blipFill>
        <p:spPr bwMode="auto">
          <a:xfrm>
            <a:off x="5505450" y="1597152"/>
            <a:ext cx="3408218" cy="4498848"/>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7"/>
          <p:cNvSpPr>
            <a:spLocks noGrp="1" noChangeArrowheads="1"/>
          </p:cNvSpPr>
          <p:nvPr>
            <p:ph idx="1"/>
          </p:nvPr>
        </p:nvSpPr>
        <p:spPr>
          <a:xfrm>
            <a:off x="457200" y="457200"/>
            <a:ext cx="8229600" cy="5673725"/>
          </a:xfrm>
        </p:spPr>
        <p:txBody>
          <a:bodyPr/>
          <a:lstStyle/>
          <a:p>
            <a:pPr algn="ctr">
              <a:buFont typeface="Wingdings" pitchFamily="2" charset="2"/>
              <a:buNone/>
            </a:pPr>
            <a:r>
              <a:rPr lang="en-US" sz="2800" dirty="0"/>
              <a:t>Kingdoms and empires of sub-Saharan Africa, 800-1500 CE</a:t>
            </a:r>
          </a:p>
        </p:txBody>
      </p:sp>
      <p:sp>
        <p:nvSpPr>
          <p:cNvPr id="6" name="Slide Number Placeholder 5"/>
          <p:cNvSpPr>
            <a:spLocks noGrp="1"/>
          </p:cNvSpPr>
          <p:nvPr>
            <p:ph type="sldNum" sz="quarter" idx="12"/>
          </p:nvPr>
        </p:nvSpPr>
        <p:spPr/>
        <p:txBody>
          <a:bodyPr/>
          <a:lstStyle/>
          <a:p>
            <a:fld id="{8FA52DEA-8127-49D5-B170-97BA6EF74E2D}" type="slidenum">
              <a:rPr lang="en-US" altLang="en-US"/>
              <a:pPr/>
              <a:t>7</a:t>
            </a:fld>
            <a:endParaRPr lang="en-US" altLang="en-US"/>
          </a:p>
        </p:txBody>
      </p:sp>
      <p:pic>
        <p:nvPicPr>
          <p:cNvPr id="18440" name="Picture 8" descr="ben06937_m1901"/>
          <p:cNvPicPr>
            <a:picLocks noChangeAspect="1" noChangeArrowheads="1"/>
          </p:cNvPicPr>
          <p:nvPr/>
        </p:nvPicPr>
        <p:blipFill>
          <a:blip r:embed="rId2" cstate="print"/>
          <a:srcRect/>
          <a:stretch>
            <a:fillRect/>
          </a:stretch>
        </p:blipFill>
        <p:spPr bwMode="auto">
          <a:xfrm>
            <a:off x="1978077" y="1295400"/>
            <a:ext cx="5355861" cy="5715000"/>
          </a:xfrm>
          <a:prstGeom prst="rect">
            <a:avLst/>
          </a:prstGeom>
          <a:noFill/>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Kingdom of Kongo</a:t>
            </a:r>
          </a:p>
        </p:txBody>
      </p:sp>
      <p:sp>
        <p:nvSpPr>
          <p:cNvPr id="20483" name="Rectangle 3"/>
          <p:cNvSpPr>
            <a:spLocks noGrp="1" noChangeArrowheads="1"/>
          </p:cNvSpPr>
          <p:nvPr>
            <p:ph sz="half" idx="1"/>
          </p:nvPr>
        </p:nvSpPr>
        <p:spPr>
          <a:xfrm>
            <a:off x="762000" y="1524000"/>
            <a:ext cx="5524500" cy="4572000"/>
          </a:xfrm>
        </p:spPr>
        <p:txBody>
          <a:bodyPr/>
          <a:lstStyle/>
          <a:p>
            <a:r>
              <a:rPr lang="en-US" sz="2400" dirty="0" smtClean="0"/>
              <a:t>One of the most prosperous kingdoms in basin of </a:t>
            </a:r>
            <a:r>
              <a:rPr lang="en-US" sz="2400" dirty="0"/>
              <a:t>the </a:t>
            </a:r>
            <a:r>
              <a:rPr lang="en-US" sz="2400" dirty="0" smtClean="0"/>
              <a:t>Congo river</a:t>
            </a:r>
            <a:endParaRPr lang="en-US" sz="2400" dirty="0"/>
          </a:p>
          <a:p>
            <a:r>
              <a:rPr lang="en-US" sz="2400" dirty="0"/>
              <a:t>Participated actively in </a:t>
            </a:r>
            <a:r>
              <a:rPr lang="en-US" sz="2400" b="1" dirty="0"/>
              <a:t>trade </a:t>
            </a:r>
            <a:r>
              <a:rPr lang="en-US" sz="2400" dirty="0" smtClean="0"/>
              <a:t>networks</a:t>
            </a:r>
          </a:p>
          <a:p>
            <a:pPr lvl="1"/>
            <a:r>
              <a:rPr lang="en-US" b="1" dirty="0" smtClean="0"/>
              <a:t>Copper, raffia cloth, cowry shell</a:t>
            </a:r>
            <a:endParaRPr lang="en-US" b="1" dirty="0"/>
          </a:p>
          <a:p>
            <a:r>
              <a:rPr lang="en-US" sz="2400" dirty="0"/>
              <a:t>Most centralized rule of the early Bantu </a:t>
            </a:r>
            <a:r>
              <a:rPr lang="en-US" sz="2400" dirty="0" smtClean="0"/>
              <a:t>kingdoms	</a:t>
            </a:r>
          </a:p>
          <a:p>
            <a:pPr lvl="1"/>
            <a:r>
              <a:rPr lang="en-US" dirty="0" smtClean="0"/>
              <a:t>King, officials who oversaw military, judicial and financial affairs</a:t>
            </a:r>
            <a:endParaRPr lang="en-US" dirty="0"/>
          </a:p>
          <a:p>
            <a:r>
              <a:rPr lang="en-US" sz="2400" dirty="0"/>
              <a:t>Royal currency: </a:t>
            </a:r>
            <a:r>
              <a:rPr lang="en-US" sz="2400" b="1" dirty="0" smtClean="0"/>
              <a:t>cowry shells</a:t>
            </a:r>
            <a:endParaRPr lang="en-US" sz="2400" b="1" dirty="0"/>
          </a:p>
          <a:p>
            <a:r>
              <a:rPr lang="en-US" sz="2400" dirty="0"/>
              <a:t>Ruled 14</a:t>
            </a:r>
            <a:r>
              <a:rPr lang="en-US" sz="2400" baseline="30000" dirty="0"/>
              <a:t>th</a:t>
            </a:r>
            <a:r>
              <a:rPr lang="en-US" sz="2400" dirty="0"/>
              <a:t>-17</a:t>
            </a:r>
            <a:r>
              <a:rPr lang="en-US" sz="2400" baseline="30000" dirty="0"/>
              <a:t>th</a:t>
            </a:r>
            <a:r>
              <a:rPr lang="en-US" sz="2400" dirty="0"/>
              <a:t> century until undermined by Portuguese slave traders</a:t>
            </a:r>
          </a:p>
        </p:txBody>
      </p:sp>
      <p:sp>
        <p:nvSpPr>
          <p:cNvPr id="6" name="Slide Number Placeholder 5"/>
          <p:cNvSpPr>
            <a:spLocks noGrp="1"/>
          </p:cNvSpPr>
          <p:nvPr>
            <p:ph type="sldNum" sz="quarter" idx="12"/>
          </p:nvPr>
        </p:nvSpPr>
        <p:spPr/>
        <p:txBody>
          <a:bodyPr/>
          <a:lstStyle/>
          <a:p>
            <a:fld id="{D7613F68-1E69-42FE-B816-95D093E40604}" type="slidenum">
              <a:rPr lang="en-US" altLang="en-US"/>
              <a:pPr/>
              <a:t>8</a:t>
            </a:fld>
            <a:endParaRPr lang="en-US" altLang="en-US"/>
          </a:p>
        </p:txBody>
      </p:sp>
      <p:pic>
        <p:nvPicPr>
          <p:cNvPr id="52228" name="Picture 4" descr="C:\Documents and Settings\ELIZABETH_CAIN\Local Settings\Temporary Internet Files\Content.IE5\UP25GL47\MC900438054[1].png"/>
          <p:cNvPicPr>
            <a:picLocks noChangeAspect="1" noChangeArrowheads="1"/>
          </p:cNvPicPr>
          <p:nvPr/>
        </p:nvPicPr>
        <p:blipFill>
          <a:blip r:embed="rId2" cstate="print"/>
          <a:srcRect/>
          <a:stretch>
            <a:fillRect/>
          </a:stretch>
        </p:blipFill>
        <p:spPr bwMode="auto">
          <a:xfrm>
            <a:off x="838200" y="0"/>
            <a:ext cx="1828800" cy="1828800"/>
          </a:xfrm>
          <a:prstGeom prst="rect">
            <a:avLst/>
          </a:prstGeom>
          <a:noFill/>
        </p:spPr>
      </p:pic>
      <p:pic>
        <p:nvPicPr>
          <p:cNvPr id="52229" name="Picture 5"/>
          <p:cNvPicPr>
            <a:picLocks noChangeAspect="1" noChangeArrowheads="1"/>
          </p:cNvPicPr>
          <p:nvPr/>
        </p:nvPicPr>
        <p:blipFill>
          <a:blip r:embed="rId3" cstate="print"/>
          <a:srcRect/>
          <a:stretch>
            <a:fillRect/>
          </a:stretch>
        </p:blipFill>
        <p:spPr bwMode="auto">
          <a:xfrm>
            <a:off x="6286500" y="1524000"/>
            <a:ext cx="2643971" cy="3505200"/>
          </a:xfrm>
          <a:prstGeom prst="rect">
            <a:avLst/>
          </a:prstGeom>
          <a:noFill/>
          <a:ln w="9525">
            <a:noFill/>
            <a:miter lim="800000"/>
            <a:headEnd/>
            <a:tailEnd/>
          </a:ln>
          <a:effectLst/>
        </p:spPr>
      </p:pic>
      <p:pic>
        <p:nvPicPr>
          <p:cNvPr id="52230" name="Picture 6"/>
          <p:cNvPicPr>
            <a:picLocks noChangeAspect="1" noChangeArrowheads="1"/>
          </p:cNvPicPr>
          <p:nvPr/>
        </p:nvPicPr>
        <p:blipFill>
          <a:blip r:embed="rId4" cstate="print"/>
          <a:srcRect/>
          <a:stretch>
            <a:fillRect/>
          </a:stretch>
        </p:blipFill>
        <p:spPr bwMode="auto">
          <a:xfrm>
            <a:off x="5966346" y="5962946"/>
            <a:ext cx="3200400" cy="912114"/>
          </a:xfrm>
          <a:prstGeom prst="rect">
            <a:avLst/>
          </a:prstGeom>
          <a:noFill/>
          <a:ln w="9525">
            <a:noFill/>
            <a:miter lim="800000"/>
            <a:headEnd/>
            <a:tailEnd/>
          </a:ln>
          <a:effectLst/>
        </p:spPr>
      </p:pic>
      <p:pic>
        <p:nvPicPr>
          <p:cNvPr id="8" name="Picture 4" descr="C:\Documents and Settings\ELIZABETH_CAIN\Local Settings\Temporary Internet Files\Content.IE5\UP25GL47\MC900438054[1].png"/>
          <p:cNvPicPr>
            <a:picLocks noChangeAspect="1" noChangeArrowheads="1"/>
          </p:cNvPicPr>
          <p:nvPr/>
        </p:nvPicPr>
        <p:blipFill>
          <a:blip r:embed="rId2" cstate="print"/>
          <a:srcRect/>
          <a:stretch>
            <a:fillRect/>
          </a:stretch>
        </p:blipFill>
        <p:spPr bwMode="auto">
          <a:xfrm>
            <a:off x="495300" y="0"/>
            <a:ext cx="1828800" cy="1828800"/>
          </a:xfrm>
          <a:prstGeom prst="rect">
            <a:avLst/>
          </a:prstGeom>
          <a:noFill/>
        </p:spPr>
      </p:pic>
      <p:sp>
        <p:nvSpPr>
          <p:cNvPr id="2" name="TextBox 1"/>
          <p:cNvSpPr txBox="1"/>
          <p:nvPr/>
        </p:nvSpPr>
        <p:spPr>
          <a:xfrm>
            <a:off x="6781800" y="5257800"/>
            <a:ext cx="1334661" cy="369332"/>
          </a:xfrm>
          <a:prstGeom prst="rect">
            <a:avLst/>
          </a:prstGeom>
          <a:noFill/>
        </p:spPr>
        <p:txBody>
          <a:bodyPr wrap="none" rtlCol="0">
            <a:spAutoFit/>
          </a:bodyPr>
          <a:lstStyle/>
          <a:p>
            <a:r>
              <a:rPr lang="en-US" dirty="0" smtClean="0"/>
              <a:t>Raffia cloth</a:t>
            </a:r>
            <a:endParaRPr lang="en-US" dirty="0"/>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Islam Introduced to Sub-Saharan Africa</a:t>
            </a:r>
            <a:endParaRPr lang="en-US" sz="3600"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746" y="2057400"/>
            <a:ext cx="6010142" cy="3657600"/>
          </a:xfrm>
        </p:spPr>
      </p:pic>
      <p:sp>
        <p:nvSpPr>
          <p:cNvPr id="4" name="Content Placeholder 3"/>
          <p:cNvSpPr>
            <a:spLocks noGrp="1"/>
          </p:cNvSpPr>
          <p:nvPr>
            <p:ph sz="half" idx="2"/>
          </p:nvPr>
        </p:nvSpPr>
        <p:spPr>
          <a:xfrm>
            <a:off x="6019800" y="1752600"/>
            <a:ext cx="2819399" cy="4114800"/>
          </a:xfrm>
        </p:spPr>
        <p:txBody>
          <a:bodyPr/>
          <a:lstStyle/>
          <a:p>
            <a:pPr marL="514350" indent="-514350">
              <a:buFont typeface="+mj-lt"/>
              <a:buAutoNum type="arabicPeriod"/>
            </a:pPr>
            <a:r>
              <a:rPr lang="en-US" sz="2400" dirty="0" smtClean="0"/>
              <a:t>To West Africa by the </a:t>
            </a:r>
            <a:r>
              <a:rPr lang="en-US" sz="2400" b="1" dirty="0" smtClean="0"/>
              <a:t>trans-Saharan camel caravans</a:t>
            </a:r>
          </a:p>
          <a:p>
            <a:pPr marL="514350" indent="-514350">
              <a:buFont typeface="+mj-lt"/>
              <a:buAutoNum type="arabicPeriod"/>
            </a:pPr>
            <a:r>
              <a:rPr lang="en-US" sz="2400" dirty="0" smtClean="0"/>
              <a:t>To coastal east Africa over the </a:t>
            </a:r>
            <a:r>
              <a:rPr lang="en-US" sz="2400" b="1" dirty="0" smtClean="0"/>
              <a:t>sea lanes of the Indian Ocean in vessels of merchant mariners </a:t>
            </a:r>
            <a:endParaRPr lang="en-US" sz="2400" b="1" dirty="0"/>
          </a:p>
        </p:txBody>
      </p:sp>
      <p:sp>
        <p:nvSpPr>
          <p:cNvPr id="5" name="Slide Number Placeholder 4"/>
          <p:cNvSpPr>
            <a:spLocks noGrp="1"/>
          </p:cNvSpPr>
          <p:nvPr>
            <p:ph type="sldNum" sz="quarter" idx="12"/>
          </p:nvPr>
        </p:nvSpPr>
        <p:spPr/>
        <p:txBody>
          <a:bodyPr/>
          <a:lstStyle/>
          <a:p>
            <a:fld id="{D6E590FD-9A37-4CFC-8F54-E4F4C54A72B5}" type="slidenum">
              <a:rPr lang="en-US" altLang="en-US" smtClean="0"/>
              <a:pPr/>
              <a:t>9</a:t>
            </a:fld>
            <a:endParaRPr lang="en-US" altLang="en-US"/>
          </a:p>
        </p:txBody>
      </p:sp>
    </p:spTree>
    <p:extLst>
      <p:ext uri="{BB962C8B-B14F-4D97-AF65-F5344CB8AC3E}">
        <p14:creationId xmlns:p14="http://schemas.microsoft.com/office/powerpoint/2010/main" val="998416483"/>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aight edge design template">
  <a:themeElements>
    <a:clrScheme name="Office Theme 1">
      <a:dk1>
        <a:srgbClr val="000000"/>
      </a:dk1>
      <a:lt1>
        <a:srgbClr val="6C98C8"/>
      </a:lt1>
      <a:dk2>
        <a:srgbClr val="F8F8F8"/>
      </a:dk2>
      <a:lt2>
        <a:srgbClr val="29486B"/>
      </a:lt2>
      <a:accent1>
        <a:srgbClr val="ECEBD3"/>
      </a:accent1>
      <a:accent2>
        <a:srgbClr val="B6B57F"/>
      </a:accent2>
      <a:accent3>
        <a:srgbClr val="BACAE0"/>
      </a:accent3>
      <a:accent4>
        <a:srgbClr val="000000"/>
      </a:accent4>
      <a:accent5>
        <a:srgbClr val="F4F3E6"/>
      </a:accent5>
      <a:accent6>
        <a:srgbClr val="A5A472"/>
      </a:accent6>
      <a:hlink>
        <a:srgbClr val="CDCBAB"/>
      </a:hlink>
      <a:folHlink>
        <a:srgbClr val="8BADD3"/>
      </a:folHlink>
    </a:clrScheme>
    <a:fontScheme name="Office Theme">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Office Theme 1">
        <a:dk1>
          <a:srgbClr val="000000"/>
        </a:dk1>
        <a:lt1>
          <a:srgbClr val="6C98C8"/>
        </a:lt1>
        <a:dk2>
          <a:srgbClr val="F8F8F8"/>
        </a:dk2>
        <a:lt2>
          <a:srgbClr val="29486B"/>
        </a:lt2>
        <a:accent1>
          <a:srgbClr val="ECEBD3"/>
        </a:accent1>
        <a:accent2>
          <a:srgbClr val="B6B57F"/>
        </a:accent2>
        <a:accent3>
          <a:srgbClr val="BACAE0"/>
        </a:accent3>
        <a:accent4>
          <a:srgbClr val="000000"/>
        </a:accent4>
        <a:accent5>
          <a:srgbClr val="F4F3E6"/>
        </a:accent5>
        <a:accent6>
          <a:srgbClr val="A5A472"/>
        </a:accent6>
        <a:hlink>
          <a:srgbClr val="CDCBAB"/>
        </a:hlink>
        <a:folHlink>
          <a:srgbClr val="8BADD3"/>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29486B"/>
        </a:dk2>
        <a:lt2>
          <a:srgbClr val="29486B"/>
        </a:lt2>
        <a:accent1>
          <a:srgbClr val="C0C0C0"/>
        </a:accent1>
        <a:accent2>
          <a:srgbClr val="C6C59C"/>
        </a:accent2>
        <a:accent3>
          <a:srgbClr val="FFFFFF"/>
        </a:accent3>
        <a:accent4>
          <a:srgbClr val="000000"/>
        </a:accent4>
        <a:accent5>
          <a:srgbClr val="DCDCDC"/>
        </a:accent5>
        <a:accent6>
          <a:srgbClr val="B3B28D"/>
        </a:accent6>
        <a:hlink>
          <a:srgbClr val="EFEDBF"/>
        </a:hlink>
        <a:folHlink>
          <a:srgbClr val="EAEAEA"/>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4D4D4D"/>
        </a:lt2>
        <a:accent1>
          <a:srgbClr val="C0C0C0"/>
        </a:accent1>
        <a:accent2>
          <a:srgbClr val="969696"/>
        </a:accent2>
        <a:accent3>
          <a:srgbClr val="FFFFFF"/>
        </a:accent3>
        <a:accent4>
          <a:srgbClr val="000000"/>
        </a:accent4>
        <a:accent5>
          <a:srgbClr val="DCDCDC"/>
        </a:accent5>
        <a:accent6>
          <a:srgbClr val="878787"/>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40"/>
        </a:dk1>
        <a:lt1>
          <a:srgbClr val="729DFE"/>
        </a:lt1>
        <a:dk2>
          <a:srgbClr val="35395B"/>
        </a:dk2>
        <a:lt2>
          <a:srgbClr val="3566A7"/>
        </a:lt2>
        <a:accent1>
          <a:srgbClr val="FFFFFF"/>
        </a:accent1>
        <a:accent2>
          <a:srgbClr val="BCBCAE"/>
        </a:accent2>
        <a:accent3>
          <a:srgbClr val="BCCCFE"/>
        </a:accent3>
        <a:accent4>
          <a:srgbClr val="000035"/>
        </a:accent4>
        <a:accent5>
          <a:srgbClr val="FFFFFF"/>
        </a:accent5>
        <a:accent6>
          <a:srgbClr val="AAAA9D"/>
        </a:accent6>
        <a:hlink>
          <a:srgbClr val="DEDDC5"/>
        </a:hlink>
        <a:folHlink>
          <a:srgbClr val="50CBEC"/>
        </a:folHlink>
      </a:clrScheme>
      <a:clrMap bg1="lt1" tx1="dk1" bg2="lt2" tx2="dk2" accent1="accent1" accent2="accent2" accent3="accent3" accent4="accent4" accent5="accent5" accent6="accent6" hlink="hlink" folHlink="folHlink"/>
    </a:extraClrScheme>
    <a:extraClrScheme>
      <a:clrScheme name="Office Theme 5">
        <a:dk1>
          <a:srgbClr val="A1261D"/>
        </a:dk1>
        <a:lt1>
          <a:srgbClr val="FFFFCC"/>
        </a:lt1>
        <a:dk2>
          <a:srgbClr val="000000"/>
        </a:dk2>
        <a:lt2>
          <a:srgbClr val="F8F8F8"/>
        </a:lt2>
        <a:accent1>
          <a:srgbClr val="FFCC00"/>
        </a:accent1>
        <a:accent2>
          <a:srgbClr val="D41010"/>
        </a:accent2>
        <a:accent3>
          <a:srgbClr val="AAAAAA"/>
        </a:accent3>
        <a:accent4>
          <a:srgbClr val="DADAAE"/>
        </a:accent4>
        <a:accent5>
          <a:srgbClr val="FFE2AA"/>
        </a:accent5>
        <a:accent6>
          <a:srgbClr val="C00D0D"/>
        </a:accent6>
        <a:hlink>
          <a:srgbClr val="9A180E"/>
        </a:hlink>
        <a:folHlink>
          <a:srgbClr val="8A0906"/>
        </a:folHlink>
      </a:clrScheme>
      <a:clrMap bg1="dk2" tx1="lt1" bg2="dk1" tx2="lt2" accent1="accent1" accent2="accent2" accent3="accent3" accent4="accent4" accent5="accent5" accent6="accent6" hlink="hlink" folHlink="folHlink"/>
    </a:extraClrScheme>
    <a:extraClrScheme>
      <a:clrScheme name="Office Theme 6">
        <a:dk1>
          <a:srgbClr val="6F2B29"/>
        </a:dk1>
        <a:lt1>
          <a:srgbClr val="FFFFFF"/>
        </a:lt1>
        <a:dk2>
          <a:srgbClr val="973937"/>
        </a:dk2>
        <a:lt2>
          <a:srgbClr val="E7E6B4"/>
        </a:lt2>
        <a:accent1>
          <a:srgbClr val="FFCC66"/>
        </a:accent1>
        <a:accent2>
          <a:srgbClr val="9B8359"/>
        </a:accent2>
        <a:accent3>
          <a:srgbClr val="C9AEAE"/>
        </a:accent3>
        <a:accent4>
          <a:srgbClr val="DADADA"/>
        </a:accent4>
        <a:accent5>
          <a:srgbClr val="FFE2B8"/>
        </a:accent5>
        <a:accent6>
          <a:srgbClr val="8C7650"/>
        </a:accent6>
        <a:hlink>
          <a:srgbClr val="BFB293"/>
        </a:hlink>
        <a:folHlink>
          <a:srgbClr val="C0333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2588</TotalTime>
  <Words>1979</Words>
  <Application>Microsoft Office PowerPoint</Application>
  <PresentationFormat>On-screen Show (4:3)</PresentationFormat>
  <Paragraphs>286</Paragraphs>
  <Slides>40</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7" baseType="lpstr">
      <vt:lpstr>Arial</vt:lpstr>
      <vt:lpstr>Arial Narrow</vt:lpstr>
      <vt:lpstr>Impact</vt:lpstr>
      <vt:lpstr>Wingdings</vt:lpstr>
      <vt:lpstr>Custom Design</vt:lpstr>
      <vt:lpstr>Straight edge design template</vt:lpstr>
      <vt:lpstr>Chart</vt:lpstr>
      <vt:lpstr>Chapter 19 </vt:lpstr>
      <vt:lpstr>Effects of Early African Migrations:  Bantu Peoples</vt:lpstr>
      <vt:lpstr>Cultivation of Bananas</vt:lpstr>
      <vt:lpstr>Population Growth in Sub-Sahara</vt:lpstr>
      <vt:lpstr>Political Organization</vt:lpstr>
      <vt:lpstr>Chiefdoms</vt:lpstr>
      <vt:lpstr>PowerPoint Presentation</vt:lpstr>
      <vt:lpstr>Kingdom of Kongo</vt:lpstr>
      <vt:lpstr>Islam Introduced to Sub-Saharan Africa</vt:lpstr>
      <vt:lpstr>Islamic Kingdoms and Empires</vt:lpstr>
      <vt:lpstr>Trans-Saharan Trade and Islamic States in West Africa</vt:lpstr>
      <vt:lpstr>Reverberations of… The Diffusion of Technologies</vt:lpstr>
      <vt:lpstr>The Kingdom of Ghana/Gold-Salt Trade</vt:lpstr>
      <vt:lpstr>Capital:  Koumbi-Saleh</vt:lpstr>
      <vt:lpstr>Islam in West Africa</vt:lpstr>
      <vt:lpstr>Decline of Ghana</vt:lpstr>
      <vt:lpstr>Sundiata (r. 1230-1255)</vt:lpstr>
      <vt:lpstr>Mansa Musa (r. 1312-1337)</vt:lpstr>
      <vt:lpstr>Mansa Musa</vt:lpstr>
      <vt:lpstr>The Indian Ocean Trade and Islamic States in East Africa</vt:lpstr>
      <vt:lpstr>Trade with China</vt:lpstr>
      <vt:lpstr>The Swahili City-States</vt:lpstr>
      <vt:lpstr>Kilwa</vt:lpstr>
      <vt:lpstr>Ruins of Kilwa's Great Mosque, built during the thirteenth century, testify to the wealth that Indian Ocean trade brought to the city. </vt:lpstr>
      <vt:lpstr>Zimbabwe</vt:lpstr>
      <vt:lpstr>Great Zimbabwe</vt:lpstr>
      <vt:lpstr>The massive stone complex of Great Zimbabwe, which featured very fine construction techniques, required the services of numerous expert masons and other craftsmen. </vt:lpstr>
      <vt:lpstr>Islam in East Africa</vt:lpstr>
      <vt:lpstr>Arabian Society and Cultural Development</vt:lpstr>
      <vt:lpstr>Kinship Groups</vt:lpstr>
      <vt:lpstr>Sex and Gender Relations</vt:lpstr>
      <vt:lpstr>Age grades</vt:lpstr>
      <vt:lpstr>Slavery</vt:lpstr>
      <vt:lpstr>Slave Trading</vt:lpstr>
      <vt:lpstr>Arabian Swahili Slave Trade</vt:lpstr>
      <vt:lpstr>The Zanj Revolt</vt:lpstr>
      <vt:lpstr>African Religion</vt:lpstr>
      <vt:lpstr>Early Christianity in North Africa</vt:lpstr>
      <vt:lpstr>The Obelisk at Axum</vt:lpstr>
      <vt:lpstr>Ethiopian Christianity</vt:lpstr>
    </vt:vector>
  </TitlesOfParts>
  <Company>Florida Atlantic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Henry Abramson</dc:creator>
  <cp:lastModifiedBy>OLIVIA THATCHER</cp:lastModifiedBy>
  <cp:revision>133</cp:revision>
  <dcterms:created xsi:type="dcterms:W3CDTF">2004-11-21T19:58:47Z</dcterms:created>
  <dcterms:modified xsi:type="dcterms:W3CDTF">2016-11-30T18:14:21Z</dcterms:modified>
</cp:coreProperties>
</file>