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56"/>
  </p:notesMasterIdLst>
  <p:handoutMasterIdLst>
    <p:handoutMasterId r:id="rId57"/>
  </p:handoutMasterIdLst>
  <p:sldIdLst>
    <p:sldId id="256" r:id="rId2"/>
    <p:sldId id="298" r:id="rId3"/>
    <p:sldId id="297" r:id="rId4"/>
    <p:sldId id="257" r:id="rId5"/>
    <p:sldId id="260" r:id="rId6"/>
    <p:sldId id="289" r:id="rId7"/>
    <p:sldId id="288" r:id="rId8"/>
    <p:sldId id="258" r:id="rId9"/>
    <p:sldId id="261" r:id="rId10"/>
    <p:sldId id="262" r:id="rId11"/>
    <p:sldId id="263" r:id="rId12"/>
    <p:sldId id="264" r:id="rId13"/>
    <p:sldId id="290" r:id="rId14"/>
    <p:sldId id="265" r:id="rId15"/>
    <p:sldId id="266" r:id="rId16"/>
    <p:sldId id="291" r:id="rId17"/>
    <p:sldId id="300" r:id="rId18"/>
    <p:sldId id="299" r:id="rId19"/>
    <p:sldId id="267" r:id="rId20"/>
    <p:sldId id="268" r:id="rId21"/>
    <p:sldId id="302" r:id="rId22"/>
    <p:sldId id="269" r:id="rId23"/>
    <p:sldId id="301" r:id="rId24"/>
    <p:sldId id="270" r:id="rId25"/>
    <p:sldId id="304" r:id="rId26"/>
    <p:sldId id="303" r:id="rId27"/>
    <p:sldId id="271" r:id="rId28"/>
    <p:sldId id="305" r:id="rId29"/>
    <p:sldId id="306" r:id="rId30"/>
    <p:sldId id="307" r:id="rId31"/>
    <p:sldId id="272" r:id="rId32"/>
    <p:sldId id="273" r:id="rId33"/>
    <p:sldId id="274" r:id="rId34"/>
    <p:sldId id="275" r:id="rId35"/>
    <p:sldId id="276" r:id="rId36"/>
    <p:sldId id="308" r:id="rId37"/>
    <p:sldId id="277" r:id="rId38"/>
    <p:sldId id="293" r:id="rId39"/>
    <p:sldId id="292" r:id="rId40"/>
    <p:sldId id="309" r:id="rId41"/>
    <p:sldId id="278" r:id="rId42"/>
    <p:sldId id="279" r:id="rId43"/>
    <p:sldId id="310" r:id="rId44"/>
    <p:sldId id="280" r:id="rId45"/>
    <p:sldId id="281" r:id="rId46"/>
    <p:sldId id="259" r:id="rId47"/>
    <p:sldId id="295" r:id="rId48"/>
    <p:sldId id="296" r:id="rId49"/>
    <p:sldId id="287" r:id="rId50"/>
    <p:sldId id="282" r:id="rId51"/>
    <p:sldId id="283" r:id="rId52"/>
    <p:sldId id="284" r:id="rId53"/>
    <p:sldId id="285" r:id="rId54"/>
    <p:sldId id="311" r:id="rId5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imes New Roman" pitchFamily="18" charset="0"/>
        <a:ea typeface="+mn-ea"/>
        <a:cs typeface="Arial" charset="0"/>
      </a:defRPr>
    </a:lvl1pPr>
    <a:lvl2pPr marL="457200" algn="l" rtl="0" fontAlgn="base">
      <a:spcBef>
        <a:spcPct val="0"/>
      </a:spcBef>
      <a:spcAft>
        <a:spcPct val="0"/>
      </a:spcAft>
      <a:defRPr kern="1200">
        <a:solidFill>
          <a:schemeClr val="tx1"/>
        </a:solidFill>
        <a:latin typeface="Times New Roman" pitchFamily="18" charset="0"/>
        <a:ea typeface="+mn-ea"/>
        <a:cs typeface="Arial" charset="0"/>
      </a:defRPr>
    </a:lvl2pPr>
    <a:lvl3pPr marL="914400" algn="l" rtl="0" fontAlgn="base">
      <a:spcBef>
        <a:spcPct val="0"/>
      </a:spcBef>
      <a:spcAft>
        <a:spcPct val="0"/>
      </a:spcAft>
      <a:defRPr kern="1200">
        <a:solidFill>
          <a:schemeClr val="tx1"/>
        </a:solidFill>
        <a:latin typeface="Times New Roman" pitchFamily="18" charset="0"/>
        <a:ea typeface="+mn-ea"/>
        <a:cs typeface="Arial" charset="0"/>
      </a:defRPr>
    </a:lvl3pPr>
    <a:lvl4pPr marL="1371600" algn="l" rtl="0" fontAlgn="base">
      <a:spcBef>
        <a:spcPct val="0"/>
      </a:spcBef>
      <a:spcAft>
        <a:spcPct val="0"/>
      </a:spcAft>
      <a:defRPr kern="1200">
        <a:solidFill>
          <a:schemeClr val="tx1"/>
        </a:solidFill>
        <a:latin typeface="Times New Roman" pitchFamily="18" charset="0"/>
        <a:ea typeface="+mn-ea"/>
        <a:cs typeface="Arial" charset="0"/>
      </a:defRPr>
    </a:lvl4pPr>
    <a:lvl5pPr marL="1828800" algn="l" rtl="0" fontAlgn="base">
      <a:spcBef>
        <a:spcPct val="0"/>
      </a:spcBef>
      <a:spcAft>
        <a:spcPct val="0"/>
      </a:spcAft>
      <a:defRPr kern="1200">
        <a:solidFill>
          <a:schemeClr val="tx1"/>
        </a:solidFill>
        <a:latin typeface="Times New Roman" pitchFamily="18" charset="0"/>
        <a:ea typeface="+mn-ea"/>
        <a:cs typeface="Arial" charset="0"/>
      </a:defRPr>
    </a:lvl5pPr>
    <a:lvl6pPr marL="2286000" algn="l" defTabSz="914400" rtl="0" eaLnBrk="1" latinLnBrk="0" hangingPunct="1">
      <a:defRPr kern="1200">
        <a:solidFill>
          <a:schemeClr val="tx1"/>
        </a:solidFill>
        <a:latin typeface="Times New Roman" pitchFamily="18" charset="0"/>
        <a:ea typeface="+mn-ea"/>
        <a:cs typeface="Arial" charset="0"/>
      </a:defRPr>
    </a:lvl6pPr>
    <a:lvl7pPr marL="2743200" algn="l" defTabSz="914400" rtl="0" eaLnBrk="1" latinLnBrk="0" hangingPunct="1">
      <a:defRPr kern="1200">
        <a:solidFill>
          <a:schemeClr val="tx1"/>
        </a:solidFill>
        <a:latin typeface="Times New Roman" pitchFamily="18" charset="0"/>
        <a:ea typeface="+mn-ea"/>
        <a:cs typeface="Arial" charset="0"/>
      </a:defRPr>
    </a:lvl7pPr>
    <a:lvl8pPr marL="3200400" algn="l" defTabSz="914400" rtl="0" eaLnBrk="1" latinLnBrk="0" hangingPunct="1">
      <a:defRPr kern="1200">
        <a:solidFill>
          <a:schemeClr val="tx1"/>
        </a:solidFill>
        <a:latin typeface="Times New Roman" pitchFamily="18" charset="0"/>
        <a:ea typeface="+mn-ea"/>
        <a:cs typeface="Arial" charset="0"/>
      </a:defRPr>
    </a:lvl8pPr>
    <a:lvl9pPr marL="3657600" algn="l" defTabSz="914400" rtl="0" eaLnBrk="1" latinLnBrk="0" hangingPunct="1">
      <a:defRPr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699" autoAdjust="0"/>
  </p:normalViewPr>
  <p:slideViewPr>
    <p:cSldViewPr>
      <p:cViewPr varScale="1">
        <p:scale>
          <a:sx n="70" d="100"/>
          <a:sy n="70" d="100"/>
        </p:scale>
        <p:origin x="516" y="72"/>
      </p:cViewPr>
      <p:guideLst>
        <p:guide orient="horz" pos="2160"/>
        <p:guide pos="2880"/>
      </p:guideLst>
    </p:cSldViewPr>
  </p:slideViewPr>
  <p:notesTextViewPr>
    <p:cViewPr>
      <p:scale>
        <a:sx n="100" d="100"/>
        <a:sy n="100" d="100"/>
      </p:scale>
      <p:origin x="0" y="0"/>
    </p:cViewPr>
  </p:notesTextViewPr>
  <p:notesViewPr>
    <p:cSldViewPr>
      <p:cViewPr varScale="1">
        <p:scale>
          <a:sx n="53" d="100"/>
          <a:sy n="53" d="100"/>
        </p:scale>
        <p:origin x="-130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717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717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717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492FBD5D-733F-4A7B-A026-62757521896F}" type="slidenum">
              <a:rPr lang="en-US"/>
              <a:pPr>
                <a:defRPr/>
              </a:pPr>
              <a:t>‹#›</a:t>
            </a:fld>
            <a:endParaRPr lang="en-US"/>
          </a:p>
        </p:txBody>
      </p:sp>
    </p:spTree>
    <p:extLst>
      <p:ext uri="{BB962C8B-B14F-4D97-AF65-F5344CB8AC3E}">
        <p14:creationId xmlns:p14="http://schemas.microsoft.com/office/powerpoint/2010/main" val="13172680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358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389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58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58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358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0771C1B3-DE31-4424-982F-A76ADD8AD892}" type="slidenum">
              <a:rPr lang="en-US"/>
              <a:pPr>
                <a:defRPr/>
              </a:pPr>
              <a:t>‹#›</a:t>
            </a:fld>
            <a:endParaRPr lang="en-US"/>
          </a:p>
        </p:txBody>
      </p:sp>
    </p:spTree>
    <p:extLst>
      <p:ext uri="{BB962C8B-B14F-4D97-AF65-F5344CB8AC3E}">
        <p14:creationId xmlns:p14="http://schemas.microsoft.com/office/powerpoint/2010/main" val="34751189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771C1B3-DE31-4424-982F-A76ADD8AD892}" type="slidenum">
              <a:rPr lang="en-US" smtClean="0"/>
              <a:pPr>
                <a:defRPr/>
              </a:pPr>
              <a:t>32</a:t>
            </a:fld>
            <a:endParaRPr lang="en-US"/>
          </a:p>
        </p:txBody>
      </p:sp>
    </p:spTree>
    <p:extLst>
      <p:ext uri="{BB962C8B-B14F-4D97-AF65-F5344CB8AC3E}">
        <p14:creationId xmlns:p14="http://schemas.microsoft.com/office/powerpoint/2010/main" val="1055995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771C1B3-DE31-4424-982F-A76ADD8AD892}" type="slidenum">
              <a:rPr lang="en-US" smtClean="0"/>
              <a:pPr>
                <a:defRPr/>
              </a:pPr>
              <a:t>45</a:t>
            </a:fld>
            <a:endParaRPr lang="en-US"/>
          </a:p>
        </p:txBody>
      </p:sp>
    </p:spTree>
    <p:extLst>
      <p:ext uri="{BB962C8B-B14F-4D97-AF65-F5344CB8AC3E}">
        <p14:creationId xmlns:p14="http://schemas.microsoft.com/office/powerpoint/2010/main" val="3491856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Rectangle 4"/>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6" name="Rectangle 5"/>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7" name="Rectangle 6"/>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0" name="Rectangle 9"/>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1" name="Rectangle 10"/>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2" name="Rectangle 11"/>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3" name="Rectangle 12"/>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4" name="Rectangle 13"/>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5" name="Rectangle 9"/>
          <p:cNvSpPr>
            <a:spLocks noChangeArrowheads="1"/>
          </p:cNvSpPr>
          <p:nvPr userDrawn="1"/>
        </p:nvSpPr>
        <p:spPr bwMode="auto">
          <a:xfrm>
            <a:off x="1828800" y="6629400"/>
            <a:ext cx="5322888" cy="228600"/>
          </a:xfrm>
          <a:prstGeom prst="rect">
            <a:avLst/>
          </a:prstGeom>
          <a:noFill/>
          <a:ln w="9525">
            <a:noFill/>
            <a:miter lim="800000"/>
            <a:headEnd/>
            <a:tailEnd/>
          </a:ln>
          <a:effectLst/>
        </p:spPr>
        <p:txBody>
          <a:bodyPr wrap="none" anchor="ctr">
            <a:spAutoFit/>
          </a:bodyPr>
          <a:lstStyle/>
          <a:p>
            <a:pPr>
              <a:defRPr/>
            </a:pPr>
            <a:r>
              <a:rPr lang="en-US" sz="900">
                <a:latin typeface="Arial" charset="0"/>
              </a:rPr>
              <a:t>Copyright © 2007 The McGraw-Hill Companies Inc. Permission Required for Reproduction or Display.</a:t>
            </a:r>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lang="en-US" smtClean="0"/>
              <a:t>Click to edit Master title style</a:t>
            </a:r>
            <a:endParaRPr lang="en-US"/>
          </a:p>
        </p:txBody>
      </p:sp>
      <p:sp>
        <p:nvSpPr>
          <p:cNvPr id="9" name="Subtitle 8"/>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6" name="Date Placeholder 27"/>
          <p:cNvSpPr>
            <a:spLocks noGrp="1"/>
          </p:cNvSpPr>
          <p:nvPr>
            <p:ph type="dt" sz="half" idx="10"/>
          </p:nvPr>
        </p:nvSpPr>
        <p:spPr/>
        <p:txBody>
          <a:bodyPr/>
          <a:lstStyle>
            <a:lvl1pPr>
              <a:defRPr/>
            </a:lvl1pPr>
            <a:extLst/>
          </a:lstStyle>
          <a:p>
            <a:pPr>
              <a:defRPr/>
            </a:pPr>
            <a:endParaRPr lang="en-US" altLang="en-US"/>
          </a:p>
        </p:txBody>
      </p:sp>
      <p:sp>
        <p:nvSpPr>
          <p:cNvPr id="17" name="Footer Placeholder 16"/>
          <p:cNvSpPr>
            <a:spLocks noGrp="1"/>
          </p:cNvSpPr>
          <p:nvPr>
            <p:ph type="ftr" sz="quarter" idx="11"/>
          </p:nvPr>
        </p:nvSpPr>
        <p:spPr/>
        <p:txBody>
          <a:bodyPr/>
          <a:lstStyle>
            <a:lvl1pPr>
              <a:defRPr/>
            </a:lvl1pPr>
            <a:extLst/>
          </a:lstStyle>
          <a:p>
            <a:pPr>
              <a:defRPr/>
            </a:pPr>
            <a:endParaRPr lang="en-US" altLang="en-US"/>
          </a:p>
        </p:txBody>
      </p:sp>
      <p:sp>
        <p:nvSpPr>
          <p:cNvPr id="18" name="Slide Number Placeholder 28"/>
          <p:cNvSpPr>
            <a:spLocks noGrp="1"/>
          </p:cNvSpPr>
          <p:nvPr>
            <p:ph type="sldNum" sz="quarter" idx="12"/>
          </p:nvPr>
        </p:nvSpPr>
        <p:spPr/>
        <p:txBody>
          <a:bodyPr/>
          <a:lstStyle>
            <a:lvl1pPr>
              <a:defRPr/>
            </a:lvl1pPr>
            <a:extLst/>
          </a:lstStyle>
          <a:p>
            <a:pPr>
              <a:defRPr/>
            </a:pPr>
            <a:fld id="{7363A9D2-42B1-4A4A-9DB6-1C0A54F85CE7}" type="slidenum">
              <a:rPr lang="en-US" altLang="en-US"/>
              <a:pPr>
                <a:defRPr/>
              </a:pPr>
              <a:t>‹#›</a:t>
            </a:fld>
            <a:endParaRPr lang="en-US" altLang="en-US"/>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ltLang="en-US"/>
          </a:p>
        </p:txBody>
      </p:sp>
      <p:sp>
        <p:nvSpPr>
          <p:cNvPr id="5" name="Footer Placeholder 2"/>
          <p:cNvSpPr>
            <a:spLocks noGrp="1"/>
          </p:cNvSpPr>
          <p:nvPr>
            <p:ph type="ftr" sz="quarter" idx="11"/>
          </p:nvPr>
        </p:nvSpPr>
        <p:spPr/>
        <p:txBody>
          <a:bodyPr/>
          <a:lstStyle>
            <a:lvl1pPr>
              <a:defRPr/>
            </a:lvl1pPr>
          </a:lstStyle>
          <a:p>
            <a:pPr>
              <a:defRPr/>
            </a:pPr>
            <a:endParaRPr lang="en-US" altLang="en-US"/>
          </a:p>
        </p:txBody>
      </p:sp>
      <p:sp>
        <p:nvSpPr>
          <p:cNvPr id="6" name="Slide Number Placeholder 22"/>
          <p:cNvSpPr>
            <a:spLocks noGrp="1"/>
          </p:cNvSpPr>
          <p:nvPr>
            <p:ph type="sldNum" sz="quarter" idx="12"/>
          </p:nvPr>
        </p:nvSpPr>
        <p:spPr/>
        <p:txBody>
          <a:bodyPr/>
          <a:lstStyle>
            <a:lvl1pPr>
              <a:defRPr/>
            </a:lvl1pPr>
          </a:lstStyle>
          <a:p>
            <a:pPr>
              <a:defRPr/>
            </a:pPr>
            <a:fld id="{FE9CA2CD-5D90-4131-9439-3A578D7B0CA9}" type="slidenum">
              <a:rPr lang="en-US" altLang="en-US"/>
              <a:pPr>
                <a:defRPr/>
              </a:pPr>
              <a:t>‹#›</a:t>
            </a:fld>
            <a:endParaRPr lang="en-US" altLang="en-US"/>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ltLang="en-US"/>
          </a:p>
        </p:txBody>
      </p:sp>
      <p:sp>
        <p:nvSpPr>
          <p:cNvPr id="5" name="Footer Placeholder 2"/>
          <p:cNvSpPr>
            <a:spLocks noGrp="1"/>
          </p:cNvSpPr>
          <p:nvPr>
            <p:ph type="ftr" sz="quarter" idx="11"/>
          </p:nvPr>
        </p:nvSpPr>
        <p:spPr/>
        <p:txBody>
          <a:bodyPr/>
          <a:lstStyle>
            <a:lvl1pPr>
              <a:defRPr/>
            </a:lvl1pPr>
          </a:lstStyle>
          <a:p>
            <a:pPr>
              <a:defRPr/>
            </a:pPr>
            <a:endParaRPr lang="en-US" altLang="en-US"/>
          </a:p>
        </p:txBody>
      </p:sp>
      <p:sp>
        <p:nvSpPr>
          <p:cNvPr id="6" name="Slide Number Placeholder 22"/>
          <p:cNvSpPr>
            <a:spLocks noGrp="1"/>
          </p:cNvSpPr>
          <p:nvPr>
            <p:ph type="sldNum" sz="quarter" idx="12"/>
          </p:nvPr>
        </p:nvSpPr>
        <p:spPr/>
        <p:txBody>
          <a:bodyPr/>
          <a:lstStyle>
            <a:lvl1pPr>
              <a:defRPr/>
            </a:lvl1pPr>
          </a:lstStyle>
          <a:p>
            <a:pPr>
              <a:defRPr/>
            </a:pPr>
            <a:fld id="{FD995760-BDA9-49AD-BDD6-256C288260F1}" type="slidenum">
              <a:rPr lang="en-US" altLang="en-US"/>
              <a:pPr>
                <a:defRPr/>
              </a:pPr>
              <a:t>‹#›</a:t>
            </a:fld>
            <a:endParaRPr lang="en-US" altLang="en-US"/>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ltLang="en-US"/>
          </a:p>
        </p:txBody>
      </p:sp>
      <p:sp>
        <p:nvSpPr>
          <p:cNvPr id="5" name="Footer Placeholder 2"/>
          <p:cNvSpPr>
            <a:spLocks noGrp="1"/>
          </p:cNvSpPr>
          <p:nvPr>
            <p:ph type="ftr" sz="quarter" idx="11"/>
          </p:nvPr>
        </p:nvSpPr>
        <p:spPr/>
        <p:txBody>
          <a:bodyPr/>
          <a:lstStyle>
            <a:lvl1pPr>
              <a:defRPr/>
            </a:lvl1pPr>
          </a:lstStyle>
          <a:p>
            <a:pPr>
              <a:defRPr/>
            </a:pPr>
            <a:endParaRPr lang="en-US" altLang="en-US"/>
          </a:p>
        </p:txBody>
      </p:sp>
      <p:sp>
        <p:nvSpPr>
          <p:cNvPr id="6" name="Slide Number Placeholder 22"/>
          <p:cNvSpPr>
            <a:spLocks noGrp="1"/>
          </p:cNvSpPr>
          <p:nvPr>
            <p:ph type="sldNum" sz="quarter" idx="12"/>
          </p:nvPr>
        </p:nvSpPr>
        <p:spPr/>
        <p:txBody>
          <a:bodyPr/>
          <a:lstStyle>
            <a:lvl1pPr>
              <a:defRPr/>
            </a:lvl1pPr>
          </a:lstStyle>
          <a:p>
            <a:pPr>
              <a:defRPr/>
            </a:pPr>
            <a:fld id="{2483AE35-FB6D-41FB-994C-8763B130C161}" type="slidenum">
              <a:rPr lang="en-US" altLang="en-US"/>
              <a:pPr>
                <a:defRPr/>
              </a:pPr>
              <a:t>‹#›</a:t>
            </a:fld>
            <a:endParaRPr lang="en-US" altLang="en-US"/>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3"/>
          <p:cNvSpPr>
            <a:spLocks/>
          </p:cNvSpPr>
          <p:nvPr/>
        </p:nvSpPr>
        <p:spPr bwMode="auto">
          <a:xfrm>
            <a:off x="4829175" y="1073150"/>
            <a:ext cx="4321175"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a:defRPr/>
            </a:pPr>
            <a:endParaRPr lang="en-US"/>
          </a:p>
        </p:txBody>
      </p:sp>
      <p:sp>
        <p:nvSpPr>
          <p:cNvPr id="5" name="Freeform 4"/>
          <p:cNvSpPr>
            <a:spLocks/>
          </p:cNvSpPr>
          <p:nvPr/>
        </p:nvSpPr>
        <p:spPr bwMode="auto">
          <a:xfrm>
            <a:off x="374650" y="0"/>
            <a:ext cx="5513388" cy="6615113"/>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a:defRPr/>
            </a:pPr>
            <a:endParaRPr lang="en-US"/>
          </a:p>
        </p:txBody>
      </p:sp>
      <p:sp>
        <p:nvSpPr>
          <p:cNvPr id="6" name="Freeform 5"/>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7" name="Freeform 6"/>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8" name="Freeform 7"/>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9" name="Freeform 8"/>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0" name="Freeform 9"/>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1" name="Freeform 10"/>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2" name="Freeform 11"/>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3" name="Freeform 12"/>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4" name="Freeform 13"/>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5" name="Freeform 14"/>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6" name="Freeform 15"/>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7" name="Freeform 16"/>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8" name="Freeform 17"/>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9" name="Rectangle 18"/>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0" name="Rectangle 19"/>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1" name="Rectangle 20"/>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2" name="Rectangle 21"/>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3" name="Rectangle 22"/>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4" name="Rectangle 23"/>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3" name="Text Placeholder 2"/>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lang="en-US" smtClean="0"/>
              <a:t>Click to edit Master title style</a:t>
            </a:r>
            <a:endParaRPr lang="en-US"/>
          </a:p>
        </p:txBody>
      </p:sp>
      <p:sp>
        <p:nvSpPr>
          <p:cNvPr id="25" name="Date Placeholder 3"/>
          <p:cNvSpPr>
            <a:spLocks noGrp="1"/>
          </p:cNvSpPr>
          <p:nvPr>
            <p:ph type="dt" sz="half" idx="10"/>
          </p:nvPr>
        </p:nvSpPr>
        <p:spPr/>
        <p:txBody>
          <a:bodyPr/>
          <a:lstStyle>
            <a:lvl1pPr>
              <a:defRPr/>
            </a:lvl1pPr>
            <a:extLst/>
          </a:lstStyle>
          <a:p>
            <a:pPr>
              <a:defRPr/>
            </a:pPr>
            <a:endParaRPr lang="en-US" altLang="en-US"/>
          </a:p>
        </p:txBody>
      </p:sp>
      <p:sp>
        <p:nvSpPr>
          <p:cNvPr id="26" name="Footer Placeholder 4"/>
          <p:cNvSpPr>
            <a:spLocks noGrp="1"/>
          </p:cNvSpPr>
          <p:nvPr>
            <p:ph type="ftr" sz="quarter" idx="11"/>
          </p:nvPr>
        </p:nvSpPr>
        <p:spPr/>
        <p:txBody>
          <a:bodyPr/>
          <a:lstStyle>
            <a:lvl1pPr>
              <a:defRPr/>
            </a:lvl1pPr>
            <a:extLst/>
          </a:lstStyle>
          <a:p>
            <a:pPr>
              <a:defRPr/>
            </a:pPr>
            <a:endParaRPr lang="en-US" altLang="en-US"/>
          </a:p>
        </p:txBody>
      </p:sp>
      <p:sp>
        <p:nvSpPr>
          <p:cNvPr id="27" name="Slide Number Placeholder 5"/>
          <p:cNvSpPr>
            <a:spLocks noGrp="1"/>
          </p:cNvSpPr>
          <p:nvPr>
            <p:ph type="sldNum" sz="quarter" idx="12"/>
          </p:nvPr>
        </p:nvSpPr>
        <p:spPr/>
        <p:txBody>
          <a:bodyPr/>
          <a:lstStyle>
            <a:lvl1pPr>
              <a:defRPr/>
            </a:lvl1pPr>
            <a:extLst/>
          </a:lstStyle>
          <a:p>
            <a:pPr>
              <a:defRPr/>
            </a:pPr>
            <a:fld id="{5EF84CC3-F190-407E-B41E-9E2F791BB621}" type="slidenum">
              <a:rPr lang="en-US" altLang="en-US"/>
              <a:pPr>
                <a:defRPr/>
              </a:pPr>
              <a:t>‹#›</a:t>
            </a:fld>
            <a:endParaRPr lang="en-US" altLang="en-US"/>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ltLang="en-US"/>
          </a:p>
        </p:txBody>
      </p:sp>
      <p:sp>
        <p:nvSpPr>
          <p:cNvPr id="6" name="Footer Placeholder 5"/>
          <p:cNvSpPr>
            <a:spLocks noGrp="1"/>
          </p:cNvSpPr>
          <p:nvPr>
            <p:ph type="ftr" sz="quarter" idx="11"/>
          </p:nvPr>
        </p:nvSpPr>
        <p:spPr/>
        <p:txBody>
          <a:bodyPr/>
          <a:lstStyle>
            <a:lvl1pPr>
              <a:defRPr/>
            </a:lvl1pPr>
            <a:extLst/>
          </a:lstStyle>
          <a:p>
            <a:pPr>
              <a:defRPr/>
            </a:pPr>
            <a:endParaRPr lang="en-US" altLang="en-US"/>
          </a:p>
        </p:txBody>
      </p:sp>
      <p:sp>
        <p:nvSpPr>
          <p:cNvPr id="7" name="Slide Number Placeholder 6"/>
          <p:cNvSpPr>
            <a:spLocks noGrp="1"/>
          </p:cNvSpPr>
          <p:nvPr>
            <p:ph type="sldNum" sz="quarter" idx="12"/>
          </p:nvPr>
        </p:nvSpPr>
        <p:spPr/>
        <p:txBody>
          <a:bodyPr/>
          <a:lstStyle>
            <a:lvl1pPr>
              <a:defRPr/>
            </a:lvl1pPr>
            <a:extLst/>
          </a:lstStyle>
          <a:p>
            <a:pPr>
              <a:defRPr/>
            </a:pPr>
            <a:fld id="{19F6C850-5323-4E89-ACFC-50F5996140F0}" type="slidenum">
              <a:rPr lang="en-US" altLang="en-US"/>
              <a:pPr>
                <a:defRPr/>
              </a:pPr>
              <a:t>‹#›</a:t>
            </a:fld>
            <a:endParaRPr lang="en-US" altLang="en-US"/>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6"/>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8" name="Rectangle 7"/>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9" name="Rectangle 8"/>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0" name="Rectangle 9"/>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1" name="Rectangle 10"/>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2" name="Rectangle 11"/>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3" name="Rectangle 12"/>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4" name="Rectangle 13"/>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5" name="Rectangle 14"/>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6" name="Rectangle 15"/>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 name="Title 1"/>
          <p:cNvSpPr>
            <a:spLocks noGrp="1"/>
          </p:cNvSpPr>
          <p:nvPr>
            <p:ph type="title"/>
          </p:nvPr>
        </p:nvSpPr>
        <p:spPr>
          <a:xfrm>
            <a:off x="504824" y="512064"/>
            <a:ext cx="7772400" cy="914400"/>
          </a:xfrm>
        </p:spPr>
        <p:txBody>
          <a:bodyPr/>
          <a:lstStyle>
            <a:lvl1pPr>
              <a:defRPr sz="4000"/>
            </a:lvl1pPr>
            <a:extLst/>
          </a:lstStyle>
          <a:p>
            <a:r>
              <a:rPr lang="en-US" smtClean="0"/>
              <a:t>Click to edit Master title style</a:t>
            </a:r>
            <a:endParaRPr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Date Placeholder 6"/>
          <p:cNvSpPr>
            <a:spLocks noGrp="1"/>
          </p:cNvSpPr>
          <p:nvPr>
            <p:ph type="dt" sz="half" idx="10"/>
          </p:nvPr>
        </p:nvSpPr>
        <p:spPr/>
        <p:txBody>
          <a:bodyPr/>
          <a:lstStyle>
            <a:lvl1pPr>
              <a:defRPr/>
            </a:lvl1pPr>
            <a:extLst/>
          </a:lstStyle>
          <a:p>
            <a:pPr>
              <a:defRPr/>
            </a:pPr>
            <a:endParaRPr lang="en-US" altLang="en-US"/>
          </a:p>
        </p:txBody>
      </p:sp>
      <p:sp>
        <p:nvSpPr>
          <p:cNvPr id="18" name="Footer Placeholder 7"/>
          <p:cNvSpPr>
            <a:spLocks noGrp="1"/>
          </p:cNvSpPr>
          <p:nvPr>
            <p:ph type="ftr" sz="quarter" idx="11"/>
          </p:nvPr>
        </p:nvSpPr>
        <p:spPr/>
        <p:txBody>
          <a:bodyPr/>
          <a:lstStyle>
            <a:lvl1pPr>
              <a:defRPr/>
            </a:lvl1pPr>
            <a:extLst/>
          </a:lstStyle>
          <a:p>
            <a:pPr>
              <a:defRPr/>
            </a:pPr>
            <a:endParaRPr lang="en-US" altLang="en-US"/>
          </a:p>
        </p:txBody>
      </p:sp>
      <p:sp>
        <p:nvSpPr>
          <p:cNvPr id="19" name="Slide Number Placeholder 8"/>
          <p:cNvSpPr>
            <a:spLocks noGrp="1"/>
          </p:cNvSpPr>
          <p:nvPr>
            <p:ph type="sldNum" sz="quarter" idx="12"/>
          </p:nvPr>
        </p:nvSpPr>
        <p:spPr/>
        <p:txBody>
          <a:bodyPr/>
          <a:lstStyle>
            <a:lvl1pPr>
              <a:defRPr/>
            </a:lvl1pPr>
            <a:extLst/>
          </a:lstStyle>
          <a:p>
            <a:pPr>
              <a:defRPr/>
            </a:pPr>
            <a:fld id="{822BEF62-99C1-48B8-881B-EDA31980811F}" type="slidenum">
              <a:rPr lang="en-US" altLang="en-US"/>
              <a:pPr>
                <a:defRPr/>
              </a:pPr>
              <a:t>‹#›</a:t>
            </a:fld>
            <a:endParaRPr lang="en-US" altLang="en-US"/>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endParaRPr lang="en-US" altLang="en-US"/>
          </a:p>
        </p:txBody>
      </p:sp>
      <p:sp>
        <p:nvSpPr>
          <p:cNvPr id="4" name="Footer Placeholder 2"/>
          <p:cNvSpPr>
            <a:spLocks noGrp="1"/>
          </p:cNvSpPr>
          <p:nvPr>
            <p:ph type="ftr" sz="quarter" idx="11"/>
          </p:nvPr>
        </p:nvSpPr>
        <p:spPr/>
        <p:txBody>
          <a:bodyPr/>
          <a:lstStyle>
            <a:lvl1pPr>
              <a:defRPr/>
            </a:lvl1pPr>
          </a:lstStyle>
          <a:p>
            <a:pPr>
              <a:defRPr/>
            </a:pPr>
            <a:endParaRPr lang="en-US" altLang="en-US"/>
          </a:p>
        </p:txBody>
      </p:sp>
      <p:sp>
        <p:nvSpPr>
          <p:cNvPr id="5" name="Slide Number Placeholder 22"/>
          <p:cNvSpPr>
            <a:spLocks noGrp="1"/>
          </p:cNvSpPr>
          <p:nvPr>
            <p:ph type="sldNum" sz="quarter" idx="12"/>
          </p:nvPr>
        </p:nvSpPr>
        <p:spPr/>
        <p:txBody>
          <a:bodyPr/>
          <a:lstStyle>
            <a:lvl1pPr>
              <a:defRPr/>
            </a:lvl1pPr>
          </a:lstStyle>
          <a:p>
            <a:pPr>
              <a:defRPr/>
            </a:pPr>
            <a:fld id="{2DD2BE89-12B3-4FA7-AC46-55729F0B28A2}" type="slidenum">
              <a:rPr lang="en-US" altLang="en-US"/>
              <a:pPr>
                <a:defRPr/>
              </a:pPr>
              <a:t>‹#›</a:t>
            </a:fld>
            <a:endParaRPr lang="en-US" altLang="en-US"/>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extLst/>
          </a:lstStyle>
          <a:p>
            <a:pPr>
              <a:defRPr/>
            </a:pPr>
            <a:endParaRPr lang="en-US" altLang="en-US"/>
          </a:p>
        </p:txBody>
      </p:sp>
      <p:sp>
        <p:nvSpPr>
          <p:cNvPr id="3" name="Footer Placeholder 2"/>
          <p:cNvSpPr>
            <a:spLocks noGrp="1"/>
          </p:cNvSpPr>
          <p:nvPr>
            <p:ph type="ftr" sz="quarter" idx="11"/>
          </p:nvPr>
        </p:nvSpPr>
        <p:spPr/>
        <p:txBody>
          <a:bodyPr/>
          <a:lstStyle>
            <a:lvl1pPr>
              <a:defRPr/>
            </a:lvl1pPr>
            <a:extLst/>
          </a:lstStyle>
          <a:p>
            <a:pPr>
              <a:defRPr/>
            </a:pPr>
            <a:endParaRPr lang="en-US" altLang="en-US"/>
          </a:p>
        </p:txBody>
      </p:sp>
      <p:sp>
        <p:nvSpPr>
          <p:cNvPr id="4" name="Slide Number Placeholder 3"/>
          <p:cNvSpPr>
            <a:spLocks noGrp="1"/>
          </p:cNvSpPr>
          <p:nvPr>
            <p:ph type="sldNum" sz="quarter" idx="12"/>
          </p:nvPr>
        </p:nvSpPr>
        <p:spPr/>
        <p:txBody>
          <a:bodyPr/>
          <a:lstStyle>
            <a:lvl1pPr>
              <a:defRPr/>
            </a:lvl1pPr>
            <a:extLst/>
          </a:lstStyle>
          <a:p>
            <a:pPr>
              <a:defRPr/>
            </a:pPr>
            <a:fld id="{B2265F78-DE73-4052-B38D-710E4FD924C5}" type="slidenum">
              <a:rPr lang="en-US" altLang="en-US"/>
              <a:pPr>
                <a:defRPr/>
              </a:pPr>
              <a:t>‹#›</a:t>
            </a:fld>
            <a:endParaRPr lang="en-US" altLang="en-US"/>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lang="en-US" smtClean="0"/>
              <a:t>Click to edit Master title style</a:t>
            </a:r>
            <a:endParaRPr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ltLang="en-US"/>
          </a:p>
        </p:txBody>
      </p:sp>
      <p:sp>
        <p:nvSpPr>
          <p:cNvPr id="6" name="Footer Placeholder 2"/>
          <p:cNvSpPr>
            <a:spLocks noGrp="1"/>
          </p:cNvSpPr>
          <p:nvPr>
            <p:ph type="ftr" sz="quarter" idx="11"/>
          </p:nvPr>
        </p:nvSpPr>
        <p:spPr/>
        <p:txBody>
          <a:bodyPr/>
          <a:lstStyle>
            <a:lvl1pPr>
              <a:defRPr/>
            </a:lvl1pPr>
          </a:lstStyle>
          <a:p>
            <a:pPr>
              <a:defRPr/>
            </a:pPr>
            <a:endParaRPr lang="en-US" altLang="en-US"/>
          </a:p>
        </p:txBody>
      </p:sp>
      <p:sp>
        <p:nvSpPr>
          <p:cNvPr id="7" name="Slide Number Placeholder 22"/>
          <p:cNvSpPr>
            <a:spLocks noGrp="1"/>
          </p:cNvSpPr>
          <p:nvPr>
            <p:ph type="sldNum" sz="quarter" idx="12"/>
          </p:nvPr>
        </p:nvSpPr>
        <p:spPr/>
        <p:txBody>
          <a:bodyPr/>
          <a:lstStyle>
            <a:lvl1pPr>
              <a:defRPr/>
            </a:lvl1pPr>
          </a:lstStyle>
          <a:p>
            <a:pPr>
              <a:defRPr/>
            </a:pPr>
            <a:fld id="{EB164D94-A08B-4259-B405-88E7F62B9308}" type="slidenum">
              <a:rPr lang="en-US" altLang="en-US"/>
              <a:pPr>
                <a:defRPr/>
              </a:pPr>
              <a:t>‹#›</a:t>
            </a:fld>
            <a:endParaRPr lang="en-US" altLang="en-US"/>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6" name="Straight Connector 5"/>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 20"/>
          <p:cNvGrpSpPr>
            <a:grpSpLocks/>
          </p:cNvGrpSpPr>
          <p:nvPr/>
        </p:nvGrpSpPr>
        <p:grpSpPr bwMode="auto">
          <a:xfrm rot="5400000">
            <a:off x="8515351" y="1219200"/>
            <a:ext cx="131762" cy="128587"/>
            <a:chOff x="6668087" y="1297746"/>
            <a:chExt cx="161840" cy="156602"/>
          </a:xfrm>
        </p:grpSpPr>
        <p:cxnSp>
          <p:nvCxnSpPr>
            <p:cNvPr id="8" name="Straight Connector 7"/>
            <p:cNvCxnSpPr/>
            <p:nvPr/>
          </p:nvCxnSpPr>
          <p:spPr>
            <a:xfrm rot="16200000">
              <a:off x="6663593" y="1298375"/>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a:off x="6744513" y="1297400"/>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 26"/>
          <p:cNvGrpSpPr>
            <a:grpSpLocks/>
          </p:cNvGrpSpPr>
          <p:nvPr/>
        </p:nvGrpSpPr>
        <p:grpSpPr bwMode="auto">
          <a:xfrm rot="5400000">
            <a:off x="8667751" y="1371600"/>
            <a:ext cx="131762" cy="128587"/>
            <a:chOff x="6668087" y="1297746"/>
            <a:chExt cx="161840" cy="156602"/>
          </a:xfrm>
        </p:grpSpPr>
        <p:cxnSp>
          <p:nvCxnSpPr>
            <p:cNvPr id="12" name="Straight Connector 11"/>
            <p:cNvCxnSpPr/>
            <p:nvPr/>
          </p:nvCxnSpPr>
          <p:spPr>
            <a:xfrm rot="16200000">
              <a:off x="6663593" y="1298375"/>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a:off x="6744513" y="1297400"/>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 30"/>
          <p:cNvGrpSpPr>
            <a:grpSpLocks/>
          </p:cNvGrpSpPr>
          <p:nvPr/>
        </p:nvGrpSpPr>
        <p:grpSpPr bwMode="auto">
          <a:xfrm rot="5400000">
            <a:off x="8320087" y="1474788"/>
            <a:ext cx="131763" cy="128588"/>
            <a:chOff x="6668087" y="1297746"/>
            <a:chExt cx="161840" cy="156602"/>
          </a:xfrm>
        </p:grpSpPr>
        <p:cxnSp>
          <p:nvCxnSpPr>
            <p:cNvPr id="16" name="Straight Connector 15"/>
            <p:cNvCxnSpPr/>
            <p:nvPr/>
          </p:nvCxnSpPr>
          <p:spPr>
            <a:xfrm rot="16200000">
              <a:off x="6663592" y="1298373"/>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flipV="1">
              <a:off x="6685198" y="1391513"/>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flipH="1">
              <a:off x="6744512" y="1297398"/>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lang="en-US" smtClean="0"/>
              <a:t>Click to edit Master title style</a:t>
            </a:r>
            <a:endParaRPr lang="en-US"/>
          </a:p>
        </p:txBody>
      </p:sp>
      <p:sp>
        <p:nvSpPr>
          <p:cNvPr id="3" name="Picture Placeholder 2"/>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extLst/>
          </a:lstStyle>
          <a:p>
            <a:pPr lvl="0"/>
            <a:r>
              <a:rPr lang="en-US" noProof="0" smtClean="0"/>
              <a:t>Click icon to add picture</a:t>
            </a:r>
            <a:endParaRPr lang="en-US" noProof="0"/>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9" name="Date Placeholder 4"/>
          <p:cNvSpPr>
            <a:spLocks noGrp="1"/>
          </p:cNvSpPr>
          <p:nvPr>
            <p:ph type="dt" sz="half" idx="10"/>
          </p:nvPr>
        </p:nvSpPr>
        <p:spPr>
          <a:xfrm>
            <a:off x="6477000" y="55563"/>
            <a:ext cx="2133600" cy="365125"/>
          </a:xfrm>
        </p:spPr>
        <p:txBody>
          <a:bodyPr/>
          <a:lstStyle>
            <a:lvl1pPr>
              <a:defRPr/>
            </a:lvl1pPr>
            <a:extLst/>
          </a:lstStyle>
          <a:p>
            <a:pPr>
              <a:defRPr/>
            </a:pPr>
            <a:endParaRPr lang="en-US" altLang="en-US"/>
          </a:p>
        </p:txBody>
      </p:sp>
      <p:sp>
        <p:nvSpPr>
          <p:cNvPr id="20" name="Footer Placeholder 5"/>
          <p:cNvSpPr>
            <a:spLocks noGrp="1"/>
          </p:cNvSpPr>
          <p:nvPr>
            <p:ph type="ftr" sz="quarter" idx="11"/>
          </p:nvPr>
        </p:nvSpPr>
        <p:spPr>
          <a:xfrm>
            <a:off x="914400" y="55563"/>
            <a:ext cx="5562600" cy="365125"/>
          </a:xfrm>
        </p:spPr>
        <p:txBody>
          <a:bodyPr/>
          <a:lstStyle>
            <a:lvl1pPr>
              <a:defRPr/>
            </a:lvl1pPr>
            <a:extLst/>
          </a:lstStyle>
          <a:p>
            <a:pPr>
              <a:defRPr/>
            </a:pPr>
            <a:endParaRPr lang="en-US" altLang="en-US"/>
          </a:p>
        </p:txBody>
      </p:sp>
      <p:sp>
        <p:nvSpPr>
          <p:cNvPr id="21" name="Slide Number Placeholder 6"/>
          <p:cNvSpPr>
            <a:spLocks noGrp="1"/>
          </p:cNvSpPr>
          <p:nvPr>
            <p:ph type="sldNum" sz="quarter" idx="12"/>
          </p:nvPr>
        </p:nvSpPr>
        <p:spPr>
          <a:xfrm>
            <a:off x="8610600" y="55563"/>
            <a:ext cx="457200" cy="365125"/>
          </a:xfrm>
        </p:spPr>
        <p:txBody>
          <a:bodyPr/>
          <a:lstStyle>
            <a:lvl1pPr>
              <a:defRPr/>
            </a:lvl1pPr>
            <a:extLst/>
          </a:lstStyle>
          <a:p>
            <a:pPr>
              <a:defRPr/>
            </a:pPr>
            <a:fld id="{87D254A5-BD2C-49C8-AAC8-D506F5F095CD}" type="slidenum">
              <a:rPr lang="en-US" altLang="en-US"/>
              <a:pPr>
                <a:defRPr/>
              </a:pPr>
              <a:t>‹#›</a:t>
            </a:fld>
            <a:endParaRPr lang="en-US" altLang="en-US"/>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8" name="Rectangle 7"/>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9" name="Rectangle 8"/>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0" name="Rectangle 9"/>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1" name="Rectangle 10"/>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2" name="Rectangle 11"/>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5" name="Rectangle 14"/>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6" name="Rectangle 15"/>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7" name="Rectangle 16"/>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2" name="Title Placeholder 21"/>
          <p:cNvSpPr>
            <a:spLocks noGrp="1"/>
          </p:cNvSpPr>
          <p:nvPr>
            <p:ph type="title"/>
          </p:nvPr>
        </p:nvSpPr>
        <p:spPr>
          <a:xfrm>
            <a:off x="914400" y="512763"/>
            <a:ext cx="7772400" cy="914400"/>
          </a:xfrm>
          <a:prstGeom prst="rect">
            <a:avLst/>
          </a:prstGeom>
        </p:spPr>
        <p:txBody>
          <a:bodyPr vert="horz" anchor="t">
            <a:noAutofit/>
          </a:bodyPr>
          <a:lstStyle>
            <a:extLst/>
          </a:lstStyle>
          <a:p>
            <a:r>
              <a:rPr lang="en-US" smtClean="0"/>
              <a:t>Click to edit Master title style</a:t>
            </a:r>
            <a:endParaRPr lang="en-US"/>
          </a:p>
        </p:txBody>
      </p:sp>
      <p:sp>
        <p:nvSpPr>
          <p:cNvPr id="2060" name="Text Placeholder 12"/>
          <p:cNvSpPr>
            <a:spLocks noGrp="1"/>
          </p:cNvSpPr>
          <p:nvPr>
            <p:ph type="body" idx="1"/>
          </p:nvPr>
        </p:nvSpPr>
        <p:spPr bwMode="auto">
          <a:xfrm>
            <a:off x="914400" y="178435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pPr>
              <a:defRPr/>
            </a:pPr>
            <a:endParaRPr lang="en-US" alt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pPr>
              <a:defRPr/>
            </a:pPr>
            <a:endParaRPr lang="en-US" alt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pPr>
              <a:defRPr/>
            </a:pPr>
            <a:fld id="{CDF4190C-31B5-414E-9DC4-D25191FE68B5}" type="slidenum">
              <a:rPr lang="en-US" altLang="en-US"/>
              <a:pPr>
                <a:defRPr/>
              </a:pPr>
              <a:t>‹#›</a:t>
            </a:fld>
            <a:endParaRPr lang="en-US" altLang="en-US"/>
          </a:p>
        </p:txBody>
      </p:sp>
      <p:sp>
        <p:nvSpPr>
          <p:cNvPr id="18" name="Rectangle 9"/>
          <p:cNvSpPr>
            <a:spLocks noChangeArrowheads="1"/>
          </p:cNvSpPr>
          <p:nvPr userDrawn="1"/>
        </p:nvSpPr>
        <p:spPr bwMode="auto">
          <a:xfrm>
            <a:off x="1828800" y="6629400"/>
            <a:ext cx="5322888" cy="228600"/>
          </a:xfrm>
          <a:prstGeom prst="rect">
            <a:avLst/>
          </a:prstGeom>
          <a:noFill/>
          <a:ln w="9525">
            <a:noFill/>
            <a:miter lim="800000"/>
            <a:headEnd/>
            <a:tailEnd/>
          </a:ln>
          <a:effectLst/>
        </p:spPr>
        <p:txBody>
          <a:bodyPr wrap="none" anchor="ctr">
            <a:spAutoFit/>
          </a:bodyPr>
          <a:lstStyle/>
          <a:p>
            <a:pPr>
              <a:defRPr/>
            </a:pPr>
            <a:r>
              <a:rPr lang="en-US" sz="900">
                <a:latin typeface="Arial" charset="0"/>
              </a:rPr>
              <a:t>Copyright © 2007 The McGraw-Hill Companies Inc. Permission Required for Reproduction or Display.</a:t>
            </a:r>
          </a:p>
        </p:txBody>
      </p:sp>
    </p:spTree>
  </p:cSld>
  <p:clrMap bg1="dk1" tx1="lt1" bg2="dk2" tx2="lt2" accent1="accent1" accent2="accent2" accent3="accent3" accent4="accent4" accent5="accent5" accent6="accent6" hlink="hlink" folHlink="folHlink"/>
  <p:sldLayoutIdLst>
    <p:sldLayoutId id="2147483725" r:id="rId1"/>
    <p:sldLayoutId id="2147483720" r:id="rId2"/>
    <p:sldLayoutId id="2147483726" r:id="rId3"/>
    <p:sldLayoutId id="2147483727" r:id="rId4"/>
    <p:sldLayoutId id="2147483728" r:id="rId5"/>
    <p:sldLayoutId id="2147483721" r:id="rId6"/>
    <p:sldLayoutId id="2147483729" r:id="rId7"/>
    <p:sldLayoutId id="2147483722" r:id="rId8"/>
    <p:sldLayoutId id="2147483730" r:id="rId9"/>
    <p:sldLayoutId id="2147483723" r:id="rId10"/>
    <p:sldLayoutId id="2147483724" r:id="rId11"/>
  </p:sldLayoutIdLst>
  <p:transition>
    <p:random/>
  </p:transition>
  <p:timing>
    <p:tnLst>
      <p:par>
        <p:cTn id="1" dur="indefinite" restart="never" nodeType="tmRoot"/>
      </p:par>
    </p:tnLst>
  </p:timing>
  <p:hf hdr="0" ftr="0" dt="0"/>
  <p:txStyles>
    <p:titleStyle>
      <a:lvl1pPr algn="l" rtl="0" eaLnBrk="0" fontAlgn="base" hangingPunct="0">
        <a:spcBef>
          <a:spcPct val="0"/>
        </a:spcBef>
        <a:spcAft>
          <a:spcPct val="0"/>
        </a:spcAft>
        <a:defRPr sz="4000" kern="1200" spc="-100">
          <a:solidFill>
            <a:srgbClr val="C1EEFF"/>
          </a:solidFill>
          <a:latin typeface="+mj-lt"/>
          <a:ea typeface="+mj-ea"/>
          <a:cs typeface="+mj-cs"/>
        </a:defRPr>
      </a:lvl1pPr>
      <a:lvl2pPr algn="l" rtl="0" eaLnBrk="0" fontAlgn="base" hangingPunct="0">
        <a:spcBef>
          <a:spcPct val="0"/>
        </a:spcBef>
        <a:spcAft>
          <a:spcPct val="0"/>
        </a:spcAft>
        <a:defRPr sz="4000">
          <a:solidFill>
            <a:srgbClr val="C1EEFF"/>
          </a:solidFill>
          <a:latin typeface="Consolas" pitchFamily="49" charset="0"/>
        </a:defRPr>
      </a:lvl2pPr>
      <a:lvl3pPr algn="l" rtl="0" eaLnBrk="0" fontAlgn="base" hangingPunct="0">
        <a:spcBef>
          <a:spcPct val="0"/>
        </a:spcBef>
        <a:spcAft>
          <a:spcPct val="0"/>
        </a:spcAft>
        <a:defRPr sz="4000">
          <a:solidFill>
            <a:srgbClr val="C1EEFF"/>
          </a:solidFill>
          <a:latin typeface="Consolas" pitchFamily="49" charset="0"/>
        </a:defRPr>
      </a:lvl3pPr>
      <a:lvl4pPr algn="l" rtl="0" eaLnBrk="0" fontAlgn="base" hangingPunct="0">
        <a:spcBef>
          <a:spcPct val="0"/>
        </a:spcBef>
        <a:spcAft>
          <a:spcPct val="0"/>
        </a:spcAft>
        <a:defRPr sz="4000">
          <a:solidFill>
            <a:srgbClr val="C1EEFF"/>
          </a:solidFill>
          <a:latin typeface="Consolas" pitchFamily="49" charset="0"/>
        </a:defRPr>
      </a:lvl4pPr>
      <a:lvl5pPr algn="l" rtl="0" eaLnBrk="0" fontAlgn="base" hangingPunct="0">
        <a:spcBef>
          <a:spcPct val="0"/>
        </a:spcBef>
        <a:spcAft>
          <a:spcPct val="0"/>
        </a:spcAft>
        <a:defRPr sz="4000">
          <a:solidFill>
            <a:srgbClr val="C1EEFF"/>
          </a:solidFill>
          <a:latin typeface="Consolas" pitchFamily="49" charset="0"/>
        </a:defRPr>
      </a:lvl5pPr>
      <a:lvl6pPr marL="457200" algn="l" rtl="0" fontAlgn="base">
        <a:spcBef>
          <a:spcPct val="0"/>
        </a:spcBef>
        <a:spcAft>
          <a:spcPct val="0"/>
        </a:spcAft>
        <a:defRPr sz="4000">
          <a:solidFill>
            <a:srgbClr val="C1EEFF"/>
          </a:solidFill>
          <a:latin typeface="Consolas" pitchFamily="49" charset="0"/>
        </a:defRPr>
      </a:lvl6pPr>
      <a:lvl7pPr marL="914400" algn="l" rtl="0" fontAlgn="base">
        <a:spcBef>
          <a:spcPct val="0"/>
        </a:spcBef>
        <a:spcAft>
          <a:spcPct val="0"/>
        </a:spcAft>
        <a:defRPr sz="4000">
          <a:solidFill>
            <a:srgbClr val="C1EEFF"/>
          </a:solidFill>
          <a:latin typeface="Consolas" pitchFamily="49" charset="0"/>
        </a:defRPr>
      </a:lvl7pPr>
      <a:lvl8pPr marL="1371600" algn="l" rtl="0" fontAlgn="base">
        <a:spcBef>
          <a:spcPct val="0"/>
        </a:spcBef>
        <a:spcAft>
          <a:spcPct val="0"/>
        </a:spcAft>
        <a:defRPr sz="4000">
          <a:solidFill>
            <a:srgbClr val="C1EEFF"/>
          </a:solidFill>
          <a:latin typeface="Consolas" pitchFamily="49" charset="0"/>
        </a:defRPr>
      </a:lvl8pPr>
      <a:lvl9pPr marL="1828800" algn="l" rtl="0" fontAlgn="base">
        <a:spcBef>
          <a:spcPct val="0"/>
        </a:spcBef>
        <a:spcAft>
          <a:spcPct val="0"/>
        </a:spcAft>
        <a:defRPr sz="4000">
          <a:solidFill>
            <a:srgbClr val="C1EEFF"/>
          </a:solidFill>
          <a:latin typeface="Consolas" pitchFamily="49" charset="0"/>
        </a:defRPr>
      </a:lvl9pPr>
      <a:extLst/>
    </p:titleStyle>
    <p:bodyStyle>
      <a:lvl1pPr marL="411163" indent="-342900" algn="l" rtl="0" eaLnBrk="0" fontAlgn="base" hangingPunct="0">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mn-cs"/>
        </a:defRPr>
      </a:lvl1pPr>
      <a:lvl2pPr marL="739775" indent="-285750" algn="l" rtl="0" eaLnBrk="0" fontAlgn="base" hangingPunct="0">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5363"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60475" indent="-228600" algn="l" rtl="0" eaLnBrk="0" fontAlgn="base" hangingPunct="0">
        <a:spcBef>
          <a:spcPct val="20000"/>
        </a:spcBef>
        <a:spcAft>
          <a:spcPct val="0"/>
        </a:spcAft>
        <a:buClr>
          <a:srgbClr val="FEB80A"/>
        </a:buClr>
        <a:buFont typeface="Wingdings 3" pitchFamily="18" charset="2"/>
        <a:buChar char=""/>
        <a:defRPr sz="2200" kern="1200">
          <a:solidFill>
            <a:schemeClr val="tx1"/>
          </a:solidFill>
          <a:latin typeface="+mn-lt"/>
          <a:ea typeface="+mn-ea"/>
          <a:cs typeface="+mn-cs"/>
        </a:defRPr>
      </a:lvl4pPr>
      <a:lvl5pPr marL="1481138" indent="-209550" algn="l" rtl="0" eaLnBrk="0" fontAlgn="base" hangingPunct="0">
        <a:spcBef>
          <a:spcPct val="20000"/>
        </a:spcBef>
        <a:spcAft>
          <a:spcPct val="0"/>
        </a:spcAft>
        <a:buClr>
          <a:srgbClr val="FEB80A"/>
        </a:buClr>
        <a:buFont typeface="Wingdings 2"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slideLayout" Target="../slideLayouts/slideLayout4.xml"/><Relationship Id="rId4" Type="http://schemas.openxmlformats.org/officeDocument/2006/relationships/image" Target="../media/image13.wmf"/></Relationships>
</file>

<file path=ppt/slides/_rels/slide1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 Id="rId5" Type="http://schemas.openxmlformats.org/officeDocument/2006/relationships/image" Target="../media/image22.wmf"/><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6.emf"/></Relationships>
</file>

<file path=ppt/slides/_rels/slide2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3.jpeg"/></Relationships>
</file>

<file path=ppt/slides/_rels/slide3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6"/>
          <p:cNvSpPr>
            <a:spLocks noGrp="1" noChangeArrowheads="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FAF065F9-AF62-465C-8A2A-E2EAAF69AD8B}" type="slidenum">
              <a:rPr lang="en-US" altLang="en-US" smtClean="0"/>
              <a:pPr/>
              <a:t>1</a:t>
            </a:fld>
            <a:endParaRPr lang="en-US" altLang="en-US" smtClean="0"/>
          </a:p>
        </p:txBody>
      </p:sp>
      <p:sp>
        <p:nvSpPr>
          <p:cNvPr id="4099" name="Rectangle 2"/>
          <p:cNvSpPr>
            <a:spLocks noGrp="1" noChangeArrowheads="1"/>
          </p:cNvSpPr>
          <p:nvPr>
            <p:ph type="ctrTitle"/>
          </p:nvPr>
        </p:nvSpPr>
        <p:spPr/>
        <p:txBody>
          <a:bodyPr/>
          <a:lstStyle/>
          <a:p>
            <a:pPr eaLnBrk="1" fontAlgn="auto" hangingPunct="1">
              <a:spcAft>
                <a:spcPts val="0"/>
              </a:spcAft>
              <a:defRPr/>
            </a:pPr>
            <a:r>
              <a:rPr lang="en-US" smtClean="0">
                <a:solidFill>
                  <a:schemeClr val="tx2">
                    <a:satMod val="200000"/>
                  </a:schemeClr>
                </a:solidFill>
              </a:rPr>
              <a:t>Chapter 22</a:t>
            </a:r>
          </a:p>
        </p:txBody>
      </p:sp>
      <p:sp>
        <p:nvSpPr>
          <p:cNvPr id="9220" name="Rectangle 3"/>
          <p:cNvSpPr>
            <a:spLocks noGrp="1" noChangeArrowheads="1"/>
          </p:cNvSpPr>
          <p:nvPr>
            <p:ph type="subTitle" idx="1"/>
          </p:nvPr>
        </p:nvSpPr>
        <p:spPr>
          <a:xfrm>
            <a:off x="914400" y="2835275"/>
            <a:ext cx="7772400" cy="1508125"/>
          </a:xfrm>
        </p:spPr>
        <p:txBody>
          <a:bodyPr/>
          <a:lstStyle/>
          <a:p>
            <a:pPr eaLnBrk="1" hangingPunct="1">
              <a:spcBef>
                <a:spcPct val="0"/>
              </a:spcBef>
            </a:pPr>
            <a:r>
              <a:rPr lang="en-US" smtClean="0"/>
              <a:t>Reaching Out: Cross-Cultural Interactions</a:t>
            </a:r>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pPr eaLnBrk="1" fontAlgn="auto" hangingPunct="1">
              <a:spcAft>
                <a:spcPts val="0"/>
              </a:spcAft>
              <a:defRPr/>
            </a:pPr>
            <a:r>
              <a:rPr lang="en-US" dirty="0" smtClean="0">
                <a:solidFill>
                  <a:schemeClr val="tx2">
                    <a:satMod val="200000"/>
                  </a:schemeClr>
                </a:solidFill>
              </a:rPr>
              <a:t>Diplomatic Travelers</a:t>
            </a:r>
          </a:p>
        </p:txBody>
      </p:sp>
      <p:sp>
        <p:nvSpPr>
          <p:cNvPr id="14339" name="Rectangle 3"/>
          <p:cNvSpPr>
            <a:spLocks noGrp="1" noChangeArrowheads="1"/>
          </p:cNvSpPr>
          <p:nvPr>
            <p:ph sz="half" idx="1"/>
          </p:nvPr>
        </p:nvSpPr>
        <p:spPr>
          <a:xfrm>
            <a:off x="228600" y="1143001"/>
            <a:ext cx="3581400" cy="5153464"/>
          </a:xfrm>
        </p:spPr>
        <p:txBody>
          <a:bodyPr/>
          <a:lstStyle/>
          <a:p>
            <a:pPr eaLnBrk="1" hangingPunct="1"/>
            <a:r>
              <a:rPr lang="en-US" sz="2600" b="1" dirty="0" smtClean="0"/>
              <a:t>Ibn Battuta (</a:t>
            </a:r>
            <a:r>
              <a:rPr lang="en-US" sz="2600" dirty="0" smtClean="0"/>
              <a:t>1304-1369) is example</a:t>
            </a:r>
          </a:p>
          <a:p>
            <a:pPr lvl="1" eaLnBrk="1" hangingPunct="1"/>
            <a:r>
              <a:rPr lang="en-US" sz="2200" dirty="0" smtClean="0"/>
              <a:t>Islamic scholar, worked as </a:t>
            </a:r>
            <a:r>
              <a:rPr lang="en-US" sz="2200" b="1" i="1" dirty="0" err="1" smtClean="0"/>
              <a:t>qadi</a:t>
            </a:r>
            <a:r>
              <a:rPr lang="en-US" sz="2200" dirty="0" err="1" smtClean="0"/>
              <a:t>,in</a:t>
            </a:r>
            <a:r>
              <a:rPr lang="en-US" sz="2200" dirty="0" smtClean="0"/>
              <a:t> governments on extensive travel</a:t>
            </a:r>
          </a:p>
          <a:p>
            <a:pPr lvl="1" eaLnBrk="1" hangingPunct="1"/>
            <a:r>
              <a:rPr lang="en-US" sz="2200" dirty="0" smtClean="0"/>
              <a:t>Strict punishment given out according to </a:t>
            </a:r>
            <a:r>
              <a:rPr lang="en-US" sz="2200" dirty="0" err="1" smtClean="0"/>
              <a:t>sharia</a:t>
            </a:r>
            <a:endParaRPr lang="en-US" sz="2200" dirty="0" smtClean="0"/>
          </a:p>
          <a:p>
            <a:pPr lvl="2" eaLnBrk="1" hangingPunct="1"/>
            <a:r>
              <a:rPr lang="en-US" sz="2000" dirty="0" smtClean="0"/>
              <a:t>80 lashes for drinking alcohol, hand amputations for theft</a:t>
            </a:r>
          </a:p>
          <a:p>
            <a:pPr lvl="2" eaLnBrk="1" hangingPunct="1"/>
            <a:r>
              <a:rPr lang="en-US" sz="2000" dirty="0" smtClean="0"/>
              <a:t>Unable to convince women of </a:t>
            </a:r>
            <a:r>
              <a:rPr lang="en-US" sz="2000" dirty="0" err="1" smtClean="0"/>
              <a:t>Maldive</a:t>
            </a:r>
            <a:r>
              <a:rPr lang="en-US" sz="2000" dirty="0" smtClean="0"/>
              <a:t> islands to cover breasts</a:t>
            </a:r>
          </a:p>
        </p:txBody>
      </p:sp>
      <p:pic>
        <p:nvPicPr>
          <p:cNvPr id="6" name="Content Placeholder 5" descr="Marco Polo Ibn Battuta.JPG"/>
          <p:cNvPicPr>
            <a:picLocks noGrp="1" noChangeAspect="1"/>
          </p:cNvPicPr>
          <p:nvPr>
            <p:ph sz="half" idx="2"/>
          </p:nvPr>
        </p:nvPicPr>
        <p:blipFill>
          <a:blip r:embed="rId2" cstate="print"/>
          <a:stretch>
            <a:fillRect/>
          </a:stretch>
        </p:blipFill>
        <p:spPr>
          <a:xfrm>
            <a:off x="3696956" y="1671708"/>
            <a:ext cx="5447044" cy="3752409"/>
          </a:xfrm>
        </p:spPr>
      </p:pic>
      <p:sp>
        <p:nvSpPr>
          <p:cNvPr id="14340"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FD12F791-7A04-4422-8827-D88AFDB3D27C}" type="slidenum">
              <a:rPr lang="en-US" altLang="en-US" smtClean="0"/>
              <a:pPr/>
              <a:t>10</a:t>
            </a:fld>
            <a:endParaRPr lang="en-US" altLang="en-US" smtClean="0"/>
          </a:p>
        </p:txBody>
      </p:sp>
      <p:sp>
        <p:nvSpPr>
          <p:cNvPr id="2" name="TextBox 1"/>
          <p:cNvSpPr txBox="1"/>
          <p:nvPr/>
        </p:nvSpPr>
        <p:spPr>
          <a:xfrm>
            <a:off x="3810001" y="5867400"/>
            <a:ext cx="5105400" cy="646331"/>
          </a:xfrm>
          <a:prstGeom prst="rect">
            <a:avLst/>
          </a:prstGeom>
          <a:noFill/>
        </p:spPr>
        <p:txBody>
          <a:bodyPr wrap="square" rtlCol="0">
            <a:spAutoFit/>
          </a:bodyPr>
          <a:lstStyle/>
          <a:p>
            <a:r>
              <a:rPr lang="en-US" dirty="0" smtClean="0"/>
              <a:t>Ibn Battuta visited 44 modern countries and logged in 73,000 miles</a:t>
            </a:r>
            <a:endParaRPr lang="en-US" dirty="0"/>
          </a:p>
        </p:txBody>
      </p:sp>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457200" y="0"/>
            <a:ext cx="4267200" cy="1426464"/>
          </a:xfrm>
        </p:spPr>
        <p:txBody>
          <a:bodyPr/>
          <a:lstStyle/>
          <a:p>
            <a:pPr eaLnBrk="1" fontAlgn="auto" hangingPunct="1">
              <a:spcAft>
                <a:spcPts val="0"/>
              </a:spcAft>
              <a:defRPr/>
            </a:pPr>
            <a:r>
              <a:rPr lang="en-US" dirty="0" smtClean="0">
                <a:solidFill>
                  <a:schemeClr val="tx2">
                    <a:satMod val="200000"/>
                  </a:schemeClr>
                </a:solidFill>
              </a:rPr>
              <a:t>Missionary Travelers</a:t>
            </a:r>
          </a:p>
        </p:txBody>
      </p:sp>
      <p:sp>
        <p:nvSpPr>
          <p:cNvPr id="15363" name="Rectangle 3"/>
          <p:cNvSpPr>
            <a:spLocks noGrp="1" noChangeArrowheads="1"/>
          </p:cNvSpPr>
          <p:nvPr>
            <p:ph sz="half" idx="1"/>
          </p:nvPr>
        </p:nvSpPr>
        <p:spPr>
          <a:xfrm>
            <a:off x="228600" y="1295401"/>
            <a:ext cx="4572000" cy="5001064"/>
          </a:xfrm>
        </p:spPr>
        <p:txBody>
          <a:bodyPr/>
          <a:lstStyle/>
          <a:p>
            <a:pPr eaLnBrk="1" hangingPunct="1"/>
            <a:r>
              <a:rPr lang="en-US" sz="1800" b="1" dirty="0" smtClean="0"/>
              <a:t>Sufi missionaries travel throughout new Muslim territories, 1000-1500 CE</a:t>
            </a:r>
          </a:p>
          <a:p>
            <a:pPr lvl="1" eaLnBrk="1" hangingPunct="1"/>
            <a:r>
              <a:rPr lang="en-US" sz="1800" dirty="0" smtClean="0"/>
              <a:t>Did not insist on strict doctrine, very flexible</a:t>
            </a:r>
          </a:p>
          <a:p>
            <a:pPr lvl="1" eaLnBrk="1" hangingPunct="1"/>
            <a:r>
              <a:rPr lang="en-US" sz="1800" dirty="0" smtClean="0"/>
              <a:t>Spread Islamic values w/out  resistance</a:t>
            </a:r>
          </a:p>
          <a:p>
            <a:pPr eaLnBrk="1" hangingPunct="1"/>
            <a:r>
              <a:rPr lang="en-US" sz="1800" b="1" dirty="0" smtClean="0"/>
              <a:t>Christian missionaries accompany, follow Crusaders</a:t>
            </a:r>
          </a:p>
          <a:p>
            <a:pPr lvl="1" eaLnBrk="1" hangingPunct="1"/>
            <a:r>
              <a:rPr lang="en-US" sz="1800" dirty="0" smtClean="0"/>
              <a:t>Roman Catholic priests travel east to serve expatriate communities</a:t>
            </a:r>
          </a:p>
          <a:p>
            <a:pPr lvl="1" eaLnBrk="1" hangingPunct="1"/>
            <a:r>
              <a:rPr lang="en-US" sz="1800" b="1" dirty="0" smtClean="0"/>
              <a:t>John of </a:t>
            </a:r>
            <a:r>
              <a:rPr lang="en-US" sz="1800" b="1" dirty="0" err="1" smtClean="0"/>
              <a:t>Montecorvino</a:t>
            </a:r>
            <a:r>
              <a:rPr lang="en-US" sz="1800" b="1" dirty="0" smtClean="0"/>
              <a:t> </a:t>
            </a:r>
            <a:r>
              <a:rPr lang="en-US" sz="1800" dirty="0" smtClean="0"/>
              <a:t>travels to China in 1291-dies 1328</a:t>
            </a:r>
          </a:p>
          <a:p>
            <a:pPr lvl="2" eaLnBrk="1" hangingPunct="1"/>
            <a:r>
              <a:rPr lang="en-US" sz="1600" b="1" dirty="0" smtClean="0"/>
              <a:t>Italian Franciscan who worked to establish Christianity in China</a:t>
            </a:r>
          </a:p>
          <a:p>
            <a:pPr lvl="2" eaLnBrk="1" hangingPunct="1"/>
            <a:r>
              <a:rPr lang="en-US" sz="1800" dirty="0" smtClean="0"/>
              <a:t>Attracts few Chinese, but respected among Chinese and Mongols</a:t>
            </a:r>
          </a:p>
          <a:p>
            <a:pPr lvl="2" eaLnBrk="1" hangingPunct="1"/>
            <a:r>
              <a:rPr lang="en-US" sz="1800" dirty="0" smtClean="0"/>
              <a:t>Translates Biblical texts, builds Churches</a:t>
            </a:r>
          </a:p>
        </p:txBody>
      </p:sp>
      <p:pic>
        <p:nvPicPr>
          <p:cNvPr id="8" name="Content Placeholder 7" descr="christian missionaries in china.jpg"/>
          <p:cNvPicPr>
            <a:picLocks noGrp="1" noChangeAspect="1"/>
          </p:cNvPicPr>
          <p:nvPr>
            <p:ph sz="half" idx="2"/>
          </p:nvPr>
        </p:nvPicPr>
        <p:blipFill>
          <a:blip r:embed="rId2"/>
          <a:stretch>
            <a:fillRect/>
          </a:stretch>
        </p:blipFill>
        <p:spPr>
          <a:xfrm>
            <a:off x="5181600" y="228600"/>
            <a:ext cx="3622933" cy="4525962"/>
          </a:xfrm>
        </p:spPr>
      </p:pic>
      <p:sp>
        <p:nvSpPr>
          <p:cNvPr id="15364"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FF3B373F-7CFD-40C2-B692-F6E230B8C64E}" type="slidenum">
              <a:rPr lang="en-US" altLang="en-US" smtClean="0"/>
              <a:pPr/>
              <a:t>11</a:t>
            </a:fld>
            <a:endParaRPr lang="en-US" altLang="en-US" smtClean="0"/>
          </a:p>
        </p:txBody>
      </p:sp>
      <p:sp>
        <p:nvSpPr>
          <p:cNvPr id="9" name="TextBox 8"/>
          <p:cNvSpPr txBox="1"/>
          <p:nvPr/>
        </p:nvSpPr>
        <p:spPr>
          <a:xfrm>
            <a:off x="4800600" y="4876800"/>
            <a:ext cx="4343400" cy="2031325"/>
          </a:xfrm>
          <a:prstGeom prst="rect">
            <a:avLst/>
          </a:prstGeom>
          <a:noFill/>
        </p:spPr>
        <p:txBody>
          <a:bodyPr wrap="square" rtlCol="0">
            <a:spAutoFit/>
          </a:bodyPr>
          <a:lstStyle/>
          <a:p>
            <a:r>
              <a:rPr lang="en-US" dirty="0" err="1" smtClean="0"/>
              <a:t>Caterina</a:t>
            </a:r>
            <a:r>
              <a:rPr lang="en-US" dirty="0" smtClean="0"/>
              <a:t> </a:t>
            </a:r>
            <a:r>
              <a:rPr lang="en-US" dirty="0" err="1" smtClean="0"/>
              <a:t>Vilioni</a:t>
            </a:r>
            <a:r>
              <a:rPr lang="en-US" dirty="0" smtClean="0"/>
              <a:t>, daughter of the Venetian merchant </a:t>
            </a:r>
            <a:r>
              <a:rPr lang="en-US" dirty="0" err="1" smtClean="0"/>
              <a:t>Domenico</a:t>
            </a:r>
            <a:r>
              <a:rPr lang="en-US" dirty="0" smtClean="0"/>
              <a:t> </a:t>
            </a:r>
            <a:r>
              <a:rPr lang="en-US" dirty="0" err="1" smtClean="0"/>
              <a:t>Vilioni</a:t>
            </a:r>
            <a:r>
              <a:rPr lang="en-US" dirty="0" smtClean="0"/>
              <a:t>, died in the Chinese trading city of Yangzhou in 1342. Her tombstone, which shows she was part of the Roman Catholic community in Yangzhou, came to light during a construction project in 1951. </a:t>
            </a:r>
            <a:endParaRPr lang="en-US" dirty="0"/>
          </a:p>
        </p:txBody>
      </p:sp>
    </p:spTree>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457200" y="512763"/>
            <a:ext cx="8229600" cy="914400"/>
          </a:xfrm>
        </p:spPr>
        <p:txBody>
          <a:bodyPr/>
          <a:lstStyle/>
          <a:p>
            <a:pPr eaLnBrk="1" fontAlgn="auto" hangingPunct="1">
              <a:spcAft>
                <a:spcPts val="0"/>
              </a:spcAft>
              <a:defRPr/>
            </a:pPr>
            <a:r>
              <a:rPr lang="en-US" smtClean="0">
                <a:solidFill>
                  <a:schemeClr val="tx2">
                    <a:satMod val="200000"/>
                  </a:schemeClr>
                </a:solidFill>
              </a:rPr>
              <a:t>Cultural Exchanges</a:t>
            </a:r>
          </a:p>
        </p:txBody>
      </p:sp>
      <p:sp>
        <p:nvSpPr>
          <p:cNvPr id="16387" name="Rectangle 3"/>
          <p:cNvSpPr>
            <a:spLocks noGrp="1" noChangeArrowheads="1"/>
          </p:cNvSpPr>
          <p:nvPr>
            <p:ph sz="half" idx="1"/>
          </p:nvPr>
        </p:nvSpPr>
        <p:spPr>
          <a:xfrm>
            <a:off x="228600" y="1219200"/>
            <a:ext cx="5638800" cy="4602163"/>
          </a:xfrm>
        </p:spPr>
        <p:txBody>
          <a:bodyPr/>
          <a:lstStyle/>
          <a:p>
            <a:pPr eaLnBrk="1" hangingPunct="1"/>
            <a:r>
              <a:rPr lang="en-US" dirty="0" smtClean="0"/>
              <a:t>Songs and Stories </a:t>
            </a:r>
            <a:r>
              <a:rPr lang="en-US" b="1" dirty="0" smtClean="0"/>
              <a:t>– troubadours</a:t>
            </a:r>
          </a:p>
          <a:p>
            <a:pPr eaLnBrk="1" hangingPunct="1"/>
            <a:r>
              <a:rPr lang="en-US" b="1" dirty="0" smtClean="0"/>
              <a:t>European scientists consulted with Muslim and Jewish counterparts on understanding of  natural world</a:t>
            </a:r>
          </a:p>
          <a:p>
            <a:pPr eaLnBrk="1" hangingPunct="1"/>
            <a:r>
              <a:rPr lang="en-US" b="1" dirty="0" smtClean="0"/>
              <a:t>The magnetic compass from China </a:t>
            </a:r>
          </a:p>
          <a:p>
            <a:pPr lvl="1" eaLnBrk="1" hangingPunct="1"/>
            <a:r>
              <a:rPr lang="en-US" b="1" dirty="0" smtClean="0"/>
              <a:t>Invented in Tang or Song dynasty</a:t>
            </a:r>
          </a:p>
          <a:p>
            <a:pPr lvl="1" eaLnBrk="1" hangingPunct="1"/>
            <a:r>
              <a:rPr lang="en-US" b="1" dirty="0" smtClean="0"/>
              <a:t>Spread during the 11</a:t>
            </a:r>
            <a:r>
              <a:rPr lang="en-US" b="1" baseline="30000" dirty="0" smtClean="0"/>
              <a:t>th</a:t>
            </a:r>
            <a:r>
              <a:rPr lang="en-US" b="1" dirty="0" smtClean="0"/>
              <a:t> century in Indian Ocean basin </a:t>
            </a:r>
          </a:p>
          <a:p>
            <a:pPr lvl="1" eaLnBrk="1" hangingPunct="1"/>
            <a:r>
              <a:rPr lang="en-US" b="1" dirty="0" smtClean="0"/>
              <a:t>Mid-12</a:t>
            </a:r>
            <a:r>
              <a:rPr lang="en-US" b="1" baseline="30000" dirty="0" smtClean="0"/>
              <a:t>th</a:t>
            </a:r>
            <a:r>
              <a:rPr lang="en-US" b="1" dirty="0" smtClean="0"/>
              <a:t> century used in the Mediterranean and Atlantic Ocean</a:t>
            </a:r>
          </a:p>
        </p:txBody>
      </p:sp>
      <p:sp>
        <p:nvSpPr>
          <p:cNvPr id="16388"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B502431C-2361-44FE-9866-715017EBBCC2}" type="slidenum">
              <a:rPr lang="en-US" altLang="en-US" smtClean="0"/>
              <a:pPr/>
              <a:t>12</a:t>
            </a:fld>
            <a:endParaRPr lang="en-US" altLang="en-US" smtClean="0"/>
          </a:p>
        </p:txBody>
      </p:sp>
      <p:pic>
        <p:nvPicPr>
          <p:cNvPr id="16389" name="Picture 6"/>
          <p:cNvPicPr>
            <a:picLocks noGrp="1" noChangeAspect="1" noChangeArrowheads="1"/>
          </p:cNvPicPr>
          <p:nvPr>
            <p:ph sz="half" idx="2"/>
          </p:nvPr>
        </p:nvPicPr>
        <p:blipFill>
          <a:blip r:embed="rId2"/>
          <a:srcRect/>
          <a:stretch>
            <a:fillRect/>
          </a:stretch>
        </p:blipFill>
        <p:spPr>
          <a:xfrm>
            <a:off x="5867400" y="2514600"/>
            <a:ext cx="3001963" cy="2001838"/>
          </a:xfrm>
          <a:noFill/>
        </p:spPr>
      </p:pic>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chess.jpg"/>
          <p:cNvPicPr>
            <a:picLocks noGrp="1" noChangeAspect="1"/>
          </p:cNvPicPr>
          <p:nvPr>
            <p:ph sz="half" idx="1"/>
          </p:nvPr>
        </p:nvPicPr>
        <p:blipFill>
          <a:blip r:embed="rId2"/>
          <a:stretch>
            <a:fillRect/>
          </a:stretch>
        </p:blipFill>
        <p:spPr>
          <a:xfrm>
            <a:off x="228601" y="1676400"/>
            <a:ext cx="4317132" cy="4935705"/>
          </a:xfrm>
        </p:spPr>
      </p:pic>
      <p:sp>
        <p:nvSpPr>
          <p:cNvPr id="4" name="Content Placeholder 3"/>
          <p:cNvSpPr>
            <a:spLocks noGrp="1"/>
          </p:cNvSpPr>
          <p:nvPr>
            <p:ph sz="half" idx="2"/>
          </p:nvPr>
        </p:nvSpPr>
        <p:spPr/>
        <p:txBody>
          <a:bodyPr/>
          <a:lstStyle/>
          <a:p>
            <a:r>
              <a:rPr lang="en-US" dirty="0" smtClean="0"/>
              <a:t>An illustration from a manuscript of 1282 depicts a Christian (left) playing chess with a Muslim (right). Chess was one of many cultural elements that passed from Muslim to Christian societies during the crusading era. </a:t>
            </a:r>
            <a:endParaRPr lang="en-US" dirty="0"/>
          </a:p>
        </p:txBody>
      </p:sp>
      <p:sp>
        <p:nvSpPr>
          <p:cNvPr id="5" name="Slide Number Placeholder 4"/>
          <p:cNvSpPr>
            <a:spLocks noGrp="1"/>
          </p:cNvSpPr>
          <p:nvPr>
            <p:ph type="sldNum" sz="quarter" idx="12"/>
          </p:nvPr>
        </p:nvSpPr>
        <p:spPr/>
        <p:txBody>
          <a:bodyPr/>
          <a:lstStyle/>
          <a:p>
            <a:pPr>
              <a:defRPr/>
            </a:pPr>
            <a:fld id="{19F6C850-5323-4E89-ACFC-50F5996140F0}" type="slidenum">
              <a:rPr lang="en-US" altLang="en-US" smtClean="0"/>
              <a:pPr>
                <a:defRPr/>
              </a:pPr>
              <a:t>13</a:t>
            </a:fld>
            <a:endParaRPr lang="en-US" altLang="en-US"/>
          </a:p>
        </p:txBody>
      </p:sp>
    </p:spTree>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457200" y="228601"/>
            <a:ext cx="8229600" cy="685800"/>
          </a:xfrm>
        </p:spPr>
        <p:txBody>
          <a:bodyPr/>
          <a:lstStyle/>
          <a:p>
            <a:pPr eaLnBrk="1" fontAlgn="auto" hangingPunct="1">
              <a:spcAft>
                <a:spcPts val="0"/>
              </a:spcAft>
              <a:defRPr/>
            </a:pPr>
            <a:r>
              <a:rPr lang="en-US" dirty="0" smtClean="0">
                <a:solidFill>
                  <a:schemeClr val="tx2">
                    <a:satMod val="200000"/>
                  </a:schemeClr>
                </a:solidFill>
              </a:rPr>
              <a:t>Spread of Crops</a:t>
            </a:r>
          </a:p>
        </p:txBody>
      </p:sp>
      <p:sp>
        <p:nvSpPr>
          <p:cNvPr id="17411" name="Rectangle 3"/>
          <p:cNvSpPr>
            <a:spLocks noGrp="1" noChangeArrowheads="1"/>
          </p:cNvSpPr>
          <p:nvPr>
            <p:ph sz="half" idx="1"/>
          </p:nvPr>
        </p:nvSpPr>
        <p:spPr>
          <a:xfrm>
            <a:off x="465138" y="914402"/>
            <a:ext cx="5402262" cy="5381624"/>
          </a:xfrm>
        </p:spPr>
        <p:txBody>
          <a:bodyPr/>
          <a:lstStyle/>
          <a:p>
            <a:pPr eaLnBrk="1" hangingPunct="1"/>
            <a:r>
              <a:rPr lang="en-US" sz="2000" b="1" dirty="0" smtClean="0"/>
              <a:t>Muslim travelers introduce new crops to Sub-Saharan Africa</a:t>
            </a:r>
          </a:p>
          <a:p>
            <a:pPr eaLnBrk="1" hangingPunct="1"/>
            <a:r>
              <a:rPr lang="en-US" sz="2000" dirty="0" smtClean="0"/>
              <a:t>Citrus fruits, Asian rice, cotton</a:t>
            </a:r>
          </a:p>
          <a:p>
            <a:pPr lvl="1" eaLnBrk="1" hangingPunct="1"/>
            <a:r>
              <a:rPr lang="en-US" sz="2000" b="1" dirty="0" smtClean="0"/>
              <a:t>Enrich diets by 1100</a:t>
            </a:r>
          </a:p>
          <a:p>
            <a:pPr lvl="1" eaLnBrk="1" hangingPunct="1"/>
            <a:r>
              <a:rPr lang="en-US" sz="2000" b="1" dirty="0" smtClean="0"/>
              <a:t>Cotton</a:t>
            </a:r>
            <a:r>
              <a:rPr lang="en-US" sz="2000" dirty="0" smtClean="0"/>
              <a:t> fabrics worn by ruling elite and wealthy merchants</a:t>
            </a:r>
          </a:p>
          <a:p>
            <a:pPr lvl="1" eaLnBrk="1" hangingPunct="1"/>
            <a:r>
              <a:rPr lang="en-US" sz="2000" dirty="0" smtClean="0"/>
              <a:t>Principal textile produced there by 1500</a:t>
            </a:r>
          </a:p>
          <a:p>
            <a:pPr eaLnBrk="1" hangingPunct="1"/>
            <a:r>
              <a:rPr lang="en-US" sz="2000" b="1" dirty="0" smtClean="0"/>
              <a:t>Sugarcane</a:t>
            </a:r>
          </a:p>
          <a:p>
            <a:pPr lvl="1" eaLnBrk="1" hangingPunct="1"/>
            <a:r>
              <a:rPr lang="en-US" sz="2000" dirty="0" smtClean="0"/>
              <a:t>Muslims introduce crystallized sugar to European crusaders </a:t>
            </a:r>
          </a:p>
          <a:p>
            <a:pPr lvl="1" eaLnBrk="1" hangingPunct="1"/>
            <a:r>
              <a:rPr lang="en-US" sz="2000" dirty="0" smtClean="0"/>
              <a:t>Demand increases rapidly</a:t>
            </a:r>
          </a:p>
          <a:p>
            <a:pPr lvl="1" eaLnBrk="1" hangingPunct="1"/>
            <a:r>
              <a:rPr lang="en-US" sz="2000" dirty="0" smtClean="0"/>
              <a:t>Invest in sugar plantations in Mediterranean</a:t>
            </a:r>
          </a:p>
          <a:p>
            <a:pPr lvl="1" eaLnBrk="1" hangingPunct="1"/>
            <a:r>
              <a:rPr lang="en-US" sz="2000" dirty="0" smtClean="0"/>
              <a:t>Europeans use Muslim precedent of having large populations of slaves work on sugarcane plantations</a:t>
            </a:r>
          </a:p>
        </p:txBody>
      </p:sp>
      <p:sp>
        <p:nvSpPr>
          <p:cNvPr id="17412"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C3AD8A56-D577-4CF2-B74C-3ED5EACAD0E7}" type="slidenum">
              <a:rPr lang="en-US" altLang="en-US" smtClean="0"/>
              <a:pPr/>
              <a:t>14</a:t>
            </a:fld>
            <a:endParaRPr lang="en-US" altLang="en-US" smtClean="0"/>
          </a:p>
        </p:txBody>
      </p:sp>
      <p:pic>
        <p:nvPicPr>
          <p:cNvPr id="17413" name="Picture 8" descr="C:\Documents and Settings\ELIZABETH_CAIN\Local Settings\Temporary Internet Files\Content.IE5\7UOVQSAO\MC900431897[1].wmf"/>
          <p:cNvPicPr>
            <a:picLocks noChangeAspect="1" noChangeArrowheads="1"/>
          </p:cNvPicPr>
          <p:nvPr/>
        </p:nvPicPr>
        <p:blipFill>
          <a:blip r:embed="rId2"/>
          <a:srcRect/>
          <a:stretch>
            <a:fillRect/>
          </a:stretch>
        </p:blipFill>
        <p:spPr bwMode="auto">
          <a:xfrm>
            <a:off x="6324600" y="4343400"/>
            <a:ext cx="1711325" cy="1841500"/>
          </a:xfrm>
          <a:prstGeom prst="rect">
            <a:avLst/>
          </a:prstGeom>
          <a:noFill/>
          <a:ln w="9525">
            <a:noFill/>
            <a:miter lim="800000"/>
            <a:headEnd/>
            <a:tailEnd/>
          </a:ln>
        </p:spPr>
      </p:pic>
      <p:pic>
        <p:nvPicPr>
          <p:cNvPr id="17414" name="Picture 9" descr="C:\Documents and Settings\ELIZABETH_CAIN\Local Settings\Temporary Internet Files\Content.IE5\UP25GL47\MC900215105[1].wmf"/>
          <p:cNvPicPr>
            <a:picLocks noChangeAspect="1" noChangeArrowheads="1"/>
          </p:cNvPicPr>
          <p:nvPr/>
        </p:nvPicPr>
        <p:blipFill>
          <a:blip r:embed="rId3"/>
          <a:srcRect/>
          <a:stretch>
            <a:fillRect/>
          </a:stretch>
        </p:blipFill>
        <p:spPr bwMode="auto">
          <a:xfrm>
            <a:off x="5867400" y="228600"/>
            <a:ext cx="1652588" cy="1600200"/>
          </a:xfrm>
          <a:prstGeom prst="rect">
            <a:avLst/>
          </a:prstGeom>
          <a:noFill/>
          <a:ln w="9525">
            <a:noFill/>
            <a:miter lim="800000"/>
            <a:headEnd/>
            <a:tailEnd/>
          </a:ln>
        </p:spPr>
      </p:pic>
      <p:pic>
        <p:nvPicPr>
          <p:cNvPr id="17415" name="Picture 10" descr="C:\Documents and Settings\ELIZABETH_CAIN\Local Settings\Temporary Internet Files\Content.IE5\7UOVQSAO\MC900237357[1].wmf"/>
          <p:cNvPicPr>
            <a:picLocks noChangeAspect="1" noChangeArrowheads="1"/>
          </p:cNvPicPr>
          <p:nvPr/>
        </p:nvPicPr>
        <p:blipFill>
          <a:blip r:embed="rId4"/>
          <a:srcRect/>
          <a:stretch>
            <a:fillRect/>
          </a:stretch>
        </p:blipFill>
        <p:spPr bwMode="auto">
          <a:xfrm>
            <a:off x="6705600" y="2209800"/>
            <a:ext cx="1905000" cy="1662113"/>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pPr eaLnBrk="1" fontAlgn="auto" hangingPunct="1">
              <a:spcAft>
                <a:spcPts val="0"/>
              </a:spcAft>
              <a:defRPr/>
            </a:pPr>
            <a:r>
              <a:rPr lang="en-US" smtClean="0">
                <a:solidFill>
                  <a:schemeClr val="tx2">
                    <a:satMod val="200000"/>
                  </a:schemeClr>
                </a:solidFill>
              </a:rPr>
              <a:t>Gunpowder Technologies</a:t>
            </a:r>
          </a:p>
        </p:txBody>
      </p:sp>
      <p:sp>
        <p:nvSpPr>
          <p:cNvPr id="18435" name="Rectangle 3"/>
          <p:cNvSpPr>
            <a:spLocks noGrp="1" noChangeArrowheads="1"/>
          </p:cNvSpPr>
          <p:nvPr>
            <p:ph idx="1"/>
          </p:nvPr>
        </p:nvSpPr>
        <p:spPr/>
        <p:txBody>
          <a:bodyPr/>
          <a:lstStyle/>
          <a:p>
            <a:pPr eaLnBrk="1" hangingPunct="1"/>
            <a:r>
              <a:rPr lang="en-US" b="1" dirty="0" smtClean="0"/>
              <a:t>Mongols spread gunpowder</a:t>
            </a:r>
          </a:p>
          <a:p>
            <a:pPr lvl="1" eaLnBrk="1" hangingPunct="1"/>
            <a:r>
              <a:rPr lang="en-US" dirty="0" smtClean="0"/>
              <a:t>Mongols learn it from China and use it w/ catapults, trebuchets against Persia</a:t>
            </a:r>
          </a:p>
          <a:p>
            <a:pPr lvl="1" eaLnBrk="1" hangingPunct="1"/>
            <a:r>
              <a:rPr lang="en-US" dirty="0" smtClean="0"/>
              <a:t>Muslims develop their own</a:t>
            </a:r>
          </a:p>
          <a:p>
            <a:pPr eaLnBrk="1" hangingPunct="1"/>
            <a:r>
              <a:rPr lang="en-US" b="1" dirty="0" smtClean="0"/>
              <a:t>Technology reaches Europe by 1258</a:t>
            </a:r>
          </a:p>
          <a:p>
            <a:pPr lvl="1" eaLnBrk="1" hangingPunct="1"/>
            <a:r>
              <a:rPr lang="en-US" dirty="0" smtClean="0"/>
              <a:t>By Mongol-ruled Russia</a:t>
            </a:r>
          </a:p>
          <a:p>
            <a:pPr lvl="1" eaLnBrk="1" hangingPunct="1"/>
            <a:r>
              <a:rPr lang="en-US" dirty="0" smtClean="0"/>
              <a:t>Primitive cannons  used by 14</a:t>
            </a:r>
            <a:r>
              <a:rPr lang="en-US" baseline="30000" dirty="0" smtClean="0"/>
              <a:t>th</a:t>
            </a:r>
            <a:r>
              <a:rPr lang="en-US" dirty="0" smtClean="0"/>
              <a:t> century</a:t>
            </a:r>
          </a:p>
          <a:p>
            <a:pPr lvl="1" eaLnBrk="1" hangingPunct="1"/>
            <a:endParaRPr lang="en-US" dirty="0" smtClean="0"/>
          </a:p>
        </p:txBody>
      </p:sp>
      <p:sp>
        <p:nvSpPr>
          <p:cNvPr id="18436"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9CB9A984-9E52-4BC4-BA84-FE6D8D7F7F26}" type="slidenum">
              <a:rPr lang="en-US" altLang="en-US" smtClean="0"/>
              <a:pPr/>
              <a:t>15</a:t>
            </a:fld>
            <a:endParaRPr lang="en-US" altLang="en-US" smtClean="0"/>
          </a:p>
        </p:txBody>
      </p:sp>
      <p:pic>
        <p:nvPicPr>
          <p:cNvPr id="18437" name="Picture 5" descr="C:\Documents and Settings\ELIZABETH_CAIN\Local Settings\Temporary Internet Files\Content.IE5\UP25GL47\MC900090122[1].wmf"/>
          <p:cNvPicPr>
            <a:picLocks noChangeAspect="1" noChangeArrowheads="1"/>
          </p:cNvPicPr>
          <p:nvPr/>
        </p:nvPicPr>
        <p:blipFill>
          <a:blip r:embed="rId2"/>
          <a:srcRect/>
          <a:stretch>
            <a:fillRect/>
          </a:stretch>
        </p:blipFill>
        <p:spPr bwMode="auto">
          <a:xfrm>
            <a:off x="6553200" y="4800600"/>
            <a:ext cx="2309813" cy="1400175"/>
          </a:xfrm>
          <a:prstGeom prst="rect">
            <a:avLst/>
          </a:prstGeom>
          <a:noFill/>
          <a:ln w="9525">
            <a:noFill/>
            <a:miter lim="800000"/>
            <a:headEnd/>
            <a:tailEnd/>
          </a:ln>
        </p:spPr>
      </p:pic>
      <p:pic>
        <p:nvPicPr>
          <p:cNvPr id="18438" name="Picture 6" descr="C:\Documents and Settings\ELIZABETH_CAIN\Local Settings\Temporary Internet Files\Content.IE5\CXITODCZ\MM900283570[1].gif"/>
          <p:cNvPicPr>
            <a:picLocks noChangeAspect="1" noChangeArrowheads="1" noCrop="1"/>
          </p:cNvPicPr>
          <p:nvPr/>
        </p:nvPicPr>
        <p:blipFill>
          <a:blip r:embed="rId3"/>
          <a:srcRect/>
          <a:stretch>
            <a:fillRect/>
          </a:stretch>
        </p:blipFill>
        <p:spPr bwMode="auto">
          <a:xfrm>
            <a:off x="685800" y="4800600"/>
            <a:ext cx="1987550" cy="1711325"/>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458200" cy="1198563"/>
          </a:xfrm>
        </p:spPr>
        <p:txBody>
          <a:bodyPr/>
          <a:lstStyle/>
          <a:p>
            <a:r>
              <a:rPr lang="en-US" sz="1400" dirty="0" smtClean="0"/>
              <a:t>English forces besiege a French citadel during the </a:t>
            </a:r>
            <a:r>
              <a:rPr lang="en-US" sz="1400" b="1" dirty="0" smtClean="0"/>
              <a:t>Hundred Years' War (1337–1453). </a:t>
            </a:r>
            <a:r>
              <a:rPr lang="en-US" sz="1400" dirty="0" smtClean="0"/>
              <a:t>Note that the besiegers on the left side of this manuscript illustration employ cannons and smaller firearms that launch gunpowder bombs. Although essentially a dynastic conflict b/n 2 European ruling houses, the series of conflicts that constituted the 100 Years’ War had a </a:t>
            </a:r>
            <a:r>
              <a:rPr lang="en-US" sz="1400" b="1" dirty="0" smtClean="0"/>
              <a:t>significant impact on military technology and strategy and were major influence on developing notions of French and English NATIONALISM.</a:t>
            </a:r>
            <a:endParaRPr lang="en-US" sz="1400" b="1" dirty="0"/>
          </a:p>
        </p:txBody>
      </p:sp>
      <p:pic>
        <p:nvPicPr>
          <p:cNvPr id="5" name="Content Placeholder 4" descr="hundred years war.jpg"/>
          <p:cNvPicPr>
            <a:picLocks noGrp="1" noChangeAspect="1"/>
          </p:cNvPicPr>
          <p:nvPr>
            <p:ph idx="1"/>
          </p:nvPr>
        </p:nvPicPr>
        <p:blipFill>
          <a:blip r:embed="rId2"/>
          <a:stretch>
            <a:fillRect/>
          </a:stretch>
        </p:blipFill>
        <p:spPr>
          <a:xfrm>
            <a:off x="1143000" y="1676401"/>
            <a:ext cx="7278137" cy="5181599"/>
          </a:xfrm>
        </p:spPr>
      </p:pic>
      <p:sp>
        <p:nvSpPr>
          <p:cNvPr id="4" name="Slide Number Placeholder 3"/>
          <p:cNvSpPr>
            <a:spLocks noGrp="1"/>
          </p:cNvSpPr>
          <p:nvPr>
            <p:ph type="sldNum" sz="quarter" idx="12"/>
          </p:nvPr>
        </p:nvSpPr>
        <p:spPr/>
        <p:txBody>
          <a:bodyPr/>
          <a:lstStyle/>
          <a:p>
            <a:pPr>
              <a:defRPr/>
            </a:pPr>
            <a:fld id="{2483AE35-FB6D-41FB-994C-8763B130C161}" type="slidenum">
              <a:rPr lang="en-US" altLang="en-US" smtClean="0"/>
              <a:pPr>
                <a:defRPr/>
              </a:pPr>
              <a:t>16</a:t>
            </a:fld>
            <a:endParaRPr lang="en-US" altLang="en-US"/>
          </a:p>
        </p:txBody>
      </p:sp>
    </p:spTree>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Examples of Crisis in Eurasia</a:t>
            </a:r>
            <a:endParaRPr lang="en-US" sz="3600" dirty="0"/>
          </a:p>
        </p:txBody>
      </p:sp>
      <p:sp>
        <p:nvSpPr>
          <p:cNvPr id="3" name="Content Placeholder 2"/>
          <p:cNvSpPr>
            <a:spLocks noGrp="1"/>
          </p:cNvSpPr>
          <p:nvPr>
            <p:ph idx="1"/>
          </p:nvPr>
        </p:nvSpPr>
        <p:spPr/>
        <p:txBody>
          <a:bodyPr/>
          <a:lstStyle/>
          <a:p>
            <a:r>
              <a:rPr lang="en-US" dirty="0" smtClean="0"/>
              <a:t>Little Ice Age</a:t>
            </a:r>
          </a:p>
          <a:p>
            <a:r>
              <a:rPr lang="en-US" dirty="0" smtClean="0"/>
              <a:t>Bubonic Plague</a:t>
            </a:r>
            <a:endParaRPr lang="en-US" dirty="0"/>
          </a:p>
        </p:txBody>
      </p:sp>
      <p:sp>
        <p:nvSpPr>
          <p:cNvPr id="4" name="Slide Number Placeholder 3"/>
          <p:cNvSpPr>
            <a:spLocks noGrp="1"/>
          </p:cNvSpPr>
          <p:nvPr>
            <p:ph type="sldNum" sz="quarter" idx="12"/>
          </p:nvPr>
        </p:nvSpPr>
        <p:spPr/>
        <p:txBody>
          <a:bodyPr/>
          <a:lstStyle/>
          <a:p>
            <a:pPr>
              <a:defRPr/>
            </a:pPr>
            <a:fld id="{2483AE35-FB6D-41FB-994C-8763B130C161}" type="slidenum">
              <a:rPr lang="en-US" altLang="en-US" smtClean="0"/>
              <a:pPr>
                <a:defRPr/>
              </a:pPr>
              <a:t>17</a:t>
            </a:fld>
            <a:endParaRPr lang="en-US" altLang="en-US"/>
          </a:p>
        </p:txBody>
      </p:sp>
    </p:spTree>
    <p:extLst>
      <p:ext uri="{BB962C8B-B14F-4D97-AF65-F5344CB8AC3E}">
        <p14:creationId xmlns:p14="http://schemas.microsoft.com/office/powerpoint/2010/main" val="2276846249"/>
      </p:ext>
    </p:extLst>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“Little Ice Age”</a:t>
            </a:r>
            <a:endParaRPr lang="en-US" dirty="0"/>
          </a:p>
        </p:txBody>
      </p:sp>
      <p:sp>
        <p:nvSpPr>
          <p:cNvPr id="3" name="Content Placeholder 2"/>
          <p:cNvSpPr>
            <a:spLocks noGrp="1"/>
          </p:cNvSpPr>
          <p:nvPr>
            <p:ph sz="half" idx="1"/>
          </p:nvPr>
        </p:nvSpPr>
        <p:spPr/>
        <p:txBody>
          <a:bodyPr/>
          <a:lstStyle/>
          <a:p>
            <a:r>
              <a:rPr lang="en-US" dirty="0" smtClean="0"/>
              <a:t>About 1300 CE-1800 when temperatures were much cooler and shorter growing seasons</a:t>
            </a:r>
          </a:p>
          <a:p>
            <a:r>
              <a:rPr lang="en-US" dirty="0" smtClean="0"/>
              <a:t>Effect</a:t>
            </a:r>
          </a:p>
          <a:p>
            <a:pPr lvl="1"/>
            <a:r>
              <a:rPr lang="en-US" dirty="0" smtClean="0"/>
              <a:t>Decline in agriculture lead to famine and starvation</a:t>
            </a:r>
          </a:p>
          <a:p>
            <a:pPr lvl="1"/>
            <a:r>
              <a:rPr lang="en-US" dirty="0" smtClean="0"/>
              <a:t>Norse settlers abandon Greenland</a:t>
            </a:r>
          </a:p>
          <a:p>
            <a:pPr lvl="1"/>
            <a:endParaRPr lang="en-US"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79868" y="1676400"/>
            <a:ext cx="4227936" cy="2101309"/>
          </a:xfrm>
        </p:spPr>
      </p:pic>
      <p:sp>
        <p:nvSpPr>
          <p:cNvPr id="4" name="Slide Number Placeholder 3"/>
          <p:cNvSpPr>
            <a:spLocks noGrp="1"/>
          </p:cNvSpPr>
          <p:nvPr>
            <p:ph type="sldNum" sz="quarter" idx="12"/>
          </p:nvPr>
        </p:nvSpPr>
        <p:spPr/>
        <p:txBody>
          <a:bodyPr/>
          <a:lstStyle/>
          <a:p>
            <a:pPr>
              <a:defRPr/>
            </a:pPr>
            <a:fld id="{2483AE35-FB6D-41FB-994C-8763B130C161}" type="slidenum">
              <a:rPr lang="en-US" altLang="en-US" smtClean="0"/>
              <a:pPr>
                <a:defRPr/>
              </a:pPr>
              <a:t>18</a:t>
            </a:fld>
            <a:endParaRPr lang="en-US" alt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8276" y="4121746"/>
            <a:ext cx="3991028" cy="2694672"/>
          </a:xfrm>
          <a:prstGeom prst="rect">
            <a:avLst/>
          </a:prstGeom>
        </p:spPr>
      </p:pic>
    </p:spTree>
    <p:extLst>
      <p:ext uri="{BB962C8B-B14F-4D97-AF65-F5344CB8AC3E}">
        <p14:creationId xmlns:p14="http://schemas.microsoft.com/office/powerpoint/2010/main" val="1655564349"/>
      </p:ext>
    </p:extLst>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457200" y="512763"/>
            <a:ext cx="8229600" cy="914400"/>
          </a:xfrm>
        </p:spPr>
        <p:txBody>
          <a:bodyPr/>
          <a:lstStyle/>
          <a:p>
            <a:pPr eaLnBrk="1" fontAlgn="auto" hangingPunct="1">
              <a:spcAft>
                <a:spcPts val="0"/>
              </a:spcAft>
              <a:defRPr/>
            </a:pPr>
            <a:r>
              <a:rPr lang="en-US" smtClean="0">
                <a:solidFill>
                  <a:schemeClr val="tx2">
                    <a:satMod val="200000"/>
                  </a:schemeClr>
                </a:solidFill>
              </a:rPr>
              <a:t>Bubonic Plague</a:t>
            </a:r>
          </a:p>
        </p:txBody>
      </p:sp>
      <p:sp>
        <p:nvSpPr>
          <p:cNvPr id="19459" name="Rectangle 3"/>
          <p:cNvSpPr>
            <a:spLocks noGrp="1" noChangeArrowheads="1"/>
          </p:cNvSpPr>
          <p:nvPr>
            <p:ph sz="half" idx="1"/>
          </p:nvPr>
        </p:nvSpPr>
        <p:spPr>
          <a:xfrm>
            <a:off x="465138" y="1447800"/>
            <a:ext cx="4792662" cy="4848225"/>
          </a:xfrm>
        </p:spPr>
        <p:txBody>
          <a:bodyPr/>
          <a:lstStyle/>
          <a:p>
            <a:pPr marL="182880" lvl="1">
              <a:spcBef>
                <a:spcPts val="1200"/>
              </a:spcBef>
              <a:spcAft>
                <a:spcPts val="0"/>
              </a:spcAft>
            </a:pPr>
            <a:r>
              <a:rPr lang="en-US" sz="1800" b="1" dirty="0"/>
              <a:t>Appears 1</a:t>
            </a:r>
            <a:r>
              <a:rPr lang="en-US" sz="1800" b="1" baseline="30000" dirty="0"/>
              <a:t>st</a:t>
            </a:r>
            <a:r>
              <a:rPr lang="en-US" sz="1800" b="1" dirty="0"/>
              <a:t> in  China </a:t>
            </a:r>
          </a:p>
          <a:p>
            <a:pPr marL="182880" lvl="1">
              <a:spcBef>
                <a:spcPts val="1200"/>
              </a:spcBef>
              <a:spcAft>
                <a:spcPts val="0"/>
              </a:spcAft>
            </a:pPr>
            <a:r>
              <a:rPr lang="en-US" sz="1800" b="1" dirty="0"/>
              <a:t>Carried by fleas on rodents</a:t>
            </a:r>
          </a:p>
          <a:p>
            <a:pPr marL="457200" lvl="2">
              <a:spcBef>
                <a:spcPts val="1200"/>
              </a:spcBef>
              <a:spcAft>
                <a:spcPts val="0"/>
              </a:spcAft>
            </a:pPr>
            <a:r>
              <a:rPr lang="en-US" sz="1800" dirty="0"/>
              <a:t>Ex.  Rats,  squirrels, prairie dogs</a:t>
            </a:r>
          </a:p>
          <a:p>
            <a:pPr marL="457200" lvl="2">
              <a:spcBef>
                <a:spcPts val="1200"/>
              </a:spcBef>
              <a:spcAft>
                <a:spcPts val="0"/>
              </a:spcAft>
            </a:pPr>
            <a:r>
              <a:rPr lang="en-US" sz="1800" dirty="0"/>
              <a:t>Fleas seek other hosts –Humans  </a:t>
            </a:r>
          </a:p>
          <a:p>
            <a:pPr marL="457200" lvl="2">
              <a:spcBef>
                <a:spcPts val="1200"/>
              </a:spcBef>
              <a:spcAft>
                <a:spcPts val="0"/>
              </a:spcAft>
            </a:pPr>
            <a:r>
              <a:rPr lang="en-US" sz="1800" dirty="0"/>
              <a:t>Yersinia </a:t>
            </a:r>
            <a:r>
              <a:rPr lang="en-US" sz="1800" dirty="0" err="1"/>
              <a:t>pestis</a:t>
            </a:r>
            <a:r>
              <a:rPr lang="en-US" sz="1800" dirty="0"/>
              <a:t> is the bacteria in stomach of fleas that infect the rodents </a:t>
            </a:r>
          </a:p>
          <a:p>
            <a:pPr marL="285750" lvl="1">
              <a:spcBef>
                <a:spcPts val="1200"/>
              </a:spcBef>
              <a:spcAft>
                <a:spcPts val="0"/>
              </a:spcAft>
            </a:pPr>
            <a:r>
              <a:rPr lang="en-US" sz="1800" b="1" dirty="0"/>
              <a:t>Mongol campaigns spread disease from </a:t>
            </a:r>
            <a:r>
              <a:rPr lang="en-US" sz="1800" b="1" dirty="0" err="1"/>
              <a:t>sw</a:t>
            </a:r>
            <a:r>
              <a:rPr lang="en-US" sz="1800" b="1" dirty="0"/>
              <a:t> China to Chinese Interior in 1331</a:t>
            </a:r>
          </a:p>
          <a:p>
            <a:pPr marL="182880" lvl="1">
              <a:spcBef>
                <a:spcPts val="1200"/>
              </a:spcBef>
              <a:spcAft>
                <a:spcPts val="0"/>
              </a:spcAft>
            </a:pPr>
            <a:r>
              <a:rPr lang="en-US" sz="1800" b="1" dirty="0"/>
              <a:t>Mongols, merchants, and travelers spread the plague westward </a:t>
            </a:r>
          </a:p>
          <a:p>
            <a:pPr marL="457200" lvl="2">
              <a:spcBef>
                <a:spcPts val="1200"/>
              </a:spcBef>
              <a:spcAft>
                <a:spcPts val="0"/>
              </a:spcAft>
            </a:pPr>
            <a:r>
              <a:rPr lang="en-US" sz="1800" dirty="0"/>
              <a:t>Oases, trading towns, ports abundant breeding grounds</a:t>
            </a:r>
          </a:p>
          <a:p>
            <a:pPr marL="457200" lvl="2">
              <a:spcBef>
                <a:spcPts val="1200"/>
              </a:spcBef>
              <a:spcAft>
                <a:spcPts val="0"/>
              </a:spcAft>
            </a:pPr>
            <a:r>
              <a:rPr lang="en-US" sz="1800" dirty="0"/>
              <a:t>By 1348, following trade routes, plague sparked epidemics in Western Europe</a:t>
            </a:r>
          </a:p>
          <a:p>
            <a:pPr marL="411163" lvl="1" indent="-342900" eaLnBrk="1" hangingPunct="1">
              <a:spcBef>
                <a:spcPts val="700"/>
              </a:spcBef>
              <a:buClr>
                <a:schemeClr val="tx2"/>
              </a:buClr>
              <a:buSzPct val="95000"/>
              <a:buFont typeface="Wingdings" pitchFamily="2" charset="2"/>
              <a:buChar char=""/>
              <a:defRPr/>
            </a:pPr>
            <a:endParaRPr lang="en-US" dirty="0" smtClean="0"/>
          </a:p>
        </p:txBody>
      </p:sp>
      <p:sp>
        <p:nvSpPr>
          <p:cNvPr id="19460"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D58E7463-497F-4C68-9839-A6756FC9638B}" type="slidenum">
              <a:rPr lang="en-US" altLang="en-US" smtClean="0"/>
              <a:pPr/>
              <a:t>19</a:t>
            </a:fld>
            <a:endParaRPr lang="en-US" altLang="en-US" smtClean="0"/>
          </a:p>
        </p:txBody>
      </p:sp>
      <p:pic>
        <p:nvPicPr>
          <p:cNvPr id="19462" name="Picture 5" descr="C:\Documents and Settings\ELIZABETH_CAIN\Local Settings\Temporary Internet Files\Content.IE5\01234567\MP910221098[1].jpg"/>
          <p:cNvPicPr>
            <a:picLocks noChangeAspect="1" noChangeArrowheads="1"/>
          </p:cNvPicPr>
          <p:nvPr/>
        </p:nvPicPr>
        <p:blipFill>
          <a:blip r:embed="rId2"/>
          <a:srcRect/>
          <a:stretch>
            <a:fillRect/>
          </a:stretch>
        </p:blipFill>
        <p:spPr bwMode="auto">
          <a:xfrm>
            <a:off x="6360226" y="4773612"/>
            <a:ext cx="2286000" cy="1522413"/>
          </a:xfrm>
          <a:prstGeom prst="rect">
            <a:avLst/>
          </a:prstGeom>
          <a:noFill/>
          <a:ln w="9525">
            <a:noFill/>
            <a:miter lim="800000"/>
            <a:headEnd/>
            <a:tailEnd/>
          </a:ln>
        </p:spPr>
      </p:pic>
      <p:pic>
        <p:nvPicPr>
          <p:cNvPr id="19463" name="Picture 6" descr="C:\Documents and Settings\ELIZABETH_CAIN\Local Settings\Temporary Internet Files\Content.IE5\CXITODCZ\MP900386165[1].jpg"/>
          <p:cNvPicPr>
            <a:picLocks noChangeAspect="1" noChangeArrowheads="1"/>
          </p:cNvPicPr>
          <p:nvPr/>
        </p:nvPicPr>
        <p:blipFill>
          <a:blip r:embed="rId3"/>
          <a:srcRect/>
          <a:stretch>
            <a:fillRect/>
          </a:stretch>
        </p:blipFill>
        <p:spPr bwMode="auto">
          <a:xfrm>
            <a:off x="7848600" y="228600"/>
            <a:ext cx="841375" cy="1258888"/>
          </a:xfrm>
          <a:prstGeom prst="rect">
            <a:avLst/>
          </a:prstGeom>
          <a:noFill/>
          <a:ln w="9525">
            <a:noFill/>
            <a:miter lim="800000"/>
            <a:headEnd/>
            <a:tailEnd/>
          </a:ln>
        </p:spPr>
      </p:pic>
      <p:pic>
        <p:nvPicPr>
          <p:cNvPr id="19464" name="Picture 7"/>
          <p:cNvPicPr>
            <a:picLocks noGrp="1" noChangeAspect="1" noChangeArrowheads="1"/>
          </p:cNvPicPr>
          <p:nvPr>
            <p:ph sz="half" idx="2"/>
          </p:nvPr>
        </p:nvPicPr>
        <p:blipFill>
          <a:blip r:embed="rId4"/>
          <a:srcRect/>
          <a:stretch>
            <a:fillRect/>
          </a:stretch>
        </p:blipFill>
        <p:spPr>
          <a:xfrm>
            <a:off x="5795168" y="2428875"/>
            <a:ext cx="3040063" cy="2046288"/>
          </a:xfrm>
          <a:noFill/>
        </p:spPr>
      </p:pic>
      <p:pic>
        <p:nvPicPr>
          <p:cNvPr id="19465" name="Picture 8" descr="C:\Documents and Settings\ELIZABETH_CAIN\Local Settings\Temporary Internet Files\Content.IE5\7UOVQSAO\MC900084452[1].wmf"/>
          <p:cNvPicPr>
            <a:picLocks noChangeAspect="1" noChangeArrowheads="1"/>
          </p:cNvPicPr>
          <p:nvPr/>
        </p:nvPicPr>
        <p:blipFill>
          <a:blip r:embed="rId5"/>
          <a:srcRect/>
          <a:stretch>
            <a:fillRect/>
          </a:stretch>
        </p:blipFill>
        <p:spPr bwMode="auto">
          <a:xfrm>
            <a:off x="4412456" y="161925"/>
            <a:ext cx="2189163" cy="226695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Motives for long-distance travel between 1000-1500 CE</a:t>
            </a:r>
            <a:endParaRPr lang="en-US" dirty="0"/>
          </a:p>
        </p:txBody>
      </p:sp>
      <p:sp>
        <p:nvSpPr>
          <p:cNvPr id="3" name="Content Placeholder 2"/>
          <p:cNvSpPr>
            <a:spLocks noGrp="1"/>
          </p:cNvSpPr>
          <p:nvPr>
            <p:ph idx="1"/>
          </p:nvPr>
        </p:nvSpPr>
        <p:spPr/>
        <p:txBody>
          <a:bodyPr/>
          <a:lstStyle/>
          <a:p>
            <a:pPr marL="582613" indent="-514350">
              <a:buFont typeface="+mj-lt"/>
              <a:buAutoNum type="arabicPeriod"/>
            </a:pPr>
            <a:r>
              <a:rPr lang="en-US" dirty="0" smtClean="0"/>
              <a:t>Trade</a:t>
            </a:r>
          </a:p>
          <a:p>
            <a:pPr marL="582613" indent="-514350">
              <a:buFont typeface="+mj-lt"/>
              <a:buAutoNum type="arabicPeriod"/>
            </a:pPr>
            <a:r>
              <a:rPr lang="en-US" dirty="0" smtClean="0"/>
              <a:t>Diplomacy</a:t>
            </a:r>
          </a:p>
          <a:p>
            <a:pPr marL="582613" indent="-514350">
              <a:buFont typeface="+mj-lt"/>
              <a:buAutoNum type="arabicPeriod"/>
            </a:pPr>
            <a:r>
              <a:rPr lang="en-US" dirty="0" smtClean="0"/>
              <a:t>Missionary activity</a:t>
            </a:r>
          </a:p>
          <a:p>
            <a:pPr marL="582613" indent="-514350">
              <a:buFont typeface="+mj-lt"/>
              <a:buAutoNum type="arabicPeriod"/>
            </a:pPr>
            <a:endParaRPr lang="en-US" dirty="0"/>
          </a:p>
          <a:p>
            <a:r>
              <a:rPr lang="en-US" dirty="0" smtClean="0"/>
              <a:t>The cross-cultural interactions that resulted helped spread technological innovations throughout the eastern hemisphere</a:t>
            </a:r>
          </a:p>
          <a:p>
            <a:r>
              <a:rPr lang="en-US" b="1" dirty="0" smtClean="0"/>
              <a:t>Long-distance travel much more common than earlier areas</a:t>
            </a:r>
          </a:p>
          <a:p>
            <a:endParaRPr lang="en-US" dirty="0"/>
          </a:p>
        </p:txBody>
      </p:sp>
      <p:sp>
        <p:nvSpPr>
          <p:cNvPr id="4" name="Slide Number Placeholder 3"/>
          <p:cNvSpPr>
            <a:spLocks noGrp="1"/>
          </p:cNvSpPr>
          <p:nvPr>
            <p:ph type="sldNum" sz="quarter" idx="12"/>
          </p:nvPr>
        </p:nvSpPr>
        <p:spPr/>
        <p:txBody>
          <a:bodyPr/>
          <a:lstStyle/>
          <a:p>
            <a:pPr>
              <a:defRPr/>
            </a:pPr>
            <a:fld id="{2483AE35-FB6D-41FB-994C-8763B130C161}" type="slidenum">
              <a:rPr lang="en-US" altLang="en-US" smtClean="0"/>
              <a:pPr>
                <a:defRPr/>
              </a:pPr>
              <a:t>2</a:t>
            </a:fld>
            <a:endParaRPr lang="en-US" altLang="en-US"/>
          </a:p>
        </p:txBody>
      </p:sp>
    </p:spTree>
    <p:extLst>
      <p:ext uri="{BB962C8B-B14F-4D97-AF65-F5344CB8AC3E}">
        <p14:creationId xmlns:p14="http://schemas.microsoft.com/office/powerpoint/2010/main" val="3279291552"/>
      </p:ext>
    </p:extLst>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457200" y="512763"/>
            <a:ext cx="8229600" cy="914400"/>
          </a:xfrm>
        </p:spPr>
        <p:txBody>
          <a:bodyPr/>
          <a:lstStyle/>
          <a:p>
            <a:pPr eaLnBrk="1" fontAlgn="auto" hangingPunct="1">
              <a:spcAft>
                <a:spcPts val="0"/>
              </a:spcAft>
              <a:defRPr/>
            </a:pPr>
            <a:r>
              <a:rPr lang="en-US" smtClean="0">
                <a:solidFill>
                  <a:schemeClr val="tx2">
                    <a:satMod val="200000"/>
                  </a:schemeClr>
                </a:solidFill>
              </a:rPr>
              <a:t>Spread of Plague</a:t>
            </a:r>
          </a:p>
        </p:txBody>
      </p:sp>
      <p:sp>
        <p:nvSpPr>
          <p:cNvPr id="20483" name="Rectangle 3"/>
          <p:cNvSpPr>
            <a:spLocks noGrp="1" noChangeArrowheads="1"/>
          </p:cNvSpPr>
          <p:nvPr>
            <p:ph sz="half" idx="1"/>
          </p:nvPr>
        </p:nvSpPr>
        <p:spPr>
          <a:xfrm>
            <a:off x="465138" y="1770063"/>
            <a:ext cx="4038600" cy="4525962"/>
          </a:xfrm>
        </p:spPr>
        <p:txBody>
          <a:bodyPr/>
          <a:lstStyle/>
          <a:p>
            <a:pPr eaLnBrk="1" hangingPunct="1"/>
            <a:r>
              <a:rPr lang="en-US" b="1" dirty="0" smtClean="0"/>
              <a:t>Mongols, merchants, travelers spread disease west</a:t>
            </a:r>
          </a:p>
          <a:p>
            <a:pPr eaLnBrk="1" hangingPunct="1"/>
            <a:r>
              <a:rPr lang="en-US" dirty="0" smtClean="0"/>
              <a:t>1346 Black Sea ports</a:t>
            </a:r>
          </a:p>
          <a:p>
            <a:pPr eaLnBrk="1" hangingPunct="1"/>
            <a:r>
              <a:rPr lang="en-US" dirty="0" smtClean="0"/>
              <a:t>1347 Mediterranean ports</a:t>
            </a:r>
          </a:p>
          <a:p>
            <a:pPr eaLnBrk="1" hangingPunct="1"/>
            <a:r>
              <a:rPr lang="en-US" dirty="0" smtClean="0"/>
              <a:t>1348 Western Europe</a:t>
            </a:r>
          </a:p>
        </p:txBody>
      </p:sp>
      <p:sp>
        <p:nvSpPr>
          <p:cNvPr id="20484"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77F8B2B9-29B1-431B-BB4C-2F7D3DFCB231}" type="slidenum">
              <a:rPr lang="en-US" altLang="en-US" smtClean="0"/>
              <a:pPr/>
              <a:t>20</a:t>
            </a:fld>
            <a:endParaRPr lang="en-US" altLang="en-US" smtClean="0"/>
          </a:p>
        </p:txBody>
      </p:sp>
      <p:pic>
        <p:nvPicPr>
          <p:cNvPr id="7" name="Content Placeholder 6" descr="plague.jpg"/>
          <p:cNvPicPr>
            <a:picLocks noGrp="1" noChangeAspect="1"/>
          </p:cNvPicPr>
          <p:nvPr>
            <p:ph sz="half" idx="2"/>
          </p:nvPr>
        </p:nvPicPr>
        <p:blipFill>
          <a:blip r:embed="rId2"/>
          <a:stretch>
            <a:fillRect/>
          </a:stretch>
        </p:blipFill>
        <p:spPr>
          <a:xfrm>
            <a:off x="5257800" y="0"/>
            <a:ext cx="3886200" cy="5440680"/>
          </a:xfrm>
        </p:spPr>
      </p:pic>
      <p:sp>
        <p:nvSpPr>
          <p:cNvPr id="8" name="TextBox 7"/>
          <p:cNvSpPr txBox="1"/>
          <p:nvPr/>
        </p:nvSpPr>
        <p:spPr>
          <a:xfrm>
            <a:off x="4495800" y="5410200"/>
            <a:ext cx="4648200" cy="1477328"/>
          </a:xfrm>
          <a:prstGeom prst="rect">
            <a:avLst/>
          </a:prstGeom>
          <a:noFill/>
        </p:spPr>
        <p:txBody>
          <a:bodyPr wrap="square" rtlCol="0">
            <a:spAutoFit/>
          </a:bodyPr>
          <a:lstStyle/>
          <a:p>
            <a:r>
              <a:rPr lang="en-US" dirty="0" smtClean="0"/>
              <a:t>A painting of 1503 graphically communicates the horror felt by medieval Europeans when bubonic plague struck their communities. Here death takes away a cartload of victims while others die beside the road. </a:t>
            </a:r>
            <a:endParaRPr lang="en-US" dirty="0"/>
          </a:p>
        </p:txBody>
      </p:sp>
    </p:spTree>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19F6C850-5323-4E89-ACFC-50F5996140F0}" type="slidenum">
              <a:rPr lang="en-US" altLang="en-US" smtClean="0"/>
              <a:pPr>
                <a:defRPr/>
              </a:pPr>
              <a:t>21</a:t>
            </a:fld>
            <a:endParaRPr lang="en-US" altLang="en-US"/>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0200" y="1905000"/>
            <a:ext cx="6741695" cy="4269740"/>
          </a:xfrm>
          <a:prstGeom prst="rect">
            <a:avLst/>
          </a:prstGeom>
        </p:spPr>
      </p:pic>
    </p:spTree>
    <p:extLst>
      <p:ext uri="{BB962C8B-B14F-4D97-AF65-F5344CB8AC3E}">
        <p14:creationId xmlns:p14="http://schemas.microsoft.com/office/powerpoint/2010/main" val="3009462107"/>
      </p:ext>
    </p:extLst>
  </p:cSld>
  <p:clrMapOvr>
    <a:masterClrMapping/>
  </p:clrMapOvr>
  <p:transition>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457200" y="512763"/>
            <a:ext cx="8229600" cy="914400"/>
          </a:xfrm>
        </p:spPr>
        <p:txBody>
          <a:bodyPr/>
          <a:lstStyle/>
          <a:p>
            <a:pPr eaLnBrk="1" fontAlgn="auto" hangingPunct="1">
              <a:spcAft>
                <a:spcPts val="0"/>
              </a:spcAft>
              <a:defRPr/>
            </a:pPr>
            <a:r>
              <a:rPr lang="en-US" smtClean="0">
                <a:solidFill>
                  <a:schemeClr val="tx2">
                    <a:satMod val="200000"/>
                  </a:schemeClr>
                </a:solidFill>
              </a:rPr>
              <a:t>Symptoms of the Black Plague</a:t>
            </a:r>
          </a:p>
        </p:txBody>
      </p:sp>
      <p:sp>
        <p:nvSpPr>
          <p:cNvPr id="21507" name="Rectangle 3"/>
          <p:cNvSpPr>
            <a:spLocks noGrp="1" noChangeArrowheads="1"/>
          </p:cNvSpPr>
          <p:nvPr>
            <p:ph sz="half" idx="1"/>
          </p:nvPr>
        </p:nvSpPr>
        <p:spPr>
          <a:xfrm>
            <a:off x="228600" y="1427163"/>
            <a:ext cx="4419600" cy="4868862"/>
          </a:xfrm>
        </p:spPr>
        <p:txBody>
          <a:bodyPr/>
          <a:lstStyle/>
          <a:p>
            <a:r>
              <a:rPr lang="en-US" sz="2000" dirty="0"/>
              <a:t>Chills, high fever, delirium, vomiting, rapid heartbeat</a:t>
            </a:r>
          </a:p>
          <a:p>
            <a:r>
              <a:rPr lang="en-US" sz="2000" dirty="0"/>
              <a:t>Internal hemorrhaging discolored the inflammations blue and black</a:t>
            </a:r>
          </a:p>
          <a:p>
            <a:pPr lvl="1"/>
            <a:r>
              <a:rPr lang="en-US" sz="2000" dirty="0"/>
              <a:t>“Black Death”</a:t>
            </a:r>
          </a:p>
          <a:p>
            <a:r>
              <a:rPr lang="en-US" sz="2000" dirty="0"/>
              <a:t>Inflamed and discolored lymph nodes in neck, armpits, groin area called “Buboes”</a:t>
            </a:r>
          </a:p>
          <a:p>
            <a:pPr lvl="1"/>
            <a:r>
              <a:rPr lang="en-US" sz="2000" dirty="0"/>
              <a:t>Buboes, hence Bubonic</a:t>
            </a:r>
          </a:p>
          <a:p>
            <a:r>
              <a:rPr lang="en-US" sz="2000" dirty="0"/>
              <a:t>60-70% mortality rate, within days of onset of symptoms</a:t>
            </a:r>
          </a:p>
          <a:p>
            <a:r>
              <a:rPr lang="en-US" sz="2000" dirty="0"/>
              <a:t>Wiped out towns, villages etc.</a:t>
            </a:r>
          </a:p>
          <a:p>
            <a:r>
              <a:rPr lang="en-US" sz="2000" b="1" dirty="0"/>
              <a:t>In Europe, plague erupted in 1340s-late 17</a:t>
            </a:r>
            <a:r>
              <a:rPr lang="en-US" sz="2000" b="1" baseline="30000" dirty="0"/>
              <a:t>th</a:t>
            </a:r>
            <a:r>
              <a:rPr lang="en-US" sz="2000" b="1" dirty="0"/>
              <a:t> century</a:t>
            </a:r>
          </a:p>
          <a:p>
            <a:pPr eaLnBrk="1" hangingPunct="1">
              <a:lnSpc>
                <a:spcPct val="90000"/>
              </a:lnSpc>
            </a:pPr>
            <a:endParaRPr lang="en-US" sz="2000" b="1" dirty="0" smtClean="0"/>
          </a:p>
        </p:txBody>
      </p:sp>
      <p:sp>
        <p:nvSpPr>
          <p:cNvPr id="21508"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922F69CB-7E67-4791-B290-D6A86BA0906F}" type="slidenum">
              <a:rPr lang="en-US" altLang="en-US" smtClean="0"/>
              <a:pPr/>
              <a:t>22</a:t>
            </a:fld>
            <a:endParaRPr lang="en-US" altLang="en-US" smtClean="0"/>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789714" y="2483168"/>
            <a:ext cx="4038600" cy="2877502"/>
          </a:xfrm>
        </p:spPr>
      </p:pic>
    </p:spTree>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Regions not affected by the Plague</a:t>
            </a:r>
          </a:p>
        </p:txBody>
      </p:sp>
      <p:sp>
        <p:nvSpPr>
          <p:cNvPr id="6" name="Content Placeholder 5"/>
          <p:cNvSpPr>
            <a:spLocks noGrp="1"/>
          </p:cNvSpPr>
          <p:nvPr>
            <p:ph idx="1"/>
          </p:nvPr>
        </p:nvSpPr>
        <p:spPr/>
        <p:txBody>
          <a:bodyPr/>
          <a:lstStyle/>
          <a:p>
            <a:r>
              <a:rPr lang="en-US" dirty="0"/>
              <a:t>Regions of </a:t>
            </a:r>
            <a:r>
              <a:rPr lang="en-US" b="1" dirty="0"/>
              <a:t>Scandinavia</a:t>
            </a:r>
            <a:r>
              <a:rPr lang="en-US" dirty="0"/>
              <a:t> b/c of long, cold winters which discouraged proliferation of rodents</a:t>
            </a:r>
          </a:p>
          <a:p>
            <a:r>
              <a:rPr lang="en-US" b="1" dirty="0"/>
              <a:t>India for reasons unknown</a:t>
            </a:r>
          </a:p>
          <a:p>
            <a:r>
              <a:rPr lang="en-US" b="1" dirty="0"/>
              <a:t>Sub-Saharan Africa</a:t>
            </a:r>
          </a:p>
          <a:p>
            <a:pPr marL="68263" indent="0">
              <a:buNone/>
            </a:pPr>
            <a:endParaRPr lang="en-US" dirty="0"/>
          </a:p>
        </p:txBody>
      </p:sp>
      <p:sp>
        <p:nvSpPr>
          <p:cNvPr id="5" name="Slide Number Placeholder 4"/>
          <p:cNvSpPr>
            <a:spLocks noGrp="1"/>
          </p:cNvSpPr>
          <p:nvPr>
            <p:ph type="sldNum" sz="quarter" idx="12"/>
          </p:nvPr>
        </p:nvSpPr>
        <p:spPr/>
        <p:txBody>
          <a:bodyPr/>
          <a:lstStyle/>
          <a:p>
            <a:pPr>
              <a:defRPr/>
            </a:pPr>
            <a:fld id="{19F6C850-5323-4E89-ACFC-50F5996140F0}" type="slidenum">
              <a:rPr lang="en-US" altLang="en-US" smtClean="0"/>
              <a:pPr>
                <a:defRPr/>
              </a:pPr>
              <a:t>23</a:t>
            </a:fld>
            <a:endParaRPr lang="en-US" altLang="en-US"/>
          </a:p>
        </p:txBody>
      </p:sp>
    </p:spTree>
    <p:extLst>
      <p:ext uri="{BB962C8B-B14F-4D97-AF65-F5344CB8AC3E}">
        <p14:creationId xmlns:p14="http://schemas.microsoft.com/office/powerpoint/2010/main" val="426566664"/>
      </p:ext>
    </p:extLst>
  </p:cSld>
  <p:clrMapOvr>
    <a:masterClrMapping/>
  </p:clrMapOvr>
  <p:transition>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p:txBody>
          <a:bodyPr/>
          <a:lstStyle/>
          <a:p>
            <a:pPr eaLnBrk="1" fontAlgn="auto" hangingPunct="1">
              <a:spcAft>
                <a:spcPts val="0"/>
              </a:spcAft>
              <a:defRPr/>
            </a:pPr>
            <a:r>
              <a:rPr lang="en-US" smtClean="0">
                <a:solidFill>
                  <a:schemeClr val="tx2">
                    <a:satMod val="200000"/>
                  </a:schemeClr>
                </a:solidFill>
              </a:rPr>
              <a:t>Population Decline (millions)</a:t>
            </a:r>
          </a:p>
        </p:txBody>
      </p:sp>
      <p:graphicFrame>
        <p:nvGraphicFramePr>
          <p:cNvPr id="1026" name="Object 4"/>
          <p:cNvGraphicFramePr>
            <a:graphicFrameLocks noGrp="1" noChangeAspect="1"/>
          </p:cNvGraphicFramePr>
          <p:nvPr>
            <p:ph idx="1"/>
            <p:extLst>
              <p:ext uri="{D42A27DB-BD31-4B8C-83A1-F6EECF244321}">
                <p14:modId xmlns:p14="http://schemas.microsoft.com/office/powerpoint/2010/main" val="2010365797"/>
              </p:ext>
            </p:extLst>
          </p:nvPr>
        </p:nvGraphicFramePr>
        <p:xfrm>
          <a:off x="914400" y="1928813"/>
          <a:ext cx="7543800" cy="4283075"/>
        </p:xfrm>
        <a:graphic>
          <a:graphicData uri="http://schemas.openxmlformats.org/presentationml/2006/ole">
            <mc:AlternateContent xmlns:mc="http://schemas.openxmlformats.org/markup-compatibility/2006">
              <mc:Choice xmlns:v="urn:schemas-microsoft-com:vml" Requires="v">
                <p:oleObj spid="_x0000_s1066" name="Chart" r:id="rId3" imgW="8229600" imgH="4533995" progId="MSGraph.Chart.8">
                  <p:embed followColorScheme="full"/>
                </p:oleObj>
              </mc:Choice>
              <mc:Fallback>
                <p:oleObj name="Chart" r:id="rId3" imgW="8229600" imgH="4533995" progId="MSGraph.Chart.8">
                  <p:embed followColorScheme="full"/>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928813"/>
                        <a:ext cx="7543800" cy="4283075"/>
                      </a:xfrm>
                      <a:prstGeom prst="rect">
                        <a:avLst/>
                      </a:prstGeom>
                      <a:noFill/>
                      <a:extLst/>
                    </p:spPr>
                  </p:pic>
                </p:oleObj>
              </mc:Fallback>
            </mc:AlternateContent>
          </a:graphicData>
        </a:graphic>
      </p:graphicFrame>
      <p:sp>
        <p:nvSpPr>
          <p:cNvPr id="2"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5CADD7ED-6E3D-4920-943B-E409E3E5492D}" type="slidenum">
              <a:rPr lang="en-US" altLang="en-US" smtClean="0"/>
              <a:pPr/>
              <a:t>24</a:t>
            </a:fld>
            <a:endParaRPr lang="en-US" altLang="en-US" smtClean="0"/>
          </a:p>
        </p:txBody>
      </p:sp>
    </p:spTree>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Burying the dead</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1642690"/>
            <a:ext cx="8686800" cy="5215310"/>
          </a:xfrm>
        </p:spPr>
      </p:pic>
      <p:sp>
        <p:nvSpPr>
          <p:cNvPr id="4" name="Slide Number Placeholder 3"/>
          <p:cNvSpPr>
            <a:spLocks noGrp="1"/>
          </p:cNvSpPr>
          <p:nvPr>
            <p:ph type="sldNum" sz="quarter" idx="12"/>
          </p:nvPr>
        </p:nvSpPr>
        <p:spPr/>
        <p:txBody>
          <a:bodyPr/>
          <a:lstStyle/>
          <a:p>
            <a:pPr>
              <a:defRPr/>
            </a:pPr>
            <a:fld id="{2483AE35-FB6D-41FB-994C-8763B130C161}" type="slidenum">
              <a:rPr lang="en-US" altLang="en-US" smtClean="0"/>
              <a:pPr>
                <a:defRPr/>
              </a:pPr>
              <a:t>25</a:t>
            </a:fld>
            <a:endParaRPr lang="en-US" altLang="en-US"/>
          </a:p>
        </p:txBody>
      </p:sp>
    </p:spTree>
    <p:extLst>
      <p:ext uri="{BB962C8B-B14F-4D97-AF65-F5344CB8AC3E}">
        <p14:creationId xmlns:p14="http://schemas.microsoft.com/office/powerpoint/2010/main" val="2909868607"/>
      </p:ext>
    </p:extLst>
  </p:cSld>
  <p:clrMapOvr>
    <a:masterClrMapping/>
  </p:clrMapOvr>
  <p:transition>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Population Decline and Recovery</a:t>
            </a:r>
            <a:endParaRPr lang="en-US" sz="3600" dirty="0"/>
          </a:p>
        </p:txBody>
      </p:sp>
      <p:sp>
        <p:nvSpPr>
          <p:cNvPr id="3" name="Content Placeholder 2"/>
          <p:cNvSpPr>
            <a:spLocks noGrp="1"/>
          </p:cNvSpPr>
          <p:nvPr>
            <p:ph idx="1"/>
          </p:nvPr>
        </p:nvSpPr>
        <p:spPr/>
        <p:txBody>
          <a:bodyPr/>
          <a:lstStyle/>
          <a:p>
            <a:r>
              <a:rPr lang="en-US" b="1" dirty="0" smtClean="0"/>
              <a:t>By 1500, China’s population rebounded to 100,000 million and Europe’s climbed to 81 million</a:t>
            </a:r>
          </a:p>
          <a:p>
            <a:pPr lvl="1"/>
            <a:r>
              <a:rPr lang="en-US" dirty="0" smtClean="0"/>
              <a:t>25% of European pop. Killed </a:t>
            </a:r>
          </a:p>
          <a:p>
            <a:r>
              <a:rPr lang="en-US" b="1" dirty="0" smtClean="0"/>
              <a:t>Islamic societies in SW Asia, n. Africa, Egypt demographic recovery was more slow</a:t>
            </a:r>
          </a:p>
          <a:p>
            <a:pPr lvl="1"/>
            <a:r>
              <a:rPr lang="en-US" dirty="0" smtClean="0"/>
              <a:t>Ex.  Egypt’s population did not reach </a:t>
            </a:r>
            <a:r>
              <a:rPr lang="en-US" dirty="0" err="1" smtClean="0"/>
              <a:t>preplague</a:t>
            </a:r>
            <a:r>
              <a:rPr lang="en-US" dirty="0" smtClean="0"/>
              <a:t> levels until 19</a:t>
            </a:r>
            <a:r>
              <a:rPr lang="en-US" baseline="30000" dirty="0" smtClean="0"/>
              <a:t>th</a:t>
            </a:r>
            <a:r>
              <a:rPr lang="en-US" dirty="0" smtClean="0"/>
              <a:t> century </a:t>
            </a:r>
          </a:p>
          <a:p>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2483AE35-FB6D-41FB-994C-8763B130C161}" type="slidenum">
              <a:rPr lang="en-US" altLang="en-US" smtClean="0"/>
              <a:pPr>
                <a:defRPr/>
              </a:pPr>
              <a:t>26</a:t>
            </a:fld>
            <a:endParaRPr lang="en-US" altLang="en-US"/>
          </a:p>
        </p:txBody>
      </p:sp>
    </p:spTree>
    <p:extLst>
      <p:ext uri="{BB962C8B-B14F-4D97-AF65-F5344CB8AC3E}">
        <p14:creationId xmlns:p14="http://schemas.microsoft.com/office/powerpoint/2010/main" val="1472750350"/>
      </p:ext>
    </p:extLst>
  </p:cSld>
  <p:clrMapOvr>
    <a:masterClrMapping/>
  </p:clrMapOvr>
  <p:transition>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lstStyle/>
          <a:p>
            <a:pPr eaLnBrk="1" fontAlgn="auto" hangingPunct="1">
              <a:spcAft>
                <a:spcPts val="0"/>
              </a:spcAft>
              <a:defRPr/>
            </a:pPr>
            <a:r>
              <a:rPr lang="en-US" dirty="0" smtClean="0">
                <a:solidFill>
                  <a:schemeClr val="tx2">
                    <a:satMod val="200000"/>
                  </a:schemeClr>
                </a:solidFill>
              </a:rPr>
              <a:t>Social and Economic Effects</a:t>
            </a:r>
          </a:p>
        </p:txBody>
      </p:sp>
      <p:sp>
        <p:nvSpPr>
          <p:cNvPr id="22531" name="Rectangle 3"/>
          <p:cNvSpPr>
            <a:spLocks noGrp="1" noChangeArrowheads="1"/>
          </p:cNvSpPr>
          <p:nvPr>
            <p:ph idx="1"/>
          </p:nvPr>
        </p:nvSpPr>
        <p:spPr>
          <a:xfrm>
            <a:off x="914400" y="1427163"/>
            <a:ext cx="7772400" cy="4929187"/>
          </a:xfrm>
        </p:spPr>
        <p:txBody>
          <a:bodyPr/>
          <a:lstStyle/>
          <a:p>
            <a:pPr eaLnBrk="1" hangingPunct="1"/>
            <a:r>
              <a:rPr lang="en-US" sz="2400" b="1" dirty="0" smtClean="0"/>
              <a:t>End of feudalism in Europe</a:t>
            </a:r>
          </a:p>
          <a:p>
            <a:pPr eaLnBrk="1" hangingPunct="1"/>
            <a:r>
              <a:rPr lang="en-US" sz="2400" b="1" dirty="0" smtClean="0"/>
              <a:t>Caused massive labor shortage b/c no group in society was spared</a:t>
            </a:r>
            <a:r>
              <a:rPr lang="en-US" sz="2400" dirty="0" smtClean="0"/>
              <a:t> </a:t>
            </a:r>
          </a:p>
          <a:p>
            <a:pPr lvl="1" eaLnBrk="1" hangingPunct="1"/>
            <a:r>
              <a:rPr lang="en-US" dirty="0" smtClean="0"/>
              <a:t>Generated unrest</a:t>
            </a:r>
          </a:p>
          <a:p>
            <a:pPr eaLnBrk="1" hangingPunct="1"/>
            <a:r>
              <a:rPr lang="en-US" sz="2400" b="1" dirty="0" smtClean="0"/>
              <a:t>Urban workers demand higher wages</a:t>
            </a:r>
          </a:p>
          <a:p>
            <a:pPr eaLnBrk="1" hangingPunct="1"/>
            <a:r>
              <a:rPr lang="en-US" sz="2400" b="1" dirty="0" smtClean="0"/>
              <a:t>Population movements</a:t>
            </a:r>
          </a:p>
          <a:p>
            <a:pPr lvl="1" eaLnBrk="1" hangingPunct="1"/>
            <a:r>
              <a:rPr lang="en-US" dirty="0" smtClean="0"/>
              <a:t>Urban worker and peasants leave to improve their circumstances</a:t>
            </a:r>
          </a:p>
          <a:p>
            <a:pPr eaLnBrk="1" hangingPunct="1"/>
            <a:r>
              <a:rPr lang="en-US" sz="2400" b="1" dirty="0" smtClean="0"/>
              <a:t>Governments attempt to freeze wages, stop serf movements</a:t>
            </a:r>
          </a:p>
          <a:p>
            <a:pPr lvl="1" eaLnBrk="1" hangingPunct="1"/>
            <a:r>
              <a:rPr lang="en-US" dirty="0" smtClean="0"/>
              <a:t>Workers and peasants riots as a result</a:t>
            </a:r>
          </a:p>
        </p:txBody>
      </p:sp>
      <p:sp>
        <p:nvSpPr>
          <p:cNvPr id="22532"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41D4BDBE-4D49-42B8-A117-A3B1CE71770A}" type="slidenum">
              <a:rPr lang="en-US" altLang="en-US" smtClean="0"/>
              <a:pPr/>
              <a:t>27</a:t>
            </a:fld>
            <a:endParaRPr lang="en-US" altLang="en-US" smtClean="0"/>
          </a:p>
        </p:txBody>
      </p:sp>
    </p:spTree>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2763"/>
            <a:ext cx="8229600" cy="914400"/>
          </a:xfrm>
        </p:spPr>
        <p:txBody>
          <a:bodyPr/>
          <a:lstStyle/>
          <a:p>
            <a:pPr algn="ctr"/>
            <a:r>
              <a:rPr lang="en-US" sz="3600" dirty="0" smtClean="0"/>
              <a:t>Persecution of Jews, Cologne 1349</a:t>
            </a:r>
            <a:endParaRPr lang="en-US" sz="36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26106" y="1752601"/>
            <a:ext cx="6570093" cy="4495800"/>
          </a:xfrm>
        </p:spPr>
      </p:pic>
      <p:sp>
        <p:nvSpPr>
          <p:cNvPr id="4" name="Slide Number Placeholder 3"/>
          <p:cNvSpPr>
            <a:spLocks noGrp="1"/>
          </p:cNvSpPr>
          <p:nvPr>
            <p:ph type="sldNum" sz="quarter" idx="12"/>
          </p:nvPr>
        </p:nvSpPr>
        <p:spPr/>
        <p:txBody>
          <a:bodyPr/>
          <a:lstStyle/>
          <a:p>
            <a:pPr>
              <a:defRPr/>
            </a:pPr>
            <a:fld id="{2483AE35-FB6D-41FB-994C-8763B130C161}" type="slidenum">
              <a:rPr lang="en-US" altLang="en-US" smtClean="0"/>
              <a:pPr>
                <a:defRPr/>
              </a:pPr>
              <a:t>28</a:t>
            </a:fld>
            <a:endParaRPr lang="en-US" altLang="en-US"/>
          </a:p>
        </p:txBody>
      </p:sp>
    </p:spTree>
    <p:extLst>
      <p:ext uri="{BB962C8B-B14F-4D97-AF65-F5344CB8AC3E}">
        <p14:creationId xmlns:p14="http://schemas.microsoft.com/office/powerpoint/2010/main" val="1223927849"/>
      </p:ext>
    </p:extLst>
  </p:cSld>
  <p:clrMapOvr>
    <a:masterClrMapping/>
  </p:clrMapOvr>
  <p:transition>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Religious Effect in Europe</a:t>
            </a:r>
            <a:endParaRPr lang="en-US" dirty="0"/>
          </a:p>
        </p:txBody>
      </p:sp>
      <p:sp>
        <p:nvSpPr>
          <p:cNvPr id="3" name="Content Placeholder 2"/>
          <p:cNvSpPr>
            <a:spLocks noGrp="1"/>
          </p:cNvSpPr>
          <p:nvPr>
            <p:ph idx="1"/>
          </p:nvPr>
        </p:nvSpPr>
        <p:spPr/>
        <p:txBody>
          <a:bodyPr/>
          <a:lstStyle/>
          <a:p>
            <a:r>
              <a:rPr lang="en-US" dirty="0" smtClean="0"/>
              <a:t>Loss of faith in the Church</a:t>
            </a:r>
            <a:endParaRPr lang="en-US" dirty="0"/>
          </a:p>
        </p:txBody>
      </p:sp>
      <p:sp>
        <p:nvSpPr>
          <p:cNvPr id="4" name="Slide Number Placeholder 3"/>
          <p:cNvSpPr>
            <a:spLocks noGrp="1"/>
          </p:cNvSpPr>
          <p:nvPr>
            <p:ph type="sldNum" sz="quarter" idx="12"/>
          </p:nvPr>
        </p:nvSpPr>
        <p:spPr/>
        <p:txBody>
          <a:bodyPr/>
          <a:lstStyle/>
          <a:p>
            <a:pPr>
              <a:defRPr/>
            </a:pPr>
            <a:fld id="{2483AE35-FB6D-41FB-994C-8763B130C161}" type="slidenum">
              <a:rPr lang="en-US" altLang="en-US" smtClean="0"/>
              <a:pPr>
                <a:defRPr/>
              </a:pPr>
              <a:t>29</a:t>
            </a:fld>
            <a:endParaRPr lang="en-US" alt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971801"/>
            <a:ext cx="6045199" cy="3886200"/>
          </a:xfrm>
          <a:prstGeom prst="rect">
            <a:avLst/>
          </a:prstGeom>
        </p:spPr>
      </p:pic>
      <p:sp>
        <p:nvSpPr>
          <p:cNvPr id="6" name="TextBox 5"/>
          <p:cNvSpPr txBox="1"/>
          <p:nvPr/>
        </p:nvSpPr>
        <p:spPr>
          <a:xfrm>
            <a:off x="6477000" y="3276600"/>
            <a:ext cx="1672253" cy="369332"/>
          </a:xfrm>
          <a:prstGeom prst="rect">
            <a:avLst/>
          </a:prstGeom>
          <a:noFill/>
        </p:spPr>
        <p:txBody>
          <a:bodyPr wrap="none" rtlCol="0">
            <a:spAutoFit/>
          </a:bodyPr>
          <a:lstStyle/>
          <a:p>
            <a:r>
              <a:rPr lang="en-US" dirty="0" smtClean="0"/>
              <a:t>The Flagellants </a:t>
            </a:r>
            <a:endParaRPr lang="en-US" dirty="0"/>
          </a:p>
        </p:txBody>
      </p:sp>
    </p:spTree>
    <p:extLst>
      <p:ext uri="{BB962C8B-B14F-4D97-AF65-F5344CB8AC3E}">
        <p14:creationId xmlns:p14="http://schemas.microsoft.com/office/powerpoint/2010/main" val="2277468282"/>
      </p:ext>
    </p:extLst>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Thinking About Encounters:  </a:t>
            </a:r>
            <a:r>
              <a:rPr lang="en-US" sz="2800" dirty="0" smtClean="0"/>
              <a:t>Long-distance Trade and Cross-Cultural Exchanges</a:t>
            </a:r>
            <a:endParaRPr lang="en-US" sz="2800" dirty="0"/>
          </a:p>
        </p:txBody>
      </p:sp>
      <p:sp>
        <p:nvSpPr>
          <p:cNvPr id="3" name="Content Placeholder 2"/>
          <p:cNvSpPr>
            <a:spLocks noGrp="1"/>
          </p:cNvSpPr>
          <p:nvPr>
            <p:ph idx="1"/>
          </p:nvPr>
        </p:nvSpPr>
        <p:spPr/>
        <p:txBody>
          <a:bodyPr/>
          <a:lstStyle/>
          <a:p>
            <a:r>
              <a:rPr lang="en-US" dirty="0" smtClean="0"/>
              <a:t>W/ aid of long-distance travelers, many cultural traditions, technologies, and biological species spread widely through the eastern hemisphere.</a:t>
            </a:r>
          </a:p>
          <a:p>
            <a:r>
              <a:rPr lang="en-US" dirty="0" smtClean="0"/>
              <a:t>What are the trade routes in eastern hemisphere?</a:t>
            </a:r>
          </a:p>
          <a:p>
            <a:r>
              <a:rPr lang="en-US" dirty="0" smtClean="0"/>
              <a:t>Cultural traditions?</a:t>
            </a:r>
          </a:p>
          <a:p>
            <a:r>
              <a:rPr lang="en-US" dirty="0" smtClean="0"/>
              <a:t>Technologies?</a:t>
            </a:r>
          </a:p>
          <a:p>
            <a:r>
              <a:rPr lang="en-US" dirty="0" smtClean="0"/>
              <a:t>Biological species?</a:t>
            </a:r>
          </a:p>
        </p:txBody>
      </p:sp>
      <p:sp>
        <p:nvSpPr>
          <p:cNvPr id="4" name="Slide Number Placeholder 3"/>
          <p:cNvSpPr>
            <a:spLocks noGrp="1"/>
          </p:cNvSpPr>
          <p:nvPr>
            <p:ph type="sldNum" sz="quarter" idx="12"/>
          </p:nvPr>
        </p:nvSpPr>
        <p:spPr/>
        <p:txBody>
          <a:bodyPr/>
          <a:lstStyle/>
          <a:p>
            <a:pPr>
              <a:defRPr/>
            </a:pPr>
            <a:fld id="{2483AE35-FB6D-41FB-994C-8763B130C161}" type="slidenum">
              <a:rPr lang="en-US" altLang="en-US" smtClean="0"/>
              <a:pPr>
                <a:defRPr/>
              </a:pPr>
              <a:t>3</a:t>
            </a:fld>
            <a:endParaRPr lang="en-US" altLang="en-US"/>
          </a:p>
        </p:txBody>
      </p:sp>
    </p:spTree>
    <p:extLst>
      <p:ext uri="{BB962C8B-B14F-4D97-AF65-F5344CB8AC3E}">
        <p14:creationId xmlns:p14="http://schemas.microsoft.com/office/powerpoint/2010/main" val="640378155"/>
      </p:ext>
    </p:extLst>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 and the Black Death</a:t>
            </a:r>
            <a:endParaRPr lang="en-US" dirty="0"/>
          </a:p>
        </p:txBody>
      </p:sp>
      <p:sp>
        <p:nvSpPr>
          <p:cNvPr id="4" name="Slide Number Placeholder 3"/>
          <p:cNvSpPr>
            <a:spLocks noGrp="1"/>
          </p:cNvSpPr>
          <p:nvPr>
            <p:ph type="sldNum" sz="quarter" idx="12"/>
          </p:nvPr>
        </p:nvSpPr>
        <p:spPr/>
        <p:txBody>
          <a:bodyPr/>
          <a:lstStyle/>
          <a:p>
            <a:pPr>
              <a:defRPr/>
            </a:pPr>
            <a:fld id="{2483AE35-FB6D-41FB-994C-8763B130C161}" type="slidenum">
              <a:rPr lang="en-US" altLang="en-US" smtClean="0"/>
              <a:pPr>
                <a:defRPr/>
              </a:pPr>
              <a:t>30</a:t>
            </a:fld>
            <a:endParaRPr lang="en-US" altLang="en-US"/>
          </a:p>
        </p:txBody>
      </p:sp>
      <p:pic>
        <p:nvPicPr>
          <p:cNvPr id="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9587" y="1524000"/>
            <a:ext cx="8710731" cy="2895600"/>
          </a:xfrm>
        </p:spPr>
      </p:pic>
      <p:sp>
        <p:nvSpPr>
          <p:cNvPr id="6" name="TextBox 5"/>
          <p:cNvSpPr txBox="1"/>
          <p:nvPr/>
        </p:nvSpPr>
        <p:spPr>
          <a:xfrm>
            <a:off x="1676400" y="4419600"/>
            <a:ext cx="5257800" cy="800219"/>
          </a:xfrm>
          <a:prstGeom prst="rect">
            <a:avLst/>
          </a:prstGeom>
          <a:noFill/>
        </p:spPr>
        <p:txBody>
          <a:bodyPr wrap="square" rtlCol="0">
            <a:spAutoFit/>
          </a:bodyPr>
          <a:lstStyle/>
          <a:p>
            <a:pPr algn="ctr"/>
            <a:r>
              <a:rPr lang="en-US" sz="2800" dirty="0" smtClean="0"/>
              <a:t>Culture of Death</a:t>
            </a:r>
          </a:p>
          <a:p>
            <a:endParaRPr lang="en-US" dirty="0"/>
          </a:p>
        </p:txBody>
      </p:sp>
    </p:spTree>
    <p:extLst>
      <p:ext uri="{BB962C8B-B14F-4D97-AF65-F5344CB8AC3E}">
        <p14:creationId xmlns:p14="http://schemas.microsoft.com/office/powerpoint/2010/main" val="1102188352"/>
      </p:ext>
    </p:extLst>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457200" y="512763"/>
            <a:ext cx="8229600" cy="914400"/>
          </a:xfrm>
        </p:spPr>
        <p:txBody>
          <a:bodyPr/>
          <a:lstStyle/>
          <a:p>
            <a:pPr algn="ctr" eaLnBrk="1" fontAlgn="auto" hangingPunct="1">
              <a:spcAft>
                <a:spcPts val="0"/>
              </a:spcAft>
              <a:defRPr/>
            </a:pPr>
            <a:r>
              <a:rPr lang="en-US" dirty="0" smtClean="0">
                <a:solidFill>
                  <a:schemeClr val="tx2">
                    <a:satMod val="200000"/>
                  </a:schemeClr>
                </a:solidFill>
              </a:rPr>
              <a:t>Recovery in China: The Ming Dynasty</a:t>
            </a:r>
          </a:p>
        </p:txBody>
      </p:sp>
      <p:sp>
        <p:nvSpPr>
          <p:cNvPr id="23555" name="Rectangle 3"/>
          <p:cNvSpPr>
            <a:spLocks noGrp="1" noChangeArrowheads="1"/>
          </p:cNvSpPr>
          <p:nvPr>
            <p:ph sz="half" idx="1"/>
          </p:nvPr>
        </p:nvSpPr>
        <p:spPr>
          <a:xfrm>
            <a:off x="465138" y="1770063"/>
            <a:ext cx="4487862" cy="4525962"/>
          </a:xfrm>
        </p:spPr>
        <p:txBody>
          <a:bodyPr/>
          <a:lstStyle/>
          <a:p>
            <a:pPr eaLnBrk="1" hangingPunct="1"/>
            <a:r>
              <a:rPr lang="en-US" sz="2000" b="1" dirty="0" smtClean="0"/>
              <a:t>Yuan dynasty collapses 1368, Mongols depart</a:t>
            </a:r>
          </a:p>
          <a:p>
            <a:pPr lvl="1" eaLnBrk="1" hangingPunct="1"/>
            <a:r>
              <a:rPr lang="en-US" sz="2000" b="1" dirty="0" smtClean="0"/>
              <a:t>While plague rages</a:t>
            </a:r>
          </a:p>
          <a:p>
            <a:pPr eaLnBrk="1" hangingPunct="1"/>
            <a:r>
              <a:rPr lang="en-US" sz="2000" dirty="0" smtClean="0"/>
              <a:t>Impoverished orphan raised by Buddhist monks, works through military ranks, </a:t>
            </a:r>
            <a:r>
              <a:rPr lang="en-US" sz="2000" b="1" dirty="0" smtClean="0"/>
              <a:t>becomes Emperor </a:t>
            </a:r>
            <a:r>
              <a:rPr lang="en-US" sz="2000" b="1" dirty="0" err="1" smtClean="0"/>
              <a:t>Hongwu</a:t>
            </a:r>
            <a:endParaRPr lang="en-US" sz="2000" b="1" dirty="0" smtClean="0"/>
          </a:p>
          <a:p>
            <a:pPr eaLnBrk="1" hangingPunct="1"/>
            <a:r>
              <a:rPr lang="en-US" sz="2000" b="1" dirty="0" smtClean="0"/>
              <a:t>Proclaims new Ming (“Brilliant”) dynasty, 1368-1644</a:t>
            </a:r>
          </a:p>
          <a:p>
            <a:pPr eaLnBrk="1" hangingPunct="1"/>
            <a:r>
              <a:rPr lang="en-US" sz="2000" b="1" dirty="0" smtClean="0"/>
              <a:t>Immediately takes steps to eliminate traces of Mongol rule</a:t>
            </a:r>
          </a:p>
        </p:txBody>
      </p:sp>
      <p:sp>
        <p:nvSpPr>
          <p:cNvPr id="23556"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70366FEE-8151-46A7-8876-890EDFC47B72}" type="slidenum">
              <a:rPr lang="en-US" altLang="en-US" smtClean="0"/>
              <a:pPr/>
              <a:t>31</a:t>
            </a:fld>
            <a:endParaRPr lang="en-US" altLang="en-US" smtClean="0"/>
          </a:p>
        </p:txBody>
      </p:sp>
      <p:pic>
        <p:nvPicPr>
          <p:cNvPr id="23557" name="Picture 6"/>
          <p:cNvPicPr>
            <a:picLocks noChangeAspect="1" noChangeArrowheads="1"/>
          </p:cNvPicPr>
          <p:nvPr/>
        </p:nvPicPr>
        <p:blipFill>
          <a:blip r:embed="rId2"/>
          <a:srcRect/>
          <a:stretch>
            <a:fillRect/>
          </a:stretch>
        </p:blipFill>
        <p:spPr bwMode="auto">
          <a:xfrm>
            <a:off x="5029200" y="2489994"/>
            <a:ext cx="4114800" cy="30861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xfrm>
            <a:off x="457200" y="512763"/>
            <a:ext cx="8229600" cy="914400"/>
          </a:xfrm>
        </p:spPr>
        <p:txBody>
          <a:bodyPr/>
          <a:lstStyle/>
          <a:p>
            <a:pPr eaLnBrk="1" fontAlgn="auto" hangingPunct="1">
              <a:spcAft>
                <a:spcPts val="0"/>
              </a:spcAft>
              <a:defRPr/>
            </a:pPr>
            <a:r>
              <a:rPr lang="en-US" smtClean="0">
                <a:solidFill>
                  <a:schemeClr val="tx2">
                    <a:satMod val="200000"/>
                  </a:schemeClr>
                </a:solidFill>
              </a:rPr>
              <a:t>Ming Centralization</a:t>
            </a:r>
          </a:p>
        </p:txBody>
      </p:sp>
      <p:sp>
        <p:nvSpPr>
          <p:cNvPr id="24579" name="Rectangle 3"/>
          <p:cNvSpPr>
            <a:spLocks noGrp="1" noChangeArrowheads="1"/>
          </p:cNvSpPr>
          <p:nvPr>
            <p:ph sz="half" idx="1"/>
          </p:nvPr>
        </p:nvSpPr>
        <p:spPr>
          <a:xfrm>
            <a:off x="0" y="1295400"/>
            <a:ext cx="5943600" cy="4800600"/>
          </a:xfrm>
        </p:spPr>
        <p:txBody>
          <a:bodyPr/>
          <a:lstStyle/>
          <a:p>
            <a:pPr eaLnBrk="1" hangingPunct="1"/>
            <a:r>
              <a:rPr lang="en-US" sz="2000" b="1" dirty="0" smtClean="0"/>
              <a:t>Reestablishes Confucian educational system</a:t>
            </a:r>
          </a:p>
          <a:p>
            <a:pPr lvl="1" eaLnBrk="1" hangingPunct="1"/>
            <a:r>
              <a:rPr lang="en-US" sz="2000" dirty="0" smtClean="0"/>
              <a:t>To ensure talented officials/bureaucrats</a:t>
            </a:r>
          </a:p>
          <a:p>
            <a:pPr eaLnBrk="1" hangingPunct="1"/>
            <a:r>
              <a:rPr lang="en-US" sz="2000" b="1" dirty="0" smtClean="0"/>
              <a:t>Tightly centralized administration</a:t>
            </a:r>
            <a:endParaRPr lang="en-US" sz="2000" dirty="0" smtClean="0"/>
          </a:p>
          <a:p>
            <a:pPr lvl="1" eaLnBrk="1" hangingPunct="1"/>
            <a:r>
              <a:rPr lang="en-US" sz="2000" dirty="0" smtClean="0"/>
              <a:t>Ming emperors rule directly -no chief ministers</a:t>
            </a:r>
          </a:p>
          <a:p>
            <a:pPr lvl="1" eaLnBrk="1" hangingPunct="1"/>
            <a:r>
              <a:rPr lang="en-US" sz="2000" b="1" dirty="0" smtClean="0"/>
              <a:t>Insisted on absolute obedience to the policies and initiatives </a:t>
            </a:r>
          </a:p>
          <a:p>
            <a:pPr eaLnBrk="1" hangingPunct="1"/>
            <a:r>
              <a:rPr lang="en-US" sz="2000" b="1" dirty="0" smtClean="0"/>
              <a:t>Relied on emissaries called Mandarins</a:t>
            </a:r>
          </a:p>
          <a:p>
            <a:pPr lvl="1" eaLnBrk="1" hangingPunct="1"/>
            <a:r>
              <a:rPr lang="en-US" sz="1600" b="1" dirty="0" smtClean="0"/>
              <a:t>Special class of powerful officials implementing imperial policy</a:t>
            </a:r>
          </a:p>
          <a:p>
            <a:pPr eaLnBrk="1" hangingPunct="1"/>
            <a:r>
              <a:rPr lang="en-US" sz="2000" b="1" dirty="0" smtClean="0"/>
              <a:t>Heavy reliance on eunuchs</a:t>
            </a:r>
          </a:p>
          <a:p>
            <a:pPr lvl="1" eaLnBrk="1" hangingPunct="1"/>
            <a:r>
              <a:rPr lang="en-US" sz="2000" b="1" dirty="0" smtClean="0"/>
              <a:t>Employed more extensively than predecessors</a:t>
            </a:r>
          </a:p>
          <a:p>
            <a:pPr eaLnBrk="1" hangingPunct="1"/>
            <a:r>
              <a:rPr lang="en-US" sz="2000" dirty="0" smtClean="0"/>
              <a:t>Centralized structure lasts through Qing dynasty in 1911</a:t>
            </a:r>
          </a:p>
        </p:txBody>
      </p:sp>
      <p:sp>
        <p:nvSpPr>
          <p:cNvPr id="24580"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FBABF4B8-F3C6-4DAE-8B33-A72176D51E74}" type="slidenum">
              <a:rPr lang="en-US" altLang="en-US" smtClean="0"/>
              <a:pPr/>
              <a:t>32</a:t>
            </a:fld>
            <a:endParaRPr lang="en-US" altLang="en-US" smtClean="0"/>
          </a:p>
        </p:txBody>
      </p:sp>
      <p:pic>
        <p:nvPicPr>
          <p:cNvPr id="24583" name="Picture 6"/>
          <p:cNvPicPr>
            <a:picLocks noChangeAspect="1" noChangeArrowheads="1"/>
          </p:cNvPicPr>
          <p:nvPr/>
        </p:nvPicPr>
        <p:blipFill>
          <a:blip r:embed="rId3"/>
          <a:srcRect/>
          <a:stretch>
            <a:fillRect/>
          </a:stretch>
        </p:blipFill>
        <p:spPr bwMode="auto">
          <a:xfrm>
            <a:off x="6019800" y="838200"/>
            <a:ext cx="2641600" cy="1981200"/>
          </a:xfrm>
          <a:prstGeom prst="rect">
            <a:avLst/>
          </a:prstGeom>
          <a:noFill/>
          <a:ln w="9525">
            <a:noFill/>
            <a:miter lim="800000"/>
            <a:headEnd/>
            <a:tailEnd/>
          </a:ln>
        </p:spPr>
      </p:pic>
      <p:pic>
        <p:nvPicPr>
          <p:cNvPr id="44034" name="Picture 2" descr="http://upload.wikimedia.org/wikipedia/commons/b/b8/Hongwu1.jpg"/>
          <p:cNvPicPr>
            <a:picLocks noChangeAspect="1" noChangeArrowheads="1"/>
          </p:cNvPicPr>
          <p:nvPr/>
        </p:nvPicPr>
        <p:blipFill>
          <a:blip r:embed="rId4"/>
          <a:srcRect/>
          <a:stretch>
            <a:fillRect/>
          </a:stretch>
        </p:blipFill>
        <p:spPr bwMode="auto">
          <a:xfrm>
            <a:off x="6477000" y="3200400"/>
            <a:ext cx="1954153" cy="3283734"/>
          </a:xfrm>
          <a:prstGeom prst="rect">
            <a:avLst/>
          </a:prstGeom>
          <a:noFill/>
        </p:spPr>
      </p:pic>
    </p:spTree>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457200" y="512763"/>
            <a:ext cx="8229600" cy="914400"/>
          </a:xfrm>
        </p:spPr>
        <p:txBody>
          <a:bodyPr/>
          <a:lstStyle/>
          <a:p>
            <a:pPr eaLnBrk="1" fontAlgn="auto" hangingPunct="1">
              <a:spcAft>
                <a:spcPts val="0"/>
              </a:spcAft>
              <a:defRPr/>
            </a:pPr>
            <a:r>
              <a:rPr lang="en-US" dirty="0" smtClean="0">
                <a:solidFill>
                  <a:schemeClr val="tx2">
                    <a:satMod val="200000"/>
                  </a:schemeClr>
                </a:solidFill>
              </a:rPr>
              <a:t>Economic and Cultural Recovery</a:t>
            </a:r>
          </a:p>
        </p:txBody>
      </p:sp>
      <p:sp>
        <p:nvSpPr>
          <p:cNvPr id="25603" name="Rectangle 3"/>
          <p:cNvSpPr>
            <a:spLocks noGrp="1" noChangeArrowheads="1"/>
          </p:cNvSpPr>
          <p:nvPr>
            <p:ph sz="half" idx="1"/>
          </p:nvPr>
        </p:nvSpPr>
        <p:spPr>
          <a:xfrm>
            <a:off x="228600" y="1371600"/>
            <a:ext cx="4495800" cy="4924425"/>
          </a:xfrm>
        </p:spPr>
        <p:txBody>
          <a:bodyPr/>
          <a:lstStyle/>
          <a:p>
            <a:pPr lvl="1" eaLnBrk="1" hangingPunct="1"/>
            <a:r>
              <a:rPr lang="en-US" b="1" dirty="0" smtClean="0"/>
              <a:t>Promoted manufacturing of porcelain, silk, cotton textiles, </a:t>
            </a:r>
            <a:r>
              <a:rPr lang="en-US" b="1" dirty="0" err="1" smtClean="0"/>
              <a:t>lacquerware</a:t>
            </a:r>
            <a:endParaRPr lang="en-US" b="1" dirty="0" smtClean="0"/>
          </a:p>
          <a:p>
            <a:pPr eaLnBrk="1" hangingPunct="1"/>
            <a:r>
              <a:rPr lang="en-US" b="1" dirty="0" smtClean="0"/>
              <a:t>Cultural revival</a:t>
            </a:r>
          </a:p>
          <a:p>
            <a:pPr lvl="1" eaLnBrk="1" hangingPunct="1"/>
            <a:r>
              <a:rPr lang="en-US" b="1" dirty="0" smtClean="0"/>
              <a:t>Attempt to eradicate Mongol legacy by promoting traditional Chinese culture</a:t>
            </a:r>
          </a:p>
          <a:p>
            <a:pPr lvl="2" eaLnBrk="1" hangingPunct="1"/>
            <a:r>
              <a:rPr lang="en-US" dirty="0" smtClean="0"/>
              <a:t>No Mongol names/ dress</a:t>
            </a:r>
          </a:p>
          <a:p>
            <a:pPr lvl="1" eaLnBrk="1" hangingPunct="1"/>
            <a:r>
              <a:rPr lang="en-US" dirty="0" smtClean="0"/>
              <a:t>Emperor </a:t>
            </a:r>
            <a:r>
              <a:rPr lang="en-US" dirty="0" err="1" smtClean="0"/>
              <a:t>Yongle</a:t>
            </a:r>
            <a:r>
              <a:rPr lang="en-US" dirty="0" smtClean="0"/>
              <a:t> commissions 23,000-roll Encyclopedia</a:t>
            </a:r>
          </a:p>
        </p:txBody>
      </p:sp>
      <p:sp>
        <p:nvSpPr>
          <p:cNvPr id="25604"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66DA10C5-2738-4F04-BA9B-8EFCC87A2F75}" type="slidenum">
              <a:rPr lang="en-US" altLang="en-US" smtClean="0"/>
              <a:pPr/>
              <a:t>33</a:t>
            </a:fld>
            <a:endParaRPr lang="en-US" altLang="en-US" smtClean="0"/>
          </a:p>
        </p:txBody>
      </p:sp>
      <p:pic>
        <p:nvPicPr>
          <p:cNvPr id="3" name="Content Placeholder 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53000" y="1143000"/>
            <a:ext cx="3819136" cy="4525962"/>
          </a:xfrm>
        </p:spPr>
      </p:pic>
      <p:sp>
        <p:nvSpPr>
          <p:cNvPr id="6" name="TextBox 5"/>
          <p:cNvSpPr txBox="1"/>
          <p:nvPr/>
        </p:nvSpPr>
        <p:spPr>
          <a:xfrm>
            <a:off x="4571999" y="5791200"/>
            <a:ext cx="4269475" cy="954107"/>
          </a:xfrm>
          <a:prstGeom prst="rect">
            <a:avLst/>
          </a:prstGeom>
          <a:noFill/>
        </p:spPr>
        <p:txBody>
          <a:bodyPr wrap="square" rtlCol="0">
            <a:spAutoFit/>
          </a:bodyPr>
          <a:lstStyle/>
          <a:p>
            <a:r>
              <a:rPr lang="en-US" sz="1400" dirty="0"/>
              <a:t>Ming artisans won worldwide fame for their blue-and-white porcelain, which inspired the founders of the Delft porcelain factory in the Netherlands. This covered jar dates from the early fifteenth century. </a:t>
            </a:r>
          </a:p>
        </p:txBody>
      </p:sp>
    </p:spTree>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lstStyle/>
          <a:p>
            <a:pPr eaLnBrk="1" fontAlgn="auto" hangingPunct="1">
              <a:spcAft>
                <a:spcPts val="0"/>
              </a:spcAft>
              <a:defRPr/>
            </a:pPr>
            <a:r>
              <a:rPr lang="en-US" sz="3800" smtClean="0">
                <a:solidFill>
                  <a:schemeClr val="tx2">
                    <a:satMod val="200000"/>
                  </a:schemeClr>
                </a:solidFill>
              </a:rPr>
              <a:t>Recovery in Western Europe: State Building</a:t>
            </a:r>
          </a:p>
        </p:txBody>
      </p:sp>
      <p:sp>
        <p:nvSpPr>
          <p:cNvPr id="26627" name="Rectangle 3"/>
          <p:cNvSpPr>
            <a:spLocks noGrp="1" noChangeArrowheads="1"/>
          </p:cNvSpPr>
          <p:nvPr>
            <p:ph idx="1"/>
          </p:nvPr>
        </p:nvSpPr>
        <p:spPr/>
        <p:txBody>
          <a:bodyPr/>
          <a:lstStyle/>
          <a:p>
            <a:pPr lvl="1" eaLnBrk="1" hangingPunct="1"/>
            <a:r>
              <a:rPr lang="en-US" dirty="0" smtClean="0"/>
              <a:t>China: centralized Empire</a:t>
            </a:r>
          </a:p>
          <a:p>
            <a:pPr lvl="1" eaLnBrk="1" hangingPunct="1"/>
            <a:r>
              <a:rPr lang="en-US" dirty="0" smtClean="0"/>
              <a:t>Europe: regional states</a:t>
            </a:r>
          </a:p>
          <a:p>
            <a:pPr eaLnBrk="1" hangingPunct="1"/>
            <a:r>
              <a:rPr lang="en-US" b="1" dirty="0" smtClean="0"/>
              <a:t>State-Building Required two elements</a:t>
            </a:r>
          </a:p>
          <a:p>
            <a:pPr marL="582613" indent="-514350" eaLnBrk="1" hangingPunct="1">
              <a:buFont typeface="+mj-lt"/>
              <a:buAutoNum type="arabicPeriod"/>
            </a:pPr>
            <a:r>
              <a:rPr lang="en-US" dirty="0" smtClean="0"/>
              <a:t>Fresh sources of finance</a:t>
            </a:r>
          </a:p>
          <a:p>
            <a:pPr lvl="1" eaLnBrk="1" hangingPunct="1"/>
            <a:r>
              <a:rPr lang="en-US" dirty="0" smtClean="0"/>
              <a:t>Italian states: </a:t>
            </a:r>
          </a:p>
          <a:p>
            <a:pPr lvl="1" eaLnBrk="1" hangingPunct="1"/>
            <a:r>
              <a:rPr lang="en-US" dirty="0" smtClean="0"/>
              <a:t>France: salt tax, sales tax</a:t>
            </a:r>
          </a:p>
          <a:p>
            <a:pPr lvl="1" eaLnBrk="1" hangingPunct="1"/>
            <a:r>
              <a:rPr lang="en-US" dirty="0" smtClean="0"/>
              <a:t>England: hearth (chimney)tax, head tax, plow tax</a:t>
            </a:r>
          </a:p>
          <a:p>
            <a:pPr marL="582613" indent="-514350" eaLnBrk="1" hangingPunct="1">
              <a:buFont typeface="+mj-lt"/>
              <a:buAutoNum type="arabicPeriod"/>
            </a:pPr>
            <a:r>
              <a:rPr lang="en-US" dirty="0" smtClean="0"/>
              <a:t>Establish large standing armies</a:t>
            </a:r>
          </a:p>
          <a:p>
            <a:pPr lvl="1" eaLnBrk="1" hangingPunct="1"/>
            <a:r>
              <a:rPr lang="en-US" dirty="0" smtClean="0"/>
              <a:t>French Louis XI (1461-1483) had army of 15,000</a:t>
            </a:r>
          </a:p>
        </p:txBody>
      </p:sp>
      <p:sp>
        <p:nvSpPr>
          <p:cNvPr id="26628"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72B88177-5360-4192-BCE1-4682DA2204D1}" type="slidenum">
              <a:rPr lang="en-US" altLang="en-US" smtClean="0"/>
              <a:pPr/>
              <a:t>34</a:t>
            </a:fld>
            <a:endParaRPr lang="en-US" altLang="en-US" smtClean="0"/>
          </a:p>
        </p:txBody>
      </p:sp>
    </p:spTree>
  </p:cSld>
  <p:clrMapOvr>
    <a:masterClrMapping/>
  </p:clrMapOvr>
  <p:transition>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pPr eaLnBrk="1" fontAlgn="auto" hangingPunct="1">
              <a:spcAft>
                <a:spcPts val="0"/>
              </a:spcAft>
              <a:defRPr/>
            </a:pPr>
            <a:r>
              <a:rPr lang="en-US" smtClean="0">
                <a:solidFill>
                  <a:schemeClr val="tx2">
                    <a:satMod val="200000"/>
                  </a:schemeClr>
                </a:solidFill>
              </a:rPr>
              <a:t>Spain</a:t>
            </a:r>
          </a:p>
        </p:txBody>
      </p:sp>
      <p:sp>
        <p:nvSpPr>
          <p:cNvPr id="27651" name="Rectangle 3"/>
          <p:cNvSpPr>
            <a:spLocks noGrp="1" noChangeArrowheads="1"/>
          </p:cNvSpPr>
          <p:nvPr>
            <p:ph sz="half" idx="1"/>
          </p:nvPr>
        </p:nvSpPr>
        <p:spPr>
          <a:xfrm>
            <a:off x="464344" y="1219201"/>
            <a:ext cx="4336256" cy="5077264"/>
          </a:xfrm>
        </p:spPr>
        <p:txBody>
          <a:bodyPr/>
          <a:lstStyle/>
          <a:p>
            <a:pPr eaLnBrk="1" hangingPunct="1"/>
            <a:r>
              <a:rPr lang="en-US" dirty="0" smtClean="0"/>
              <a:t>Fernando of Aragon marries Isabel of Castile, 1469</a:t>
            </a:r>
          </a:p>
          <a:p>
            <a:pPr eaLnBrk="1" hangingPunct="1"/>
            <a:r>
              <a:rPr lang="en-US" dirty="0" smtClean="0"/>
              <a:t>Major political and economic alliance</a:t>
            </a:r>
          </a:p>
          <a:p>
            <a:pPr eaLnBrk="1" hangingPunct="1"/>
            <a:r>
              <a:rPr lang="en-US" dirty="0" smtClean="0"/>
              <a:t>Completes </a:t>
            </a:r>
            <a:r>
              <a:rPr lang="en-US" b="1" dirty="0" err="1" smtClean="0"/>
              <a:t>Reconquista</a:t>
            </a:r>
            <a:r>
              <a:rPr lang="en-US" dirty="0" smtClean="0"/>
              <a:t>, expanded beyond Iberian peninsula to Italy</a:t>
            </a:r>
          </a:p>
          <a:p>
            <a:pPr eaLnBrk="1" hangingPunct="1"/>
            <a:r>
              <a:rPr lang="en-US" dirty="0" smtClean="0"/>
              <a:t>Funded Columbus’ quest for western route to  China</a:t>
            </a:r>
          </a:p>
        </p:txBody>
      </p:sp>
      <p:sp>
        <p:nvSpPr>
          <p:cNvPr id="27652"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F0F3E167-1574-4641-958F-BB95C9F04D72}" type="slidenum">
              <a:rPr lang="en-US" altLang="en-US" smtClean="0"/>
              <a:pPr/>
              <a:t>35</a:t>
            </a:fld>
            <a:endParaRPr lang="en-US" altLang="en-US" smtClean="0"/>
          </a:p>
        </p:txBody>
      </p:sp>
      <p:pic>
        <p:nvPicPr>
          <p:cNvPr id="8" name="Content Placeholder 7" descr="Fernando_e_Isabel.jpg"/>
          <p:cNvPicPr>
            <a:picLocks noGrp="1" noChangeAspect="1"/>
          </p:cNvPicPr>
          <p:nvPr>
            <p:ph sz="half" idx="2"/>
          </p:nvPr>
        </p:nvPicPr>
        <p:blipFill>
          <a:blip r:embed="rId2"/>
          <a:stretch>
            <a:fillRect/>
          </a:stretch>
        </p:blipFill>
        <p:spPr>
          <a:xfrm>
            <a:off x="4800600" y="1905000"/>
            <a:ext cx="4038600" cy="3150108"/>
          </a:xfrm>
        </p:spPr>
      </p:pic>
    </p:spTree>
  </p:cSld>
  <p:clrMapOvr>
    <a:masterClrMapping/>
  </p:clrMapOvr>
  <p:transition>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74064"/>
          </a:xfrm>
        </p:spPr>
        <p:txBody>
          <a:bodyPr/>
          <a:lstStyle/>
          <a:p>
            <a:pPr algn="ctr"/>
            <a:r>
              <a:rPr lang="en-US" sz="3200" b="1" dirty="0" smtClean="0"/>
              <a:t>Russia- Ivan the Great (reigned 1462-1505)</a:t>
            </a:r>
            <a:endParaRPr lang="en-US" sz="3200" b="1" dirty="0"/>
          </a:p>
        </p:txBody>
      </p:sp>
      <p:sp>
        <p:nvSpPr>
          <p:cNvPr id="4" name="Content Placeholder 3"/>
          <p:cNvSpPr>
            <a:spLocks noGrp="1"/>
          </p:cNvSpPr>
          <p:nvPr>
            <p:ph sz="half" idx="2"/>
          </p:nvPr>
        </p:nvSpPr>
        <p:spPr>
          <a:xfrm>
            <a:off x="3581400" y="1295400"/>
            <a:ext cx="5334000" cy="4889151"/>
          </a:xfrm>
        </p:spPr>
        <p:txBody>
          <a:bodyPr/>
          <a:lstStyle/>
          <a:p>
            <a:r>
              <a:rPr lang="en-US" dirty="0" smtClean="0"/>
              <a:t>After 14</a:t>
            </a:r>
            <a:r>
              <a:rPr lang="en-US" baseline="30000" dirty="0" smtClean="0"/>
              <a:t>th</a:t>
            </a:r>
            <a:r>
              <a:rPr lang="en-US" dirty="0" smtClean="0"/>
              <a:t> c., Mongol power wane</a:t>
            </a:r>
          </a:p>
          <a:p>
            <a:r>
              <a:rPr lang="en-US" b="1" dirty="0" smtClean="0"/>
              <a:t>In 1480, Prince Ivan III, stopped paying tribute to Mongol khan and declares independence</a:t>
            </a:r>
          </a:p>
          <a:p>
            <a:r>
              <a:rPr lang="en-US" b="1" dirty="0" smtClean="0"/>
              <a:t>Made Moscow the center of a large, powerful state modeled after Byzantine Empire</a:t>
            </a:r>
          </a:p>
          <a:p>
            <a:pPr lvl="1"/>
            <a:r>
              <a:rPr lang="en-US" b="1" dirty="0" smtClean="0"/>
              <a:t>Third Rome</a:t>
            </a:r>
          </a:p>
          <a:p>
            <a:r>
              <a:rPr lang="en-US" dirty="0" smtClean="0"/>
              <a:t>1</a:t>
            </a:r>
            <a:r>
              <a:rPr lang="en-US" baseline="30000" dirty="0" smtClean="0"/>
              <a:t>st</a:t>
            </a:r>
            <a:r>
              <a:rPr lang="en-US" dirty="0" smtClean="0"/>
              <a:t> Calls himself </a:t>
            </a:r>
            <a:r>
              <a:rPr lang="en-US" b="1" dirty="0" smtClean="0"/>
              <a:t>“Czar” </a:t>
            </a:r>
            <a:r>
              <a:rPr lang="en-US" dirty="0" smtClean="0"/>
              <a:t>–Russian for Caesar </a:t>
            </a:r>
            <a:endParaRPr lang="en-US" dirty="0"/>
          </a:p>
        </p:txBody>
      </p:sp>
      <p:sp>
        <p:nvSpPr>
          <p:cNvPr id="5" name="Slide Number Placeholder 4"/>
          <p:cNvSpPr>
            <a:spLocks noGrp="1"/>
          </p:cNvSpPr>
          <p:nvPr>
            <p:ph type="sldNum" sz="quarter" idx="12"/>
          </p:nvPr>
        </p:nvSpPr>
        <p:spPr/>
        <p:txBody>
          <a:bodyPr/>
          <a:lstStyle/>
          <a:p>
            <a:pPr>
              <a:defRPr/>
            </a:pPr>
            <a:fld id="{19F6C850-5323-4E89-ACFC-50F5996140F0}" type="slidenum">
              <a:rPr lang="en-US" altLang="en-US" smtClean="0"/>
              <a:pPr>
                <a:defRPr/>
              </a:pPr>
              <a:t>36</a:t>
            </a:fld>
            <a:endParaRPr lang="en-US" altLang="en-US"/>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39324" y="1638117"/>
            <a:ext cx="3221604" cy="4525962"/>
          </a:xfrm>
        </p:spPr>
      </p:pic>
    </p:spTree>
    <p:extLst>
      <p:ext uri="{BB962C8B-B14F-4D97-AF65-F5344CB8AC3E}">
        <p14:creationId xmlns:p14="http://schemas.microsoft.com/office/powerpoint/2010/main" val="2362860892"/>
      </p:ext>
    </p:extLst>
  </p:cSld>
  <p:clrMapOvr>
    <a:masterClrMapping/>
  </p:clrMapOvr>
  <p:transition>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pPr eaLnBrk="1" fontAlgn="auto" hangingPunct="1">
              <a:spcAft>
                <a:spcPts val="0"/>
              </a:spcAft>
              <a:defRPr/>
            </a:pPr>
            <a:r>
              <a:rPr lang="en-US" smtClean="0">
                <a:solidFill>
                  <a:schemeClr val="tx2">
                    <a:satMod val="200000"/>
                  </a:schemeClr>
                </a:solidFill>
              </a:rPr>
              <a:t>The Renaissance, 14</a:t>
            </a:r>
            <a:r>
              <a:rPr lang="en-US" baseline="30000" smtClean="0">
                <a:solidFill>
                  <a:schemeClr val="tx2">
                    <a:satMod val="200000"/>
                  </a:schemeClr>
                </a:solidFill>
              </a:rPr>
              <a:t>th</a:t>
            </a:r>
            <a:r>
              <a:rPr lang="en-US" smtClean="0">
                <a:solidFill>
                  <a:schemeClr val="tx2">
                    <a:satMod val="200000"/>
                  </a:schemeClr>
                </a:solidFill>
              </a:rPr>
              <a:t>-16</a:t>
            </a:r>
            <a:r>
              <a:rPr lang="en-US" baseline="30000" smtClean="0">
                <a:solidFill>
                  <a:schemeClr val="tx2">
                    <a:satMod val="200000"/>
                  </a:schemeClr>
                </a:solidFill>
              </a:rPr>
              <a:t>th</a:t>
            </a:r>
            <a:r>
              <a:rPr lang="en-US" smtClean="0">
                <a:solidFill>
                  <a:schemeClr val="tx2">
                    <a:satMod val="200000"/>
                  </a:schemeClr>
                </a:solidFill>
              </a:rPr>
              <a:t> centuries</a:t>
            </a:r>
          </a:p>
        </p:txBody>
      </p:sp>
      <p:sp>
        <p:nvSpPr>
          <p:cNvPr id="28675" name="Rectangle 3"/>
          <p:cNvSpPr>
            <a:spLocks noGrp="1" noChangeArrowheads="1"/>
          </p:cNvSpPr>
          <p:nvPr>
            <p:ph sz="half" idx="1"/>
          </p:nvPr>
        </p:nvSpPr>
        <p:spPr>
          <a:xfrm>
            <a:off x="464344" y="1770501"/>
            <a:ext cx="4488656" cy="4525963"/>
          </a:xfrm>
        </p:spPr>
        <p:txBody>
          <a:bodyPr/>
          <a:lstStyle/>
          <a:p>
            <a:pPr eaLnBrk="1" hangingPunct="1"/>
            <a:r>
              <a:rPr lang="en-US" dirty="0" smtClean="0"/>
              <a:t>“rebirth” of classical culture:  Greece /Rome</a:t>
            </a:r>
          </a:p>
          <a:p>
            <a:pPr eaLnBrk="1" hangingPunct="1"/>
            <a:r>
              <a:rPr lang="en-US" dirty="0" smtClean="0"/>
              <a:t>Italian artists use </a:t>
            </a:r>
            <a:r>
              <a:rPr lang="en-US" b="1" dirty="0" smtClean="0"/>
              <a:t>perspective</a:t>
            </a:r>
          </a:p>
          <a:p>
            <a:pPr eaLnBrk="1" hangingPunct="1"/>
            <a:r>
              <a:rPr lang="en-US" dirty="0" smtClean="0"/>
              <a:t>Work with real human anatomy and musculature</a:t>
            </a:r>
          </a:p>
          <a:p>
            <a:pPr lvl="1" eaLnBrk="1" hangingPunct="1"/>
            <a:r>
              <a:rPr lang="en-US" dirty="0" smtClean="0"/>
              <a:t>Leonardo </a:t>
            </a:r>
            <a:r>
              <a:rPr lang="en-US" dirty="0" err="1" smtClean="0"/>
              <a:t>da</a:t>
            </a:r>
            <a:r>
              <a:rPr lang="en-US" dirty="0" smtClean="0"/>
              <a:t> Vinci (1452-1519)</a:t>
            </a:r>
          </a:p>
          <a:p>
            <a:pPr eaLnBrk="1" hangingPunct="1"/>
            <a:r>
              <a:rPr lang="en-US" dirty="0" smtClean="0"/>
              <a:t>Architecture: domed cathedrals</a:t>
            </a:r>
          </a:p>
          <a:p>
            <a:pPr lvl="1" eaLnBrk="1" hangingPunct="1"/>
            <a:r>
              <a:rPr lang="en-US" dirty="0" smtClean="0"/>
              <a:t>Imitation of Roman domes</a:t>
            </a:r>
          </a:p>
          <a:p>
            <a:pPr lvl="1" eaLnBrk="1" hangingPunct="1"/>
            <a:endParaRPr lang="en-US" dirty="0" smtClean="0"/>
          </a:p>
        </p:txBody>
      </p:sp>
      <p:pic>
        <p:nvPicPr>
          <p:cNvPr id="6" name="Content Placeholder 5" descr="Duomo in Florence.jpg"/>
          <p:cNvPicPr>
            <a:picLocks noGrp="1" noChangeAspect="1"/>
          </p:cNvPicPr>
          <p:nvPr>
            <p:ph sz="half" idx="2"/>
          </p:nvPr>
        </p:nvPicPr>
        <p:blipFill>
          <a:blip r:embed="rId2"/>
          <a:stretch>
            <a:fillRect/>
          </a:stretch>
        </p:blipFill>
        <p:spPr>
          <a:xfrm>
            <a:off x="5486400" y="1371600"/>
            <a:ext cx="3017308" cy="4525962"/>
          </a:xfrm>
        </p:spPr>
      </p:pic>
      <p:sp>
        <p:nvSpPr>
          <p:cNvPr id="28676"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4D8E96D5-2A36-4B4F-A630-871327ACD1EB}" type="slidenum">
              <a:rPr lang="en-US" altLang="en-US" smtClean="0"/>
              <a:pPr/>
              <a:t>37</a:t>
            </a:fld>
            <a:endParaRPr lang="en-US" altLang="en-US" smtClean="0"/>
          </a:p>
        </p:txBody>
      </p:sp>
      <p:sp>
        <p:nvSpPr>
          <p:cNvPr id="7" name="TextBox 6"/>
          <p:cNvSpPr txBox="1"/>
          <p:nvPr/>
        </p:nvSpPr>
        <p:spPr>
          <a:xfrm>
            <a:off x="4759402" y="6096000"/>
            <a:ext cx="4384598" cy="369332"/>
          </a:xfrm>
          <a:prstGeom prst="rect">
            <a:avLst/>
          </a:prstGeom>
          <a:noFill/>
        </p:spPr>
        <p:txBody>
          <a:bodyPr wrap="none" rtlCol="0">
            <a:spAutoFit/>
          </a:bodyPr>
          <a:lstStyle/>
          <a:p>
            <a:r>
              <a:rPr lang="en-US" dirty="0" smtClean="0"/>
              <a:t>Brunelleschi’s dome on cathedral of Florence</a:t>
            </a:r>
            <a:endParaRPr lang="en-US" dirty="0"/>
          </a:p>
        </p:txBody>
      </p:sp>
    </p:spTree>
  </p:cSld>
  <p:clrMapOvr>
    <a:masterClrMapping/>
  </p:clrMapOvr>
  <p:transition>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2265F78-DE73-4052-B38D-710E4FD924C5}" type="slidenum">
              <a:rPr lang="en-US" altLang="en-US" smtClean="0"/>
              <a:pPr>
                <a:defRPr/>
              </a:pPr>
              <a:t>38</a:t>
            </a:fld>
            <a:endParaRPr lang="en-US" altLang="en-US"/>
          </a:p>
        </p:txBody>
      </p:sp>
      <p:pic>
        <p:nvPicPr>
          <p:cNvPr id="3" name="Picture 2" descr="Duomo.jpg"/>
          <p:cNvPicPr>
            <a:picLocks noChangeAspect="1"/>
          </p:cNvPicPr>
          <p:nvPr/>
        </p:nvPicPr>
        <p:blipFill>
          <a:blip r:embed="rId2"/>
          <a:stretch>
            <a:fillRect/>
          </a:stretch>
        </p:blipFill>
        <p:spPr>
          <a:xfrm>
            <a:off x="497256" y="186378"/>
            <a:ext cx="8199194" cy="5604822"/>
          </a:xfrm>
          <a:prstGeom prst="rect">
            <a:avLst/>
          </a:prstGeom>
        </p:spPr>
      </p:pic>
      <p:sp>
        <p:nvSpPr>
          <p:cNvPr id="4" name="TextBox 3"/>
          <p:cNvSpPr txBox="1"/>
          <p:nvPr/>
        </p:nvSpPr>
        <p:spPr>
          <a:xfrm>
            <a:off x="457200" y="6019800"/>
            <a:ext cx="8229600" cy="646331"/>
          </a:xfrm>
          <a:prstGeom prst="rect">
            <a:avLst/>
          </a:prstGeom>
          <a:noFill/>
        </p:spPr>
        <p:txBody>
          <a:bodyPr wrap="square" rtlCol="0">
            <a:spAutoFit/>
          </a:bodyPr>
          <a:lstStyle/>
          <a:p>
            <a:r>
              <a:rPr lang="en-US" dirty="0" smtClean="0"/>
              <a:t>Brunelleschi's magnificent dome on the cathedral of Florence dominates the city's skyline even today.</a:t>
            </a:r>
            <a:endParaRPr lang="en-US" dirty="0"/>
          </a:p>
        </p:txBody>
      </p:sp>
    </p:spTree>
  </p:cSld>
  <p:clrMapOvr>
    <a:masterClrMapping/>
  </p:clrMapOvr>
  <p:transition>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19F6C850-5323-4E89-ACFC-50F5996140F0}" type="slidenum">
              <a:rPr lang="en-US" altLang="en-US" smtClean="0"/>
              <a:pPr>
                <a:defRPr/>
              </a:pPr>
              <a:t>39</a:t>
            </a:fld>
            <a:endParaRPr lang="en-US" altLang="en-US"/>
          </a:p>
        </p:txBody>
      </p:sp>
      <p:pic>
        <p:nvPicPr>
          <p:cNvPr id="6" name="Picture 5" descr="Renaissance art.jpg"/>
          <p:cNvPicPr>
            <a:picLocks noChangeAspect="1"/>
          </p:cNvPicPr>
          <p:nvPr/>
        </p:nvPicPr>
        <p:blipFill>
          <a:blip r:embed="rId2"/>
          <a:stretch>
            <a:fillRect/>
          </a:stretch>
        </p:blipFill>
        <p:spPr>
          <a:xfrm>
            <a:off x="64876" y="609600"/>
            <a:ext cx="9039168" cy="4357688"/>
          </a:xfrm>
          <a:prstGeom prst="rect">
            <a:avLst/>
          </a:prstGeom>
        </p:spPr>
      </p:pic>
      <p:sp>
        <p:nvSpPr>
          <p:cNvPr id="7" name="TextBox 6"/>
          <p:cNvSpPr txBox="1"/>
          <p:nvPr/>
        </p:nvSpPr>
        <p:spPr>
          <a:xfrm>
            <a:off x="533400" y="5257800"/>
            <a:ext cx="8229600" cy="1200329"/>
          </a:xfrm>
          <a:prstGeom prst="rect">
            <a:avLst/>
          </a:prstGeom>
          <a:noFill/>
        </p:spPr>
        <p:txBody>
          <a:bodyPr wrap="square" rtlCol="0">
            <a:spAutoFit/>
          </a:bodyPr>
          <a:lstStyle/>
          <a:p>
            <a:r>
              <a:rPr lang="en-US" dirty="0" smtClean="0"/>
              <a:t>The Florentine painter Masaccio was a pioneer of Renaissance art. His fresco </a:t>
            </a:r>
            <a:r>
              <a:rPr lang="en-US" i="1" dirty="0" smtClean="0"/>
              <a:t>Tribute Money,</a:t>
            </a:r>
            <a:r>
              <a:rPr lang="en-US" dirty="0" smtClean="0"/>
              <a:t> produced about 1427, relies on the technique of linear perspective to depict figures in realistic relationship to one another and their surroundings. How does linear perspective lend a sense of depth to this scene? </a:t>
            </a:r>
            <a:endParaRPr lang="en-US" dirty="0"/>
          </a:p>
        </p:txBody>
      </p:sp>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fontAlgn="auto" hangingPunct="1">
              <a:spcAft>
                <a:spcPts val="0"/>
              </a:spcAft>
              <a:defRPr/>
            </a:pPr>
            <a:r>
              <a:rPr lang="en-US" sz="3600" dirty="0" smtClean="0">
                <a:solidFill>
                  <a:schemeClr val="tx2">
                    <a:satMod val="200000"/>
                  </a:schemeClr>
                </a:solidFill>
              </a:rPr>
              <a:t>Patterns of Long-Distance Trade</a:t>
            </a:r>
          </a:p>
        </p:txBody>
      </p:sp>
      <p:sp>
        <p:nvSpPr>
          <p:cNvPr id="10243" name="Rectangle 3"/>
          <p:cNvSpPr>
            <a:spLocks noGrp="1" noChangeArrowheads="1"/>
          </p:cNvSpPr>
          <p:nvPr>
            <p:ph sz="half" idx="1"/>
          </p:nvPr>
        </p:nvSpPr>
        <p:spPr>
          <a:xfrm>
            <a:off x="304800" y="1143000"/>
            <a:ext cx="4198144" cy="5153465"/>
          </a:xfrm>
        </p:spPr>
        <p:txBody>
          <a:bodyPr/>
          <a:lstStyle/>
          <a:p>
            <a:pPr eaLnBrk="1" hangingPunct="1"/>
            <a:r>
              <a:rPr lang="en-US" b="1" dirty="0" smtClean="0"/>
              <a:t>Silk roads</a:t>
            </a:r>
          </a:p>
          <a:p>
            <a:pPr lvl="1" eaLnBrk="1" hangingPunct="1"/>
            <a:r>
              <a:rPr lang="en-US" b="1" dirty="0" smtClean="0"/>
              <a:t>Luxury goods: silk, gems</a:t>
            </a:r>
          </a:p>
          <a:p>
            <a:pPr eaLnBrk="1" hangingPunct="1"/>
            <a:r>
              <a:rPr lang="en-US" b="1" dirty="0" smtClean="0"/>
              <a:t>Indian Ocean Trade</a:t>
            </a:r>
          </a:p>
          <a:p>
            <a:pPr lvl="1" eaLnBrk="1" hangingPunct="1"/>
            <a:r>
              <a:rPr lang="en-US" b="1" dirty="0" smtClean="0"/>
              <a:t>Bulkier:  steel, stone, coral, building material</a:t>
            </a:r>
          </a:p>
          <a:p>
            <a:pPr eaLnBrk="1" hangingPunct="1"/>
            <a:r>
              <a:rPr lang="en-US" b="1" dirty="0" smtClean="0"/>
              <a:t>Trans-Saharan</a:t>
            </a:r>
            <a:r>
              <a:rPr lang="en-US" dirty="0" smtClean="0"/>
              <a:t> caravan routes (Gold-Salt trade)</a:t>
            </a:r>
            <a:endParaRPr lang="en-US" dirty="0"/>
          </a:p>
          <a:p>
            <a:pPr eaLnBrk="1" hangingPunct="1"/>
            <a:r>
              <a:rPr lang="en-US" dirty="0" smtClean="0"/>
              <a:t>Growth leads to development of trading cities, </a:t>
            </a:r>
            <a:r>
              <a:rPr lang="en-US" b="1" dirty="0" smtClean="0"/>
              <a:t>emporium (center of commerce)</a:t>
            </a:r>
          </a:p>
          <a:p>
            <a:pPr lvl="1" eaLnBrk="1" hangingPunct="1"/>
            <a:r>
              <a:rPr lang="en-US" sz="2000" dirty="0" smtClean="0"/>
              <a:t>Ex.  Melaka-80 languages heard in streets</a:t>
            </a:r>
          </a:p>
          <a:p>
            <a:pPr lvl="1" eaLnBrk="1" hangingPunct="1"/>
            <a:endParaRPr lang="en-US" dirty="0" smtClean="0"/>
          </a:p>
        </p:txBody>
      </p:sp>
      <p:pic>
        <p:nvPicPr>
          <p:cNvPr id="6" name="Content Placeholder 5" descr="Malacca_Sultanate_en.svg.png"/>
          <p:cNvPicPr>
            <a:picLocks noGrp="1" noChangeAspect="1"/>
          </p:cNvPicPr>
          <p:nvPr>
            <p:ph sz="half" idx="2"/>
          </p:nvPr>
        </p:nvPicPr>
        <p:blipFill>
          <a:blip r:embed="rId2"/>
          <a:stretch>
            <a:fillRect/>
          </a:stretch>
        </p:blipFill>
        <p:spPr>
          <a:xfrm>
            <a:off x="4682070" y="1143000"/>
            <a:ext cx="4157130" cy="4719403"/>
          </a:xfrm>
        </p:spPr>
      </p:pic>
      <p:sp>
        <p:nvSpPr>
          <p:cNvPr id="10244"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3993818D-5976-48B4-AC1C-9D0E3E385239}" type="slidenum">
              <a:rPr lang="en-US" altLang="en-US" smtClean="0"/>
              <a:pPr/>
              <a:t>4</a:t>
            </a:fld>
            <a:endParaRPr lang="en-US" altLang="en-US" smtClean="0"/>
          </a:p>
        </p:txBody>
      </p:sp>
      <p:sp>
        <p:nvSpPr>
          <p:cNvPr id="2" name="TextBox 1"/>
          <p:cNvSpPr txBox="1"/>
          <p:nvPr/>
        </p:nvSpPr>
        <p:spPr>
          <a:xfrm>
            <a:off x="4502944" y="6172200"/>
            <a:ext cx="4564856" cy="738664"/>
          </a:xfrm>
          <a:prstGeom prst="rect">
            <a:avLst/>
          </a:prstGeom>
          <a:noFill/>
        </p:spPr>
        <p:txBody>
          <a:bodyPr wrap="square" rtlCol="0">
            <a:spAutoFit/>
          </a:bodyPr>
          <a:lstStyle/>
          <a:p>
            <a:r>
              <a:rPr lang="en-US" sz="1400" dirty="0" smtClean="0"/>
              <a:t>Melaka, founded in 1390, became principal clearinghouse of trade. Authorities maintained order in Strait of Melaka, a safe market, and levied reasonable fees on goods exchanged.  </a:t>
            </a:r>
            <a:endParaRPr lang="en-US" sz="1400" dirty="0"/>
          </a:p>
        </p:txBody>
      </p:sp>
    </p:spTree>
  </p:cSld>
  <p:clrMapOvr>
    <a:masterClrMapping/>
  </p:clrMapOvr>
  <p:transition>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2265F78-DE73-4052-B38D-710E4FD924C5}" type="slidenum">
              <a:rPr lang="en-US" altLang="en-US" smtClean="0"/>
              <a:pPr>
                <a:defRPr/>
              </a:pPr>
              <a:t>40</a:t>
            </a:fld>
            <a:endParaRPr lang="en-US" alt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552001"/>
            <a:ext cx="5347208" cy="5897656"/>
          </a:xfrm>
          <a:prstGeom prst="rect">
            <a:avLst/>
          </a:prstGeom>
        </p:spPr>
      </p:pic>
      <p:sp>
        <p:nvSpPr>
          <p:cNvPr id="4" name="TextBox 3"/>
          <p:cNvSpPr txBox="1"/>
          <p:nvPr/>
        </p:nvSpPr>
        <p:spPr>
          <a:xfrm>
            <a:off x="6172201" y="552001"/>
            <a:ext cx="2895600" cy="1754326"/>
          </a:xfrm>
          <a:prstGeom prst="rect">
            <a:avLst/>
          </a:prstGeom>
          <a:noFill/>
        </p:spPr>
        <p:txBody>
          <a:bodyPr wrap="square" rtlCol="0">
            <a:spAutoFit/>
          </a:bodyPr>
          <a:lstStyle/>
          <a:p>
            <a:r>
              <a:rPr lang="en-US" dirty="0" smtClean="0"/>
              <a:t>Jan van Eyck, The Virgin of Chancellor </a:t>
            </a:r>
            <a:r>
              <a:rPr lang="en-US" dirty="0" err="1" smtClean="0"/>
              <a:t>Rolin</a:t>
            </a:r>
            <a:endParaRPr lang="en-US" dirty="0" smtClean="0"/>
          </a:p>
          <a:p>
            <a:endParaRPr lang="en-US" dirty="0"/>
          </a:p>
          <a:p>
            <a:endParaRPr lang="en-US" dirty="0" smtClean="0"/>
          </a:p>
          <a:p>
            <a:r>
              <a:rPr lang="en-US" dirty="0" smtClean="0"/>
              <a:t>What make this </a:t>
            </a:r>
            <a:r>
              <a:rPr lang="en-US" smtClean="0"/>
              <a:t>Renaissance art?</a:t>
            </a:r>
            <a:endParaRPr lang="en-US" dirty="0"/>
          </a:p>
        </p:txBody>
      </p:sp>
    </p:spTree>
    <p:extLst>
      <p:ext uri="{BB962C8B-B14F-4D97-AF65-F5344CB8AC3E}">
        <p14:creationId xmlns:p14="http://schemas.microsoft.com/office/powerpoint/2010/main" val="2180109484"/>
      </p:ext>
    </p:extLst>
  </p:cSld>
  <p:clrMapOvr>
    <a:masterClrMapping/>
  </p:clrMapOvr>
  <p:transition>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lstStyle/>
          <a:p>
            <a:pPr algn="ctr" eaLnBrk="1" fontAlgn="auto" hangingPunct="1">
              <a:spcAft>
                <a:spcPts val="0"/>
              </a:spcAft>
              <a:defRPr/>
            </a:pPr>
            <a:r>
              <a:rPr lang="en-US" dirty="0" smtClean="0">
                <a:solidFill>
                  <a:schemeClr val="tx2">
                    <a:satMod val="200000"/>
                  </a:schemeClr>
                </a:solidFill>
              </a:rPr>
              <a:t>Humanism</a:t>
            </a:r>
          </a:p>
        </p:txBody>
      </p:sp>
      <p:sp>
        <p:nvSpPr>
          <p:cNvPr id="29699" name="Rectangle 3"/>
          <p:cNvSpPr>
            <a:spLocks noGrp="1" noChangeArrowheads="1"/>
          </p:cNvSpPr>
          <p:nvPr>
            <p:ph idx="1"/>
          </p:nvPr>
        </p:nvSpPr>
        <p:spPr>
          <a:xfrm>
            <a:off x="914400" y="1143000"/>
            <a:ext cx="7772400" cy="5213350"/>
          </a:xfrm>
        </p:spPr>
        <p:txBody>
          <a:bodyPr/>
          <a:lstStyle/>
          <a:p>
            <a:pPr eaLnBrk="1" hangingPunct="1"/>
            <a:r>
              <a:rPr lang="en-US" b="1" dirty="0" smtClean="0"/>
              <a:t>The cultural and intellectual movement of the Renaissance that emphasized human potential to attain excellence and promoted the study of the literature, art, and the classics of Greece and Rome</a:t>
            </a:r>
          </a:p>
          <a:p>
            <a:pPr lvl="1" eaLnBrk="1" hangingPunct="1"/>
            <a:r>
              <a:rPr lang="en-US" b="1" dirty="0" smtClean="0"/>
              <a:t>Humanists</a:t>
            </a:r>
          </a:p>
          <a:p>
            <a:pPr lvl="2" eaLnBrk="1" hangingPunct="1"/>
            <a:r>
              <a:rPr lang="en-US" b="1" dirty="0" smtClean="0"/>
              <a:t>Refers to scholars interested in the humanities: literature, history, and moral philosophy</a:t>
            </a:r>
          </a:p>
          <a:p>
            <a:pPr eaLnBrk="1" hangingPunct="1"/>
            <a:r>
              <a:rPr lang="en-US" dirty="0" smtClean="0"/>
              <a:t>Renaissance humanists deeply devoted to Christianity</a:t>
            </a:r>
          </a:p>
          <a:p>
            <a:pPr lvl="1" eaLnBrk="1" hangingPunct="1"/>
            <a:r>
              <a:rPr lang="en-US" dirty="0" smtClean="0"/>
              <a:t>Desiderius Erasmus (1466-1536) publishes Greek New Testament along with Latin translation with copious annotations</a:t>
            </a:r>
          </a:p>
          <a:p>
            <a:pPr eaLnBrk="1" hangingPunct="1"/>
            <a:r>
              <a:rPr lang="en-US" dirty="0" smtClean="0"/>
              <a:t>Also devoted to rediscovering classical Latin texts, often ignored in monastic libraries</a:t>
            </a:r>
          </a:p>
        </p:txBody>
      </p:sp>
      <p:sp>
        <p:nvSpPr>
          <p:cNvPr id="29700"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54887312-34F8-48C1-83D9-1EAA5F3EBEE3}" type="slidenum">
              <a:rPr lang="en-US" altLang="en-US" smtClean="0"/>
              <a:pPr/>
              <a:t>41</a:t>
            </a:fld>
            <a:endParaRPr lang="en-US" altLang="en-US" smtClean="0"/>
          </a:p>
        </p:txBody>
      </p:sp>
    </p:spTree>
  </p:cSld>
  <p:clrMapOvr>
    <a:masterClrMapping/>
  </p:clrMapOvr>
  <p:transition>
    <p:rand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p:txBody>
          <a:bodyPr/>
          <a:lstStyle/>
          <a:p>
            <a:pPr eaLnBrk="1" fontAlgn="auto" hangingPunct="1">
              <a:spcAft>
                <a:spcPts val="0"/>
              </a:spcAft>
              <a:defRPr/>
            </a:pPr>
            <a:r>
              <a:rPr lang="en-US" smtClean="0">
                <a:solidFill>
                  <a:schemeClr val="tx2">
                    <a:satMod val="200000"/>
                  </a:schemeClr>
                </a:solidFill>
              </a:rPr>
              <a:t>Humanist Moral Thought</a:t>
            </a:r>
          </a:p>
        </p:txBody>
      </p:sp>
      <p:sp>
        <p:nvSpPr>
          <p:cNvPr id="30723" name="Rectangle 3"/>
          <p:cNvSpPr>
            <a:spLocks noGrp="1" noChangeArrowheads="1"/>
          </p:cNvSpPr>
          <p:nvPr>
            <p:ph idx="1"/>
          </p:nvPr>
        </p:nvSpPr>
        <p:spPr>
          <a:xfrm>
            <a:off x="914400" y="1219201"/>
            <a:ext cx="7772400" cy="5137150"/>
          </a:xfrm>
        </p:spPr>
        <p:txBody>
          <a:bodyPr/>
          <a:lstStyle/>
          <a:p>
            <a:pPr eaLnBrk="1" hangingPunct="1"/>
            <a:r>
              <a:rPr lang="en-US" sz="2800" b="1" dirty="0" smtClean="0"/>
              <a:t>Medieval philosophy</a:t>
            </a:r>
          </a:p>
          <a:p>
            <a:pPr lvl="1" eaLnBrk="1" hangingPunct="1"/>
            <a:r>
              <a:rPr lang="en-US" sz="2400" dirty="0" smtClean="0"/>
              <a:t>Taught that the most honorable calling was that of monks and nuns who dedicated life to prayer, god</a:t>
            </a:r>
          </a:p>
          <a:p>
            <a:pPr lvl="1" eaLnBrk="1" hangingPunct="1"/>
            <a:r>
              <a:rPr lang="en-US" sz="2800" dirty="0" smtClean="0"/>
              <a:t>Humanist rejected this idea</a:t>
            </a:r>
          </a:p>
          <a:p>
            <a:pPr eaLnBrk="1" hangingPunct="1"/>
            <a:r>
              <a:rPr lang="en-US" sz="2800" b="1" dirty="0" smtClean="0"/>
              <a:t>Believed that it was possible to lead a morally virtuous life while engaged in the affairs of the world</a:t>
            </a:r>
            <a:r>
              <a:rPr lang="en-US" sz="2800" b="1" dirty="0"/>
              <a:t>:</a:t>
            </a:r>
            <a:r>
              <a:rPr lang="en-US" sz="2800" b="1" dirty="0" smtClean="0"/>
              <a:t>  secular</a:t>
            </a:r>
          </a:p>
          <a:p>
            <a:pPr lvl="1" eaLnBrk="1" hangingPunct="1"/>
            <a:r>
              <a:rPr lang="en-US" sz="2800" dirty="0" smtClean="0"/>
              <a:t>Honorable to enter into marriage, business, and public affairs</a:t>
            </a:r>
          </a:p>
          <a:p>
            <a:pPr eaLnBrk="1" hangingPunct="1"/>
            <a:r>
              <a:rPr lang="en-US" sz="2800" dirty="0" smtClean="0"/>
              <a:t>Represents the effort to reconcile Christian values with rapidly changing urban and commercial society in Europe</a:t>
            </a:r>
          </a:p>
        </p:txBody>
      </p:sp>
      <p:sp>
        <p:nvSpPr>
          <p:cNvPr id="30724"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4F1F43F8-6C0C-43B1-8AEE-7FF0A4200BDA}" type="slidenum">
              <a:rPr lang="en-US" altLang="en-US" smtClean="0"/>
              <a:pPr/>
              <a:t>42</a:t>
            </a:fld>
            <a:endParaRPr lang="en-US" altLang="en-US" smtClean="0"/>
          </a:p>
        </p:txBody>
      </p:sp>
    </p:spTree>
  </p:cSld>
  <p:clrMapOvr>
    <a:masterClrMapping/>
  </p:clrMapOvr>
  <p:transition>
    <p:rand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Renaissance Europe and the Larger World</a:t>
            </a:r>
            <a:endParaRPr lang="en-US" dirty="0"/>
          </a:p>
        </p:txBody>
      </p:sp>
      <p:sp>
        <p:nvSpPr>
          <p:cNvPr id="3" name="Content Placeholder 2"/>
          <p:cNvSpPr>
            <a:spLocks noGrp="1"/>
          </p:cNvSpPr>
          <p:nvPr>
            <p:ph idx="1"/>
          </p:nvPr>
        </p:nvSpPr>
        <p:spPr/>
        <p:txBody>
          <a:bodyPr/>
          <a:lstStyle/>
          <a:p>
            <a:r>
              <a:rPr lang="en-US" dirty="0" smtClean="0"/>
              <a:t>Art and thought also reflected affairs of the eastern hemisphere</a:t>
            </a:r>
          </a:p>
          <a:p>
            <a:pPr lvl="1"/>
            <a:r>
              <a:rPr lang="en-US" dirty="0" smtClean="0"/>
              <a:t>Ex.  Painters filled canvases w/ images of silk garments,  ceramic vessels, spice jars, foreign peoples, exotic animals </a:t>
            </a:r>
          </a:p>
          <a:p>
            <a:r>
              <a:rPr lang="en-US" dirty="0"/>
              <a:t>Artists express interest in Byzantine, Asian worlds</a:t>
            </a:r>
          </a:p>
          <a:p>
            <a:pPr marL="68263" indent="0">
              <a:buNone/>
            </a:pPr>
            <a:endParaRPr lang="en-US" dirty="0"/>
          </a:p>
        </p:txBody>
      </p:sp>
      <p:sp>
        <p:nvSpPr>
          <p:cNvPr id="4" name="Slide Number Placeholder 3"/>
          <p:cNvSpPr>
            <a:spLocks noGrp="1"/>
          </p:cNvSpPr>
          <p:nvPr>
            <p:ph type="sldNum" sz="quarter" idx="12"/>
          </p:nvPr>
        </p:nvSpPr>
        <p:spPr/>
        <p:txBody>
          <a:bodyPr/>
          <a:lstStyle/>
          <a:p>
            <a:pPr>
              <a:defRPr/>
            </a:pPr>
            <a:fld id="{2483AE35-FB6D-41FB-994C-8763B130C161}" type="slidenum">
              <a:rPr lang="en-US" altLang="en-US" smtClean="0"/>
              <a:pPr>
                <a:defRPr/>
              </a:pPr>
              <a:t>43</a:t>
            </a:fld>
            <a:endParaRPr lang="en-US" altLang="en-US"/>
          </a:p>
        </p:txBody>
      </p:sp>
    </p:spTree>
    <p:extLst>
      <p:ext uri="{BB962C8B-B14F-4D97-AF65-F5344CB8AC3E}">
        <p14:creationId xmlns:p14="http://schemas.microsoft.com/office/powerpoint/2010/main" val="3729352054"/>
      </p:ext>
    </p:extLst>
  </p:cSld>
  <p:clrMapOvr>
    <a:masterClrMapping/>
  </p:clrMapOvr>
  <p:transition>
    <p:rand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1219200" y="1"/>
            <a:ext cx="7467600" cy="685799"/>
          </a:xfrm>
        </p:spPr>
        <p:txBody>
          <a:bodyPr/>
          <a:lstStyle/>
          <a:p>
            <a:pPr eaLnBrk="1" fontAlgn="auto" hangingPunct="1">
              <a:spcAft>
                <a:spcPts val="0"/>
              </a:spcAft>
              <a:defRPr/>
            </a:pPr>
            <a:r>
              <a:rPr lang="en-US" sz="3600" dirty="0" smtClean="0">
                <a:solidFill>
                  <a:schemeClr val="tx2">
                    <a:satMod val="200000"/>
                  </a:schemeClr>
                </a:solidFill>
              </a:rPr>
              <a:t>Interests</a:t>
            </a:r>
            <a:r>
              <a:rPr lang="en-US" sz="3200" dirty="0" smtClean="0">
                <a:solidFill>
                  <a:schemeClr val="tx2">
                    <a:satMod val="200000"/>
                  </a:schemeClr>
                </a:solidFill>
              </a:rPr>
              <a:t> in the Muslim World</a:t>
            </a:r>
          </a:p>
        </p:txBody>
      </p:sp>
      <p:sp>
        <p:nvSpPr>
          <p:cNvPr id="31748"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D2F60013-A293-420C-A769-821E0E398949}" type="slidenum">
              <a:rPr lang="en-US" altLang="en-US" smtClean="0"/>
              <a:pPr/>
              <a:t>44</a:t>
            </a:fld>
            <a:endParaRPr lang="en-US" altLang="en-US" smtClean="0"/>
          </a:p>
        </p:txBody>
      </p:sp>
      <p:pic>
        <p:nvPicPr>
          <p:cNvPr id="5" name="Picture 4" descr="Renaissance -muslim world.jpg"/>
          <p:cNvPicPr>
            <a:picLocks noChangeAspect="1"/>
          </p:cNvPicPr>
          <p:nvPr/>
        </p:nvPicPr>
        <p:blipFill>
          <a:blip r:embed="rId2"/>
          <a:stretch>
            <a:fillRect/>
          </a:stretch>
        </p:blipFill>
        <p:spPr>
          <a:xfrm>
            <a:off x="7749" y="1219200"/>
            <a:ext cx="9172416" cy="4038600"/>
          </a:xfrm>
          <a:prstGeom prst="rect">
            <a:avLst/>
          </a:prstGeom>
        </p:spPr>
      </p:pic>
      <p:sp>
        <p:nvSpPr>
          <p:cNvPr id="6" name="TextBox 5"/>
          <p:cNvSpPr txBox="1"/>
          <p:nvPr/>
        </p:nvSpPr>
        <p:spPr>
          <a:xfrm>
            <a:off x="685800" y="5486400"/>
            <a:ext cx="8001000" cy="1200329"/>
          </a:xfrm>
          <a:prstGeom prst="rect">
            <a:avLst/>
          </a:prstGeom>
          <a:noFill/>
        </p:spPr>
        <p:txBody>
          <a:bodyPr wrap="square" rtlCol="0">
            <a:spAutoFit/>
          </a:bodyPr>
          <a:lstStyle/>
          <a:p>
            <a:r>
              <a:rPr lang="en-US" dirty="0" smtClean="0"/>
              <a:t>A painting by Venetian artists Gentile and Giovanni Bellini reflects Renaissance interests in the Muslim world. The painting depicts St. Mark (standing in the pulpit, left) preaching in Alexandria, Egypt. The audience includes Egyptians, Berbers, Turks, Persians, Ethiopians, and Mongols. </a:t>
            </a:r>
            <a:endParaRPr lang="en-US" dirty="0"/>
          </a:p>
        </p:txBody>
      </p:sp>
    </p:spTree>
  </p:cSld>
  <p:clrMapOvr>
    <a:masterClrMapping/>
  </p:clrMapOvr>
  <p:transition>
    <p:rand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p:txBody>
          <a:bodyPr/>
          <a:lstStyle/>
          <a:p>
            <a:pPr eaLnBrk="1" fontAlgn="auto" hangingPunct="1">
              <a:spcAft>
                <a:spcPts val="0"/>
              </a:spcAft>
              <a:defRPr/>
            </a:pPr>
            <a:r>
              <a:rPr lang="en-US" smtClean="0">
                <a:solidFill>
                  <a:schemeClr val="tx2">
                    <a:satMod val="200000"/>
                  </a:schemeClr>
                </a:solidFill>
              </a:rPr>
              <a:t>Exploration and Colonization</a:t>
            </a:r>
          </a:p>
        </p:txBody>
      </p:sp>
      <p:sp>
        <p:nvSpPr>
          <p:cNvPr id="32771" name="Rectangle 3"/>
          <p:cNvSpPr>
            <a:spLocks noGrp="1" noChangeArrowheads="1"/>
          </p:cNvSpPr>
          <p:nvPr>
            <p:ph sz="half" idx="1"/>
          </p:nvPr>
        </p:nvSpPr>
        <p:spPr>
          <a:xfrm>
            <a:off x="228600" y="1143000"/>
            <a:ext cx="6934200" cy="4696264"/>
          </a:xfrm>
        </p:spPr>
        <p:txBody>
          <a:bodyPr/>
          <a:lstStyle/>
          <a:p>
            <a:pPr eaLnBrk="1" hangingPunct="1"/>
            <a:r>
              <a:rPr lang="en-US" sz="2600" dirty="0" smtClean="0"/>
              <a:t>Ming dynasty hesitant to have large foreign populations</a:t>
            </a:r>
          </a:p>
          <a:p>
            <a:pPr lvl="1" eaLnBrk="1" hangingPunct="1"/>
            <a:r>
              <a:rPr lang="en-US" sz="2200" dirty="0" smtClean="0"/>
              <a:t>Mongol experience</a:t>
            </a:r>
          </a:p>
          <a:p>
            <a:pPr lvl="1" eaLnBrk="1" hangingPunct="1"/>
            <a:r>
              <a:rPr lang="en-US" sz="2200" dirty="0" smtClean="0"/>
              <a:t>Allowed small populations in port cities</a:t>
            </a:r>
          </a:p>
          <a:p>
            <a:pPr eaLnBrk="1" hangingPunct="1"/>
            <a:r>
              <a:rPr lang="en-US" sz="2600" dirty="0" err="1" smtClean="0"/>
              <a:t>Yongle</a:t>
            </a:r>
            <a:r>
              <a:rPr lang="en-US" sz="2600" dirty="0" smtClean="0"/>
              <a:t> engaged Admiral </a:t>
            </a:r>
            <a:r>
              <a:rPr lang="en-US" sz="2600" b="1" dirty="0" err="1" smtClean="0"/>
              <a:t>Zheng</a:t>
            </a:r>
            <a:r>
              <a:rPr lang="en-US" sz="2600" b="1" dirty="0" smtClean="0"/>
              <a:t> He </a:t>
            </a:r>
            <a:r>
              <a:rPr lang="en-US" sz="2600" dirty="0" smtClean="0"/>
              <a:t>to mount seven massive naval expeditions, 1405-1433</a:t>
            </a:r>
          </a:p>
          <a:p>
            <a:pPr lvl="1" eaLnBrk="1" hangingPunct="1"/>
            <a:r>
              <a:rPr lang="en-US" sz="2200" dirty="0" smtClean="0"/>
              <a:t>Placed trade under imperial control</a:t>
            </a:r>
          </a:p>
          <a:p>
            <a:pPr lvl="1" eaLnBrk="1" hangingPunct="1"/>
            <a:r>
              <a:rPr lang="en-US" sz="2200" dirty="0" smtClean="0"/>
              <a:t>Demonstrated strength of Ming dynasty</a:t>
            </a:r>
          </a:p>
          <a:p>
            <a:pPr lvl="1" eaLnBrk="1" hangingPunct="1"/>
            <a:r>
              <a:rPr lang="en-US" sz="2200" b="1" dirty="0" smtClean="0"/>
              <a:t>317 ships, 28,000 armed troops, 9  masts w/ 4 decks, 500 or more passengers</a:t>
            </a:r>
          </a:p>
          <a:p>
            <a:pPr eaLnBrk="1" hangingPunct="1"/>
            <a:r>
              <a:rPr lang="en-US" sz="2600" b="1" dirty="0" smtClean="0"/>
              <a:t>Successful, but aborted as Mongols presented new threat in the north</a:t>
            </a:r>
          </a:p>
          <a:p>
            <a:pPr lvl="1" eaLnBrk="1" hangingPunct="1"/>
            <a:r>
              <a:rPr lang="en-US" sz="2200" dirty="0" smtClean="0"/>
              <a:t>Chinese destroy the nautical charts, gave up plans to maintain presence in Indian Ocean</a:t>
            </a:r>
          </a:p>
        </p:txBody>
      </p:sp>
      <p:pic>
        <p:nvPicPr>
          <p:cNvPr id="6" name="Content Placeholder 5" descr="400px-Zhen_he.jpg"/>
          <p:cNvPicPr>
            <a:picLocks noGrp="1" noChangeAspect="1"/>
          </p:cNvPicPr>
          <p:nvPr>
            <p:ph sz="half" idx="2"/>
          </p:nvPr>
        </p:nvPicPr>
        <p:blipFill>
          <a:blip r:embed="rId3"/>
          <a:stretch>
            <a:fillRect/>
          </a:stretch>
        </p:blipFill>
        <p:spPr>
          <a:xfrm>
            <a:off x="7010400" y="2362200"/>
            <a:ext cx="1524000" cy="2286000"/>
          </a:xfrm>
        </p:spPr>
      </p:pic>
      <p:sp>
        <p:nvSpPr>
          <p:cNvPr id="32772"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66B3F9B6-C24D-44ED-B316-2338C997B981}" type="slidenum">
              <a:rPr lang="en-US" altLang="en-US" smtClean="0"/>
              <a:pPr/>
              <a:t>45</a:t>
            </a:fld>
            <a:endParaRPr lang="en-US" altLang="en-US" smtClean="0"/>
          </a:p>
        </p:txBody>
      </p:sp>
    </p:spTree>
  </p:cSld>
  <p:clrMapOvr>
    <a:masterClrMapping/>
  </p:clrMapOvr>
  <p:transition>
    <p:rand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Chinese and European voyages of exploration, 1405 – 1498</a:t>
            </a:r>
            <a:br>
              <a:rPr lang="en-US" dirty="0" smtClean="0"/>
            </a:br>
            <a:endParaRPr lang="en-US" dirty="0"/>
          </a:p>
        </p:txBody>
      </p:sp>
      <p:sp>
        <p:nvSpPr>
          <p:cNvPr id="33796" name="Slide Number Placeholder 6"/>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E49C6F59-6AD8-45BC-9DEF-71B67065D6C1}" type="slidenum">
              <a:rPr lang="en-US" altLang="en-US" smtClean="0"/>
              <a:pPr/>
              <a:t>46</a:t>
            </a:fld>
            <a:endParaRPr lang="en-US" altLang="en-US" smtClean="0"/>
          </a:p>
        </p:txBody>
      </p:sp>
      <p:pic>
        <p:nvPicPr>
          <p:cNvPr id="33795" name="Picture 19" descr="ben06937_m2202"/>
          <p:cNvPicPr>
            <a:picLocks noGrp="1" noChangeAspect="1" noChangeArrowheads="1"/>
          </p:cNvPicPr>
          <p:nvPr>
            <p:ph sz="half" idx="4294967295"/>
          </p:nvPr>
        </p:nvPicPr>
        <p:blipFill>
          <a:blip r:embed="rId2"/>
          <a:srcRect/>
          <a:stretch>
            <a:fillRect/>
          </a:stretch>
        </p:blipFill>
        <p:spPr>
          <a:xfrm>
            <a:off x="1752600" y="1966399"/>
            <a:ext cx="6096000" cy="4261339"/>
          </a:xfrm>
        </p:spPr>
      </p:pic>
    </p:spTree>
  </p:cSld>
  <p:clrMapOvr>
    <a:masterClrMapping/>
  </p:clrMapOvr>
  <p:transition>
    <p:rand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483AE35-FB6D-41FB-994C-8763B130C161}" type="slidenum">
              <a:rPr lang="en-US" altLang="en-US" smtClean="0"/>
              <a:pPr>
                <a:defRPr/>
              </a:pPr>
              <a:t>47</a:t>
            </a:fld>
            <a:endParaRPr lang="en-US" altLang="en-US"/>
          </a:p>
        </p:txBody>
      </p:sp>
      <p:pic>
        <p:nvPicPr>
          <p:cNvPr id="5" name="Picture 4" descr="East Asia map before Columbus.jpg"/>
          <p:cNvPicPr>
            <a:picLocks noChangeAspect="1"/>
          </p:cNvPicPr>
          <p:nvPr/>
        </p:nvPicPr>
        <p:blipFill>
          <a:blip r:embed="rId2"/>
          <a:stretch>
            <a:fillRect/>
          </a:stretch>
        </p:blipFill>
        <p:spPr>
          <a:xfrm>
            <a:off x="304800" y="304800"/>
            <a:ext cx="6626028" cy="6200775"/>
          </a:xfrm>
          <a:prstGeom prst="rect">
            <a:avLst/>
          </a:prstGeom>
        </p:spPr>
      </p:pic>
      <p:sp>
        <p:nvSpPr>
          <p:cNvPr id="7" name="TextBox 6"/>
          <p:cNvSpPr txBox="1"/>
          <p:nvPr/>
        </p:nvSpPr>
        <p:spPr>
          <a:xfrm>
            <a:off x="6934200" y="914400"/>
            <a:ext cx="1752600" cy="4524315"/>
          </a:xfrm>
          <a:prstGeom prst="rect">
            <a:avLst/>
          </a:prstGeom>
          <a:noFill/>
        </p:spPr>
        <p:txBody>
          <a:bodyPr wrap="square" rtlCol="0">
            <a:spAutoFit/>
          </a:bodyPr>
          <a:lstStyle/>
          <a:p>
            <a:r>
              <a:rPr lang="en-US" dirty="0" smtClean="0"/>
              <a:t>The </a:t>
            </a:r>
            <a:r>
              <a:rPr lang="en-US" dirty="0" err="1" smtClean="0"/>
              <a:t>Kangnido</a:t>
            </a:r>
            <a:r>
              <a:rPr lang="en-US" dirty="0" smtClean="0"/>
              <a:t> Map (1470) is one of the few surviving large-scale maps from east Asia before modern times. Produced in Korea, it draws on Chinese and Muslim sources, while exaggerating the size of the Korean peninsula. </a:t>
            </a:r>
            <a:endParaRPr lang="en-US" dirty="0"/>
          </a:p>
        </p:txBody>
      </p:sp>
    </p:spTree>
  </p:cSld>
  <p:clrMapOvr>
    <a:masterClrMapping/>
  </p:clrMapOvr>
  <p:transition>
    <p:rand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2265F78-DE73-4052-B38D-710E4FD924C5}" type="slidenum">
              <a:rPr lang="en-US" altLang="en-US" smtClean="0"/>
              <a:pPr>
                <a:defRPr/>
              </a:pPr>
              <a:t>48</a:t>
            </a:fld>
            <a:endParaRPr lang="en-US" altLang="en-US"/>
          </a:p>
        </p:txBody>
      </p:sp>
      <p:pic>
        <p:nvPicPr>
          <p:cNvPr id="3" name="Picture 2" descr="Mariner with astrolabe.jpg"/>
          <p:cNvPicPr>
            <a:picLocks noChangeAspect="1"/>
          </p:cNvPicPr>
          <p:nvPr/>
        </p:nvPicPr>
        <p:blipFill>
          <a:blip r:embed="rId2"/>
          <a:stretch>
            <a:fillRect/>
          </a:stretch>
        </p:blipFill>
        <p:spPr>
          <a:xfrm>
            <a:off x="3667409" y="0"/>
            <a:ext cx="5476591" cy="6858000"/>
          </a:xfrm>
          <a:prstGeom prst="rect">
            <a:avLst/>
          </a:prstGeom>
        </p:spPr>
      </p:pic>
      <p:sp>
        <p:nvSpPr>
          <p:cNvPr id="4" name="TextBox 3"/>
          <p:cNvSpPr txBox="1"/>
          <p:nvPr/>
        </p:nvSpPr>
        <p:spPr>
          <a:xfrm>
            <a:off x="457200" y="914400"/>
            <a:ext cx="2286000" cy="3139321"/>
          </a:xfrm>
          <a:prstGeom prst="rect">
            <a:avLst/>
          </a:prstGeom>
          <a:noFill/>
        </p:spPr>
        <p:txBody>
          <a:bodyPr wrap="square" rtlCol="0">
            <a:spAutoFit/>
          </a:bodyPr>
          <a:lstStyle/>
          <a:p>
            <a:r>
              <a:rPr lang="en-US" smtClean="0"/>
              <a:t>A fifteenth-century manuscript illustration depicts a mariner (left) using an astrolabe (an adapted version of an instrument from the Hellenistic Mediterranean) to determine his latitude while sailing on the Indian Ocean. </a:t>
            </a:r>
            <a:endParaRPr lang="en-US" dirty="0"/>
          </a:p>
        </p:txBody>
      </p:sp>
    </p:spTree>
  </p:cSld>
  <p:clrMapOvr>
    <a:masterClrMapping/>
  </p:clrMapOvr>
  <p:transition>
    <p:rand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sz="1800" dirty="0" smtClean="0"/>
              <a:t>The Ming Dynasty's fleet of giant ships predates the Columbus expedition across the Atlantic. Photograph of the display in the China Court of the </a:t>
            </a:r>
            <a:r>
              <a:rPr lang="en-US" sz="1800" dirty="0" err="1" smtClean="0"/>
              <a:t>Ibn</a:t>
            </a:r>
            <a:r>
              <a:rPr lang="en-US" sz="1800" dirty="0" smtClean="0"/>
              <a:t> </a:t>
            </a:r>
            <a:r>
              <a:rPr lang="en-US" sz="1800" dirty="0" err="1" smtClean="0"/>
              <a:t>Battuta</a:t>
            </a:r>
            <a:r>
              <a:rPr lang="en-US" sz="1800" dirty="0" smtClean="0"/>
              <a:t> Mall in Dubai.</a:t>
            </a:r>
            <a:endParaRPr lang="en-US" sz="1800" dirty="0"/>
          </a:p>
        </p:txBody>
      </p:sp>
      <p:pic>
        <p:nvPicPr>
          <p:cNvPr id="8" name="Content Placeholder 7" descr="Zheng he ship to columbus.jpg"/>
          <p:cNvPicPr>
            <a:picLocks noGrp="1" noChangeAspect="1"/>
          </p:cNvPicPr>
          <p:nvPr>
            <p:ph idx="1"/>
          </p:nvPr>
        </p:nvPicPr>
        <p:blipFill>
          <a:blip r:embed="rId2"/>
          <a:stretch>
            <a:fillRect/>
          </a:stretch>
        </p:blipFill>
        <p:spPr>
          <a:xfrm>
            <a:off x="1524000" y="1524000"/>
            <a:ext cx="6578600" cy="4933950"/>
          </a:xfrm>
        </p:spPr>
      </p:pic>
      <p:sp>
        <p:nvSpPr>
          <p:cNvPr id="5" name="Slide Number Placeholder 4"/>
          <p:cNvSpPr>
            <a:spLocks noGrp="1"/>
          </p:cNvSpPr>
          <p:nvPr>
            <p:ph type="sldNum" sz="quarter" idx="12"/>
          </p:nvPr>
        </p:nvSpPr>
        <p:spPr/>
        <p:txBody>
          <a:bodyPr/>
          <a:lstStyle/>
          <a:p>
            <a:pPr>
              <a:defRPr/>
            </a:pPr>
            <a:fld id="{19F6C850-5323-4E89-ACFC-50F5996140F0}" type="slidenum">
              <a:rPr lang="en-US" altLang="en-US" smtClean="0"/>
              <a:pPr>
                <a:defRPr/>
              </a:pPr>
              <a:t>49</a:t>
            </a:fld>
            <a:endParaRPr lang="en-US" altLang="en-US"/>
          </a:p>
        </p:txBody>
      </p:sp>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457200" y="512763"/>
            <a:ext cx="8229600" cy="914400"/>
          </a:xfrm>
        </p:spPr>
        <p:txBody>
          <a:bodyPr/>
          <a:lstStyle/>
          <a:p>
            <a:pPr algn="ctr" eaLnBrk="1" fontAlgn="auto" hangingPunct="1">
              <a:spcAft>
                <a:spcPts val="0"/>
              </a:spcAft>
              <a:defRPr/>
            </a:pPr>
            <a:r>
              <a:rPr lang="en-US" dirty="0" smtClean="0">
                <a:solidFill>
                  <a:schemeClr val="tx2">
                    <a:satMod val="200000"/>
                  </a:schemeClr>
                </a:solidFill>
              </a:rPr>
              <a:t>Best known “traveler”: </a:t>
            </a:r>
            <a:br>
              <a:rPr lang="en-US" dirty="0" smtClean="0">
                <a:solidFill>
                  <a:schemeClr val="tx2">
                    <a:satMod val="200000"/>
                  </a:schemeClr>
                </a:solidFill>
              </a:rPr>
            </a:br>
            <a:r>
              <a:rPr lang="en-US" dirty="0" smtClean="0">
                <a:solidFill>
                  <a:schemeClr val="tx2">
                    <a:satMod val="200000"/>
                  </a:schemeClr>
                </a:solidFill>
              </a:rPr>
              <a:t>Marco Polo (1253-1324)</a:t>
            </a:r>
          </a:p>
        </p:txBody>
      </p:sp>
      <p:sp>
        <p:nvSpPr>
          <p:cNvPr id="6148" name="Rectangle 3"/>
          <p:cNvSpPr>
            <a:spLocks noGrp="1" noChangeArrowheads="1"/>
          </p:cNvSpPr>
          <p:nvPr>
            <p:ph sz="half" idx="1"/>
          </p:nvPr>
        </p:nvSpPr>
        <p:spPr>
          <a:xfrm>
            <a:off x="465138" y="1770063"/>
            <a:ext cx="4038600" cy="4525962"/>
          </a:xfrm>
        </p:spPr>
        <p:txBody>
          <a:bodyPr>
            <a:normAutofit fontScale="70000" lnSpcReduction="20000"/>
          </a:bodyPr>
          <a:lstStyle/>
          <a:p>
            <a:pPr marL="411480" eaLnBrk="1" fontAlgn="auto" hangingPunct="1">
              <a:spcAft>
                <a:spcPts val="0"/>
              </a:spcAft>
              <a:buFont typeface="Wingdings"/>
              <a:buChar char=""/>
              <a:defRPr/>
            </a:pPr>
            <a:r>
              <a:rPr lang="en-US" dirty="0" smtClean="0"/>
              <a:t>Example of long-distance travel</a:t>
            </a:r>
          </a:p>
          <a:p>
            <a:pPr marL="411480" eaLnBrk="1" fontAlgn="auto" hangingPunct="1">
              <a:spcAft>
                <a:spcPts val="0"/>
              </a:spcAft>
              <a:buFont typeface="Wingdings"/>
              <a:buChar char=""/>
              <a:defRPr/>
            </a:pPr>
            <a:r>
              <a:rPr lang="en-US" dirty="0" smtClean="0"/>
              <a:t>Traveled to China with merchant father, uncle</a:t>
            </a:r>
          </a:p>
          <a:p>
            <a:pPr marL="411480" eaLnBrk="1" fontAlgn="auto" hangingPunct="1">
              <a:spcAft>
                <a:spcPts val="0"/>
              </a:spcAft>
              <a:buFont typeface="Wingdings"/>
              <a:buChar char=""/>
              <a:defRPr/>
            </a:pPr>
            <a:r>
              <a:rPr lang="en-US" dirty="0" smtClean="0"/>
              <a:t>Enters service of Mongol </a:t>
            </a:r>
            <a:r>
              <a:rPr lang="en-US" dirty="0" err="1" smtClean="0"/>
              <a:t>Khubilai</a:t>
            </a:r>
            <a:r>
              <a:rPr lang="en-US" dirty="0" smtClean="0"/>
              <a:t> Khan</a:t>
            </a:r>
          </a:p>
          <a:p>
            <a:pPr marL="411480" eaLnBrk="1" fontAlgn="auto" hangingPunct="1">
              <a:spcAft>
                <a:spcPts val="0"/>
              </a:spcAft>
              <a:buFont typeface="Wingdings"/>
              <a:buChar char=""/>
              <a:defRPr/>
            </a:pPr>
            <a:r>
              <a:rPr lang="en-US" dirty="0" smtClean="0"/>
              <a:t>Returns to Venice after 17-year absence</a:t>
            </a:r>
          </a:p>
          <a:p>
            <a:pPr marL="411480" eaLnBrk="1" fontAlgn="auto" hangingPunct="1">
              <a:spcAft>
                <a:spcPts val="0"/>
              </a:spcAft>
              <a:buFont typeface="Wingdings"/>
              <a:buChar char=""/>
              <a:defRPr/>
            </a:pPr>
            <a:r>
              <a:rPr lang="en-US" dirty="0" smtClean="0"/>
              <a:t>Experiences recorded by fellow prisoner in Venice-Genoa conflict</a:t>
            </a:r>
          </a:p>
          <a:p>
            <a:pPr marL="411480" eaLnBrk="1" fontAlgn="auto" hangingPunct="1">
              <a:spcAft>
                <a:spcPts val="0"/>
              </a:spcAft>
              <a:buFont typeface="Wingdings"/>
              <a:buChar char=""/>
              <a:defRPr/>
            </a:pPr>
            <a:r>
              <a:rPr lang="en-US" b="1" dirty="0" smtClean="0"/>
              <a:t>Great influence on European engagement with Far East</a:t>
            </a:r>
          </a:p>
          <a:p>
            <a:pPr marL="740092" lvl="1" eaLnBrk="1" fontAlgn="auto" hangingPunct="1">
              <a:spcAft>
                <a:spcPts val="0"/>
              </a:spcAft>
              <a:buFont typeface="Wingdings"/>
              <a:buChar char=""/>
              <a:defRPr/>
            </a:pPr>
            <a:r>
              <a:rPr lang="en-US" b="1" dirty="0" smtClean="0"/>
              <a:t>Mentions textiles, spices, gems, other goods</a:t>
            </a:r>
          </a:p>
        </p:txBody>
      </p:sp>
      <p:sp>
        <p:nvSpPr>
          <p:cNvPr id="11268"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37DCD7B2-5FE0-488A-A3E6-3BDBD7588471}" type="slidenum">
              <a:rPr lang="en-US" altLang="en-US" smtClean="0"/>
              <a:pPr/>
              <a:t>5</a:t>
            </a:fld>
            <a:endParaRPr lang="en-US" altLang="en-US" smtClean="0"/>
          </a:p>
        </p:txBody>
      </p:sp>
      <p:pic>
        <p:nvPicPr>
          <p:cNvPr id="11269" name="Picture 6"/>
          <p:cNvPicPr>
            <a:picLocks noGrp="1" noChangeAspect="1" noChangeArrowheads="1"/>
          </p:cNvPicPr>
          <p:nvPr>
            <p:ph sz="half" idx="2"/>
          </p:nvPr>
        </p:nvPicPr>
        <p:blipFill>
          <a:blip r:embed="rId2"/>
          <a:srcRect/>
          <a:stretch>
            <a:fillRect/>
          </a:stretch>
        </p:blipFill>
        <p:spPr>
          <a:xfrm>
            <a:off x="4648200" y="2362200"/>
            <a:ext cx="4212696" cy="2895600"/>
          </a:xfrm>
          <a:noFill/>
        </p:spPr>
      </p:pic>
    </p:spTree>
  </p:cSld>
  <p:clrMapOvr>
    <a:masterClrMapping/>
  </p:clrMapOvr>
  <p:transition>
    <p:rand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p:txBody>
          <a:bodyPr/>
          <a:lstStyle/>
          <a:p>
            <a:pPr eaLnBrk="1" fontAlgn="auto" hangingPunct="1">
              <a:spcAft>
                <a:spcPts val="0"/>
              </a:spcAft>
              <a:defRPr/>
            </a:pPr>
            <a:r>
              <a:rPr lang="en-US" sz="3800" smtClean="0">
                <a:solidFill>
                  <a:schemeClr val="tx2">
                    <a:satMod val="200000"/>
                  </a:schemeClr>
                </a:solidFill>
              </a:rPr>
              <a:t>European Exploration in the Atlantic and Indian Oceans</a:t>
            </a:r>
          </a:p>
        </p:txBody>
      </p:sp>
      <p:sp>
        <p:nvSpPr>
          <p:cNvPr id="34819" name="Rectangle 3"/>
          <p:cNvSpPr>
            <a:spLocks noGrp="1" noChangeArrowheads="1"/>
          </p:cNvSpPr>
          <p:nvPr>
            <p:ph sz="half" idx="1"/>
          </p:nvPr>
        </p:nvSpPr>
        <p:spPr>
          <a:xfrm>
            <a:off x="228600" y="1770501"/>
            <a:ext cx="5029200" cy="4525963"/>
          </a:xfrm>
        </p:spPr>
        <p:txBody>
          <a:bodyPr/>
          <a:lstStyle/>
          <a:p>
            <a:pPr eaLnBrk="1" hangingPunct="1"/>
            <a:r>
              <a:rPr lang="en-US" dirty="0" smtClean="0"/>
              <a:t>Motives: profit, missionary activity “God, Glory, Gold”</a:t>
            </a:r>
          </a:p>
          <a:p>
            <a:pPr eaLnBrk="1" hangingPunct="1"/>
            <a:r>
              <a:rPr lang="en-US" dirty="0" smtClean="0"/>
              <a:t>Portuguese early leaders in Atlantic exploration</a:t>
            </a:r>
          </a:p>
          <a:p>
            <a:pPr eaLnBrk="1" hangingPunct="1"/>
            <a:r>
              <a:rPr lang="en-US" dirty="0" smtClean="0"/>
              <a:t>Search for sea route to Indian Ocean basin</a:t>
            </a:r>
          </a:p>
          <a:p>
            <a:pPr eaLnBrk="1" hangingPunct="1"/>
            <a:r>
              <a:rPr lang="en-US" b="1" dirty="0" smtClean="0"/>
              <a:t>Prince Henrique </a:t>
            </a:r>
            <a:r>
              <a:rPr lang="en-US" dirty="0" smtClean="0"/>
              <a:t>(Henry the Navigator) seizes Strait of Gibraltar, 1415</a:t>
            </a:r>
          </a:p>
          <a:p>
            <a:pPr eaLnBrk="1" hangingPunct="1"/>
            <a:r>
              <a:rPr lang="en-US" dirty="0" smtClean="0"/>
              <a:t>Begins encouragement of major Atlantic voyages</a:t>
            </a:r>
          </a:p>
        </p:txBody>
      </p:sp>
      <p:sp>
        <p:nvSpPr>
          <p:cNvPr id="34820"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6D32C1DF-5A0A-4574-B625-546C590804E6}" type="slidenum">
              <a:rPr lang="en-US" altLang="en-US" smtClean="0"/>
              <a:pPr/>
              <a:t>50</a:t>
            </a:fld>
            <a:endParaRPr lang="en-US" altLang="en-US" smtClean="0"/>
          </a:p>
        </p:txBody>
      </p:sp>
      <p:pic>
        <p:nvPicPr>
          <p:cNvPr id="6" name="Content Placeholder 7" descr="Henry is my homeboy.jpg"/>
          <p:cNvPicPr>
            <a:picLocks noGrp="1" noChangeAspect="1"/>
          </p:cNvPicPr>
          <p:nvPr>
            <p:ph sz="half" idx="2"/>
          </p:nvPr>
        </p:nvPicPr>
        <p:blipFill>
          <a:blip r:embed="rId2"/>
          <a:srcRect/>
          <a:stretch>
            <a:fillRect/>
          </a:stretch>
        </p:blipFill>
        <p:spPr>
          <a:xfrm>
            <a:off x="5156994" y="2514600"/>
            <a:ext cx="3423444" cy="3423444"/>
          </a:xfr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eaLnBrk="1" fontAlgn="auto" hangingPunct="1">
              <a:spcAft>
                <a:spcPts val="0"/>
              </a:spcAft>
              <a:defRPr/>
            </a:pPr>
            <a:r>
              <a:rPr lang="en-US" smtClean="0">
                <a:solidFill>
                  <a:schemeClr val="tx2">
                    <a:satMod val="200000"/>
                  </a:schemeClr>
                </a:solidFill>
              </a:rPr>
              <a:t>Colonization of the Atlantic Islands</a:t>
            </a:r>
          </a:p>
        </p:txBody>
      </p:sp>
      <p:sp>
        <p:nvSpPr>
          <p:cNvPr id="35843" name="Rectangle 3"/>
          <p:cNvSpPr>
            <a:spLocks noGrp="1" noChangeArrowheads="1"/>
          </p:cNvSpPr>
          <p:nvPr>
            <p:ph idx="1"/>
          </p:nvPr>
        </p:nvSpPr>
        <p:spPr/>
        <p:txBody>
          <a:bodyPr/>
          <a:lstStyle/>
          <a:p>
            <a:pPr eaLnBrk="1" hangingPunct="1"/>
            <a:r>
              <a:rPr lang="en-US" dirty="0" err="1" smtClean="0"/>
              <a:t>Madeiras</a:t>
            </a:r>
            <a:r>
              <a:rPr lang="en-US" dirty="0" smtClean="0"/>
              <a:t>, Azores Islands, etc.</a:t>
            </a:r>
          </a:p>
          <a:p>
            <a:pPr eaLnBrk="1" hangingPunct="1"/>
            <a:r>
              <a:rPr lang="en-US" dirty="0" smtClean="0"/>
              <a:t>Investments in sugarcane plantations</a:t>
            </a:r>
          </a:p>
          <a:p>
            <a:pPr eaLnBrk="1" hangingPunct="1"/>
            <a:r>
              <a:rPr lang="en-US" dirty="0" smtClean="0"/>
              <a:t>Exploration of west African coast</a:t>
            </a:r>
          </a:p>
          <a:p>
            <a:pPr eaLnBrk="1" hangingPunct="1"/>
            <a:r>
              <a:rPr lang="en-US" dirty="0" smtClean="0"/>
              <a:t>Dramatically increases volume of slave trade</a:t>
            </a:r>
          </a:p>
          <a:p>
            <a:pPr eaLnBrk="1" hangingPunct="1"/>
            <a:r>
              <a:rPr lang="en-US" dirty="0" smtClean="0"/>
              <a:t>Ultimately, some 12 million Africans deported to Americas for slave labor</a:t>
            </a:r>
          </a:p>
        </p:txBody>
      </p:sp>
      <p:sp>
        <p:nvSpPr>
          <p:cNvPr id="35844"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A2EEAFFE-F42D-4E21-8B5E-08EC48122D1A}" type="slidenum">
              <a:rPr lang="en-US" altLang="en-US" smtClean="0"/>
              <a:pPr/>
              <a:t>51</a:t>
            </a:fld>
            <a:endParaRPr lang="en-US" altLang="en-US" smtClean="0"/>
          </a:p>
        </p:txBody>
      </p:sp>
    </p:spTree>
  </p:cSld>
  <p:clrMapOvr>
    <a:masterClrMapping/>
  </p:clrMapOvr>
  <p:transition>
    <p:rand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p:txBody>
          <a:bodyPr/>
          <a:lstStyle/>
          <a:p>
            <a:pPr eaLnBrk="1" fontAlgn="auto" hangingPunct="1">
              <a:spcAft>
                <a:spcPts val="0"/>
              </a:spcAft>
              <a:defRPr/>
            </a:pPr>
            <a:r>
              <a:rPr lang="en-US" smtClean="0">
                <a:solidFill>
                  <a:schemeClr val="tx2">
                    <a:satMod val="200000"/>
                  </a:schemeClr>
                </a:solidFill>
              </a:rPr>
              <a:t>Indian Ocean Trade</a:t>
            </a:r>
          </a:p>
        </p:txBody>
      </p:sp>
      <p:sp>
        <p:nvSpPr>
          <p:cNvPr id="36867" name="Rectangle 3"/>
          <p:cNvSpPr>
            <a:spLocks noGrp="1" noChangeArrowheads="1"/>
          </p:cNvSpPr>
          <p:nvPr>
            <p:ph sz="half" idx="1"/>
          </p:nvPr>
        </p:nvSpPr>
        <p:spPr>
          <a:xfrm>
            <a:off x="304800" y="1219200"/>
            <a:ext cx="4876800" cy="4525963"/>
          </a:xfrm>
        </p:spPr>
        <p:txBody>
          <a:bodyPr/>
          <a:lstStyle/>
          <a:p>
            <a:pPr eaLnBrk="1" hangingPunct="1"/>
            <a:r>
              <a:rPr lang="en-US" dirty="0" smtClean="0"/>
              <a:t>Attempt to avoid using Muslim middlemen in trade with east</a:t>
            </a:r>
          </a:p>
          <a:p>
            <a:pPr lvl="1" eaLnBrk="1" hangingPunct="1"/>
            <a:r>
              <a:rPr lang="en-US" b="1" dirty="0" smtClean="0"/>
              <a:t>1488 </a:t>
            </a:r>
            <a:r>
              <a:rPr lang="en-US" b="1" dirty="0" err="1" smtClean="0"/>
              <a:t>Bartolomeu</a:t>
            </a:r>
            <a:r>
              <a:rPr lang="en-US" b="1" dirty="0" smtClean="0"/>
              <a:t> Dias </a:t>
            </a:r>
            <a:r>
              <a:rPr lang="en-US" dirty="0" smtClean="0"/>
              <a:t>sails around Cape of Good Hope</a:t>
            </a:r>
          </a:p>
          <a:p>
            <a:pPr lvl="1" eaLnBrk="1" hangingPunct="1"/>
            <a:r>
              <a:rPr lang="en-US" b="1" dirty="0" smtClean="0"/>
              <a:t>1497-1499 Vasco de Gama </a:t>
            </a:r>
            <a:r>
              <a:rPr lang="en-US" dirty="0" smtClean="0"/>
              <a:t>sails this route to India and back w/ pepper and spices</a:t>
            </a:r>
          </a:p>
          <a:p>
            <a:pPr eaLnBrk="1" hangingPunct="1"/>
            <a:r>
              <a:rPr lang="en-US" dirty="0" smtClean="0"/>
              <a:t>Portuguese gun ships attempt to maintain trade monopoly</a:t>
            </a:r>
          </a:p>
          <a:p>
            <a:pPr eaLnBrk="1" hangingPunct="1"/>
            <a:r>
              <a:rPr lang="en-US" dirty="0" smtClean="0"/>
              <a:t>Beginnings of European imperialism in Asia</a:t>
            </a:r>
          </a:p>
        </p:txBody>
      </p:sp>
      <p:sp>
        <p:nvSpPr>
          <p:cNvPr id="36868"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5F24E2BF-F9A4-430D-B13B-E36B80C21126}" type="slidenum">
              <a:rPr lang="en-US" altLang="en-US" smtClean="0"/>
              <a:pPr/>
              <a:t>52</a:t>
            </a:fld>
            <a:endParaRPr lang="en-US" altLang="en-US" smtClean="0"/>
          </a:p>
        </p:txBody>
      </p:sp>
      <p:pic>
        <p:nvPicPr>
          <p:cNvPr id="6" name="Content Placeholder 4" descr="Diaz Route.jpeg"/>
          <p:cNvPicPr>
            <a:picLocks noGrp="1" noChangeAspect="1"/>
          </p:cNvPicPr>
          <p:nvPr>
            <p:ph sz="half" idx="2"/>
          </p:nvPr>
        </p:nvPicPr>
        <p:blipFill>
          <a:blip r:embed="rId2"/>
          <a:srcRect/>
          <a:stretch>
            <a:fillRect/>
          </a:stretch>
        </p:blipFill>
        <p:spPr>
          <a:xfrm>
            <a:off x="6400800" y="609600"/>
            <a:ext cx="1892808" cy="2459120"/>
          </a:xfrm>
        </p:spPr>
      </p:pic>
      <p:pic>
        <p:nvPicPr>
          <p:cNvPr id="7" name="Picture 3"/>
          <p:cNvPicPr>
            <a:picLocks noChangeAspect="1" noChangeArrowheads="1"/>
          </p:cNvPicPr>
          <p:nvPr/>
        </p:nvPicPr>
        <p:blipFill>
          <a:blip r:embed="rId3"/>
          <a:srcRect/>
          <a:stretch>
            <a:fillRect/>
          </a:stretch>
        </p:blipFill>
        <p:spPr bwMode="auto">
          <a:xfrm>
            <a:off x="5410200" y="3200400"/>
            <a:ext cx="3343868" cy="3352800"/>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p:txBody>
          <a:bodyPr/>
          <a:lstStyle/>
          <a:p>
            <a:pPr eaLnBrk="1" fontAlgn="auto" hangingPunct="1">
              <a:spcAft>
                <a:spcPts val="0"/>
              </a:spcAft>
              <a:defRPr/>
            </a:pPr>
            <a:r>
              <a:rPr lang="en-US" smtClean="0">
                <a:solidFill>
                  <a:schemeClr val="tx2">
                    <a:satMod val="200000"/>
                  </a:schemeClr>
                </a:solidFill>
              </a:rPr>
              <a:t>Christopher Columbus</a:t>
            </a:r>
          </a:p>
        </p:txBody>
      </p:sp>
      <p:sp>
        <p:nvSpPr>
          <p:cNvPr id="37891" name="Rectangle 3"/>
          <p:cNvSpPr>
            <a:spLocks noGrp="1" noChangeArrowheads="1"/>
          </p:cNvSpPr>
          <p:nvPr>
            <p:ph sz="half" idx="1"/>
          </p:nvPr>
        </p:nvSpPr>
        <p:spPr>
          <a:xfrm>
            <a:off x="381000" y="1371600"/>
            <a:ext cx="4648200" cy="4525963"/>
          </a:xfrm>
        </p:spPr>
        <p:txBody>
          <a:bodyPr/>
          <a:lstStyle/>
          <a:p>
            <a:pPr eaLnBrk="1" hangingPunct="1"/>
            <a:r>
              <a:rPr lang="en-US" dirty="0" smtClean="0"/>
              <a:t>Search for western sea route to Indian Ocean</a:t>
            </a:r>
          </a:p>
          <a:p>
            <a:pPr eaLnBrk="1" hangingPunct="1"/>
            <a:r>
              <a:rPr lang="en-US" dirty="0" smtClean="0"/>
              <a:t>Portuguese consider his proposal impractical, reject it</a:t>
            </a:r>
          </a:p>
          <a:p>
            <a:pPr eaLnBrk="1" hangingPunct="1"/>
            <a:r>
              <a:rPr lang="en-US" dirty="0" smtClean="0"/>
              <a:t>Ferdinand and Isabella of Spain underwrite voyage, departs in 1492</a:t>
            </a:r>
          </a:p>
          <a:p>
            <a:pPr eaLnBrk="1" hangingPunct="1"/>
            <a:r>
              <a:rPr lang="en-US" dirty="0" smtClean="0"/>
              <a:t>Makes landfall in San Salvador</a:t>
            </a:r>
          </a:p>
          <a:p>
            <a:pPr lvl="1" eaLnBrk="1" hangingPunct="1"/>
            <a:r>
              <a:rPr lang="en-US" dirty="0" smtClean="0"/>
              <a:t>Believed he had reached islands off coast of Asia</a:t>
            </a:r>
          </a:p>
        </p:txBody>
      </p:sp>
      <p:sp>
        <p:nvSpPr>
          <p:cNvPr id="37892"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E92CB7B2-362C-45E9-AFEC-B55CD41992BC}" type="slidenum">
              <a:rPr lang="en-US" altLang="en-US" smtClean="0"/>
              <a:pPr/>
              <a:t>53</a:t>
            </a:fld>
            <a:endParaRPr lang="en-US" altLang="en-US" smtClean="0"/>
          </a:p>
        </p:txBody>
      </p:sp>
      <p:pic>
        <p:nvPicPr>
          <p:cNvPr id="6" name="Content Placeholder 4" descr="Ridolfo_Ghirlandaio_Columbus.jpg"/>
          <p:cNvPicPr>
            <a:picLocks noGrp="1" noChangeAspect="1"/>
          </p:cNvPicPr>
          <p:nvPr>
            <p:ph sz="half" idx="2"/>
          </p:nvPr>
        </p:nvPicPr>
        <p:blipFill>
          <a:blip r:embed="rId2"/>
          <a:stretch>
            <a:fillRect/>
          </a:stretch>
        </p:blipFill>
        <p:spPr>
          <a:xfrm>
            <a:off x="5105400" y="1905000"/>
            <a:ext cx="3808979" cy="3792051"/>
          </a:xfr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1100" dirty="0"/>
              <a:t>Although Christopher Columbus believed that he had sailed into Asian waters, later mariners soon realized that the Americas were continents unknown to geographers of the eastern hemisphere. This map, prepared in 1532 by the German cartographer Sebastian </a:t>
            </a:r>
            <a:r>
              <a:rPr lang="en-US" sz="1100" dirty="0" err="1"/>
              <a:t>Münster</a:t>
            </a:r>
            <a:r>
              <a:rPr lang="en-US" sz="1100" dirty="0"/>
              <a:t>, shows that by the early sixteenth century, European geographers had acquired a rough but accurate understanding of South America but </a:t>
            </a:r>
            <a:r>
              <a:rPr lang="en-US" sz="1200" dirty="0"/>
              <a:t>had reconnoitered only the Atlantic coastline of North America. </a:t>
            </a:r>
          </a:p>
        </p:txBody>
      </p:sp>
      <p:sp>
        <p:nvSpPr>
          <p:cNvPr id="5" name="Slide Number Placeholder 4"/>
          <p:cNvSpPr>
            <a:spLocks noGrp="1"/>
          </p:cNvSpPr>
          <p:nvPr>
            <p:ph type="sldNum" sz="quarter" idx="12"/>
          </p:nvPr>
        </p:nvSpPr>
        <p:spPr/>
        <p:txBody>
          <a:bodyPr/>
          <a:lstStyle/>
          <a:p>
            <a:pPr>
              <a:defRPr/>
            </a:pPr>
            <a:fld id="{19F6C850-5323-4E89-ACFC-50F5996140F0}" type="slidenum">
              <a:rPr lang="en-US" altLang="en-US" smtClean="0"/>
              <a:pPr>
                <a:defRPr/>
              </a:pPr>
              <a:t>54</a:t>
            </a:fld>
            <a:endParaRPr lang="en-US" alt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520817"/>
            <a:ext cx="7696199" cy="5260984"/>
          </a:xfrm>
          <a:prstGeom prst="rect">
            <a:avLst/>
          </a:prstGeom>
        </p:spPr>
      </p:pic>
    </p:spTree>
    <p:extLst>
      <p:ext uri="{BB962C8B-B14F-4D97-AF65-F5344CB8AC3E}">
        <p14:creationId xmlns:p14="http://schemas.microsoft.com/office/powerpoint/2010/main" val="2008556434"/>
      </p:ext>
    </p:extLst>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2000" dirty="0" smtClean="0"/>
              <a:t>An illustration from a fourteenth-century French manuscript depicts Marco Polo picking pepper with local workers in southern India. </a:t>
            </a:r>
            <a:endParaRPr lang="en-US" sz="2000" dirty="0"/>
          </a:p>
        </p:txBody>
      </p:sp>
      <p:pic>
        <p:nvPicPr>
          <p:cNvPr id="8" name="Content Placeholder 7" descr="marco polo in india.jpg"/>
          <p:cNvPicPr>
            <a:picLocks noGrp="1" noChangeAspect="1"/>
          </p:cNvPicPr>
          <p:nvPr>
            <p:ph idx="1"/>
          </p:nvPr>
        </p:nvPicPr>
        <p:blipFill>
          <a:blip r:embed="rId2"/>
          <a:stretch>
            <a:fillRect/>
          </a:stretch>
        </p:blipFill>
        <p:spPr>
          <a:xfrm>
            <a:off x="304800" y="1550270"/>
            <a:ext cx="8610600" cy="5307729"/>
          </a:xfrm>
        </p:spPr>
      </p:pic>
      <p:sp>
        <p:nvSpPr>
          <p:cNvPr id="5" name="Slide Number Placeholder 4"/>
          <p:cNvSpPr>
            <a:spLocks noGrp="1"/>
          </p:cNvSpPr>
          <p:nvPr>
            <p:ph type="sldNum" sz="quarter" idx="12"/>
          </p:nvPr>
        </p:nvSpPr>
        <p:spPr/>
        <p:txBody>
          <a:bodyPr/>
          <a:lstStyle/>
          <a:p>
            <a:pPr>
              <a:defRPr/>
            </a:pPr>
            <a:fld id="{19F6C850-5323-4E89-ACFC-50F5996140F0}" type="slidenum">
              <a:rPr lang="en-US" altLang="en-US" smtClean="0"/>
              <a:pPr>
                <a:defRPr/>
              </a:pPr>
              <a:t>6</a:t>
            </a:fld>
            <a:endParaRPr lang="en-US" altLang="en-US"/>
          </a:p>
        </p:txBody>
      </p:sp>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1427163"/>
          </a:xfrm>
        </p:spPr>
        <p:txBody>
          <a:bodyPr/>
          <a:lstStyle/>
          <a:p>
            <a:r>
              <a:rPr lang="en-US" sz="2400" dirty="0" smtClean="0"/>
              <a:t>The massive walls of this </a:t>
            </a:r>
            <a:r>
              <a:rPr lang="en-US" sz="2400" b="1" dirty="0" smtClean="0"/>
              <a:t>caravanserai</a:t>
            </a:r>
            <a:r>
              <a:rPr lang="en-US" sz="2400" dirty="0" smtClean="0"/>
              <a:t> in Cairo protected travelers and their goods, while food, drink, and lodging were available inside for merchants as well as their animals.</a:t>
            </a:r>
            <a:endParaRPr lang="en-US" sz="2400" dirty="0"/>
          </a:p>
        </p:txBody>
      </p:sp>
      <p:sp>
        <p:nvSpPr>
          <p:cNvPr id="4" name="Slide Number Placeholder 3"/>
          <p:cNvSpPr>
            <a:spLocks noGrp="1"/>
          </p:cNvSpPr>
          <p:nvPr>
            <p:ph type="sldNum" sz="quarter" idx="12"/>
          </p:nvPr>
        </p:nvSpPr>
        <p:spPr/>
        <p:txBody>
          <a:bodyPr/>
          <a:lstStyle/>
          <a:p>
            <a:pPr>
              <a:defRPr/>
            </a:pPr>
            <a:fld id="{2483AE35-FB6D-41FB-994C-8763B130C161}" type="slidenum">
              <a:rPr lang="en-US" altLang="en-US" smtClean="0"/>
              <a:pPr>
                <a:defRPr/>
              </a:pPr>
              <a:t>7</a:t>
            </a:fld>
            <a:endParaRPr lang="en-US" altLang="en-US"/>
          </a:p>
        </p:txBody>
      </p:sp>
      <p:pic>
        <p:nvPicPr>
          <p:cNvPr id="7" name="Content Placeholder 6" descr="Cairo caravanserais.jpg"/>
          <p:cNvPicPr>
            <a:picLocks noGrp="1" noChangeAspect="1"/>
          </p:cNvPicPr>
          <p:nvPr>
            <p:ph idx="1"/>
          </p:nvPr>
        </p:nvPicPr>
        <p:blipFill>
          <a:blip r:embed="rId2"/>
          <a:stretch>
            <a:fillRect/>
          </a:stretch>
        </p:blipFill>
        <p:spPr>
          <a:xfrm>
            <a:off x="1" y="1726443"/>
            <a:ext cx="9144000" cy="5131558"/>
          </a:xfrm>
        </p:spPr>
      </p:pic>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14400" y="304801"/>
            <a:ext cx="6858000" cy="1219200"/>
          </a:xfrm>
        </p:spPr>
        <p:txBody>
          <a:bodyPr/>
          <a:lstStyle/>
          <a:p>
            <a:pPr algn="ctr" eaLnBrk="1" hangingPunct="1">
              <a:defRPr/>
            </a:pPr>
            <a:r>
              <a:rPr lang="en-US" sz="1800" dirty="0" smtClean="0"/>
              <a:t>Travels of Marco Polo and </a:t>
            </a:r>
            <a:r>
              <a:rPr lang="en-US" sz="1800" dirty="0" err="1" smtClean="0"/>
              <a:t>Ibn</a:t>
            </a:r>
            <a:r>
              <a:rPr lang="en-US" sz="1800" dirty="0" smtClean="0"/>
              <a:t> </a:t>
            </a:r>
            <a:r>
              <a:rPr lang="en-US" sz="1800" dirty="0" err="1" smtClean="0"/>
              <a:t>Battuta</a:t>
            </a:r>
            <a:r>
              <a:rPr lang="en-US" sz="1800" dirty="0" smtClean="0"/>
              <a:t>.</a:t>
            </a:r>
            <a:br>
              <a:rPr lang="en-US" sz="1800" dirty="0" smtClean="0"/>
            </a:br>
            <a:r>
              <a:rPr lang="en-US" sz="1800" dirty="0" smtClean="0"/>
              <a:t>Between them, Marco Polo and </a:t>
            </a:r>
            <a:r>
              <a:rPr lang="en-US" sz="1800" dirty="0" err="1" smtClean="0"/>
              <a:t>Ibn</a:t>
            </a:r>
            <a:r>
              <a:rPr lang="en-US" sz="1800" dirty="0" smtClean="0"/>
              <a:t> </a:t>
            </a:r>
            <a:r>
              <a:rPr lang="en-US" sz="1800" dirty="0" err="1" smtClean="0"/>
              <a:t>Battuta</a:t>
            </a:r>
            <a:r>
              <a:rPr lang="en-US" sz="1800" dirty="0" smtClean="0"/>
              <a:t> traveled across much of the Eurasian landmass, as well as parts of Africa and southeast Asia.</a:t>
            </a:r>
            <a:r>
              <a:rPr lang="en-US" sz="2400" dirty="0" smtClean="0"/>
              <a:t/>
            </a:r>
            <a:br>
              <a:rPr lang="en-US" sz="2400" dirty="0" smtClean="0"/>
            </a:br>
            <a:endParaRPr lang="en-US" dirty="0"/>
          </a:p>
        </p:txBody>
      </p:sp>
      <p:sp>
        <p:nvSpPr>
          <p:cNvPr id="12291" name="Slide Number Placeholder 6"/>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32401E70-4DB7-4B47-A37D-1CD1DE8E405B}" type="slidenum">
              <a:rPr lang="en-US" altLang="en-US" smtClean="0"/>
              <a:pPr/>
              <a:t>8</a:t>
            </a:fld>
            <a:endParaRPr lang="en-US" altLang="en-US" smtClean="0"/>
          </a:p>
        </p:txBody>
      </p:sp>
      <p:pic>
        <p:nvPicPr>
          <p:cNvPr id="7" name="Picture 6" descr="marco polo map.jpg"/>
          <p:cNvPicPr>
            <a:picLocks noChangeAspect="1"/>
          </p:cNvPicPr>
          <p:nvPr/>
        </p:nvPicPr>
        <p:blipFill>
          <a:blip r:embed="rId2"/>
          <a:stretch>
            <a:fillRect/>
          </a:stretch>
        </p:blipFill>
        <p:spPr>
          <a:xfrm>
            <a:off x="1219200" y="1990725"/>
            <a:ext cx="6934200" cy="4867275"/>
          </a:xfrm>
          <a:prstGeom prst="rect">
            <a:avLst/>
          </a:prstGeom>
        </p:spPr>
      </p:pic>
    </p:spTree>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pPr eaLnBrk="1" fontAlgn="auto" hangingPunct="1">
              <a:spcAft>
                <a:spcPts val="0"/>
              </a:spcAft>
              <a:defRPr/>
            </a:pPr>
            <a:r>
              <a:rPr lang="en-US" smtClean="0">
                <a:solidFill>
                  <a:schemeClr val="tx2">
                    <a:satMod val="200000"/>
                  </a:schemeClr>
                </a:solidFill>
              </a:rPr>
              <a:t>Political and Diplomatic Travel</a:t>
            </a:r>
          </a:p>
        </p:txBody>
      </p:sp>
      <p:sp>
        <p:nvSpPr>
          <p:cNvPr id="13315" name="Rectangle 3"/>
          <p:cNvSpPr>
            <a:spLocks noGrp="1" noChangeArrowheads="1"/>
          </p:cNvSpPr>
          <p:nvPr>
            <p:ph idx="1"/>
          </p:nvPr>
        </p:nvSpPr>
        <p:spPr/>
        <p:txBody>
          <a:bodyPr/>
          <a:lstStyle/>
          <a:p>
            <a:pPr eaLnBrk="1" hangingPunct="1"/>
            <a:r>
              <a:rPr lang="en-US" smtClean="0"/>
              <a:t>Trade requires diplomatic relations after 1000 CE</a:t>
            </a:r>
          </a:p>
          <a:p>
            <a:pPr eaLnBrk="1" hangingPunct="1"/>
            <a:r>
              <a:rPr lang="en-US" smtClean="0"/>
              <a:t>Mongols, Christians recognize Muslims as common enemy, 13</a:t>
            </a:r>
            <a:r>
              <a:rPr lang="en-US" baseline="30000" smtClean="0"/>
              <a:t>th</a:t>
            </a:r>
            <a:r>
              <a:rPr lang="en-US" smtClean="0"/>
              <a:t> century</a:t>
            </a:r>
          </a:p>
          <a:p>
            <a:pPr lvl="1" eaLnBrk="1" hangingPunct="1"/>
            <a:r>
              <a:rPr lang="en-US" smtClean="0"/>
              <a:t>Ex. Crusades/Mongols-Abbasid empire</a:t>
            </a:r>
          </a:p>
          <a:p>
            <a:pPr eaLnBrk="1" hangingPunct="1"/>
            <a:r>
              <a:rPr lang="en-US" smtClean="0"/>
              <a:t>Pope Innocent IV invites Mongols to convert to Christianity</a:t>
            </a:r>
          </a:p>
          <a:p>
            <a:pPr lvl="1" eaLnBrk="1" hangingPunct="1"/>
            <a:r>
              <a:rPr lang="en-US" smtClean="0"/>
              <a:t>Mongols counter-offer: Christians accept Mongol rule or face destruction</a:t>
            </a:r>
          </a:p>
        </p:txBody>
      </p:sp>
      <p:sp>
        <p:nvSpPr>
          <p:cNvPr id="13316"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E3771E8C-A2F2-430D-A602-3D5FEA7FF3D5}" type="slidenum">
              <a:rPr lang="en-US" altLang="en-US" smtClean="0"/>
              <a:pPr/>
              <a:t>9</a:t>
            </a:fld>
            <a:endParaRPr lang="en-US" altLang="en-US" smtClean="0"/>
          </a:p>
        </p:txBody>
      </p:sp>
    </p:spTree>
  </p:cSld>
  <p:clrMapOvr>
    <a:masterClrMapping/>
  </p:clrMapOvr>
  <p:transition>
    <p:random/>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3556</TotalTime>
  <Words>2409</Words>
  <Application>Microsoft Office PowerPoint</Application>
  <PresentationFormat>On-screen Show (4:3)</PresentationFormat>
  <Paragraphs>319</Paragraphs>
  <Slides>54</Slides>
  <Notes>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54</vt:i4>
      </vt:variant>
    </vt:vector>
  </HeadingPairs>
  <TitlesOfParts>
    <vt:vector size="63" baseType="lpstr">
      <vt:lpstr>Arial</vt:lpstr>
      <vt:lpstr>Consolas</vt:lpstr>
      <vt:lpstr>Corbel</vt:lpstr>
      <vt:lpstr>Times New Roman</vt:lpstr>
      <vt:lpstr>Wingdings</vt:lpstr>
      <vt:lpstr>Wingdings 2</vt:lpstr>
      <vt:lpstr>Wingdings 3</vt:lpstr>
      <vt:lpstr>Metro</vt:lpstr>
      <vt:lpstr>Chart</vt:lpstr>
      <vt:lpstr>Chapter 22</vt:lpstr>
      <vt:lpstr>Motives for long-distance travel between 1000-1500 CE</vt:lpstr>
      <vt:lpstr>Thinking About Encounters:  Long-distance Trade and Cross-Cultural Exchanges</vt:lpstr>
      <vt:lpstr>Patterns of Long-Distance Trade</vt:lpstr>
      <vt:lpstr>Best known “traveler”:  Marco Polo (1253-1324)</vt:lpstr>
      <vt:lpstr>An illustration from a fourteenth-century French manuscript depicts Marco Polo picking pepper with local workers in southern India. </vt:lpstr>
      <vt:lpstr>The massive walls of this caravanserai in Cairo protected travelers and their goods, while food, drink, and lodging were available inside for merchants as well as their animals.</vt:lpstr>
      <vt:lpstr>Travels of Marco Polo and Ibn Battuta. Between them, Marco Polo and Ibn Battuta traveled across much of the Eurasian landmass, as well as parts of Africa and southeast Asia. </vt:lpstr>
      <vt:lpstr>Political and Diplomatic Travel</vt:lpstr>
      <vt:lpstr>Diplomatic Travelers</vt:lpstr>
      <vt:lpstr>Missionary Travelers</vt:lpstr>
      <vt:lpstr>Cultural Exchanges</vt:lpstr>
      <vt:lpstr>PowerPoint Presentation</vt:lpstr>
      <vt:lpstr>Spread of Crops</vt:lpstr>
      <vt:lpstr>Gunpowder Technologies</vt:lpstr>
      <vt:lpstr>English forces besiege a French citadel during the Hundred Years' War (1337–1453). Note that the besiegers on the left side of this manuscript illustration employ cannons and smaller firearms that launch gunpowder bombs. Although essentially a dynastic conflict b/n 2 European ruling houses, the series of conflicts that constituted the 100 Years’ War had a significant impact on military technology and strategy and were major influence on developing notions of French and English NATIONALISM.</vt:lpstr>
      <vt:lpstr>Examples of Crisis in Eurasia</vt:lpstr>
      <vt:lpstr>The “Little Ice Age”</vt:lpstr>
      <vt:lpstr>Bubonic Plague</vt:lpstr>
      <vt:lpstr>Spread of Plague</vt:lpstr>
      <vt:lpstr>PowerPoint Presentation</vt:lpstr>
      <vt:lpstr>Symptoms of the Black Plague</vt:lpstr>
      <vt:lpstr>Regions not affected by the Plague</vt:lpstr>
      <vt:lpstr>Population Decline (millions)</vt:lpstr>
      <vt:lpstr>Burying the dead</vt:lpstr>
      <vt:lpstr>Population Decline and Recovery</vt:lpstr>
      <vt:lpstr>Social and Economic Effects</vt:lpstr>
      <vt:lpstr>Persecution of Jews, Cologne 1349</vt:lpstr>
      <vt:lpstr>Religious Effect in Europe</vt:lpstr>
      <vt:lpstr>Art and the Black Death</vt:lpstr>
      <vt:lpstr>Recovery in China: The Ming Dynasty</vt:lpstr>
      <vt:lpstr>Ming Centralization</vt:lpstr>
      <vt:lpstr>Economic and Cultural Recovery</vt:lpstr>
      <vt:lpstr>Recovery in Western Europe: State Building</vt:lpstr>
      <vt:lpstr>Spain</vt:lpstr>
      <vt:lpstr>Russia- Ivan the Great (reigned 1462-1505)</vt:lpstr>
      <vt:lpstr>The Renaissance, 14th-16th centuries</vt:lpstr>
      <vt:lpstr>PowerPoint Presentation</vt:lpstr>
      <vt:lpstr>PowerPoint Presentation</vt:lpstr>
      <vt:lpstr>PowerPoint Presentation</vt:lpstr>
      <vt:lpstr>Humanism</vt:lpstr>
      <vt:lpstr>Humanist Moral Thought</vt:lpstr>
      <vt:lpstr>Renaissance Europe and the Larger World</vt:lpstr>
      <vt:lpstr>Interests in the Muslim World</vt:lpstr>
      <vt:lpstr>Exploration and Colonization</vt:lpstr>
      <vt:lpstr>Chinese and European voyages of exploration, 1405 – 1498 </vt:lpstr>
      <vt:lpstr>PowerPoint Presentation</vt:lpstr>
      <vt:lpstr>PowerPoint Presentation</vt:lpstr>
      <vt:lpstr>The Ming Dynasty's fleet of giant ships predates the Columbus expedition across the Atlantic. Photograph of the display in the China Court of the Ibn Battuta Mall in Dubai.</vt:lpstr>
      <vt:lpstr>European Exploration in the Atlantic and Indian Oceans</vt:lpstr>
      <vt:lpstr>Colonization of the Atlantic Islands</vt:lpstr>
      <vt:lpstr>Indian Ocean Trade</vt:lpstr>
      <vt:lpstr>Christopher Columbus</vt:lpstr>
      <vt:lpstr>Although Christopher Columbus believed that he had sailed into Asian waters, later mariners soon realized that the Americas were continents unknown to geographers of the eastern hemisphere. This map, prepared in 1532 by the German cartographer Sebastian Münster, shows that by the early sixteenth century, European geographers had acquired a rough but accurate understanding of South America but had reconnoitered only the Atlantic coastline of North America. </vt:lpstr>
    </vt:vector>
  </TitlesOfParts>
  <Company>Florida Atlantic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22</dc:title>
  <dc:creator>Library</dc:creator>
  <cp:lastModifiedBy>ELIZABETH CAIN</cp:lastModifiedBy>
  <cp:revision>236</cp:revision>
  <dcterms:created xsi:type="dcterms:W3CDTF">2004-11-22T18:49:31Z</dcterms:created>
  <dcterms:modified xsi:type="dcterms:W3CDTF">2016-02-03T19:49:12Z</dcterms:modified>
</cp:coreProperties>
</file>