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5" r:id="rId1"/>
    <p:sldMasterId id="2147483809" r:id="rId2"/>
  </p:sldMasterIdLst>
  <p:notesMasterIdLst>
    <p:notesMasterId r:id="rId63"/>
  </p:notesMasterIdLst>
  <p:handoutMasterIdLst>
    <p:handoutMasterId r:id="rId64"/>
  </p:handoutMasterIdLst>
  <p:sldIdLst>
    <p:sldId id="256" r:id="rId3"/>
    <p:sldId id="257" r:id="rId4"/>
    <p:sldId id="260" r:id="rId5"/>
    <p:sldId id="261" r:id="rId6"/>
    <p:sldId id="262" r:id="rId7"/>
    <p:sldId id="320" r:id="rId8"/>
    <p:sldId id="263" r:id="rId9"/>
    <p:sldId id="321" r:id="rId10"/>
    <p:sldId id="264" r:id="rId11"/>
    <p:sldId id="265" r:id="rId12"/>
    <p:sldId id="286" r:id="rId13"/>
    <p:sldId id="266" r:id="rId14"/>
    <p:sldId id="324" r:id="rId15"/>
    <p:sldId id="267" r:id="rId16"/>
    <p:sldId id="268" r:id="rId17"/>
    <p:sldId id="269" r:id="rId18"/>
    <p:sldId id="290" r:id="rId19"/>
    <p:sldId id="306" r:id="rId20"/>
    <p:sldId id="270" r:id="rId21"/>
    <p:sldId id="310" r:id="rId22"/>
    <p:sldId id="271" r:id="rId23"/>
    <p:sldId id="323" r:id="rId24"/>
    <p:sldId id="273" r:id="rId25"/>
    <p:sldId id="311" r:id="rId26"/>
    <p:sldId id="291" r:id="rId27"/>
    <p:sldId id="294" r:id="rId28"/>
    <p:sldId id="297" r:id="rId29"/>
    <p:sldId id="274" r:id="rId30"/>
    <p:sldId id="325" r:id="rId31"/>
    <p:sldId id="298" r:id="rId32"/>
    <p:sldId id="296" r:id="rId33"/>
    <p:sldId id="330" r:id="rId34"/>
    <p:sldId id="295" r:id="rId35"/>
    <p:sldId id="312" r:id="rId36"/>
    <p:sldId id="299" r:id="rId37"/>
    <p:sldId id="327" r:id="rId38"/>
    <p:sldId id="275" r:id="rId39"/>
    <p:sldId id="276" r:id="rId40"/>
    <p:sldId id="279" r:id="rId41"/>
    <p:sldId id="314" r:id="rId42"/>
    <p:sldId id="315" r:id="rId43"/>
    <p:sldId id="280" r:id="rId44"/>
    <p:sldId id="281" r:id="rId45"/>
    <p:sldId id="328" r:id="rId46"/>
    <p:sldId id="329" r:id="rId47"/>
    <p:sldId id="282" r:id="rId48"/>
    <p:sldId id="283" r:id="rId49"/>
    <p:sldId id="300" r:id="rId50"/>
    <p:sldId id="301" r:id="rId51"/>
    <p:sldId id="331" r:id="rId52"/>
    <p:sldId id="284" r:id="rId53"/>
    <p:sldId id="318" r:id="rId54"/>
    <p:sldId id="303" r:id="rId55"/>
    <p:sldId id="302" r:id="rId56"/>
    <p:sldId id="304" r:id="rId57"/>
    <p:sldId id="313" r:id="rId58"/>
    <p:sldId id="316" r:id="rId59"/>
    <p:sldId id="317" r:id="rId60"/>
    <p:sldId id="285" r:id="rId61"/>
    <p:sldId id="319" r:id="rId62"/>
  </p:sldIdLst>
  <p:sldSz cx="9144000" cy="6858000" type="screen4x3"/>
  <p:notesSz cx="6997700" cy="92837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4923" autoAdjust="0"/>
    <p:restoredTop sz="94699" autoAdjust="0"/>
  </p:normalViewPr>
  <p:slideViewPr>
    <p:cSldViewPr>
      <p:cViewPr varScale="1">
        <p:scale>
          <a:sx n="58" d="100"/>
          <a:sy n="58" d="100"/>
        </p:scale>
        <p:origin x="114" y="28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2337" cy="464185"/>
          </a:xfrm>
          <a:prstGeom prst="rect">
            <a:avLst/>
          </a:prstGeom>
        </p:spPr>
        <p:txBody>
          <a:bodyPr vert="horz" lIns="93031" tIns="46516" rIns="93031" bIns="46516" rtlCol="0"/>
          <a:lstStyle>
            <a:lvl1pPr algn="l">
              <a:defRPr sz="1200"/>
            </a:lvl1pPr>
          </a:lstStyle>
          <a:p>
            <a:endParaRPr lang="en-US"/>
          </a:p>
        </p:txBody>
      </p:sp>
      <p:sp>
        <p:nvSpPr>
          <p:cNvPr id="3" name="Date Placeholder 2"/>
          <p:cNvSpPr>
            <a:spLocks noGrp="1"/>
          </p:cNvSpPr>
          <p:nvPr>
            <p:ph type="dt" sz="quarter" idx="1"/>
          </p:nvPr>
        </p:nvSpPr>
        <p:spPr>
          <a:xfrm>
            <a:off x="3963744" y="0"/>
            <a:ext cx="3032337" cy="464185"/>
          </a:xfrm>
          <a:prstGeom prst="rect">
            <a:avLst/>
          </a:prstGeom>
        </p:spPr>
        <p:txBody>
          <a:bodyPr vert="horz" lIns="93031" tIns="46516" rIns="93031" bIns="46516" rtlCol="0"/>
          <a:lstStyle>
            <a:lvl1pPr algn="r">
              <a:defRPr sz="1200"/>
            </a:lvl1pPr>
          </a:lstStyle>
          <a:p>
            <a:fld id="{E8880995-668A-4564-B780-072CCBC51CA2}" type="datetimeFigureOut">
              <a:rPr lang="en-US" smtClean="0"/>
              <a:pPr/>
              <a:t>2/25/2016</a:t>
            </a:fld>
            <a:endParaRPr lang="en-US"/>
          </a:p>
        </p:txBody>
      </p:sp>
      <p:sp>
        <p:nvSpPr>
          <p:cNvPr id="4" name="Footer Placeholder 3"/>
          <p:cNvSpPr>
            <a:spLocks noGrp="1"/>
          </p:cNvSpPr>
          <p:nvPr>
            <p:ph type="ftr" sz="quarter" idx="2"/>
          </p:nvPr>
        </p:nvSpPr>
        <p:spPr>
          <a:xfrm>
            <a:off x="0" y="8817904"/>
            <a:ext cx="3032337" cy="464185"/>
          </a:xfrm>
          <a:prstGeom prst="rect">
            <a:avLst/>
          </a:prstGeom>
        </p:spPr>
        <p:txBody>
          <a:bodyPr vert="horz" lIns="93031" tIns="46516" rIns="93031" bIns="46516" rtlCol="0" anchor="b"/>
          <a:lstStyle>
            <a:lvl1pPr algn="l">
              <a:defRPr sz="1200"/>
            </a:lvl1pPr>
          </a:lstStyle>
          <a:p>
            <a:endParaRPr lang="en-US"/>
          </a:p>
        </p:txBody>
      </p:sp>
      <p:sp>
        <p:nvSpPr>
          <p:cNvPr id="5" name="Slide Number Placeholder 4"/>
          <p:cNvSpPr>
            <a:spLocks noGrp="1"/>
          </p:cNvSpPr>
          <p:nvPr>
            <p:ph type="sldNum" sz="quarter" idx="3"/>
          </p:nvPr>
        </p:nvSpPr>
        <p:spPr>
          <a:xfrm>
            <a:off x="3963744" y="8817904"/>
            <a:ext cx="3032337" cy="464185"/>
          </a:xfrm>
          <a:prstGeom prst="rect">
            <a:avLst/>
          </a:prstGeom>
        </p:spPr>
        <p:txBody>
          <a:bodyPr vert="horz" lIns="93031" tIns="46516" rIns="93031" bIns="46516" rtlCol="0" anchor="b"/>
          <a:lstStyle>
            <a:lvl1pPr algn="r">
              <a:defRPr sz="1200"/>
            </a:lvl1pPr>
          </a:lstStyle>
          <a:p>
            <a:fld id="{393E325A-78A2-4483-A357-828D4D1180FA}" type="slidenum">
              <a:rPr lang="en-US" smtClean="0"/>
              <a:pPr/>
              <a:t>‹#›</a:t>
            </a:fld>
            <a:endParaRPr lang="en-US"/>
          </a:p>
        </p:txBody>
      </p:sp>
    </p:spTree>
    <p:extLst>
      <p:ext uri="{BB962C8B-B14F-4D97-AF65-F5344CB8AC3E}">
        <p14:creationId xmlns:p14="http://schemas.microsoft.com/office/powerpoint/2010/main" val="32214188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3032337" cy="464185"/>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lvl1pPr>
              <a:defRPr sz="1200" smtClean="0"/>
            </a:lvl1pPr>
          </a:lstStyle>
          <a:p>
            <a:pPr>
              <a:defRPr/>
            </a:pPr>
            <a:endParaRPr lang="en-US"/>
          </a:p>
        </p:txBody>
      </p:sp>
      <p:sp>
        <p:nvSpPr>
          <p:cNvPr id="7171" name="Rectangle 3"/>
          <p:cNvSpPr>
            <a:spLocks noGrp="1" noChangeArrowheads="1"/>
          </p:cNvSpPr>
          <p:nvPr>
            <p:ph type="dt" idx="1"/>
          </p:nvPr>
        </p:nvSpPr>
        <p:spPr bwMode="auto">
          <a:xfrm>
            <a:off x="3963744" y="0"/>
            <a:ext cx="3032337" cy="464185"/>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lvl1pPr algn="r">
              <a:defRPr sz="1200" smtClean="0"/>
            </a:lvl1pPr>
          </a:lstStyle>
          <a:p>
            <a:pPr>
              <a:defRPr/>
            </a:pPr>
            <a:endParaRPr lang="en-US"/>
          </a:p>
        </p:txBody>
      </p:sp>
      <p:sp>
        <p:nvSpPr>
          <p:cNvPr id="37892" name="Rectangle 4"/>
          <p:cNvSpPr>
            <a:spLocks noGrp="1" noRot="1" noChangeAspect="1" noChangeArrowheads="1" noTextEdit="1"/>
          </p:cNvSpPr>
          <p:nvPr>
            <p:ph type="sldImg" idx="2"/>
          </p:nvPr>
        </p:nvSpPr>
        <p:spPr bwMode="auto">
          <a:xfrm>
            <a:off x="1177925" y="696913"/>
            <a:ext cx="4641850" cy="3481387"/>
          </a:xfrm>
          <a:prstGeom prst="rect">
            <a:avLst/>
          </a:prstGeom>
          <a:noFill/>
          <a:ln w="9525">
            <a:solidFill>
              <a:srgbClr val="000000"/>
            </a:solidFill>
            <a:miter lim="800000"/>
            <a:headEnd/>
            <a:tailEnd/>
          </a:ln>
        </p:spPr>
      </p:sp>
      <p:sp>
        <p:nvSpPr>
          <p:cNvPr id="7173" name="Rectangle 5"/>
          <p:cNvSpPr>
            <a:spLocks noGrp="1" noChangeArrowheads="1"/>
          </p:cNvSpPr>
          <p:nvPr>
            <p:ph type="body" sz="quarter" idx="3"/>
          </p:nvPr>
        </p:nvSpPr>
        <p:spPr bwMode="auto">
          <a:xfrm>
            <a:off x="699770" y="4409758"/>
            <a:ext cx="5598160" cy="4177665"/>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174" name="Rectangle 6"/>
          <p:cNvSpPr>
            <a:spLocks noGrp="1" noChangeArrowheads="1"/>
          </p:cNvSpPr>
          <p:nvPr>
            <p:ph type="ftr" sz="quarter" idx="4"/>
          </p:nvPr>
        </p:nvSpPr>
        <p:spPr bwMode="auto">
          <a:xfrm>
            <a:off x="0" y="8817904"/>
            <a:ext cx="3032337" cy="464185"/>
          </a:xfrm>
          <a:prstGeom prst="rect">
            <a:avLst/>
          </a:prstGeom>
          <a:noFill/>
          <a:ln w="9525">
            <a:noFill/>
            <a:miter lim="800000"/>
            <a:headEnd/>
            <a:tailEnd/>
          </a:ln>
          <a:effectLst/>
        </p:spPr>
        <p:txBody>
          <a:bodyPr vert="horz" wrap="square" lIns="93031" tIns="46516" rIns="93031" bIns="46516" numCol="1" anchor="b" anchorCtr="0" compatLnSpc="1">
            <a:prstTxWarp prst="textNoShape">
              <a:avLst/>
            </a:prstTxWarp>
          </a:bodyPr>
          <a:lstStyle>
            <a:lvl1pPr>
              <a:defRPr sz="1200" smtClean="0"/>
            </a:lvl1pPr>
          </a:lstStyle>
          <a:p>
            <a:pPr>
              <a:defRPr/>
            </a:pPr>
            <a:endParaRPr lang="en-US"/>
          </a:p>
        </p:txBody>
      </p:sp>
      <p:sp>
        <p:nvSpPr>
          <p:cNvPr id="7175" name="Rectangle 7"/>
          <p:cNvSpPr>
            <a:spLocks noGrp="1" noChangeArrowheads="1"/>
          </p:cNvSpPr>
          <p:nvPr>
            <p:ph type="sldNum" sz="quarter" idx="5"/>
          </p:nvPr>
        </p:nvSpPr>
        <p:spPr bwMode="auto">
          <a:xfrm>
            <a:off x="3963744" y="8817904"/>
            <a:ext cx="3032337" cy="464185"/>
          </a:xfrm>
          <a:prstGeom prst="rect">
            <a:avLst/>
          </a:prstGeom>
          <a:noFill/>
          <a:ln w="9525">
            <a:noFill/>
            <a:miter lim="800000"/>
            <a:headEnd/>
            <a:tailEnd/>
          </a:ln>
          <a:effectLst/>
        </p:spPr>
        <p:txBody>
          <a:bodyPr vert="horz" wrap="square" lIns="93031" tIns="46516" rIns="93031" bIns="46516" numCol="1" anchor="b" anchorCtr="0" compatLnSpc="1">
            <a:prstTxWarp prst="textNoShape">
              <a:avLst/>
            </a:prstTxWarp>
          </a:bodyPr>
          <a:lstStyle>
            <a:lvl1pPr algn="r">
              <a:defRPr sz="1200" smtClean="0"/>
            </a:lvl1pPr>
          </a:lstStyle>
          <a:p>
            <a:pPr>
              <a:defRPr/>
            </a:pPr>
            <a:fld id="{CCAB7321-0D55-49B2-8493-01117082439B}" type="slidenum">
              <a:rPr lang="en-US"/>
              <a:pPr>
                <a:defRPr/>
              </a:pPr>
              <a:t>‹#›</a:t>
            </a:fld>
            <a:endParaRPr lang="en-US"/>
          </a:p>
        </p:txBody>
      </p:sp>
    </p:spTree>
    <p:extLst>
      <p:ext uri="{BB962C8B-B14F-4D97-AF65-F5344CB8AC3E}">
        <p14:creationId xmlns:p14="http://schemas.microsoft.com/office/powerpoint/2010/main" val="283093505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CAB7321-0D55-49B2-8493-01117082439B}" type="slidenum">
              <a:rPr lang="en-US" smtClean="0"/>
              <a:pPr>
                <a:defRPr/>
              </a:pPr>
              <a:t>2</a:t>
            </a:fld>
            <a:endParaRPr lang="en-US"/>
          </a:p>
        </p:txBody>
      </p:sp>
    </p:spTree>
    <p:extLst>
      <p:ext uri="{BB962C8B-B14F-4D97-AF65-F5344CB8AC3E}">
        <p14:creationId xmlns:p14="http://schemas.microsoft.com/office/powerpoint/2010/main" val="24202943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CAB7321-0D55-49B2-8493-01117082439B}" type="slidenum">
              <a:rPr lang="en-US" smtClean="0"/>
              <a:pPr>
                <a:defRPr/>
              </a:pPr>
              <a:t>46</a:t>
            </a:fld>
            <a:endParaRPr lang="en-US"/>
          </a:p>
        </p:txBody>
      </p:sp>
    </p:spTree>
    <p:extLst>
      <p:ext uri="{BB962C8B-B14F-4D97-AF65-F5344CB8AC3E}">
        <p14:creationId xmlns:p14="http://schemas.microsoft.com/office/powerpoint/2010/main" val="23688290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auto">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6" name="Rectangle 4"/>
          <p:cNvSpPr>
            <a:spLocks noGrp="1" noChangeArrowheads="1"/>
          </p:cNvSpPr>
          <p:nvPr>
            <p:ph type="ctrTitle"/>
          </p:nvPr>
        </p:nvSpPr>
        <p:spPr>
          <a:xfrm>
            <a:off x="1524000" y="1676400"/>
            <a:ext cx="6096000" cy="1470025"/>
          </a:xfrm>
        </p:spPr>
        <p:txBody>
          <a:bodyPr/>
          <a:lstStyle>
            <a:lvl1pPr>
              <a:defRPr/>
            </a:lvl1pPr>
          </a:lstStyle>
          <a:p>
            <a:r>
              <a:rPr lang="en-US" smtClean="0"/>
              <a:t>Click to edit Master title style</a:t>
            </a:r>
            <a:endParaRPr lang="en-US"/>
          </a:p>
        </p:txBody>
      </p:sp>
      <p:sp>
        <p:nvSpPr>
          <p:cNvPr id="3077" name="Rectangle 5"/>
          <p:cNvSpPr>
            <a:spLocks noGrp="1" noChangeArrowheads="1"/>
          </p:cNvSpPr>
          <p:nvPr>
            <p:ph type="subTitle" idx="1"/>
          </p:nvPr>
        </p:nvSpPr>
        <p:spPr>
          <a:xfrm>
            <a:off x="1524000" y="3200400"/>
            <a:ext cx="6096000" cy="914400"/>
          </a:xfrm>
        </p:spPr>
        <p:txBody>
          <a:bodyPr/>
          <a:lstStyle>
            <a:lvl1pPr marL="0" indent="0" algn="ctr">
              <a:buFontTx/>
              <a:buNone/>
              <a:defRPr/>
            </a:lvl1pPr>
          </a:lstStyle>
          <a:p>
            <a:r>
              <a:rPr lang="en-US" smtClean="0"/>
              <a:t>Click to edit Master subtitle style</a:t>
            </a:r>
            <a:endParaRPr lang="en-US"/>
          </a:p>
        </p:txBody>
      </p:sp>
      <p:sp>
        <p:nvSpPr>
          <p:cNvPr id="3078" name="Rectangle 6"/>
          <p:cNvSpPr>
            <a:spLocks noGrp="1" noChangeArrowheads="1"/>
          </p:cNvSpPr>
          <p:nvPr>
            <p:ph type="dt" sz="half" idx="2"/>
          </p:nvPr>
        </p:nvSpPr>
        <p:spPr/>
        <p:txBody>
          <a:bodyPr/>
          <a:lstStyle>
            <a:lvl1pPr>
              <a:defRPr/>
            </a:lvl1pPr>
          </a:lstStyle>
          <a:p>
            <a:pPr>
              <a:defRPr/>
            </a:pPr>
            <a:endParaRPr lang="en-US" altLang="en-US"/>
          </a:p>
        </p:txBody>
      </p:sp>
      <p:sp>
        <p:nvSpPr>
          <p:cNvPr id="3079" name="Rectangle 7"/>
          <p:cNvSpPr>
            <a:spLocks noGrp="1" noChangeArrowheads="1"/>
          </p:cNvSpPr>
          <p:nvPr>
            <p:ph type="ftr" sz="quarter" idx="3"/>
          </p:nvPr>
        </p:nvSpPr>
        <p:spPr>
          <a:xfrm>
            <a:off x="3124200" y="6248400"/>
            <a:ext cx="2895600" cy="476250"/>
          </a:xfrm>
        </p:spPr>
        <p:txBody>
          <a:bodyPr/>
          <a:lstStyle>
            <a:lvl1pPr>
              <a:defRPr/>
            </a:lvl1pPr>
          </a:lstStyle>
          <a:p>
            <a:pPr>
              <a:defRPr/>
            </a:pPr>
            <a:endParaRPr lang="en-US" altLang="en-US"/>
          </a:p>
        </p:txBody>
      </p:sp>
      <p:sp>
        <p:nvSpPr>
          <p:cNvPr id="3080" name="Rectangle 8"/>
          <p:cNvSpPr>
            <a:spLocks noGrp="1" noChangeArrowheads="1"/>
          </p:cNvSpPr>
          <p:nvPr>
            <p:ph type="sldNum" sz="quarter" idx="4"/>
          </p:nvPr>
        </p:nvSpPr>
        <p:spPr>
          <a:xfrm>
            <a:off x="6096000" y="6245225"/>
            <a:ext cx="1631950" cy="476250"/>
          </a:xfrm>
        </p:spPr>
        <p:txBody>
          <a:bodyPr/>
          <a:lstStyle>
            <a:lvl1pPr>
              <a:defRPr/>
            </a:lvl1pPr>
          </a:lstStyle>
          <a:p>
            <a:pPr>
              <a:defRPr/>
            </a:pPr>
            <a:fld id="{0D4F2B7A-9771-4B35-91F4-C9D6FB83EDA7}" type="slidenum">
              <a:rPr lang="en-US" altLang="en-US" smtClean="0"/>
              <a:pPr>
                <a:defRPr/>
              </a:pPr>
              <a:t>‹#›</a:t>
            </a:fld>
            <a:endParaRPr lang="en-US" altLang="en-US"/>
          </a:p>
        </p:txBody>
      </p:sp>
      <p:sp>
        <p:nvSpPr>
          <p:cNvPr id="7" name="Rectangle 6"/>
          <p:cNvSpPr>
            <a:spLocks noChangeArrowheads="1"/>
          </p:cNvSpPr>
          <p:nvPr userDrawn="1"/>
        </p:nvSpPr>
        <p:spPr bwMode="auto">
          <a:xfrm>
            <a:off x="1828800" y="6629400"/>
            <a:ext cx="5322888" cy="228600"/>
          </a:xfrm>
          <a:prstGeom prst="rect">
            <a:avLst/>
          </a:prstGeom>
          <a:noFill/>
          <a:ln w="9525">
            <a:noFill/>
            <a:miter lim="800000"/>
            <a:headEnd/>
            <a:tailEnd/>
          </a:ln>
          <a:effectLst/>
        </p:spPr>
        <p:txBody>
          <a:bodyPr wrap="none" anchor="ctr">
            <a:spAutoFit/>
          </a:bodyPr>
          <a:lstStyle/>
          <a:p>
            <a:pPr>
              <a:defRPr/>
            </a:pPr>
            <a:r>
              <a:rPr lang="en-US" sz="900"/>
              <a:t>Copyright © 2007 The McGraw-Hill Companies Inc. Permission Required for Reproduction or Display.</a:t>
            </a:r>
          </a:p>
        </p:txBody>
      </p:sp>
    </p:spTree>
  </p:cSld>
  <p:clrMapOvr>
    <a:masterClrMapping/>
  </p:clrMapOvr>
  <p:transition>
    <p:random/>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186BD914-9A09-42D5-93BA-2861C7D4E354}" type="slidenum">
              <a:rPr lang="en-US" altLang="en-US" smtClean="0"/>
              <a:pPr>
                <a:defRPr/>
              </a:pPr>
              <a:t>‹#›</a:t>
            </a:fld>
            <a:endParaRPr lang="en-US" altLang="en-US"/>
          </a:p>
        </p:txBody>
      </p:sp>
    </p:spTree>
  </p:cSld>
  <p:clrMapOvr>
    <a:masterClrMapping/>
  </p:clrMapOvr>
  <p:transition>
    <p:random/>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134100" y="457200"/>
            <a:ext cx="1562100" cy="56689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447800" y="457200"/>
            <a:ext cx="4533900" cy="5668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9812CF8F-C593-4D80-B63A-C20AEE13E14D}" type="slidenum">
              <a:rPr lang="en-US" altLang="en-US" smtClean="0"/>
              <a:pPr>
                <a:defRPr/>
              </a:pPr>
              <a:t>‹#›</a:t>
            </a:fld>
            <a:endParaRPr lang="en-US" altLang="en-US"/>
          </a:p>
        </p:txBody>
      </p:sp>
    </p:spTree>
  </p:cSld>
  <p:clrMapOvr>
    <a:masterClrMapping/>
  </p:clrMapOvr>
  <p:transition>
    <p:random/>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0D4F2B7A-9771-4B35-91F4-C9D6FB83EDA7}" type="slidenum">
              <a:rPr lang="en-US" altLang="en-US" smtClean="0"/>
              <a:pPr>
                <a:defRPr/>
              </a:pPr>
              <a:t>‹#›</a:t>
            </a:fld>
            <a:endParaRPr lang="en-US" altLang="en-US"/>
          </a:p>
        </p:txBody>
      </p:sp>
      <p:sp>
        <p:nvSpPr>
          <p:cNvPr id="7" name="Rectangle 6"/>
          <p:cNvSpPr>
            <a:spLocks noChangeArrowheads="1"/>
          </p:cNvSpPr>
          <p:nvPr userDrawn="1"/>
        </p:nvSpPr>
        <p:spPr bwMode="auto">
          <a:xfrm>
            <a:off x="1828800" y="6629400"/>
            <a:ext cx="5322888" cy="228600"/>
          </a:xfrm>
          <a:prstGeom prst="rect">
            <a:avLst/>
          </a:prstGeom>
          <a:noFill/>
          <a:ln w="9525">
            <a:noFill/>
            <a:miter lim="800000"/>
            <a:headEnd/>
            <a:tailEnd/>
          </a:ln>
          <a:effectLst/>
        </p:spPr>
        <p:txBody>
          <a:bodyPr wrap="none" anchor="ctr">
            <a:spAutoFit/>
          </a:bodyPr>
          <a:lstStyle/>
          <a:p>
            <a:pPr>
              <a:defRPr/>
            </a:pPr>
            <a:r>
              <a:rPr lang="en-US" sz="900"/>
              <a:t>Copyright © 2007 The McGraw-Hill Companies Inc. Permission Required for Reproduction or Display.</a:t>
            </a:r>
          </a:p>
        </p:txBody>
      </p:sp>
    </p:spTree>
    <p:extLst>
      <p:ext uri="{BB962C8B-B14F-4D97-AF65-F5344CB8AC3E}">
        <p14:creationId xmlns:p14="http://schemas.microsoft.com/office/powerpoint/2010/main" val="3040843396"/>
      </p:ext>
    </p:extLst>
  </p:cSld>
  <p:clrMapOvr>
    <a:masterClrMapping/>
  </p:clrMapOvr>
  <p:transition>
    <p:random/>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53B2ECA2-984D-4D01-A705-047E9CF99B2D}" type="slidenum">
              <a:rPr lang="en-US" altLang="en-US" smtClean="0"/>
              <a:pPr>
                <a:defRPr/>
              </a:pPr>
              <a:t>‹#›</a:t>
            </a:fld>
            <a:endParaRPr lang="en-US" altLang="en-US"/>
          </a:p>
        </p:txBody>
      </p:sp>
    </p:spTree>
    <p:extLst>
      <p:ext uri="{BB962C8B-B14F-4D97-AF65-F5344CB8AC3E}">
        <p14:creationId xmlns:p14="http://schemas.microsoft.com/office/powerpoint/2010/main" val="2911190229"/>
      </p:ext>
    </p:extLst>
  </p:cSld>
  <p:clrMapOvr>
    <a:masterClrMapping/>
  </p:clrMapOvr>
  <p:transition>
    <p:random/>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54922F8D-0D24-403D-9A9B-0AD893DDBE06}" type="slidenum">
              <a:rPr lang="en-US" altLang="en-US" smtClean="0"/>
              <a:pPr>
                <a:defRPr/>
              </a:pPr>
              <a:t>‹#›</a:t>
            </a:fld>
            <a:endParaRPr lang="en-US" altLang="en-US"/>
          </a:p>
        </p:txBody>
      </p:sp>
    </p:spTree>
    <p:extLst>
      <p:ext uri="{BB962C8B-B14F-4D97-AF65-F5344CB8AC3E}">
        <p14:creationId xmlns:p14="http://schemas.microsoft.com/office/powerpoint/2010/main" val="3013038818"/>
      </p:ext>
    </p:extLst>
  </p:cSld>
  <p:clrMapOvr>
    <a:masterClrMapping/>
  </p:clrMapOvr>
  <p:transition>
    <p:random/>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CFC94278-6EF4-447C-9449-2B7AC5125DFA}" type="slidenum">
              <a:rPr lang="en-US" altLang="en-US" smtClean="0"/>
              <a:pPr>
                <a:defRPr/>
              </a:pPr>
              <a:t>‹#›</a:t>
            </a:fld>
            <a:endParaRPr lang="en-US" altLang="en-US"/>
          </a:p>
        </p:txBody>
      </p:sp>
    </p:spTree>
    <p:extLst>
      <p:ext uri="{BB962C8B-B14F-4D97-AF65-F5344CB8AC3E}">
        <p14:creationId xmlns:p14="http://schemas.microsoft.com/office/powerpoint/2010/main" val="2267468063"/>
      </p:ext>
    </p:extLst>
  </p:cSld>
  <p:clrMapOvr>
    <a:masterClrMapping/>
  </p:clrMapOvr>
  <p:transition>
    <p:random/>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endParaRPr lang="en-US" altLang="en-US"/>
          </a:p>
        </p:txBody>
      </p:sp>
      <p:sp>
        <p:nvSpPr>
          <p:cNvPr id="8" name="Footer Placeholder 7"/>
          <p:cNvSpPr>
            <a:spLocks noGrp="1"/>
          </p:cNvSpPr>
          <p:nvPr>
            <p:ph type="ftr" sz="quarter" idx="11"/>
          </p:nvPr>
        </p:nvSpPr>
        <p:spPr/>
        <p:txBody>
          <a:bodyPr/>
          <a:lstStyle/>
          <a:p>
            <a:pPr>
              <a:defRPr/>
            </a:pPr>
            <a:endParaRPr lang="en-US" altLang="en-US"/>
          </a:p>
        </p:txBody>
      </p:sp>
      <p:sp>
        <p:nvSpPr>
          <p:cNvPr id="9" name="Slide Number Placeholder 8"/>
          <p:cNvSpPr>
            <a:spLocks noGrp="1"/>
          </p:cNvSpPr>
          <p:nvPr>
            <p:ph type="sldNum" sz="quarter" idx="12"/>
          </p:nvPr>
        </p:nvSpPr>
        <p:spPr/>
        <p:txBody>
          <a:bodyPr/>
          <a:lstStyle/>
          <a:p>
            <a:pPr>
              <a:defRPr/>
            </a:pPr>
            <a:fld id="{0EA1BAEC-0961-49B0-8801-A2AD2A1B586A}" type="slidenum">
              <a:rPr lang="en-US" altLang="en-US" smtClean="0"/>
              <a:pPr>
                <a:defRPr/>
              </a:pPr>
              <a:t>‹#›</a:t>
            </a:fld>
            <a:endParaRPr lang="en-US" altLang="en-US"/>
          </a:p>
        </p:txBody>
      </p:sp>
    </p:spTree>
    <p:extLst>
      <p:ext uri="{BB962C8B-B14F-4D97-AF65-F5344CB8AC3E}">
        <p14:creationId xmlns:p14="http://schemas.microsoft.com/office/powerpoint/2010/main" val="772846353"/>
      </p:ext>
    </p:extLst>
  </p:cSld>
  <p:clrMapOvr>
    <a:masterClrMapping/>
  </p:clrMapOvr>
  <p:transition>
    <p:random/>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pPr>
              <a:defRPr/>
            </a:pPr>
            <a:endParaRPr lang="en-US" altLang="en-US"/>
          </a:p>
        </p:txBody>
      </p:sp>
      <p:sp>
        <p:nvSpPr>
          <p:cNvPr id="5" name="Footer Placeholder 3"/>
          <p:cNvSpPr>
            <a:spLocks noGrp="1"/>
          </p:cNvSpPr>
          <p:nvPr>
            <p:ph type="ftr" sz="quarter" idx="11"/>
          </p:nvPr>
        </p:nvSpPr>
        <p:spPr/>
        <p:txBody>
          <a:bodyPr/>
          <a:lstStyle/>
          <a:p>
            <a:pPr>
              <a:defRPr/>
            </a:pPr>
            <a:endParaRPr lang="en-US" altLang="en-US"/>
          </a:p>
        </p:txBody>
      </p:sp>
      <p:sp>
        <p:nvSpPr>
          <p:cNvPr id="6" name="Slide Number Placeholder 4"/>
          <p:cNvSpPr>
            <a:spLocks noGrp="1"/>
          </p:cNvSpPr>
          <p:nvPr>
            <p:ph type="sldNum" sz="quarter" idx="12"/>
          </p:nvPr>
        </p:nvSpPr>
        <p:spPr/>
        <p:txBody>
          <a:bodyPr/>
          <a:lstStyle/>
          <a:p>
            <a:pPr>
              <a:defRPr/>
            </a:pPr>
            <a:fld id="{5695DBF3-4893-4201-8575-371F1F094EBB}" type="slidenum">
              <a:rPr lang="en-US" altLang="en-US" smtClean="0"/>
              <a:pPr>
                <a:defRPr/>
              </a:pPr>
              <a:t>‹#›</a:t>
            </a:fld>
            <a:endParaRPr lang="en-US" altLang="en-US"/>
          </a:p>
        </p:txBody>
      </p:sp>
    </p:spTree>
    <p:extLst>
      <p:ext uri="{BB962C8B-B14F-4D97-AF65-F5344CB8AC3E}">
        <p14:creationId xmlns:p14="http://schemas.microsoft.com/office/powerpoint/2010/main" val="1992865329"/>
      </p:ext>
    </p:extLst>
  </p:cSld>
  <p:clrMapOvr>
    <a:masterClrMapping/>
  </p:clrMapOvr>
  <p:transition>
    <p:random/>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pPr>
              <a:defRPr/>
            </a:pPr>
            <a:endParaRPr lang="en-US" altLang="en-US"/>
          </a:p>
        </p:txBody>
      </p:sp>
      <p:sp>
        <p:nvSpPr>
          <p:cNvPr id="5" name="Footer Placeholder 2"/>
          <p:cNvSpPr>
            <a:spLocks noGrp="1"/>
          </p:cNvSpPr>
          <p:nvPr>
            <p:ph type="ftr" sz="quarter" idx="11"/>
          </p:nvPr>
        </p:nvSpPr>
        <p:spPr/>
        <p:txBody>
          <a:bodyPr/>
          <a:lstStyle/>
          <a:p>
            <a:pPr>
              <a:defRPr/>
            </a:pPr>
            <a:endParaRPr lang="en-US" altLang="en-US"/>
          </a:p>
        </p:txBody>
      </p:sp>
      <p:sp>
        <p:nvSpPr>
          <p:cNvPr id="6" name="Slide Number Placeholder 3"/>
          <p:cNvSpPr>
            <a:spLocks noGrp="1"/>
          </p:cNvSpPr>
          <p:nvPr>
            <p:ph type="sldNum" sz="quarter" idx="12"/>
          </p:nvPr>
        </p:nvSpPr>
        <p:spPr/>
        <p:txBody>
          <a:bodyPr/>
          <a:lstStyle/>
          <a:p>
            <a:pPr>
              <a:defRPr/>
            </a:pPr>
            <a:fld id="{45DAE66D-F7D0-45FD-BD14-7E773651247D}" type="slidenum">
              <a:rPr lang="en-US" altLang="en-US" smtClean="0"/>
              <a:pPr>
                <a:defRPr/>
              </a:pPr>
              <a:t>‹#›</a:t>
            </a:fld>
            <a:endParaRPr lang="en-US" altLang="en-US"/>
          </a:p>
        </p:txBody>
      </p:sp>
    </p:spTree>
    <p:extLst>
      <p:ext uri="{BB962C8B-B14F-4D97-AF65-F5344CB8AC3E}">
        <p14:creationId xmlns:p14="http://schemas.microsoft.com/office/powerpoint/2010/main" val="1255104551"/>
      </p:ext>
    </p:extLst>
  </p:cSld>
  <p:clrMapOvr>
    <a:masterClrMapping/>
  </p:clrMapOvr>
  <p:transition>
    <p:random/>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pPr>
              <a:defRPr/>
            </a:pPr>
            <a:endParaRPr lang="en-US" altLang="en-US"/>
          </a:p>
        </p:txBody>
      </p:sp>
      <p:sp>
        <p:nvSpPr>
          <p:cNvPr id="5" name="Footer Placeholder 5"/>
          <p:cNvSpPr>
            <a:spLocks noGrp="1"/>
          </p:cNvSpPr>
          <p:nvPr>
            <p:ph type="ftr" sz="quarter" idx="11"/>
          </p:nvPr>
        </p:nvSpPr>
        <p:spPr/>
        <p:txBody>
          <a:bodyPr/>
          <a:lstStyle/>
          <a:p>
            <a:pPr>
              <a:defRPr/>
            </a:pPr>
            <a:endParaRPr lang="en-US" altLang="en-US"/>
          </a:p>
        </p:txBody>
      </p:sp>
      <p:sp>
        <p:nvSpPr>
          <p:cNvPr id="6" name="Slide Number Placeholder 6"/>
          <p:cNvSpPr>
            <a:spLocks noGrp="1"/>
          </p:cNvSpPr>
          <p:nvPr>
            <p:ph type="sldNum" sz="quarter" idx="12"/>
          </p:nvPr>
        </p:nvSpPr>
        <p:spPr/>
        <p:txBody>
          <a:bodyPr/>
          <a:lstStyle/>
          <a:p>
            <a:pPr>
              <a:defRPr/>
            </a:pPr>
            <a:fld id="{1E3E55BA-E63E-4558-AC5E-E107EED237BF}" type="slidenum">
              <a:rPr lang="en-US" altLang="en-US" smtClean="0"/>
              <a:pPr>
                <a:defRPr/>
              </a:pPr>
              <a:t>‹#›</a:t>
            </a:fld>
            <a:endParaRPr lang="en-US" altLang="en-US"/>
          </a:p>
        </p:txBody>
      </p:sp>
    </p:spTree>
    <p:extLst>
      <p:ext uri="{BB962C8B-B14F-4D97-AF65-F5344CB8AC3E}">
        <p14:creationId xmlns:p14="http://schemas.microsoft.com/office/powerpoint/2010/main" val="3332287271"/>
      </p:ext>
    </p:extLst>
  </p:cSld>
  <p:clrMapOvr>
    <a:masterClrMapping/>
  </p:clrMapOvr>
  <p:transition>
    <p:random/>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53B2ECA2-984D-4D01-A705-047E9CF99B2D}" type="slidenum">
              <a:rPr lang="en-US" altLang="en-US" smtClean="0"/>
              <a:pPr>
                <a:defRPr/>
              </a:pPr>
              <a:t>‹#›</a:t>
            </a:fld>
            <a:endParaRPr lang="en-US" altLang="en-US"/>
          </a:p>
        </p:txBody>
      </p:sp>
    </p:spTree>
  </p:cSld>
  <p:clrMapOvr>
    <a:masterClrMapping/>
  </p:clrMapOvr>
  <p:transition>
    <p:random/>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2ECCC582-4CE5-4889-814F-11B1554BBF04}" type="slidenum">
              <a:rPr lang="en-US" altLang="en-US" smtClean="0"/>
              <a:pPr>
                <a:defRPr/>
              </a:pPr>
              <a:t>‹#›</a:t>
            </a:fld>
            <a:endParaRPr lang="en-US" altLang="en-US"/>
          </a:p>
        </p:txBody>
      </p:sp>
    </p:spTree>
    <p:extLst>
      <p:ext uri="{BB962C8B-B14F-4D97-AF65-F5344CB8AC3E}">
        <p14:creationId xmlns:p14="http://schemas.microsoft.com/office/powerpoint/2010/main" val="361536894"/>
      </p:ext>
    </p:extLst>
  </p:cSld>
  <p:clrMapOvr>
    <a:masterClrMapping/>
  </p:clrMapOvr>
  <p:transition>
    <p:random/>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94025354-3F64-4197-955F-3C2B7A4D2572}" type="slidenum">
              <a:rPr lang="en-US" altLang="en-US" smtClean="0"/>
              <a:pPr>
                <a:defRPr/>
              </a:pPr>
              <a:t>‹#›</a:t>
            </a:fld>
            <a:endParaRPr lang="en-US" altLang="en-US"/>
          </a:p>
        </p:txBody>
      </p:sp>
    </p:spTree>
    <p:extLst>
      <p:ext uri="{BB962C8B-B14F-4D97-AF65-F5344CB8AC3E}">
        <p14:creationId xmlns:p14="http://schemas.microsoft.com/office/powerpoint/2010/main" val="1357666592"/>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94025354-3F64-4197-955F-3C2B7A4D2572}" type="slidenum">
              <a:rPr lang="en-US" altLang="en-US" smtClean="0"/>
              <a:pPr>
                <a:defRPr/>
              </a:pPr>
              <a:t>‹#›</a:t>
            </a:fld>
            <a:endParaRPr lang="en-US" altLang="en-US"/>
          </a:p>
        </p:txBody>
      </p:sp>
    </p:spTree>
    <p:extLst>
      <p:ext uri="{BB962C8B-B14F-4D97-AF65-F5344CB8AC3E}">
        <p14:creationId xmlns:p14="http://schemas.microsoft.com/office/powerpoint/2010/main" val="3531666033"/>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94025354-3F64-4197-955F-3C2B7A4D2572}" type="slidenum">
              <a:rPr lang="en-US" altLang="en-US" smtClean="0"/>
              <a:pPr>
                <a:defRPr/>
              </a:pPr>
              <a:t>‹#›</a:t>
            </a:fld>
            <a:endParaRPr lang="en-US" altLang="en-US"/>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163302944"/>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94025354-3F64-4197-955F-3C2B7A4D2572}" type="slidenum">
              <a:rPr lang="en-US" altLang="en-US" smtClean="0"/>
              <a:pPr>
                <a:defRPr/>
              </a:pPr>
              <a:t>‹#›</a:t>
            </a:fld>
            <a:endParaRPr lang="en-US" altLang="en-US"/>
          </a:p>
        </p:txBody>
      </p:sp>
    </p:spTree>
    <p:extLst>
      <p:ext uri="{BB962C8B-B14F-4D97-AF65-F5344CB8AC3E}">
        <p14:creationId xmlns:p14="http://schemas.microsoft.com/office/powerpoint/2010/main" val="574554177"/>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pPr>
              <a:defRPr/>
            </a:pPr>
            <a:endParaRPr lang="en-US" altLang="en-US"/>
          </a:p>
        </p:txBody>
      </p:sp>
      <p:sp>
        <p:nvSpPr>
          <p:cNvPr id="4"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94025354-3F64-4197-955F-3C2B7A4D2572}" type="slidenum">
              <a:rPr lang="en-US" altLang="en-US" smtClean="0"/>
              <a:pPr>
                <a:defRPr/>
              </a:pPr>
              <a:t>‹#›</a:t>
            </a:fld>
            <a:endParaRPr lang="en-US" altLang="en-US"/>
          </a:p>
        </p:txBody>
      </p:sp>
    </p:spTree>
    <p:extLst>
      <p:ext uri="{BB962C8B-B14F-4D97-AF65-F5344CB8AC3E}">
        <p14:creationId xmlns:p14="http://schemas.microsoft.com/office/powerpoint/2010/main" val="3989576159"/>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pPr>
              <a:defRPr/>
            </a:pPr>
            <a:endParaRPr lang="en-US" altLang="en-US"/>
          </a:p>
        </p:txBody>
      </p:sp>
      <p:sp>
        <p:nvSpPr>
          <p:cNvPr id="4"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94025354-3F64-4197-955F-3C2B7A4D2572}" type="slidenum">
              <a:rPr lang="en-US" altLang="en-US" smtClean="0"/>
              <a:pPr>
                <a:defRPr/>
              </a:pPr>
              <a:t>‹#›</a:t>
            </a:fld>
            <a:endParaRPr lang="en-US" altLang="en-US"/>
          </a:p>
        </p:txBody>
      </p:sp>
    </p:spTree>
    <p:extLst>
      <p:ext uri="{BB962C8B-B14F-4D97-AF65-F5344CB8AC3E}">
        <p14:creationId xmlns:p14="http://schemas.microsoft.com/office/powerpoint/2010/main" val="1451830862"/>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186BD914-9A09-42D5-93BA-2861C7D4E354}" type="slidenum">
              <a:rPr lang="en-US" altLang="en-US" smtClean="0"/>
              <a:pPr>
                <a:defRPr/>
              </a:pPr>
              <a:t>‹#›</a:t>
            </a:fld>
            <a:endParaRPr lang="en-US" altLang="en-US"/>
          </a:p>
        </p:txBody>
      </p:sp>
    </p:spTree>
    <p:extLst>
      <p:ext uri="{BB962C8B-B14F-4D97-AF65-F5344CB8AC3E}">
        <p14:creationId xmlns:p14="http://schemas.microsoft.com/office/powerpoint/2010/main" val="2821343188"/>
      </p:ext>
    </p:extLst>
  </p:cSld>
  <p:clrMapOvr>
    <a:masterClrMapping/>
  </p:clrMapOvr>
  <p:transition>
    <p:random/>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9812CF8F-C593-4D80-B63A-C20AEE13E14D}" type="slidenum">
              <a:rPr lang="en-US" altLang="en-US" smtClean="0"/>
              <a:pPr>
                <a:defRPr/>
              </a:pPr>
              <a:t>‹#›</a:t>
            </a:fld>
            <a:endParaRPr lang="en-US" altLang="en-US"/>
          </a:p>
        </p:txBody>
      </p:sp>
    </p:spTree>
    <p:extLst>
      <p:ext uri="{BB962C8B-B14F-4D97-AF65-F5344CB8AC3E}">
        <p14:creationId xmlns:p14="http://schemas.microsoft.com/office/powerpoint/2010/main" val="2323039992"/>
      </p:ext>
    </p:extLst>
  </p:cSld>
  <p:clrMapOvr>
    <a:masterClrMapping/>
  </p:clrMapOvr>
  <p:transition>
    <p:random/>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54922F8D-0D24-403D-9A9B-0AD893DDBE06}" type="slidenum">
              <a:rPr lang="en-US" altLang="en-US" smtClean="0"/>
              <a:pPr>
                <a:defRPr/>
              </a:pPr>
              <a:t>‹#›</a:t>
            </a:fld>
            <a:endParaRPr lang="en-US" altLang="en-US"/>
          </a:p>
        </p:txBody>
      </p:sp>
    </p:spTree>
  </p:cSld>
  <p:clrMapOvr>
    <a:masterClrMapping/>
  </p:clrMapOvr>
  <p:transition>
    <p:random/>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447800" y="1752600"/>
            <a:ext cx="3048000" cy="4373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3048000" cy="4373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endParaRPr lang="en-US" altLang="en-US"/>
          </a:p>
        </p:txBody>
      </p:sp>
      <p:sp>
        <p:nvSpPr>
          <p:cNvPr id="6" name="Footer Placeholder 5"/>
          <p:cNvSpPr>
            <a:spLocks noGrp="1"/>
          </p:cNvSpPr>
          <p:nvPr>
            <p:ph type="ftr" sz="quarter" idx="11"/>
          </p:nvPr>
        </p:nvSpPr>
        <p:spPr/>
        <p:txBody>
          <a:bodyPr/>
          <a:lstStyle>
            <a:lvl1pPr>
              <a:defRPr/>
            </a:lvl1pPr>
          </a:lstStyle>
          <a:p>
            <a:pPr>
              <a:defRPr/>
            </a:pPr>
            <a:endParaRPr lang="en-US" altLang="en-US"/>
          </a:p>
        </p:txBody>
      </p:sp>
      <p:sp>
        <p:nvSpPr>
          <p:cNvPr id="7" name="Slide Number Placeholder 6"/>
          <p:cNvSpPr>
            <a:spLocks noGrp="1"/>
          </p:cNvSpPr>
          <p:nvPr>
            <p:ph type="sldNum" sz="quarter" idx="12"/>
          </p:nvPr>
        </p:nvSpPr>
        <p:spPr/>
        <p:txBody>
          <a:bodyPr/>
          <a:lstStyle>
            <a:lvl1pPr>
              <a:defRPr/>
            </a:lvl1pPr>
          </a:lstStyle>
          <a:p>
            <a:pPr>
              <a:defRPr/>
            </a:pPr>
            <a:fld id="{CFC94278-6EF4-447C-9449-2B7AC5125DFA}" type="slidenum">
              <a:rPr lang="en-US" altLang="en-US" smtClean="0"/>
              <a:pPr>
                <a:defRPr/>
              </a:pPr>
              <a:t>‹#›</a:t>
            </a:fld>
            <a:endParaRPr lang="en-US" altLang="en-US"/>
          </a:p>
        </p:txBody>
      </p:sp>
    </p:spTree>
  </p:cSld>
  <p:clrMapOvr>
    <a:masterClrMapping/>
  </p:clrMapOvr>
  <p:transition>
    <p:random/>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endParaRPr lang="en-US" altLang="en-US"/>
          </a:p>
        </p:txBody>
      </p:sp>
      <p:sp>
        <p:nvSpPr>
          <p:cNvPr id="8" name="Footer Placeholder 7"/>
          <p:cNvSpPr>
            <a:spLocks noGrp="1"/>
          </p:cNvSpPr>
          <p:nvPr>
            <p:ph type="ftr" sz="quarter" idx="11"/>
          </p:nvPr>
        </p:nvSpPr>
        <p:spPr/>
        <p:txBody>
          <a:bodyPr/>
          <a:lstStyle>
            <a:lvl1pPr>
              <a:defRPr/>
            </a:lvl1pPr>
          </a:lstStyle>
          <a:p>
            <a:pPr>
              <a:defRPr/>
            </a:pPr>
            <a:endParaRPr lang="en-US" altLang="en-US"/>
          </a:p>
        </p:txBody>
      </p:sp>
      <p:sp>
        <p:nvSpPr>
          <p:cNvPr id="9" name="Slide Number Placeholder 8"/>
          <p:cNvSpPr>
            <a:spLocks noGrp="1"/>
          </p:cNvSpPr>
          <p:nvPr>
            <p:ph type="sldNum" sz="quarter" idx="12"/>
          </p:nvPr>
        </p:nvSpPr>
        <p:spPr/>
        <p:txBody>
          <a:bodyPr/>
          <a:lstStyle>
            <a:lvl1pPr>
              <a:defRPr/>
            </a:lvl1pPr>
          </a:lstStyle>
          <a:p>
            <a:pPr>
              <a:defRPr/>
            </a:pPr>
            <a:fld id="{0EA1BAEC-0961-49B0-8801-A2AD2A1B586A}" type="slidenum">
              <a:rPr lang="en-US" altLang="en-US" smtClean="0"/>
              <a:pPr>
                <a:defRPr/>
              </a:pPr>
              <a:t>‹#›</a:t>
            </a:fld>
            <a:endParaRPr lang="en-US" altLang="en-US"/>
          </a:p>
        </p:txBody>
      </p:sp>
    </p:spTree>
  </p:cSld>
  <p:clrMapOvr>
    <a:masterClrMapping/>
  </p:clrMapOvr>
  <p:transition>
    <p:random/>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endParaRPr lang="en-US" altLang="en-US"/>
          </a:p>
        </p:txBody>
      </p:sp>
      <p:sp>
        <p:nvSpPr>
          <p:cNvPr id="4" name="Footer Placeholder 3"/>
          <p:cNvSpPr>
            <a:spLocks noGrp="1"/>
          </p:cNvSpPr>
          <p:nvPr>
            <p:ph type="ftr" sz="quarter" idx="11"/>
          </p:nvPr>
        </p:nvSpPr>
        <p:spPr/>
        <p:txBody>
          <a:bodyPr/>
          <a:lstStyle>
            <a:lvl1pPr>
              <a:defRPr/>
            </a:lvl1pPr>
          </a:lstStyle>
          <a:p>
            <a:pPr>
              <a:defRPr/>
            </a:pPr>
            <a:endParaRPr lang="en-US" altLang="en-US"/>
          </a:p>
        </p:txBody>
      </p:sp>
      <p:sp>
        <p:nvSpPr>
          <p:cNvPr id="5" name="Slide Number Placeholder 4"/>
          <p:cNvSpPr>
            <a:spLocks noGrp="1"/>
          </p:cNvSpPr>
          <p:nvPr>
            <p:ph type="sldNum" sz="quarter" idx="12"/>
          </p:nvPr>
        </p:nvSpPr>
        <p:spPr/>
        <p:txBody>
          <a:bodyPr/>
          <a:lstStyle>
            <a:lvl1pPr>
              <a:defRPr/>
            </a:lvl1pPr>
          </a:lstStyle>
          <a:p>
            <a:pPr>
              <a:defRPr/>
            </a:pPr>
            <a:fld id="{5695DBF3-4893-4201-8575-371F1F094EBB}" type="slidenum">
              <a:rPr lang="en-US" altLang="en-US" smtClean="0"/>
              <a:pPr>
                <a:defRPr/>
              </a:pPr>
              <a:t>‹#›</a:t>
            </a:fld>
            <a:endParaRPr lang="en-US" altLang="en-US"/>
          </a:p>
        </p:txBody>
      </p:sp>
    </p:spTree>
  </p:cSld>
  <p:clrMapOvr>
    <a:masterClrMapping/>
  </p:clrMapOvr>
  <p:transition>
    <p:random/>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ltLang="en-US"/>
          </a:p>
        </p:txBody>
      </p:sp>
      <p:sp>
        <p:nvSpPr>
          <p:cNvPr id="3" name="Footer Placeholder 2"/>
          <p:cNvSpPr>
            <a:spLocks noGrp="1"/>
          </p:cNvSpPr>
          <p:nvPr>
            <p:ph type="ftr" sz="quarter" idx="11"/>
          </p:nvPr>
        </p:nvSpPr>
        <p:spPr/>
        <p:txBody>
          <a:bodyPr/>
          <a:lstStyle>
            <a:lvl1pPr>
              <a:defRPr/>
            </a:lvl1pPr>
          </a:lstStyle>
          <a:p>
            <a:pPr>
              <a:defRPr/>
            </a:pPr>
            <a:endParaRPr lang="en-US" altLang="en-US"/>
          </a:p>
        </p:txBody>
      </p:sp>
      <p:sp>
        <p:nvSpPr>
          <p:cNvPr id="4" name="Slide Number Placeholder 3"/>
          <p:cNvSpPr>
            <a:spLocks noGrp="1"/>
          </p:cNvSpPr>
          <p:nvPr>
            <p:ph type="sldNum" sz="quarter" idx="12"/>
          </p:nvPr>
        </p:nvSpPr>
        <p:spPr/>
        <p:txBody>
          <a:bodyPr/>
          <a:lstStyle>
            <a:lvl1pPr>
              <a:defRPr/>
            </a:lvl1pPr>
          </a:lstStyle>
          <a:p>
            <a:pPr>
              <a:defRPr/>
            </a:pPr>
            <a:fld id="{45DAE66D-F7D0-45FD-BD14-7E773651247D}" type="slidenum">
              <a:rPr lang="en-US" altLang="en-US" smtClean="0"/>
              <a:pPr>
                <a:defRPr/>
              </a:pPr>
              <a:t>‹#›</a:t>
            </a:fld>
            <a:endParaRPr lang="en-US" altLang="en-US"/>
          </a:p>
        </p:txBody>
      </p:sp>
    </p:spTree>
  </p:cSld>
  <p:clrMapOvr>
    <a:masterClrMapping/>
  </p:clrMapOvr>
  <p:transition>
    <p:random/>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ltLang="en-US"/>
          </a:p>
        </p:txBody>
      </p:sp>
      <p:sp>
        <p:nvSpPr>
          <p:cNvPr id="6" name="Footer Placeholder 5"/>
          <p:cNvSpPr>
            <a:spLocks noGrp="1"/>
          </p:cNvSpPr>
          <p:nvPr>
            <p:ph type="ftr" sz="quarter" idx="11"/>
          </p:nvPr>
        </p:nvSpPr>
        <p:spPr/>
        <p:txBody>
          <a:bodyPr/>
          <a:lstStyle>
            <a:lvl1pPr>
              <a:defRPr/>
            </a:lvl1pPr>
          </a:lstStyle>
          <a:p>
            <a:pPr>
              <a:defRPr/>
            </a:pPr>
            <a:endParaRPr lang="en-US" altLang="en-US"/>
          </a:p>
        </p:txBody>
      </p:sp>
      <p:sp>
        <p:nvSpPr>
          <p:cNvPr id="7" name="Slide Number Placeholder 6"/>
          <p:cNvSpPr>
            <a:spLocks noGrp="1"/>
          </p:cNvSpPr>
          <p:nvPr>
            <p:ph type="sldNum" sz="quarter" idx="12"/>
          </p:nvPr>
        </p:nvSpPr>
        <p:spPr/>
        <p:txBody>
          <a:bodyPr/>
          <a:lstStyle>
            <a:lvl1pPr>
              <a:defRPr/>
            </a:lvl1pPr>
          </a:lstStyle>
          <a:p>
            <a:pPr>
              <a:defRPr/>
            </a:pPr>
            <a:fld id="{1E3E55BA-E63E-4558-AC5E-E107EED237BF}" type="slidenum">
              <a:rPr lang="en-US" altLang="en-US" smtClean="0"/>
              <a:pPr>
                <a:defRPr/>
              </a:pPr>
              <a:t>‹#›</a:t>
            </a:fld>
            <a:endParaRPr lang="en-US" altLang="en-US"/>
          </a:p>
        </p:txBody>
      </p:sp>
    </p:spTree>
  </p:cSld>
  <p:clrMapOvr>
    <a:masterClrMapping/>
  </p:clrMapOvr>
  <p:transition>
    <p:random/>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ltLang="en-US"/>
          </a:p>
        </p:txBody>
      </p:sp>
      <p:sp>
        <p:nvSpPr>
          <p:cNvPr id="6" name="Footer Placeholder 5"/>
          <p:cNvSpPr>
            <a:spLocks noGrp="1"/>
          </p:cNvSpPr>
          <p:nvPr>
            <p:ph type="ftr" sz="quarter" idx="11"/>
          </p:nvPr>
        </p:nvSpPr>
        <p:spPr/>
        <p:txBody>
          <a:bodyPr/>
          <a:lstStyle>
            <a:lvl1pPr>
              <a:defRPr/>
            </a:lvl1pPr>
          </a:lstStyle>
          <a:p>
            <a:pPr>
              <a:defRPr/>
            </a:pPr>
            <a:endParaRPr lang="en-US" altLang="en-US"/>
          </a:p>
        </p:txBody>
      </p:sp>
      <p:sp>
        <p:nvSpPr>
          <p:cNvPr id="7" name="Slide Number Placeholder 6"/>
          <p:cNvSpPr>
            <a:spLocks noGrp="1"/>
          </p:cNvSpPr>
          <p:nvPr>
            <p:ph type="sldNum" sz="quarter" idx="12"/>
          </p:nvPr>
        </p:nvSpPr>
        <p:spPr/>
        <p:txBody>
          <a:bodyPr/>
          <a:lstStyle>
            <a:lvl1pPr>
              <a:defRPr/>
            </a:lvl1pPr>
          </a:lstStyle>
          <a:p>
            <a:pPr>
              <a:defRPr/>
            </a:pPr>
            <a:fld id="{2ECCC582-4CE5-4889-814F-11B1554BBF04}" type="slidenum">
              <a:rPr lang="en-US" altLang="en-US" smtClean="0"/>
              <a:pPr>
                <a:defRPr/>
              </a:pPr>
              <a:t>‹#›</a:t>
            </a:fld>
            <a:endParaRPr lang="en-US" altLang="en-US"/>
          </a:p>
        </p:txBody>
      </p:sp>
    </p:spTree>
  </p:cSld>
  <p:clrMapOvr>
    <a:masterClrMapping/>
  </p:clrMapOvr>
  <p:transition>
    <p:random/>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447800" y="457200"/>
            <a:ext cx="6248400" cy="121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1447800" y="1752600"/>
            <a:ext cx="6248400" cy="43735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1447800" y="6245225"/>
            <a:ext cx="1600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mn-lt"/>
              </a:defRPr>
            </a:lvl1pPr>
          </a:lstStyle>
          <a:p>
            <a:pPr>
              <a:defRPr/>
            </a:pPr>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latin typeface="+mn-lt"/>
              </a:defRPr>
            </a:lvl1pPr>
          </a:lstStyle>
          <a:p>
            <a:pPr>
              <a:defRPr/>
            </a:pPr>
            <a:endParaRPr lang="en-US" altLang="en-US"/>
          </a:p>
        </p:txBody>
      </p:sp>
      <p:sp>
        <p:nvSpPr>
          <p:cNvPr id="1030" name="Rectangle 6"/>
          <p:cNvSpPr>
            <a:spLocks noGrp="1" noChangeArrowheads="1"/>
          </p:cNvSpPr>
          <p:nvPr>
            <p:ph type="sldNum" sz="quarter" idx="4"/>
          </p:nvPr>
        </p:nvSpPr>
        <p:spPr bwMode="auto">
          <a:xfrm>
            <a:off x="6096000" y="6245225"/>
            <a:ext cx="162242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mn-lt"/>
              </a:defRPr>
            </a:lvl1pPr>
          </a:lstStyle>
          <a:p>
            <a:pPr>
              <a:defRPr/>
            </a:pPr>
            <a:fld id="{94025354-3F64-4197-955F-3C2B7A4D2572}" type="slidenum">
              <a:rPr lang="en-US" altLang="en-US" smtClean="0"/>
              <a:pPr>
                <a:defRPr/>
              </a:pPr>
              <a:t>‹#›</a:t>
            </a:fld>
            <a:endParaRPr lang="en-US" altLang="en-US"/>
          </a:p>
        </p:txBody>
      </p:sp>
      <p:sp>
        <p:nvSpPr>
          <p:cNvPr id="7" name="Rectangle 6"/>
          <p:cNvSpPr>
            <a:spLocks noChangeArrowheads="1"/>
          </p:cNvSpPr>
          <p:nvPr/>
        </p:nvSpPr>
        <p:spPr bwMode="auto">
          <a:xfrm>
            <a:off x="1828800" y="6629400"/>
            <a:ext cx="5322888" cy="228600"/>
          </a:xfrm>
          <a:prstGeom prst="rect">
            <a:avLst/>
          </a:prstGeom>
          <a:noFill/>
          <a:ln w="9525">
            <a:noFill/>
            <a:miter lim="800000"/>
            <a:headEnd/>
            <a:tailEnd/>
          </a:ln>
          <a:effectLst/>
        </p:spPr>
        <p:txBody>
          <a:bodyPr wrap="none" anchor="ctr">
            <a:spAutoFit/>
          </a:bodyPr>
          <a:lstStyle/>
          <a:p>
            <a:pPr>
              <a:defRPr/>
            </a:pPr>
            <a:r>
              <a:rPr lang="en-US" sz="900"/>
              <a:t>Copyright © 2007 The McGraw-Hill Companies Inc. Permission Required for Reproduction or Display.</a:t>
            </a:r>
          </a:p>
        </p:txBody>
      </p:sp>
    </p:spTree>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Lst>
  <p:transition>
    <p:random/>
  </p:transition>
  <p:timing>
    <p:tnLst>
      <p:par>
        <p:cTn id="1" dur="indefinite" restart="never" nodeType="tmRoot"/>
      </p:par>
    </p:tnLst>
  </p:timing>
  <p:hf hdr="0" ftr="0" dt="0"/>
  <p:txStyles>
    <p:titleStyle>
      <a:lvl1pPr algn="ctr" rtl="0" eaLnBrk="1" fontAlgn="base" hangingPunct="1">
        <a:spcBef>
          <a:spcPct val="0"/>
        </a:spcBef>
        <a:spcAft>
          <a:spcPct val="0"/>
        </a:spcAft>
        <a:defRPr sz="4000">
          <a:solidFill>
            <a:schemeClr val="tx2"/>
          </a:solidFill>
          <a:latin typeface="+mj-lt"/>
          <a:ea typeface="+mj-ea"/>
          <a:cs typeface="+mj-cs"/>
        </a:defRPr>
      </a:lvl1pPr>
      <a:lvl2pPr algn="ctr" rtl="0" eaLnBrk="1" fontAlgn="base" hangingPunct="1">
        <a:spcBef>
          <a:spcPct val="0"/>
        </a:spcBef>
        <a:spcAft>
          <a:spcPct val="0"/>
        </a:spcAft>
        <a:defRPr sz="4000">
          <a:solidFill>
            <a:schemeClr val="tx2"/>
          </a:solidFill>
          <a:latin typeface="Trebuchet MS" pitchFamily="34" charset="0"/>
        </a:defRPr>
      </a:lvl2pPr>
      <a:lvl3pPr algn="ctr" rtl="0" eaLnBrk="1" fontAlgn="base" hangingPunct="1">
        <a:spcBef>
          <a:spcPct val="0"/>
        </a:spcBef>
        <a:spcAft>
          <a:spcPct val="0"/>
        </a:spcAft>
        <a:defRPr sz="4000">
          <a:solidFill>
            <a:schemeClr val="tx2"/>
          </a:solidFill>
          <a:latin typeface="Trebuchet MS" pitchFamily="34" charset="0"/>
        </a:defRPr>
      </a:lvl3pPr>
      <a:lvl4pPr algn="ctr" rtl="0" eaLnBrk="1" fontAlgn="base" hangingPunct="1">
        <a:spcBef>
          <a:spcPct val="0"/>
        </a:spcBef>
        <a:spcAft>
          <a:spcPct val="0"/>
        </a:spcAft>
        <a:defRPr sz="4000">
          <a:solidFill>
            <a:schemeClr val="tx2"/>
          </a:solidFill>
          <a:latin typeface="Trebuchet MS" pitchFamily="34" charset="0"/>
        </a:defRPr>
      </a:lvl4pPr>
      <a:lvl5pPr algn="ctr" rtl="0" eaLnBrk="1" fontAlgn="base" hangingPunct="1">
        <a:spcBef>
          <a:spcPct val="0"/>
        </a:spcBef>
        <a:spcAft>
          <a:spcPct val="0"/>
        </a:spcAft>
        <a:defRPr sz="4000">
          <a:solidFill>
            <a:schemeClr val="tx2"/>
          </a:solidFill>
          <a:latin typeface="Trebuchet MS" pitchFamily="34" charset="0"/>
        </a:defRPr>
      </a:lvl5pPr>
      <a:lvl6pPr marL="457200" algn="ctr" rtl="0" eaLnBrk="1" fontAlgn="base" hangingPunct="1">
        <a:spcBef>
          <a:spcPct val="0"/>
        </a:spcBef>
        <a:spcAft>
          <a:spcPct val="0"/>
        </a:spcAft>
        <a:defRPr sz="4000">
          <a:solidFill>
            <a:schemeClr val="tx2"/>
          </a:solidFill>
          <a:latin typeface="Trebuchet MS" pitchFamily="34" charset="0"/>
        </a:defRPr>
      </a:lvl6pPr>
      <a:lvl7pPr marL="914400" algn="ctr" rtl="0" eaLnBrk="1" fontAlgn="base" hangingPunct="1">
        <a:spcBef>
          <a:spcPct val="0"/>
        </a:spcBef>
        <a:spcAft>
          <a:spcPct val="0"/>
        </a:spcAft>
        <a:defRPr sz="4000">
          <a:solidFill>
            <a:schemeClr val="tx2"/>
          </a:solidFill>
          <a:latin typeface="Trebuchet MS" pitchFamily="34" charset="0"/>
        </a:defRPr>
      </a:lvl7pPr>
      <a:lvl8pPr marL="1371600" algn="ctr" rtl="0" eaLnBrk="1" fontAlgn="base" hangingPunct="1">
        <a:spcBef>
          <a:spcPct val="0"/>
        </a:spcBef>
        <a:spcAft>
          <a:spcPct val="0"/>
        </a:spcAft>
        <a:defRPr sz="4000">
          <a:solidFill>
            <a:schemeClr val="tx2"/>
          </a:solidFill>
          <a:latin typeface="Trebuchet MS" pitchFamily="34" charset="0"/>
        </a:defRPr>
      </a:lvl8pPr>
      <a:lvl9pPr marL="1828800" algn="ctr" rtl="0" eaLnBrk="1" fontAlgn="base" hangingPunct="1">
        <a:spcBef>
          <a:spcPct val="0"/>
        </a:spcBef>
        <a:spcAft>
          <a:spcPct val="0"/>
        </a:spcAft>
        <a:defRPr sz="4000">
          <a:solidFill>
            <a:schemeClr val="tx2"/>
          </a:solidFill>
          <a:latin typeface="Trebuchet MS" pitchFamily="34"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pPr>
              <a:defRPr/>
            </a:pPr>
            <a:endParaRPr lang="en-US" altLang="en-US"/>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pPr>
              <a:defRPr/>
            </a:pPr>
            <a:endParaRPr lang="en-US" altLang="en-US"/>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pPr>
              <a:defRPr/>
            </a:pPr>
            <a:fld id="{94025354-3F64-4197-955F-3C2B7A4D2572}" type="slidenum">
              <a:rPr lang="en-US" altLang="en-US" smtClean="0"/>
              <a:pPr>
                <a:defRPr/>
              </a:pPr>
              <a:t>‹#›</a:t>
            </a:fld>
            <a:endParaRPr lang="en-US" altLang="en-US"/>
          </a:p>
        </p:txBody>
      </p:sp>
    </p:spTree>
    <p:extLst>
      <p:ext uri="{BB962C8B-B14F-4D97-AF65-F5344CB8AC3E}">
        <p14:creationId xmlns:p14="http://schemas.microsoft.com/office/powerpoint/2010/main" val="2573414225"/>
      </p:ext>
    </p:extLst>
  </p:cSld>
  <p:clrMap bg1="dk1" tx1="lt1" bg2="dk2" tx2="lt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 id="2147483814" r:id="rId5"/>
    <p:sldLayoutId id="2147483815" r:id="rId6"/>
    <p:sldLayoutId id="2147483816" r:id="rId7"/>
    <p:sldLayoutId id="2147483817" r:id="rId8"/>
    <p:sldLayoutId id="2147483818" r:id="rId9"/>
    <p:sldLayoutId id="2147483819" r:id="rId10"/>
    <p:sldLayoutId id="2147483820" r:id="rId11"/>
    <p:sldLayoutId id="2147483821" r:id="rId12"/>
    <p:sldLayoutId id="2147483822" r:id="rId13"/>
    <p:sldLayoutId id="2147483823" r:id="rId14"/>
    <p:sldLayoutId id="2147483824" r:id="rId15"/>
    <p:sldLayoutId id="2147483825" r:id="rId16"/>
    <p:sldLayoutId id="2147483826" r:id="rId17"/>
  </p:sldLayoutIdLst>
  <p:transition>
    <p:random/>
  </p:transition>
  <p:timing>
    <p:tnLst>
      <p:par>
        <p:cTn id="1" dur="indefinite" restart="never" nodeType="tmRoot"/>
      </p:par>
    </p:tnLst>
  </p:timing>
  <p:hf hdr="0" ftr="0" dt="0"/>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2.xml"/><Relationship Id="rId5" Type="http://schemas.openxmlformats.org/officeDocument/2006/relationships/image" Target="../media/image6.jpe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wmf"/><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image" Target="../media/image38.jpg"/><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image" Target="../media/image44.wmf"/><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49.wmf"/><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image" Target="../media/image52.jpg"/><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jpg"/><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3" Type="http://schemas.openxmlformats.org/officeDocument/2006/relationships/image" Target="../media/image61.wmf"/><Relationship Id="rId2" Type="http://schemas.openxmlformats.org/officeDocument/2006/relationships/image" Target="../media/image60.jpe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15.xml"/></Relationships>
</file>

<file path=ppt/slides/_rels/slide54.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15.xml"/></Relationships>
</file>

<file path=ppt/slides/_rels/slide55.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15.xml"/></Relationships>
</file>

<file path=ppt/slides/_rels/slide56.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1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9.xml"/></Relationships>
</file>

<file path=ppt/slides/_rels/slide60.xml.rels><?xml version="1.0" encoding="UTF-8" standalone="yes"?>
<Relationships xmlns="http://schemas.openxmlformats.org/package/2006/relationships"><Relationship Id="rId2" Type="http://schemas.openxmlformats.org/officeDocument/2006/relationships/image" Target="../media/image67.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hyperlink" Target="http://en.wikipedia.org/wiki/Baden,_Switzerland" TargetMode="External"/><Relationship Id="rId2" Type="http://schemas.openxmlformats.org/officeDocument/2006/relationships/image" Target="../media/image14.pn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145463" y="35136"/>
            <a:ext cx="6620968" cy="3329581"/>
          </a:xfrm>
        </p:spPr>
        <p:txBody>
          <a:bodyPr>
            <a:normAutofit/>
          </a:bodyPr>
          <a:lstStyle/>
          <a:p>
            <a:pPr fontAlgn="auto">
              <a:spcAft>
                <a:spcPts val="0"/>
              </a:spcAft>
              <a:defRPr/>
            </a:pPr>
            <a:r>
              <a:rPr sz="2400"/>
              <a:t>Chapter 24</a:t>
            </a:r>
          </a:p>
        </p:txBody>
      </p:sp>
      <p:sp>
        <p:nvSpPr>
          <p:cNvPr id="9219" name="Rectangle 3"/>
          <p:cNvSpPr>
            <a:spLocks noGrp="1" noChangeArrowheads="1"/>
          </p:cNvSpPr>
          <p:nvPr>
            <p:ph type="subTitle" idx="1"/>
          </p:nvPr>
        </p:nvSpPr>
        <p:spPr>
          <a:xfrm>
            <a:off x="866442" y="3364716"/>
            <a:ext cx="6620968" cy="2274083"/>
          </a:xfrm>
        </p:spPr>
        <p:txBody>
          <a:bodyPr/>
          <a:lstStyle/>
          <a:p>
            <a:pPr algn="ctr"/>
            <a:r>
              <a:rPr lang="en-US" dirty="0" smtClean="0"/>
              <a:t>The Transformation of Europe</a:t>
            </a:r>
          </a:p>
        </p:txBody>
      </p:sp>
      <p:sp>
        <p:nvSpPr>
          <p:cNvPr id="6" name="Rectangle 6"/>
          <p:cNvSpPr>
            <a:spLocks noGrp="1" noChangeArrowheads="1"/>
          </p:cNvSpPr>
          <p:nvPr>
            <p:ph type="sldNum" sz="quarter" idx="12"/>
          </p:nvPr>
        </p:nvSpPr>
        <p:spPr/>
        <p:txBody>
          <a:bodyPr/>
          <a:lstStyle/>
          <a:p>
            <a:pPr>
              <a:defRPr/>
            </a:pPr>
            <a:fld id="{09488458-0251-41EA-BC88-D21D4121505F}" type="slidenum">
              <a:rPr lang="en-US" altLang="en-US"/>
              <a:pPr>
                <a:defRPr/>
              </a:pPr>
              <a:t>1</a:t>
            </a:fld>
            <a:endParaRPr lang="en-US" altLang="en-US"/>
          </a:p>
        </p:txBody>
      </p:sp>
      <p:pic>
        <p:nvPicPr>
          <p:cNvPr id="7" name="Picture 6" descr="Louis-XIV-of-France.jpg"/>
          <p:cNvPicPr>
            <a:picLocks noChangeAspect="1"/>
          </p:cNvPicPr>
          <p:nvPr/>
        </p:nvPicPr>
        <p:blipFill>
          <a:blip r:embed="rId2" cstate="print"/>
          <a:stretch>
            <a:fillRect/>
          </a:stretch>
        </p:blipFill>
        <p:spPr>
          <a:xfrm rot="373118">
            <a:off x="579277" y="3750770"/>
            <a:ext cx="1877257" cy="2667000"/>
          </a:xfrm>
          <a:prstGeom prst="rect">
            <a:avLst/>
          </a:prstGeom>
        </p:spPr>
      </p:pic>
      <p:pic>
        <p:nvPicPr>
          <p:cNvPr id="8" name="Picture 7" descr="Fernando_e_Isabel.jpg"/>
          <p:cNvPicPr>
            <a:picLocks noChangeAspect="1"/>
          </p:cNvPicPr>
          <p:nvPr/>
        </p:nvPicPr>
        <p:blipFill>
          <a:blip r:embed="rId3" cstate="print"/>
          <a:stretch>
            <a:fillRect/>
          </a:stretch>
        </p:blipFill>
        <p:spPr>
          <a:xfrm rot="351163">
            <a:off x="5943600" y="685800"/>
            <a:ext cx="2600325" cy="2028254"/>
          </a:xfrm>
          <a:prstGeom prst="rect">
            <a:avLst/>
          </a:prstGeom>
        </p:spPr>
      </p:pic>
      <p:pic>
        <p:nvPicPr>
          <p:cNvPr id="10" name="Picture 9" descr="newton.jpg"/>
          <p:cNvPicPr>
            <a:picLocks noChangeAspect="1"/>
          </p:cNvPicPr>
          <p:nvPr/>
        </p:nvPicPr>
        <p:blipFill>
          <a:blip r:embed="rId4" cstate="print"/>
          <a:stretch>
            <a:fillRect/>
          </a:stretch>
        </p:blipFill>
        <p:spPr>
          <a:xfrm rot="20576581">
            <a:off x="1766018" y="609600"/>
            <a:ext cx="1422190" cy="1905000"/>
          </a:xfrm>
          <a:prstGeom prst="rect">
            <a:avLst/>
          </a:prstGeom>
        </p:spPr>
      </p:pic>
      <p:pic>
        <p:nvPicPr>
          <p:cNvPr id="11" name="Picture 10" descr="Peter-the-Great_1.jpg"/>
          <p:cNvPicPr>
            <a:picLocks noChangeAspect="1"/>
          </p:cNvPicPr>
          <p:nvPr/>
        </p:nvPicPr>
        <p:blipFill>
          <a:blip r:embed="rId5" cstate="print"/>
          <a:stretch>
            <a:fillRect/>
          </a:stretch>
        </p:blipFill>
        <p:spPr>
          <a:xfrm rot="21190755">
            <a:off x="6105331" y="3810000"/>
            <a:ext cx="1963316" cy="2565400"/>
          </a:xfrm>
          <a:prstGeom prst="rect">
            <a:avLst/>
          </a:prstGeom>
        </p:spPr>
      </p:pic>
    </p:spTree>
  </p:cSld>
  <p:clrMapOvr>
    <a:masterClrMapping/>
  </p:clrMapOvr>
  <p:transition>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381000" y="457200"/>
            <a:ext cx="7315200" cy="914400"/>
          </a:xfrm>
        </p:spPr>
        <p:txBody>
          <a:bodyPr>
            <a:normAutofit/>
          </a:bodyPr>
          <a:lstStyle/>
          <a:p>
            <a:pPr fontAlgn="auto">
              <a:spcAft>
                <a:spcPts val="0"/>
              </a:spcAft>
              <a:defRPr/>
            </a:pPr>
            <a:r>
              <a:rPr lang="en-US" sz="3200" b="1" dirty="0"/>
              <a:t>The Thirty Years’ War (1618-1645)</a:t>
            </a:r>
          </a:p>
        </p:txBody>
      </p:sp>
      <p:sp>
        <p:nvSpPr>
          <p:cNvPr id="16387" name="Rectangle 3"/>
          <p:cNvSpPr>
            <a:spLocks noGrp="1" noChangeArrowheads="1"/>
          </p:cNvSpPr>
          <p:nvPr>
            <p:ph sz="half" idx="1"/>
          </p:nvPr>
        </p:nvSpPr>
        <p:spPr>
          <a:xfrm>
            <a:off x="152400" y="1447800"/>
            <a:ext cx="4953000" cy="4678363"/>
          </a:xfrm>
        </p:spPr>
        <p:txBody>
          <a:bodyPr>
            <a:normAutofit fontScale="92500" lnSpcReduction="20000"/>
          </a:bodyPr>
          <a:lstStyle/>
          <a:p>
            <a:r>
              <a:rPr lang="en-US" sz="2000" dirty="0" smtClean="0"/>
              <a:t>Holy Roman emperor attempts to force Bohemian subjects to return to Roman Catholic Church</a:t>
            </a:r>
          </a:p>
          <a:p>
            <a:pPr lvl="1"/>
            <a:r>
              <a:rPr lang="en-US" sz="1600" dirty="0" smtClean="0"/>
              <a:t>Protestant v. Catholic</a:t>
            </a:r>
          </a:p>
          <a:p>
            <a:r>
              <a:rPr lang="en-US" sz="2000" dirty="0" smtClean="0"/>
              <a:t>All of Europe becomes involved in conflict</a:t>
            </a:r>
          </a:p>
          <a:p>
            <a:pPr lvl="1"/>
            <a:r>
              <a:rPr lang="en-US" sz="1600" dirty="0" smtClean="0"/>
              <a:t>Spanish, French, Swedish, Dutch, German, Polish, Bohemian, and Russian</a:t>
            </a:r>
          </a:p>
          <a:p>
            <a:pPr lvl="1"/>
            <a:r>
              <a:rPr lang="en-US" sz="2000" b="1" dirty="0" smtClean="0"/>
              <a:t>Principal battleground: Germany</a:t>
            </a:r>
          </a:p>
          <a:p>
            <a:r>
              <a:rPr lang="en-US" sz="2000" dirty="0" smtClean="0"/>
              <a:t>Political, economic issues involved</a:t>
            </a:r>
          </a:p>
          <a:p>
            <a:pPr lvl="1"/>
            <a:r>
              <a:rPr lang="en-US" sz="1600" dirty="0" smtClean="0"/>
              <a:t>Not just religious </a:t>
            </a:r>
          </a:p>
          <a:p>
            <a:r>
              <a:rPr lang="en-US" sz="2000" b="1" dirty="0" smtClean="0"/>
              <a:t>Most destructive European conflict before the 20</a:t>
            </a:r>
            <a:r>
              <a:rPr lang="en-US" sz="2000" b="1" baseline="30000" dirty="0" smtClean="0"/>
              <a:t>th</a:t>
            </a:r>
            <a:r>
              <a:rPr lang="en-US" sz="2000" b="1" dirty="0" smtClean="0"/>
              <a:t> century</a:t>
            </a:r>
          </a:p>
          <a:p>
            <a:r>
              <a:rPr lang="en-US" sz="2000" b="1" dirty="0" smtClean="0"/>
              <a:t>Brutality by undisciplined soldiers</a:t>
            </a:r>
          </a:p>
          <a:p>
            <a:pPr lvl="1"/>
            <a:r>
              <a:rPr lang="en-US" sz="1600" dirty="0" smtClean="0"/>
              <a:t>Approximately one-third of German population destroyed</a:t>
            </a:r>
          </a:p>
        </p:txBody>
      </p:sp>
      <p:pic>
        <p:nvPicPr>
          <p:cNvPr id="9" name="Content Placeholder 8" descr="map of 30 years war.png"/>
          <p:cNvPicPr>
            <a:picLocks noGrp="1" noChangeAspect="1"/>
          </p:cNvPicPr>
          <p:nvPr>
            <p:ph sz="half" idx="2"/>
          </p:nvPr>
        </p:nvPicPr>
        <p:blipFill>
          <a:blip r:embed="rId2" cstate="print"/>
          <a:stretch>
            <a:fillRect/>
          </a:stretch>
        </p:blipFill>
        <p:spPr>
          <a:xfrm>
            <a:off x="5310084" y="1600200"/>
            <a:ext cx="3416119" cy="4429125"/>
          </a:xfrm>
        </p:spPr>
      </p:pic>
      <p:sp>
        <p:nvSpPr>
          <p:cNvPr id="6" name="Slide Number Placeholder 5"/>
          <p:cNvSpPr>
            <a:spLocks noGrp="1"/>
          </p:cNvSpPr>
          <p:nvPr>
            <p:ph type="sldNum" sz="quarter" idx="12"/>
          </p:nvPr>
        </p:nvSpPr>
        <p:spPr/>
        <p:txBody>
          <a:bodyPr/>
          <a:lstStyle/>
          <a:p>
            <a:pPr>
              <a:defRPr/>
            </a:pPr>
            <a:fld id="{D02E333E-6B2B-4A22-82CA-ABBDD9F9AB15}" type="slidenum">
              <a:rPr lang="en-US" altLang="en-US"/>
              <a:pPr>
                <a:defRPr/>
              </a:pPr>
              <a:t>10</a:t>
            </a:fld>
            <a:endParaRPr lang="en-US" altLang="en-US"/>
          </a:p>
        </p:txBody>
      </p:sp>
    </p:spTree>
  </p:cSld>
  <p:clrMapOvr>
    <a:masterClrMapping/>
  </p:clrMapOvr>
  <p:transition>
    <p:rand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38200" y="457200"/>
            <a:ext cx="7620000" cy="1981200"/>
          </a:xfrm>
        </p:spPr>
        <p:txBody>
          <a:bodyPr/>
          <a:lstStyle/>
          <a:p>
            <a:r>
              <a:rPr lang="en-US" sz="2800" dirty="0" smtClean="0"/>
              <a:t>Thirty Years War offered abundant opportunity for undisciplined mercenary soldiers to prey on civilian populations.  Engraving below from 1633, rarely soldiers receive punishment.</a:t>
            </a:r>
            <a:endParaRPr lang="en-US" sz="2800" dirty="0"/>
          </a:p>
        </p:txBody>
      </p:sp>
      <p:pic>
        <p:nvPicPr>
          <p:cNvPr id="8" name="Content Placeholder 7" descr="30 years war.jpg"/>
          <p:cNvPicPr>
            <a:picLocks noGrp="1" noChangeAspect="1"/>
          </p:cNvPicPr>
          <p:nvPr>
            <p:ph idx="1"/>
          </p:nvPr>
        </p:nvPicPr>
        <p:blipFill>
          <a:blip r:embed="rId2" cstate="print"/>
          <a:stretch>
            <a:fillRect/>
          </a:stretch>
        </p:blipFill>
        <p:spPr>
          <a:xfrm>
            <a:off x="533400" y="2894274"/>
            <a:ext cx="8269179" cy="3648774"/>
          </a:xfrm>
        </p:spPr>
      </p:pic>
      <p:sp>
        <p:nvSpPr>
          <p:cNvPr id="5" name="Slide Number Placeholder 4"/>
          <p:cNvSpPr>
            <a:spLocks noGrp="1"/>
          </p:cNvSpPr>
          <p:nvPr>
            <p:ph type="sldNum" sz="quarter" idx="12"/>
          </p:nvPr>
        </p:nvSpPr>
        <p:spPr/>
        <p:txBody>
          <a:bodyPr/>
          <a:lstStyle/>
          <a:p>
            <a:pPr>
              <a:defRPr/>
            </a:pPr>
            <a:fld id="{CFC94278-6EF4-447C-9449-2B7AC5125DFA}" type="slidenum">
              <a:rPr lang="en-US" altLang="en-US" smtClean="0"/>
              <a:pPr>
                <a:defRPr/>
              </a:pPr>
              <a:t>11</a:t>
            </a:fld>
            <a:endParaRPr lang="en-US" altLang="en-US"/>
          </a:p>
        </p:txBody>
      </p:sp>
    </p:spTree>
  </p:cSld>
  <p:clrMapOvr>
    <a:masterClrMapping/>
  </p:clrMapOvr>
  <p:transition>
    <p:rand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normAutofit/>
          </a:bodyPr>
          <a:lstStyle/>
          <a:p>
            <a:pPr fontAlgn="auto">
              <a:spcAft>
                <a:spcPts val="0"/>
              </a:spcAft>
              <a:defRPr/>
            </a:pPr>
            <a:r>
              <a:rPr lang="en-US" dirty="0"/>
              <a:t>The Consolidation of Sovereign States</a:t>
            </a:r>
          </a:p>
        </p:txBody>
      </p:sp>
      <p:sp>
        <p:nvSpPr>
          <p:cNvPr id="19459" name="Rectangle 3"/>
          <p:cNvSpPr>
            <a:spLocks noGrp="1" noChangeArrowheads="1"/>
          </p:cNvSpPr>
          <p:nvPr>
            <p:ph sz="half" idx="1"/>
          </p:nvPr>
        </p:nvSpPr>
        <p:spPr>
          <a:xfrm>
            <a:off x="228600" y="1981200"/>
            <a:ext cx="5334000" cy="4648200"/>
          </a:xfrm>
        </p:spPr>
        <p:txBody>
          <a:bodyPr>
            <a:normAutofit fontScale="62500" lnSpcReduction="20000"/>
          </a:bodyPr>
          <a:lstStyle/>
          <a:p>
            <a:pPr marL="420624" indent="-384048" fontAlgn="auto">
              <a:lnSpc>
                <a:spcPct val="90000"/>
              </a:lnSpc>
              <a:spcAft>
                <a:spcPts val="0"/>
              </a:spcAft>
              <a:buFont typeface="Wingdings 2"/>
              <a:buChar char=""/>
              <a:defRPr/>
            </a:pPr>
            <a:r>
              <a:rPr lang="en-US" sz="2300" b="1" dirty="0"/>
              <a:t>Emperor Charles V (r. 1519-1556) attempts to revive Holy Roman Empire as strong center of Europe</a:t>
            </a:r>
          </a:p>
          <a:p>
            <a:pPr marL="722376" lvl="1" indent="-274320" fontAlgn="auto">
              <a:lnSpc>
                <a:spcPct val="90000"/>
              </a:lnSpc>
              <a:spcAft>
                <a:spcPts val="0"/>
              </a:spcAft>
              <a:buFont typeface="Wingdings 2"/>
              <a:buChar char=""/>
              <a:defRPr/>
            </a:pPr>
            <a:r>
              <a:rPr lang="en-US" sz="2300" dirty="0"/>
              <a:t>Through marriage, political </a:t>
            </a:r>
            <a:r>
              <a:rPr lang="en-US" sz="2300" dirty="0" smtClean="0"/>
              <a:t>alliances the </a:t>
            </a:r>
            <a:r>
              <a:rPr lang="en-US" sz="2300" b="1" dirty="0" smtClean="0"/>
              <a:t>Hapsburgs accumulated rights and titles throughout Europe</a:t>
            </a:r>
            <a:endParaRPr lang="en-US" sz="2300" dirty="0"/>
          </a:p>
          <a:p>
            <a:pPr marL="722376" lvl="1" indent="-274320" fontAlgn="auto">
              <a:lnSpc>
                <a:spcPct val="90000"/>
              </a:lnSpc>
              <a:spcAft>
                <a:spcPts val="0"/>
              </a:spcAft>
              <a:buFont typeface="Wingdings 2"/>
              <a:buChar char=""/>
              <a:defRPr/>
            </a:pPr>
            <a:r>
              <a:rPr lang="en-US" sz="2300" dirty="0"/>
              <a:t>Ultimately fails</a:t>
            </a:r>
          </a:p>
          <a:p>
            <a:pPr marL="1005840" lvl="2" indent="-256032" fontAlgn="auto">
              <a:lnSpc>
                <a:spcPct val="90000"/>
              </a:lnSpc>
              <a:spcAft>
                <a:spcPts val="0"/>
              </a:spcAft>
              <a:buFont typeface="Arial"/>
              <a:buChar char="○"/>
              <a:defRPr/>
            </a:pPr>
            <a:r>
              <a:rPr lang="en-US" sz="2300" dirty="0"/>
              <a:t>Protestant Reformation provides cover for local princes to assert greater independence</a:t>
            </a:r>
          </a:p>
          <a:p>
            <a:pPr marL="1005840" lvl="2" indent="-256032" fontAlgn="auto">
              <a:lnSpc>
                <a:spcPct val="90000"/>
              </a:lnSpc>
              <a:spcAft>
                <a:spcPts val="0"/>
              </a:spcAft>
              <a:buFont typeface="Arial"/>
              <a:buChar char="○"/>
              <a:defRPr/>
            </a:pPr>
            <a:r>
              <a:rPr lang="en-US" sz="2300" dirty="0"/>
              <a:t>Foreign opposition from France, Ottoman </a:t>
            </a:r>
            <a:r>
              <a:rPr lang="en-US" sz="2300" dirty="0" smtClean="0"/>
              <a:t>Empire</a:t>
            </a:r>
          </a:p>
          <a:p>
            <a:pPr marL="1463040" lvl="3" indent="-256032" fontAlgn="auto">
              <a:lnSpc>
                <a:spcPct val="90000"/>
              </a:lnSpc>
              <a:spcAft>
                <a:spcPts val="0"/>
              </a:spcAft>
              <a:buFont typeface="Arial"/>
              <a:buChar char="○"/>
              <a:defRPr/>
            </a:pPr>
            <a:r>
              <a:rPr lang="en-US" sz="2300" dirty="0" smtClean="0"/>
              <a:t>Both fear him absorbing their realm and extending authority over all of Europe</a:t>
            </a:r>
            <a:endParaRPr lang="en-US" sz="2300" dirty="0"/>
          </a:p>
          <a:p>
            <a:pPr marL="722376" lvl="1" indent="-274320" fontAlgn="auto">
              <a:lnSpc>
                <a:spcPct val="90000"/>
              </a:lnSpc>
              <a:spcAft>
                <a:spcPts val="0"/>
              </a:spcAft>
              <a:buFont typeface="Wingdings 2"/>
              <a:buChar char=""/>
              <a:defRPr/>
            </a:pPr>
            <a:r>
              <a:rPr lang="en-US" sz="2300" b="1" dirty="0" smtClean="0"/>
              <a:t>Unlike China, India, Ottoman Empire, Europe does not develop as single empire, rather individual states</a:t>
            </a:r>
          </a:p>
          <a:p>
            <a:pPr marL="722376" lvl="1" indent="-274320" fontAlgn="auto">
              <a:lnSpc>
                <a:spcPct val="90000"/>
              </a:lnSpc>
              <a:spcAft>
                <a:spcPts val="0"/>
              </a:spcAft>
              <a:buFont typeface="Wingdings 2"/>
              <a:buChar char=""/>
              <a:defRPr/>
            </a:pPr>
            <a:r>
              <a:rPr lang="en-US" sz="2300" dirty="0" smtClean="0"/>
              <a:t>Charles V abdicates throne and retires to monastery in Spain</a:t>
            </a:r>
          </a:p>
          <a:p>
            <a:pPr marL="1122426" lvl="2" indent="-274320" fontAlgn="auto">
              <a:lnSpc>
                <a:spcPct val="90000"/>
              </a:lnSpc>
              <a:spcAft>
                <a:spcPts val="0"/>
              </a:spcAft>
              <a:buFont typeface="Wingdings 2"/>
              <a:buChar char=""/>
              <a:defRPr/>
            </a:pPr>
            <a:r>
              <a:rPr lang="en-US" sz="2300" dirty="0" smtClean="0"/>
              <a:t>His son, </a:t>
            </a:r>
            <a:r>
              <a:rPr lang="en-US" sz="2300" b="1" dirty="0" smtClean="0"/>
              <a:t>Philip II of Spain</a:t>
            </a:r>
            <a:r>
              <a:rPr lang="en-US" sz="2300" dirty="0" smtClean="0"/>
              <a:t> gains his holdings in Spain, Italy, Low Countries and Americas</a:t>
            </a:r>
          </a:p>
          <a:p>
            <a:pPr marL="1122426" lvl="2" indent="-274320" fontAlgn="auto">
              <a:lnSpc>
                <a:spcPct val="90000"/>
              </a:lnSpc>
              <a:spcAft>
                <a:spcPts val="0"/>
              </a:spcAft>
              <a:buFont typeface="Wingdings 2"/>
              <a:buChar char=""/>
              <a:defRPr/>
            </a:pPr>
            <a:r>
              <a:rPr lang="en-US" sz="2300" dirty="0" smtClean="0"/>
              <a:t>His brother</a:t>
            </a:r>
            <a:r>
              <a:rPr lang="en-US" sz="2300" b="1" dirty="0" smtClean="0"/>
              <a:t>, Frederick, </a:t>
            </a:r>
            <a:r>
              <a:rPr lang="en-US" sz="2300" dirty="0" smtClean="0"/>
              <a:t>inherited Hapsburg family lands in Austria</a:t>
            </a:r>
            <a:endParaRPr lang="en-US" sz="2300" dirty="0"/>
          </a:p>
          <a:p>
            <a:pPr marL="722376" lvl="1" indent="-274320" fontAlgn="auto">
              <a:lnSpc>
                <a:spcPct val="90000"/>
              </a:lnSpc>
              <a:spcAft>
                <a:spcPts val="0"/>
              </a:spcAft>
              <a:buFont typeface="Wingdings 2"/>
              <a:buChar char=""/>
              <a:defRPr/>
            </a:pPr>
            <a:endParaRPr lang="en-US" dirty="0"/>
          </a:p>
        </p:txBody>
      </p:sp>
      <p:pic>
        <p:nvPicPr>
          <p:cNvPr id="7" name="Content Placeholder 6" descr="Charles V by titian.jpg"/>
          <p:cNvPicPr>
            <a:picLocks noGrp="1" noChangeAspect="1"/>
          </p:cNvPicPr>
          <p:nvPr>
            <p:ph sz="half" idx="2"/>
          </p:nvPr>
        </p:nvPicPr>
        <p:blipFill>
          <a:blip r:embed="rId2" cstate="print"/>
          <a:stretch>
            <a:fillRect/>
          </a:stretch>
        </p:blipFill>
        <p:spPr>
          <a:xfrm>
            <a:off x="5791200" y="1981200"/>
            <a:ext cx="3125717" cy="3728491"/>
          </a:xfrm>
        </p:spPr>
      </p:pic>
      <p:sp>
        <p:nvSpPr>
          <p:cNvPr id="6" name="Slide Number Placeholder 5"/>
          <p:cNvSpPr>
            <a:spLocks noGrp="1"/>
          </p:cNvSpPr>
          <p:nvPr>
            <p:ph type="sldNum" sz="quarter" idx="12"/>
          </p:nvPr>
        </p:nvSpPr>
        <p:spPr/>
        <p:txBody>
          <a:bodyPr/>
          <a:lstStyle/>
          <a:p>
            <a:pPr>
              <a:defRPr/>
            </a:pPr>
            <a:fld id="{4503D661-DE51-4EA5-B71D-7F7EDD332653}" type="slidenum">
              <a:rPr lang="en-US" altLang="en-US"/>
              <a:pPr>
                <a:defRPr/>
              </a:pPr>
              <a:t>12</a:t>
            </a:fld>
            <a:endParaRPr lang="en-US" altLang="en-US"/>
          </a:p>
        </p:txBody>
      </p:sp>
    </p:spTree>
  </p:cSld>
  <p:clrMapOvr>
    <a:masterClrMapping/>
  </p:clrMapOvr>
  <p:transition>
    <p:rand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52400" y="152400"/>
            <a:ext cx="2172393" cy="911023"/>
          </a:xfrm>
        </p:spPr>
        <p:txBody>
          <a:bodyPr/>
          <a:lstStyle/>
          <a:p>
            <a:r>
              <a:rPr lang="en-US" dirty="0" smtClean="0"/>
              <a:t>16</a:t>
            </a:r>
            <a:r>
              <a:rPr lang="en-US" baseline="30000" dirty="0" smtClean="0"/>
              <a:t>th</a:t>
            </a:r>
            <a:r>
              <a:rPr lang="en-US" dirty="0" smtClean="0"/>
              <a:t> Century Europe</a:t>
            </a:r>
            <a:endParaRPr lang="en-US" dirty="0"/>
          </a:p>
        </p:txBody>
      </p:sp>
      <p:pic>
        <p:nvPicPr>
          <p:cNvPr id="9" name="Content Placeholder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24793" y="1060047"/>
            <a:ext cx="6285807" cy="5797953"/>
          </a:xfrm>
        </p:spPr>
      </p:pic>
      <p:sp>
        <p:nvSpPr>
          <p:cNvPr id="8" name="Text Placeholder 7"/>
          <p:cNvSpPr>
            <a:spLocks noGrp="1"/>
          </p:cNvSpPr>
          <p:nvPr>
            <p:ph type="body" sz="half" idx="2"/>
          </p:nvPr>
        </p:nvSpPr>
        <p:spPr>
          <a:xfrm>
            <a:off x="9685" y="3124200"/>
            <a:ext cx="2352515" cy="2895599"/>
          </a:xfrm>
        </p:spPr>
        <p:txBody>
          <a:bodyPr/>
          <a:lstStyle/>
          <a:p>
            <a:r>
              <a:rPr lang="en-US" dirty="0"/>
              <a:t>Note the extent of Habsburg territories and the wide boundaries of the Holy Roman Empire.</a:t>
            </a:r>
            <a:br>
              <a:rPr lang="en-US" dirty="0"/>
            </a:br>
            <a:r>
              <a:rPr lang="en-US" b="1" i="1" dirty="0"/>
              <a:t>With such powerful territories, what prevented the Habsburgs from imposing imperial rule on most of Europe?</a:t>
            </a:r>
            <a:r>
              <a:rPr lang="en-US" dirty="0"/>
              <a:t> </a:t>
            </a:r>
          </a:p>
        </p:txBody>
      </p:sp>
      <p:sp>
        <p:nvSpPr>
          <p:cNvPr id="5" name="Slide Number Placeholder 4"/>
          <p:cNvSpPr>
            <a:spLocks noGrp="1"/>
          </p:cNvSpPr>
          <p:nvPr>
            <p:ph type="sldNum" sz="quarter" idx="12"/>
          </p:nvPr>
        </p:nvSpPr>
        <p:spPr/>
        <p:txBody>
          <a:bodyPr/>
          <a:lstStyle/>
          <a:p>
            <a:pPr>
              <a:defRPr/>
            </a:pPr>
            <a:fld id="{CFC94278-6EF4-447C-9449-2B7AC5125DFA}" type="slidenum">
              <a:rPr lang="en-US" altLang="en-US" smtClean="0"/>
              <a:pPr>
                <a:defRPr/>
              </a:pPr>
              <a:t>13</a:t>
            </a:fld>
            <a:endParaRPr lang="en-US" altLang="en-US"/>
          </a:p>
        </p:txBody>
      </p:sp>
    </p:spTree>
    <p:extLst>
      <p:ext uri="{BB962C8B-B14F-4D97-AF65-F5344CB8AC3E}">
        <p14:creationId xmlns:p14="http://schemas.microsoft.com/office/powerpoint/2010/main" val="672839674"/>
      </p:ext>
    </p:extLst>
  </p:cSld>
  <p:clrMapOvr>
    <a:masterClrMapping/>
  </p:clrMapOvr>
  <p:transition>
    <p:rand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447800" y="0"/>
            <a:ext cx="6248400" cy="1219200"/>
          </a:xfrm>
        </p:spPr>
        <p:txBody>
          <a:bodyPr/>
          <a:lstStyle/>
          <a:p>
            <a:r>
              <a:rPr lang="en-US" dirty="0" smtClean="0"/>
              <a:t>The New Monarchs</a:t>
            </a:r>
          </a:p>
        </p:txBody>
      </p:sp>
      <p:sp>
        <p:nvSpPr>
          <p:cNvPr id="19459" name="Rectangle 3"/>
          <p:cNvSpPr>
            <a:spLocks noGrp="1" noChangeArrowheads="1"/>
          </p:cNvSpPr>
          <p:nvPr>
            <p:ph idx="1"/>
          </p:nvPr>
        </p:nvSpPr>
        <p:spPr>
          <a:xfrm>
            <a:off x="762000" y="1066800"/>
            <a:ext cx="6934200" cy="5486400"/>
          </a:xfrm>
        </p:spPr>
        <p:txBody>
          <a:bodyPr>
            <a:normAutofit/>
          </a:bodyPr>
          <a:lstStyle/>
          <a:p>
            <a:r>
              <a:rPr lang="en-US" sz="2000" b="1" dirty="0" smtClean="0"/>
              <a:t>Italy</a:t>
            </a:r>
            <a:r>
              <a:rPr lang="en-US" sz="2000" dirty="0" smtClean="0"/>
              <a:t> well-developed as economic power through trade, manufacturing, finance</a:t>
            </a:r>
          </a:p>
          <a:p>
            <a:r>
              <a:rPr lang="en-US" sz="2000" b="1" dirty="0" smtClean="0"/>
              <a:t>France, and Spain surge ahead in 16</a:t>
            </a:r>
            <a:r>
              <a:rPr lang="en-US" sz="2000" b="1" baseline="30000" dirty="0" smtClean="0"/>
              <a:t>th</a:t>
            </a:r>
            <a:r>
              <a:rPr lang="en-US" sz="2000" b="1" dirty="0" smtClean="0"/>
              <a:t> century, innovative new tax revenues and powerful armies </a:t>
            </a:r>
          </a:p>
          <a:p>
            <a:pPr lvl="1"/>
            <a:r>
              <a:rPr lang="en-US" sz="1600" dirty="0" smtClean="0"/>
              <a:t>So large that nobles could not match them</a:t>
            </a:r>
          </a:p>
          <a:p>
            <a:r>
              <a:rPr lang="en-US" sz="2000" b="1" dirty="0" smtClean="0"/>
              <a:t>Protestant Reformation helped increase monarchs power as they took wealth from church</a:t>
            </a:r>
          </a:p>
          <a:p>
            <a:pPr lvl="1"/>
            <a:r>
              <a:rPr lang="en-US" sz="2000" dirty="0" smtClean="0"/>
              <a:t>England: </a:t>
            </a:r>
            <a:r>
              <a:rPr lang="en-US" sz="2000" b="1" dirty="0" smtClean="0"/>
              <a:t>Henry VIII</a:t>
            </a:r>
          </a:p>
          <a:p>
            <a:pPr lvl="2"/>
            <a:r>
              <a:rPr lang="en-US" sz="2000" dirty="0" smtClean="0"/>
              <a:t>Confiscated monastic holdings and Church wealth after he broke away</a:t>
            </a:r>
          </a:p>
          <a:p>
            <a:pPr lvl="1"/>
            <a:r>
              <a:rPr lang="en-US" sz="2000" dirty="0" smtClean="0"/>
              <a:t>France: </a:t>
            </a:r>
            <a:r>
              <a:rPr lang="en-US" sz="2000" b="1" dirty="0" smtClean="0"/>
              <a:t>Louis XI, Francis I</a:t>
            </a:r>
          </a:p>
          <a:p>
            <a:pPr lvl="2"/>
            <a:r>
              <a:rPr lang="en-US" sz="2000" dirty="0" smtClean="0"/>
              <a:t>New taxes on sales, salt trade</a:t>
            </a:r>
          </a:p>
          <a:p>
            <a:pPr lvl="2"/>
            <a:r>
              <a:rPr lang="en-US" sz="2000" dirty="0" smtClean="0"/>
              <a:t>Large new army</a:t>
            </a:r>
          </a:p>
        </p:txBody>
      </p:sp>
      <p:sp>
        <p:nvSpPr>
          <p:cNvPr id="6" name="Slide Number Placeholder 5"/>
          <p:cNvSpPr>
            <a:spLocks noGrp="1"/>
          </p:cNvSpPr>
          <p:nvPr>
            <p:ph type="sldNum" sz="quarter" idx="12"/>
          </p:nvPr>
        </p:nvSpPr>
        <p:spPr/>
        <p:txBody>
          <a:bodyPr/>
          <a:lstStyle/>
          <a:p>
            <a:pPr>
              <a:defRPr/>
            </a:pPr>
            <a:fld id="{E4A656C2-9782-43C3-AFF1-30831A09025C}" type="slidenum">
              <a:rPr lang="en-US" altLang="en-US"/>
              <a:pPr>
                <a:defRPr/>
              </a:pPr>
              <a:t>14</a:t>
            </a:fld>
            <a:endParaRPr lang="en-US" altLang="en-US"/>
          </a:p>
        </p:txBody>
      </p:sp>
    </p:spTree>
  </p:cSld>
  <p:clrMapOvr>
    <a:masterClrMapping/>
  </p:clrMapOvr>
  <p:transition>
    <p:rand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dirty="0" smtClean="0"/>
              <a:t>The Spanish Inquisition</a:t>
            </a:r>
          </a:p>
        </p:txBody>
      </p:sp>
      <p:sp>
        <p:nvSpPr>
          <p:cNvPr id="20483" name="Rectangle 3"/>
          <p:cNvSpPr>
            <a:spLocks noGrp="1" noChangeArrowheads="1"/>
          </p:cNvSpPr>
          <p:nvPr>
            <p:ph idx="1"/>
          </p:nvPr>
        </p:nvSpPr>
        <p:spPr>
          <a:xfrm>
            <a:off x="3429000" y="1600200"/>
            <a:ext cx="5715000" cy="4525963"/>
          </a:xfrm>
        </p:spPr>
        <p:txBody>
          <a:bodyPr>
            <a:normAutofit fontScale="92500" lnSpcReduction="10000"/>
          </a:bodyPr>
          <a:lstStyle/>
          <a:p>
            <a:pPr>
              <a:lnSpc>
                <a:spcPct val="90000"/>
              </a:lnSpc>
            </a:pPr>
            <a:r>
              <a:rPr lang="en-US" sz="2000" dirty="0" smtClean="0"/>
              <a:t>Founded by Ferdinand and Isabella in 1478</a:t>
            </a:r>
          </a:p>
          <a:p>
            <a:pPr>
              <a:lnSpc>
                <a:spcPct val="90000"/>
              </a:lnSpc>
            </a:pPr>
            <a:r>
              <a:rPr lang="en-US" sz="2000" b="1" dirty="0" smtClean="0"/>
              <a:t>Example of an institution that relied on religious justification to advance state </a:t>
            </a:r>
          </a:p>
          <a:p>
            <a:pPr>
              <a:lnSpc>
                <a:spcPct val="90000"/>
              </a:lnSpc>
            </a:pPr>
            <a:r>
              <a:rPr lang="en-US" sz="2000" b="1" dirty="0" smtClean="0"/>
              <a:t>Original task: search for secret Christian practitioners of Judaism or Islam, later search for Protestants</a:t>
            </a:r>
          </a:p>
          <a:p>
            <a:pPr lvl="1">
              <a:lnSpc>
                <a:spcPct val="90000"/>
              </a:lnSpc>
            </a:pPr>
            <a:r>
              <a:rPr lang="en-US" sz="2000" dirty="0" smtClean="0"/>
              <a:t>Spread to Spanish holdings outside Iberian peninsula in western hemisphere</a:t>
            </a:r>
          </a:p>
          <a:p>
            <a:pPr>
              <a:lnSpc>
                <a:spcPct val="90000"/>
              </a:lnSpc>
            </a:pPr>
            <a:r>
              <a:rPr lang="en-US" sz="2000" dirty="0" smtClean="0"/>
              <a:t>Imprisonment, executions (by hanging or burnt at stake)</a:t>
            </a:r>
          </a:p>
          <a:p>
            <a:pPr lvl="1">
              <a:lnSpc>
                <a:spcPct val="90000"/>
              </a:lnSpc>
            </a:pPr>
            <a:r>
              <a:rPr lang="en-US" sz="2000" dirty="0" smtClean="0"/>
              <a:t>Intimidated nobles who might have considered Protestantism</a:t>
            </a:r>
          </a:p>
          <a:p>
            <a:pPr lvl="2">
              <a:lnSpc>
                <a:spcPct val="90000"/>
              </a:lnSpc>
            </a:pPr>
            <a:r>
              <a:rPr lang="en-US" sz="1600" dirty="0" smtClean="0"/>
              <a:t>Intimidated into silence</a:t>
            </a:r>
          </a:p>
          <a:p>
            <a:pPr lvl="1">
              <a:lnSpc>
                <a:spcPct val="90000"/>
              </a:lnSpc>
            </a:pPr>
            <a:r>
              <a:rPr lang="en-US" sz="2000" dirty="0" smtClean="0"/>
              <a:t>Archbishop of</a:t>
            </a:r>
            <a:r>
              <a:rPr lang="en-US" dirty="0" smtClean="0"/>
              <a:t> </a:t>
            </a:r>
            <a:r>
              <a:rPr lang="en-US" sz="2000" dirty="0" smtClean="0"/>
              <a:t>Toledo imprisoned 1559-1576</a:t>
            </a:r>
          </a:p>
        </p:txBody>
      </p:sp>
      <p:sp>
        <p:nvSpPr>
          <p:cNvPr id="6" name="Slide Number Placeholder 5"/>
          <p:cNvSpPr>
            <a:spLocks noGrp="1"/>
          </p:cNvSpPr>
          <p:nvPr>
            <p:ph type="sldNum" sz="quarter" idx="12"/>
          </p:nvPr>
        </p:nvSpPr>
        <p:spPr/>
        <p:txBody>
          <a:bodyPr/>
          <a:lstStyle/>
          <a:p>
            <a:pPr>
              <a:defRPr/>
            </a:pPr>
            <a:fld id="{EDDCE6A2-0D6B-4648-A947-373A098CB745}" type="slidenum">
              <a:rPr lang="en-US" altLang="en-US"/>
              <a:pPr>
                <a:defRPr/>
              </a:pPr>
              <a:t>15</a:t>
            </a:fld>
            <a:endParaRPr lang="en-US" altLang="en-US"/>
          </a:p>
        </p:txBody>
      </p:sp>
      <p:pic>
        <p:nvPicPr>
          <p:cNvPr id="7" name="Content Placeholder 6" descr="Spanish_inquisition.jpg"/>
          <p:cNvPicPr>
            <a:picLocks noGrp="1" noChangeAspect="1"/>
          </p:cNvPicPr>
          <p:nvPr>
            <p:ph sz="half" idx="4294967295"/>
          </p:nvPr>
        </p:nvPicPr>
        <p:blipFill>
          <a:blip r:embed="rId2" cstate="print"/>
          <a:stretch>
            <a:fillRect/>
          </a:stretch>
        </p:blipFill>
        <p:spPr>
          <a:xfrm>
            <a:off x="0" y="2362200"/>
            <a:ext cx="3124200" cy="2498725"/>
          </a:xfrm>
        </p:spPr>
      </p:pic>
    </p:spTree>
  </p:cSld>
  <p:clrMapOvr>
    <a:masterClrMapping/>
  </p:clrMapOvr>
  <p:transition>
    <p:rand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dirty="0" smtClean="0"/>
              <a:t>Constitutional States</a:t>
            </a:r>
          </a:p>
        </p:txBody>
      </p:sp>
      <p:sp>
        <p:nvSpPr>
          <p:cNvPr id="21507" name="Rectangle 3"/>
          <p:cNvSpPr>
            <a:spLocks noGrp="1" noChangeArrowheads="1"/>
          </p:cNvSpPr>
          <p:nvPr>
            <p:ph idx="1"/>
          </p:nvPr>
        </p:nvSpPr>
        <p:spPr>
          <a:xfrm>
            <a:off x="827700" y="1371601"/>
            <a:ext cx="7097100" cy="4876806"/>
          </a:xfrm>
        </p:spPr>
        <p:txBody>
          <a:bodyPr>
            <a:normAutofit/>
          </a:bodyPr>
          <a:lstStyle/>
          <a:p>
            <a:r>
              <a:rPr lang="en-US" sz="2600" b="1" dirty="0" smtClean="0"/>
              <a:t>After Thirty Years War, European states developed along 2 lines</a:t>
            </a:r>
          </a:p>
          <a:p>
            <a:pPr lvl="1"/>
            <a:r>
              <a:rPr lang="en-US" sz="2200" b="1" dirty="0" smtClean="0"/>
              <a:t>Absolute monarchies</a:t>
            </a:r>
          </a:p>
          <a:p>
            <a:pPr lvl="1"/>
            <a:r>
              <a:rPr lang="en-US" sz="2200" b="1" dirty="0" smtClean="0"/>
              <a:t>Constitutional states</a:t>
            </a:r>
          </a:p>
          <a:p>
            <a:r>
              <a:rPr lang="en-US" sz="2600" dirty="0" smtClean="0"/>
              <a:t>England and Netherlands develop institutions of popular representation</a:t>
            </a:r>
          </a:p>
          <a:p>
            <a:pPr lvl="1"/>
            <a:r>
              <a:rPr lang="en-US" sz="2200" b="1" dirty="0" smtClean="0"/>
              <a:t>England: constitutional monarchy</a:t>
            </a:r>
          </a:p>
          <a:p>
            <a:pPr lvl="1"/>
            <a:r>
              <a:rPr lang="en-US" sz="2200" b="1" dirty="0" smtClean="0"/>
              <a:t>Netherlands: republic</a:t>
            </a:r>
          </a:p>
          <a:p>
            <a:pPr lvl="1"/>
            <a:endParaRPr lang="en-US" sz="2200" b="1" dirty="0" smtClean="0"/>
          </a:p>
          <a:p>
            <a:pPr lvl="1"/>
            <a:r>
              <a:rPr lang="en-US" sz="2200" b="1" dirty="0" smtClean="0"/>
              <a:t>*Didn’t come easy into being</a:t>
            </a:r>
          </a:p>
        </p:txBody>
      </p:sp>
      <p:sp>
        <p:nvSpPr>
          <p:cNvPr id="6" name="Slide Number Placeholder 5"/>
          <p:cNvSpPr>
            <a:spLocks noGrp="1"/>
          </p:cNvSpPr>
          <p:nvPr>
            <p:ph type="sldNum" sz="quarter" idx="12"/>
          </p:nvPr>
        </p:nvSpPr>
        <p:spPr/>
        <p:txBody>
          <a:bodyPr/>
          <a:lstStyle/>
          <a:p>
            <a:pPr>
              <a:defRPr/>
            </a:pPr>
            <a:fld id="{5A741101-B83F-460D-A24E-EBD0AA54FE88}" type="slidenum">
              <a:rPr lang="en-US" altLang="en-US"/>
              <a:pPr>
                <a:defRPr/>
              </a:pPr>
              <a:t>16</a:t>
            </a:fld>
            <a:endParaRPr lang="en-US" altLang="en-US"/>
          </a:p>
        </p:txBody>
      </p:sp>
      <p:pic>
        <p:nvPicPr>
          <p:cNvPr id="10241" name="Picture 1" descr="C:\Documents and Settings\ELIZABETH_CAIN\Local Settings\Temporary Internet Files\Content.IE5\IK5T1MHR\MC900129223[1].wmf"/>
          <p:cNvPicPr>
            <a:picLocks noChangeAspect="1" noChangeArrowheads="1"/>
          </p:cNvPicPr>
          <p:nvPr/>
        </p:nvPicPr>
        <p:blipFill>
          <a:blip r:embed="rId2" cstate="print"/>
          <a:srcRect/>
          <a:stretch>
            <a:fillRect/>
          </a:stretch>
        </p:blipFill>
        <p:spPr bwMode="auto">
          <a:xfrm>
            <a:off x="76200" y="5622859"/>
            <a:ext cx="1828800" cy="1251096"/>
          </a:xfrm>
          <a:prstGeom prst="rect">
            <a:avLst/>
          </a:prstGeom>
          <a:noFill/>
        </p:spPr>
      </p:pic>
      <p:pic>
        <p:nvPicPr>
          <p:cNvPr id="10243" name="Picture 3" descr="C:\Documents and Settings\ELIZABETH_CAIN\Local Settings\Temporary Internet Files\Content.IE5\V401MG9K\MC900090491[1].wmf"/>
          <p:cNvPicPr>
            <a:picLocks noChangeAspect="1" noChangeArrowheads="1"/>
          </p:cNvPicPr>
          <p:nvPr/>
        </p:nvPicPr>
        <p:blipFill>
          <a:blip r:embed="rId3" cstate="print"/>
          <a:srcRect/>
          <a:stretch>
            <a:fillRect/>
          </a:stretch>
        </p:blipFill>
        <p:spPr bwMode="auto">
          <a:xfrm>
            <a:off x="6962002" y="4954029"/>
            <a:ext cx="2048104" cy="1706238"/>
          </a:xfrm>
          <a:prstGeom prst="rect">
            <a:avLst/>
          </a:prstGeom>
          <a:noFill/>
        </p:spPr>
      </p:pic>
    </p:spTree>
  </p:cSld>
  <p:clrMapOvr>
    <a:masterClrMapping/>
  </p:clrMapOvr>
  <p:transition>
    <p:rand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28600"/>
            <a:ext cx="7086600" cy="1143000"/>
          </a:xfrm>
        </p:spPr>
        <p:txBody>
          <a:bodyPr/>
          <a:lstStyle/>
          <a:p>
            <a:r>
              <a:rPr lang="en-US" dirty="0" smtClean="0"/>
              <a:t>English Civil War 1642-1649</a:t>
            </a:r>
            <a:endParaRPr lang="en-US" dirty="0"/>
          </a:p>
        </p:txBody>
      </p:sp>
      <p:pic>
        <p:nvPicPr>
          <p:cNvPr id="6" name="Content Placeholder 5" descr="Charles i beheading.jpg"/>
          <p:cNvPicPr>
            <a:picLocks noGrp="1" noChangeAspect="1"/>
          </p:cNvPicPr>
          <p:nvPr>
            <p:ph sz="half" idx="1"/>
          </p:nvPr>
        </p:nvPicPr>
        <p:blipFill>
          <a:blip r:embed="rId2" cstate="print"/>
          <a:stretch>
            <a:fillRect/>
          </a:stretch>
        </p:blipFill>
        <p:spPr>
          <a:xfrm>
            <a:off x="457200" y="2133600"/>
            <a:ext cx="4061763" cy="3575496"/>
          </a:xfrm>
        </p:spPr>
      </p:pic>
      <p:sp>
        <p:nvSpPr>
          <p:cNvPr id="4" name="Content Placeholder 3"/>
          <p:cNvSpPr>
            <a:spLocks noGrp="1"/>
          </p:cNvSpPr>
          <p:nvPr>
            <p:ph sz="half" idx="2"/>
          </p:nvPr>
        </p:nvSpPr>
        <p:spPr>
          <a:xfrm>
            <a:off x="4114800" y="1066800"/>
            <a:ext cx="5029200" cy="5334000"/>
          </a:xfrm>
        </p:spPr>
        <p:txBody>
          <a:bodyPr>
            <a:normAutofit fontScale="92500" lnSpcReduction="20000"/>
          </a:bodyPr>
          <a:lstStyle/>
          <a:p>
            <a:pPr lvl="1"/>
            <a:r>
              <a:rPr lang="en-US" sz="2200" dirty="0" smtClean="0"/>
              <a:t>Begins with opposition to royal taxes not approved by Parliament</a:t>
            </a:r>
          </a:p>
          <a:p>
            <a:pPr lvl="1"/>
            <a:r>
              <a:rPr lang="en-US" sz="2200" dirty="0" smtClean="0"/>
              <a:t>Religious elements</a:t>
            </a:r>
          </a:p>
          <a:p>
            <a:pPr lvl="2"/>
            <a:r>
              <a:rPr lang="en-US" sz="1800" dirty="0" smtClean="0"/>
              <a:t>Anglican church favors complex ritual, complex church hierarchy</a:t>
            </a:r>
          </a:p>
          <a:p>
            <a:pPr lvl="2"/>
            <a:r>
              <a:rPr lang="en-US" sz="1800" dirty="0" smtClean="0"/>
              <a:t>Under authority of monarch</a:t>
            </a:r>
          </a:p>
          <a:p>
            <a:pPr lvl="2"/>
            <a:r>
              <a:rPr lang="en-US" sz="1800" dirty="0" smtClean="0"/>
              <a:t>Opposed by Calvinist Puritans who wanted to rid church suggestive of Roman Catholicism</a:t>
            </a:r>
          </a:p>
          <a:p>
            <a:pPr lvl="1"/>
            <a:r>
              <a:rPr lang="en-US" sz="2200" dirty="0" smtClean="0"/>
              <a:t>King Charles I and parliament raise armies against each other</a:t>
            </a:r>
          </a:p>
          <a:p>
            <a:pPr lvl="2"/>
            <a:r>
              <a:rPr lang="en-US" sz="1800" dirty="0" smtClean="0"/>
              <a:t>Loyalists v. Roundheads</a:t>
            </a:r>
          </a:p>
          <a:p>
            <a:pPr lvl="1"/>
            <a:r>
              <a:rPr lang="en-US" sz="2200" dirty="0" smtClean="0"/>
              <a:t>King loses, is beheaded in 1649 to shock of Europe</a:t>
            </a:r>
          </a:p>
          <a:p>
            <a:pPr lvl="2"/>
            <a:r>
              <a:rPr lang="en-US" sz="1800" dirty="0" smtClean="0"/>
              <a:t>Revolutionary </a:t>
            </a:r>
            <a:r>
              <a:rPr lang="en-US" sz="1800" dirty="0" err="1" smtClean="0"/>
              <a:t>bc</a:t>
            </a:r>
            <a:r>
              <a:rPr lang="en-US" sz="1800" dirty="0" smtClean="0"/>
              <a:t> no monarch executed in public</a:t>
            </a:r>
          </a:p>
          <a:p>
            <a:endParaRPr lang="en-US" dirty="0"/>
          </a:p>
        </p:txBody>
      </p:sp>
      <p:sp>
        <p:nvSpPr>
          <p:cNvPr id="5" name="Slide Number Placeholder 4"/>
          <p:cNvSpPr>
            <a:spLocks noGrp="1"/>
          </p:cNvSpPr>
          <p:nvPr>
            <p:ph type="sldNum" sz="quarter" idx="12"/>
          </p:nvPr>
        </p:nvSpPr>
        <p:spPr/>
        <p:txBody>
          <a:bodyPr/>
          <a:lstStyle/>
          <a:p>
            <a:pPr>
              <a:defRPr/>
            </a:pPr>
            <a:fld id="{CFC94278-6EF4-447C-9449-2B7AC5125DFA}" type="slidenum">
              <a:rPr lang="en-US" altLang="en-US" smtClean="0"/>
              <a:pPr>
                <a:defRPr/>
              </a:pPr>
              <a:t>17</a:t>
            </a:fld>
            <a:endParaRPr lang="en-US" altLang="en-US" dirty="0"/>
          </a:p>
        </p:txBody>
      </p:sp>
    </p:spTree>
  </p:cSld>
  <p:clrMapOvr>
    <a:masterClrMapping/>
  </p:clrMapOvr>
  <p:transition>
    <p:rand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09600" y="457200"/>
            <a:ext cx="7620000" cy="1219200"/>
          </a:xfrm>
        </p:spPr>
        <p:txBody>
          <a:bodyPr/>
          <a:lstStyle/>
          <a:p>
            <a:pPr algn="l"/>
            <a:r>
              <a:rPr lang="en-US" sz="2000" dirty="0" smtClean="0"/>
              <a:t>In this contemporary painting, the executioner holds up the just-severed head of King Charles I of England. The spectacle of a royal execution overcomes one woman, who faints (at bottom). </a:t>
            </a:r>
            <a:r>
              <a:rPr lang="en-US" sz="2000" b="1" dirty="0" smtClean="0"/>
              <a:t>How does the image of a beheaded king reflect the ongoing political changes in Europe? </a:t>
            </a:r>
            <a:endParaRPr lang="en-US" sz="2000" b="1" dirty="0"/>
          </a:p>
        </p:txBody>
      </p:sp>
      <p:pic>
        <p:nvPicPr>
          <p:cNvPr id="8" name="Content Placeholder 7" descr="charles i.jpg"/>
          <p:cNvPicPr>
            <a:picLocks noGrp="1" noChangeAspect="1"/>
          </p:cNvPicPr>
          <p:nvPr>
            <p:ph idx="1"/>
          </p:nvPr>
        </p:nvPicPr>
        <p:blipFill>
          <a:blip r:embed="rId2" cstate="print"/>
          <a:stretch>
            <a:fillRect/>
          </a:stretch>
        </p:blipFill>
        <p:spPr>
          <a:xfrm>
            <a:off x="992188" y="2445544"/>
            <a:ext cx="6381750" cy="3409950"/>
          </a:xfrm>
        </p:spPr>
      </p:pic>
      <p:sp>
        <p:nvSpPr>
          <p:cNvPr id="5" name="Slide Number Placeholder 4"/>
          <p:cNvSpPr>
            <a:spLocks noGrp="1"/>
          </p:cNvSpPr>
          <p:nvPr>
            <p:ph type="sldNum" sz="quarter" idx="12"/>
          </p:nvPr>
        </p:nvSpPr>
        <p:spPr/>
        <p:txBody>
          <a:bodyPr/>
          <a:lstStyle/>
          <a:p>
            <a:pPr>
              <a:defRPr/>
            </a:pPr>
            <a:fld id="{CFC94278-6EF4-447C-9449-2B7AC5125DFA}" type="slidenum">
              <a:rPr lang="en-US" altLang="en-US" smtClean="0"/>
              <a:pPr>
                <a:defRPr/>
              </a:pPr>
              <a:t>18</a:t>
            </a:fld>
            <a:endParaRPr lang="en-US" altLang="en-US"/>
          </a:p>
        </p:txBody>
      </p:sp>
    </p:spTree>
  </p:cSld>
  <p:clrMapOvr>
    <a:masterClrMapping/>
  </p:clrMapOvr>
  <p:transition>
    <p:rand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dirty="0" smtClean="0"/>
              <a:t>The Glorious Revolution (1688-1689)</a:t>
            </a:r>
          </a:p>
        </p:txBody>
      </p:sp>
      <p:sp>
        <p:nvSpPr>
          <p:cNvPr id="22531" name="Rectangle 3"/>
          <p:cNvSpPr>
            <a:spLocks noGrp="1" noChangeArrowheads="1"/>
          </p:cNvSpPr>
          <p:nvPr>
            <p:ph sz="half" idx="1"/>
          </p:nvPr>
        </p:nvSpPr>
        <p:spPr>
          <a:xfrm>
            <a:off x="304800" y="1752600"/>
            <a:ext cx="6248400" cy="4297363"/>
          </a:xfrm>
        </p:spPr>
        <p:txBody>
          <a:bodyPr>
            <a:normAutofit fontScale="85000" lnSpcReduction="20000"/>
          </a:bodyPr>
          <a:lstStyle/>
          <a:p>
            <a:r>
              <a:rPr lang="en-US" sz="2000" b="1" dirty="0" smtClean="0"/>
              <a:t>Puritans take over, becomes a dictatorship</a:t>
            </a:r>
          </a:p>
          <a:p>
            <a:pPr lvl="1"/>
            <a:r>
              <a:rPr lang="en-US" sz="2000" b="1" dirty="0" smtClean="0"/>
              <a:t>Oliver Cromwell 1649-1658</a:t>
            </a:r>
          </a:p>
          <a:p>
            <a:pPr lvl="2"/>
            <a:endParaRPr lang="en-US" sz="1600" b="1" dirty="0" smtClean="0"/>
          </a:p>
          <a:p>
            <a:r>
              <a:rPr lang="en-US" sz="2000" dirty="0" smtClean="0"/>
              <a:t>Monarchy restored </a:t>
            </a:r>
            <a:r>
              <a:rPr lang="en-US" sz="2000" b="1" dirty="0" smtClean="0"/>
              <a:t>w/Charles II </a:t>
            </a:r>
            <a:r>
              <a:rPr lang="en-US" sz="2000" dirty="0" smtClean="0"/>
              <a:t>(1660-1685, also Charles Town) and then </a:t>
            </a:r>
            <a:r>
              <a:rPr lang="en-US" sz="2000" b="1" dirty="0" smtClean="0"/>
              <a:t>James II</a:t>
            </a:r>
          </a:p>
          <a:p>
            <a:pPr lvl="1"/>
            <a:r>
              <a:rPr lang="en-US" sz="2000" b="1" dirty="0" smtClean="0"/>
              <a:t>James provokes Parliament after baptizing his heir Roman Catholic </a:t>
            </a:r>
          </a:p>
          <a:p>
            <a:r>
              <a:rPr lang="en-US" sz="2000" b="1" dirty="0" smtClean="0"/>
              <a:t>Resolution with bloodless coup called Glorious Revolution</a:t>
            </a:r>
          </a:p>
          <a:p>
            <a:r>
              <a:rPr lang="en-US" sz="2000" dirty="0" smtClean="0"/>
              <a:t>King James II deposed, daughter </a:t>
            </a:r>
            <a:r>
              <a:rPr lang="en-US" sz="2000" b="1" dirty="0" smtClean="0"/>
              <a:t>Mary and husband William of Orange take throne</a:t>
            </a:r>
          </a:p>
          <a:p>
            <a:pPr lvl="1"/>
            <a:r>
              <a:rPr lang="en-US" sz="2000" dirty="0" smtClean="0"/>
              <a:t>Shared governance between crown and parliament:  </a:t>
            </a:r>
            <a:r>
              <a:rPr lang="en-US" sz="2000" b="1" dirty="0" smtClean="0"/>
              <a:t>constitutional monarch</a:t>
            </a:r>
            <a:endParaRPr lang="en-US" sz="2000" dirty="0" smtClean="0"/>
          </a:p>
          <a:p>
            <a:pPr lvl="1"/>
            <a:r>
              <a:rPr lang="en-US" sz="2000" b="1" dirty="0" smtClean="0"/>
              <a:t>English Bill of Rights </a:t>
            </a:r>
            <a:r>
              <a:rPr lang="en-US" sz="2000" dirty="0" smtClean="0"/>
              <a:t>created in 1689</a:t>
            </a:r>
          </a:p>
          <a:p>
            <a:pPr lvl="2"/>
            <a:r>
              <a:rPr lang="en-US" sz="1600" dirty="0" smtClean="0"/>
              <a:t>Limitations on the monarch</a:t>
            </a:r>
          </a:p>
        </p:txBody>
      </p:sp>
      <p:pic>
        <p:nvPicPr>
          <p:cNvPr id="7" name="Content Placeholder 6" descr="glorious revolution.jpg"/>
          <p:cNvPicPr>
            <a:picLocks noGrp="1" noChangeAspect="1"/>
          </p:cNvPicPr>
          <p:nvPr>
            <p:ph sz="half" idx="2"/>
          </p:nvPr>
        </p:nvPicPr>
        <p:blipFill>
          <a:blip r:embed="rId2" cstate="print"/>
          <a:stretch>
            <a:fillRect/>
          </a:stretch>
        </p:blipFill>
        <p:spPr>
          <a:xfrm>
            <a:off x="6324600" y="4734981"/>
            <a:ext cx="2670637" cy="1999639"/>
          </a:xfrm>
        </p:spPr>
      </p:pic>
      <p:sp>
        <p:nvSpPr>
          <p:cNvPr id="6" name="Slide Number Placeholder 5"/>
          <p:cNvSpPr>
            <a:spLocks noGrp="1"/>
          </p:cNvSpPr>
          <p:nvPr>
            <p:ph type="sldNum" sz="quarter" idx="12"/>
          </p:nvPr>
        </p:nvSpPr>
        <p:spPr/>
        <p:txBody>
          <a:bodyPr/>
          <a:lstStyle/>
          <a:p>
            <a:pPr>
              <a:defRPr/>
            </a:pPr>
            <a:fld id="{EED54DDA-C11A-4B54-AE35-47B4581D49E7}" type="slidenum">
              <a:rPr lang="en-US" altLang="en-US"/>
              <a:pPr>
                <a:defRPr/>
              </a:pPr>
              <a:t>19</a:t>
            </a:fld>
            <a:endParaRPr lang="en-US" altLang="en-US"/>
          </a:p>
        </p:txBody>
      </p:sp>
      <p:pic>
        <p:nvPicPr>
          <p:cNvPr id="8" name="Picture 7" descr="William_III_of_England.jpg"/>
          <p:cNvPicPr>
            <a:picLocks noChangeAspect="1"/>
          </p:cNvPicPr>
          <p:nvPr/>
        </p:nvPicPr>
        <p:blipFill>
          <a:blip r:embed="rId3" cstate="print"/>
          <a:stretch>
            <a:fillRect/>
          </a:stretch>
        </p:blipFill>
        <p:spPr>
          <a:xfrm>
            <a:off x="6801675" y="1255157"/>
            <a:ext cx="1846225" cy="2326243"/>
          </a:xfrm>
          <a:prstGeom prst="rect">
            <a:avLst/>
          </a:prstGeom>
        </p:spPr>
      </p:pic>
      <p:sp>
        <p:nvSpPr>
          <p:cNvPr id="9" name="TextBox 8"/>
          <p:cNvSpPr txBox="1"/>
          <p:nvPr/>
        </p:nvSpPr>
        <p:spPr>
          <a:xfrm>
            <a:off x="6629400" y="3505200"/>
            <a:ext cx="2018501" cy="369332"/>
          </a:xfrm>
          <a:prstGeom prst="rect">
            <a:avLst/>
          </a:prstGeom>
          <a:noFill/>
        </p:spPr>
        <p:txBody>
          <a:bodyPr wrap="square" rtlCol="0">
            <a:spAutoFit/>
          </a:bodyPr>
          <a:lstStyle/>
          <a:p>
            <a:r>
              <a:rPr lang="en-US" dirty="0" smtClean="0"/>
              <a:t>William of Orange</a:t>
            </a:r>
            <a:endParaRPr lang="en-US" dirty="0"/>
          </a:p>
        </p:txBody>
      </p:sp>
    </p:spTree>
  </p:cSld>
  <p:clrMapOvr>
    <a:masterClrMapping/>
  </p:clrMapOvr>
  <p:transition>
    <p:rand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smtClean="0"/>
              <a:t>The Protestant Reformation</a:t>
            </a:r>
          </a:p>
        </p:txBody>
      </p:sp>
      <p:sp>
        <p:nvSpPr>
          <p:cNvPr id="8195" name="Rectangle 3"/>
          <p:cNvSpPr>
            <a:spLocks noGrp="1" noChangeArrowheads="1"/>
          </p:cNvSpPr>
          <p:nvPr>
            <p:ph sz="half" idx="1"/>
          </p:nvPr>
        </p:nvSpPr>
        <p:spPr/>
        <p:txBody>
          <a:bodyPr>
            <a:normAutofit fontScale="92500" lnSpcReduction="10000"/>
          </a:bodyPr>
          <a:lstStyle/>
          <a:p>
            <a:pPr marL="420624" indent="-384048" fontAlgn="auto">
              <a:spcAft>
                <a:spcPts val="0"/>
              </a:spcAft>
              <a:buFont typeface="Wingdings 2"/>
              <a:buChar char=""/>
              <a:defRPr/>
            </a:pPr>
            <a:r>
              <a:rPr lang="en-US" dirty="0"/>
              <a:t>Martin Luther (1483-1546) attacks Roman Catholic church practices, 1517</a:t>
            </a:r>
          </a:p>
          <a:p>
            <a:pPr marL="722376" lvl="1" indent="-274320" fontAlgn="auto">
              <a:spcAft>
                <a:spcPts val="0"/>
              </a:spcAft>
              <a:buFont typeface="Wingdings 2"/>
              <a:buChar char=""/>
              <a:defRPr/>
            </a:pPr>
            <a:r>
              <a:rPr lang="en-US" b="1" dirty="0"/>
              <a:t>Indulgences</a:t>
            </a:r>
            <a:r>
              <a:rPr lang="en-US" dirty="0"/>
              <a:t>: preferential pardons for charitable donors</a:t>
            </a:r>
          </a:p>
          <a:p>
            <a:pPr marL="420624" indent="-384048" fontAlgn="auto">
              <a:spcAft>
                <a:spcPts val="0"/>
              </a:spcAft>
              <a:buFont typeface="Wingdings 2"/>
              <a:buChar char=""/>
              <a:defRPr/>
            </a:pPr>
            <a:r>
              <a:rPr lang="en-US" b="1" dirty="0"/>
              <a:t>Writes </a:t>
            </a:r>
            <a:r>
              <a:rPr lang="en-US" b="1" i="1" dirty="0"/>
              <a:t>Ninety-Five Theses</a:t>
            </a:r>
            <a:r>
              <a:rPr lang="en-US" dirty="0"/>
              <a:t>, rapidly reproduced with new printing technology</a:t>
            </a:r>
          </a:p>
          <a:p>
            <a:pPr marL="420624" indent="-384048" fontAlgn="auto">
              <a:spcAft>
                <a:spcPts val="0"/>
              </a:spcAft>
              <a:buFont typeface="Wingdings 2"/>
              <a:buChar char=""/>
              <a:defRPr/>
            </a:pPr>
            <a:r>
              <a:rPr lang="en-US" dirty="0"/>
              <a:t>Excommunicated by Pope Leo X in 1521</a:t>
            </a:r>
          </a:p>
          <a:p>
            <a:pPr marL="420624" indent="-384048" fontAlgn="auto">
              <a:spcAft>
                <a:spcPts val="0"/>
              </a:spcAft>
              <a:buFont typeface="Wingdings 2"/>
              <a:buChar char=""/>
              <a:defRPr/>
            </a:pPr>
            <a:r>
              <a:rPr lang="en-US" b="1" dirty="0"/>
              <a:t>1520s-1530s dissent spread throughout Germany and Switzerland</a:t>
            </a:r>
          </a:p>
        </p:txBody>
      </p:sp>
      <p:pic>
        <p:nvPicPr>
          <p:cNvPr id="7" name="Picture 4" descr="167px-Luther46c"/>
          <p:cNvPicPr>
            <a:picLocks noGrp="1" noChangeAspect="1" noChangeArrowheads="1"/>
          </p:cNvPicPr>
          <p:nvPr>
            <p:ph sz="half" idx="2"/>
          </p:nvPr>
        </p:nvPicPr>
        <p:blipFill>
          <a:blip r:embed="rId3" cstate="print"/>
          <a:srcRect/>
          <a:stretch>
            <a:fillRect/>
          </a:stretch>
        </p:blipFill>
        <p:spPr>
          <a:xfrm>
            <a:off x="4966378" y="1063423"/>
            <a:ext cx="3882326" cy="4184543"/>
          </a:xfrm>
          <a:noFill/>
          <a:ln/>
        </p:spPr>
      </p:pic>
      <p:sp>
        <p:nvSpPr>
          <p:cNvPr id="6" name="Slide Number Placeholder 5"/>
          <p:cNvSpPr>
            <a:spLocks noGrp="1"/>
          </p:cNvSpPr>
          <p:nvPr>
            <p:ph type="sldNum" sz="quarter" idx="12"/>
          </p:nvPr>
        </p:nvSpPr>
        <p:spPr/>
        <p:txBody>
          <a:bodyPr/>
          <a:lstStyle/>
          <a:p>
            <a:pPr>
              <a:defRPr/>
            </a:pPr>
            <a:fld id="{103437DD-EAC2-4D6D-9E5E-88CB7E1EB18D}" type="slidenum">
              <a:rPr lang="en-US" altLang="en-US"/>
              <a:pPr>
                <a:defRPr/>
              </a:pPr>
              <a:t>2</a:t>
            </a:fld>
            <a:endParaRPr lang="en-US" altLang="en-US"/>
          </a:p>
        </p:txBody>
      </p:sp>
      <p:sp>
        <p:nvSpPr>
          <p:cNvPr id="2" name="TextBox 1"/>
          <p:cNvSpPr txBox="1"/>
          <p:nvPr/>
        </p:nvSpPr>
        <p:spPr>
          <a:xfrm>
            <a:off x="5181600" y="5247966"/>
            <a:ext cx="4114800" cy="1200329"/>
          </a:xfrm>
          <a:prstGeom prst="rect">
            <a:avLst/>
          </a:prstGeom>
          <a:noFill/>
        </p:spPr>
        <p:txBody>
          <a:bodyPr wrap="square" rtlCol="0">
            <a:spAutoFit/>
          </a:bodyPr>
          <a:lstStyle/>
          <a:p>
            <a:r>
              <a:rPr lang="en-US" b="1" dirty="0"/>
              <a:t>Martin Luther at age forty-two, depicted as a conscientious and determined man by the German painter Lucas Cranach in </a:t>
            </a:r>
            <a:r>
              <a:rPr lang="en-US" b="1" dirty="0" smtClean="0"/>
              <a:t>1525.</a:t>
            </a:r>
            <a:endParaRPr lang="en-US" dirty="0"/>
          </a:p>
        </p:txBody>
      </p:sp>
    </p:spTree>
  </p:cSld>
  <p:clrMapOvr>
    <a:masterClrMapping/>
  </p:clrMapOvr>
  <p:transition>
    <p:rand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English Bill of Rights Influence </a:t>
            </a:r>
            <a:endParaRPr lang="en-US" dirty="0"/>
          </a:p>
        </p:txBody>
      </p:sp>
      <p:sp>
        <p:nvSpPr>
          <p:cNvPr id="6" name="Content Placeholder 5"/>
          <p:cNvSpPr>
            <a:spLocks noGrp="1"/>
          </p:cNvSpPr>
          <p:nvPr>
            <p:ph idx="1"/>
          </p:nvPr>
        </p:nvSpPr>
        <p:spPr/>
        <p:txBody>
          <a:bodyPr/>
          <a:lstStyle/>
          <a:p>
            <a:r>
              <a:rPr lang="en-US" dirty="0" smtClean="0"/>
              <a:t>US rights influenced by English Bill of Rights </a:t>
            </a:r>
          </a:p>
          <a:p>
            <a:r>
              <a:rPr lang="en-US" i="1" dirty="0" err="1" smtClean="0"/>
              <a:t>Habeous</a:t>
            </a:r>
            <a:r>
              <a:rPr lang="en-US" i="1" dirty="0" smtClean="0"/>
              <a:t> corpus:  </a:t>
            </a:r>
            <a:r>
              <a:rPr lang="en-US" dirty="0" smtClean="0"/>
              <a:t>can’t hold you in jail w/out being charged</a:t>
            </a:r>
          </a:p>
          <a:p>
            <a:r>
              <a:rPr lang="en-US" dirty="0" smtClean="0"/>
              <a:t>Freedom of speech and worship</a:t>
            </a:r>
          </a:p>
          <a:p>
            <a:r>
              <a:rPr lang="en-US" dirty="0" smtClean="0"/>
              <a:t>Checks and balances</a:t>
            </a:r>
          </a:p>
          <a:p>
            <a:pPr>
              <a:buNone/>
            </a:pPr>
            <a:endParaRPr lang="en-US" i="1" dirty="0"/>
          </a:p>
        </p:txBody>
      </p:sp>
      <p:sp>
        <p:nvSpPr>
          <p:cNvPr id="5" name="Slide Number Placeholder 4"/>
          <p:cNvSpPr>
            <a:spLocks noGrp="1"/>
          </p:cNvSpPr>
          <p:nvPr>
            <p:ph type="sldNum" sz="quarter" idx="12"/>
          </p:nvPr>
        </p:nvSpPr>
        <p:spPr/>
        <p:txBody>
          <a:bodyPr/>
          <a:lstStyle/>
          <a:p>
            <a:pPr>
              <a:defRPr/>
            </a:pPr>
            <a:fld id="{CFC94278-6EF4-447C-9449-2B7AC5125DFA}" type="slidenum">
              <a:rPr lang="en-US" altLang="en-US" smtClean="0"/>
              <a:pPr>
                <a:defRPr/>
              </a:pPr>
              <a:t>20</a:t>
            </a:fld>
            <a:endParaRPr lang="en-US" altLang="en-US"/>
          </a:p>
        </p:txBody>
      </p:sp>
    </p:spTree>
  </p:cSld>
  <p:clrMapOvr>
    <a:masterClrMapping/>
  </p:clrMapOvr>
  <p:transition>
    <p:rand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447800" y="0"/>
            <a:ext cx="6248400" cy="1295400"/>
          </a:xfrm>
        </p:spPr>
        <p:txBody>
          <a:bodyPr/>
          <a:lstStyle/>
          <a:p>
            <a:r>
              <a:rPr lang="en-US" dirty="0" smtClean="0"/>
              <a:t>The Dutch Republic</a:t>
            </a:r>
          </a:p>
        </p:txBody>
      </p:sp>
      <p:sp>
        <p:nvSpPr>
          <p:cNvPr id="23555" name="Rectangle 3"/>
          <p:cNvSpPr>
            <a:spLocks noGrp="1" noChangeArrowheads="1"/>
          </p:cNvSpPr>
          <p:nvPr>
            <p:ph idx="1"/>
          </p:nvPr>
        </p:nvSpPr>
        <p:spPr>
          <a:xfrm>
            <a:off x="381000" y="914400"/>
            <a:ext cx="8534400" cy="5211763"/>
          </a:xfrm>
        </p:spPr>
        <p:txBody>
          <a:bodyPr>
            <a:normAutofit fontScale="92500" lnSpcReduction="10000"/>
          </a:bodyPr>
          <a:lstStyle/>
          <a:p>
            <a:r>
              <a:rPr lang="en-US" sz="2400" dirty="0" smtClean="0"/>
              <a:t>Mid-16</a:t>
            </a:r>
            <a:r>
              <a:rPr lang="en-US" sz="2400" baseline="30000" dirty="0" smtClean="0"/>
              <a:t>th</a:t>
            </a:r>
            <a:r>
              <a:rPr lang="en-US" sz="2400" dirty="0" smtClean="0"/>
              <a:t> century, authority over Low Countries rested w/ Spain</a:t>
            </a:r>
          </a:p>
          <a:p>
            <a:r>
              <a:rPr lang="en-US" sz="2400" dirty="0" smtClean="0"/>
              <a:t>King Philip II of Spain attempts to suppress Calvinists in Netherlands, 1566</a:t>
            </a:r>
          </a:p>
          <a:p>
            <a:r>
              <a:rPr lang="en-US" sz="2400" dirty="0" smtClean="0"/>
              <a:t>Large-scale rebellion follows, and by 1581 Netherlands declares independence</a:t>
            </a:r>
          </a:p>
          <a:p>
            <a:pPr lvl="1"/>
            <a:r>
              <a:rPr lang="en-US" sz="2400" dirty="0" smtClean="0"/>
              <a:t>Spain officially recognizes their independence at the end of the Thirty Years’ War in 1648</a:t>
            </a:r>
          </a:p>
          <a:p>
            <a:r>
              <a:rPr lang="en-US" sz="2400" b="1" dirty="0" smtClean="0"/>
              <a:t>Based on a representative parliamentary system</a:t>
            </a:r>
          </a:p>
          <a:p>
            <a:pPr lvl="1"/>
            <a:r>
              <a:rPr lang="en-US" sz="2400" b="1" dirty="0" smtClean="0"/>
              <a:t>England and the Dutch republics were historical experiments</a:t>
            </a:r>
          </a:p>
          <a:p>
            <a:pPr lvl="1"/>
            <a:r>
              <a:rPr lang="en-US" sz="2400" b="1" dirty="0" smtClean="0"/>
              <a:t>Allowed for merchants to be part of politics</a:t>
            </a:r>
          </a:p>
          <a:p>
            <a:pPr lvl="2"/>
            <a:r>
              <a:rPr lang="en-US" sz="2000" b="1" dirty="0" smtClean="0"/>
              <a:t>State policy favored maritime trade and building commercial empires overseas </a:t>
            </a:r>
          </a:p>
          <a:p>
            <a:pPr lvl="1"/>
            <a:endParaRPr lang="en-US" sz="2400" b="1" dirty="0" smtClean="0"/>
          </a:p>
        </p:txBody>
      </p:sp>
      <p:sp>
        <p:nvSpPr>
          <p:cNvPr id="6" name="Slide Number Placeholder 5"/>
          <p:cNvSpPr>
            <a:spLocks noGrp="1"/>
          </p:cNvSpPr>
          <p:nvPr>
            <p:ph type="sldNum" sz="quarter" idx="12"/>
          </p:nvPr>
        </p:nvSpPr>
        <p:spPr/>
        <p:txBody>
          <a:bodyPr/>
          <a:lstStyle/>
          <a:p>
            <a:pPr>
              <a:defRPr/>
            </a:pPr>
            <a:fld id="{96292A8A-D6FD-4579-9C81-24D5C73CFD0D}" type="slidenum">
              <a:rPr lang="en-US" altLang="en-US"/>
              <a:pPr>
                <a:defRPr/>
              </a:pPr>
              <a:t>21</a:t>
            </a:fld>
            <a:endParaRPr lang="en-US" altLang="en-US"/>
          </a:p>
        </p:txBody>
      </p:sp>
      <p:pic>
        <p:nvPicPr>
          <p:cNvPr id="8193" name="Picture 1" descr="C:\Documents and Settings\ELIZABETH_CAIN\Local Settings\Temporary Internet Files\Content.IE5\7UOVQSAO\MP910216383[1].png"/>
          <p:cNvPicPr>
            <a:picLocks noChangeAspect="1" noChangeArrowheads="1"/>
          </p:cNvPicPr>
          <p:nvPr/>
        </p:nvPicPr>
        <p:blipFill>
          <a:blip r:embed="rId2" cstate="print"/>
          <a:srcRect/>
          <a:stretch>
            <a:fillRect/>
          </a:stretch>
        </p:blipFill>
        <p:spPr bwMode="auto">
          <a:xfrm>
            <a:off x="7366544" y="3810000"/>
            <a:ext cx="2057399" cy="1792363"/>
          </a:xfrm>
          <a:prstGeom prst="rect">
            <a:avLst/>
          </a:prstGeom>
          <a:noFill/>
        </p:spPr>
      </p:pic>
    </p:spTree>
  </p:cSld>
  <p:clrMapOvr>
    <a:masterClrMapping/>
  </p:clrMapOvr>
  <p:transition>
    <p:rand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3600" dirty="0" smtClean="0"/>
              <a:t>Absolutism and Divine Right</a:t>
            </a:r>
            <a:endParaRPr lang="en-US" sz="3600" dirty="0"/>
          </a:p>
        </p:txBody>
      </p:sp>
      <p:pic>
        <p:nvPicPr>
          <p:cNvPr id="9" name="Content Placeholder 8"/>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13710" y="1086976"/>
            <a:ext cx="3798690" cy="4790885"/>
          </a:xfrm>
        </p:spPr>
      </p:pic>
      <p:sp>
        <p:nvSpPr>
          <p:cNvPr id="8" name="Content Placeholder 7"/>
          <p:cNvSpPr>
            <a:spLocks noGrp="1"/>
          </p:cNvSpPr>
          <p:nvPr>
            <p:ph sz="half" idx="2"/>
          </p:nvPr>
        </p:nvSpPr>
        <p:spPr>
          <a:xfrm>
            <a:off x="4241975" y="1063423"/>
            <a:ext cx="4444825" cy="4194377"/>
          </a:xfrm>
        </p:spPr>
        <p:txBody>
          <a:bodyPr>
            <a:normAutofit fontScale="92500" lnSpcReduction="10000"/>
          </a:bodyPr>
          <a:lstStyle/>
          <a:p>
            <a:r>
              <a:rPr lang="en-US" sz="2100" b="1" dirty="0" smtClean="0"/>
              <a:t>Absolutism</a:t>
            </a:r>
          </a:p>
          <a:p>
            <a:pPr lvl="1"/>
            <a:r>
              <a:rPr lang="en-US" sz="2100" dirty="0" smtClean="0"/>
              <a:t>Absolute rule</a:t>
            </a:r>
            <a:endParaRPr lang="en-US" sz="2100" dirty="0" smtClean="0"/>
          </a:p>
          <a:p>
            <a:pPr lvl="1"/>
            <a:r>
              <a:rPr lang="en-US" sz="2100" b="1" dirty="0" err="1" smtClean="0"/>
              <a:t>Prinicple</a:t>
            </a:r>
            <a:r>
              <a:rPr lang="en-US" sz="2100" b="1" dirty="0" smtClean="0"/>
              <a:t> of “Divine Right of kings”</a:t>
            </a:r>
          </a:p>
          <a:p>
            <a:pPr lvl="1"/>
            <a:r>
              <a:rPr lang="en-US" sz="2100" b="1" dirty="0" smtClean="0"/>
              <a:t>Authority given by god and they serve as “Gods lieutenants on earth”</a:t>
            </a:r>
          </a:p>
          <a:p>
            <a:pPr lvl="1"/>
            <a:r>
              <a:rPr lang="en-US" sz="2100" b="1" dirty="0" smtClean="0"/>
              <a:t>Rebellion is “blasphemy”</a:t>
            </a:r>
          </a:p>
          <a:p>
            <a:endParaRPr lang="en-US" dirty="0"/>
          </a:p>
          <a:p>
            <a:r>
              <a:rPr lang="en-US" dirty="0" smtClean="0"/>
              <a:t>Chief architect of French absolutism was Cardinal Richelieu</a:t>
            </a:r>
          </a:p>
          <a:p>
            <a:pPr lvl="1"/>
            <a:r>
              <a:rPr lang="en-US" dirty="0" smtClean="0"/>
              <a:t>Helped undermine the power of the French nobles </a:t>
            </a:r>
          </a:p>
          <a:p>
            <a:endParaRPr lang="en-US" dirty="0" smtClean="0"/>
          </a:p>
          <a:p>
            <a:endParaRPr lang="en-US" dirty="0" smtClean="0"/>
          </a:p>
          <a:p>
            <a:endParaRPr lang="en-US" dirty="0"/>
          </a:p>
          <a:p>
            <a:endParaRPr lang="en-US" dirty="0" smtClean="0"/>
          </a:p>
        </p:txBody>
      </p:sp>
      <p:sp>
        <p:nvSpPr>
          <p:cNvPr id="5" name="Slide Number Placeholder 4"/>
          <p:cNvSpPr>
            <a:spLocks noGrp="1"/>
          </p:cNvSpPr>
          <p:nvPr>
            <p:ph type="sldNum" sz="quarter" idx="12"/>
          </p:nvPr>
        </p:nvSpPr>
        <p:spPr/>
        <p:txBody>
          <a:bodyPr/>
          <a:lstStyle/>
          <a:p>
            <a:pPr>
              <a:defRPr/>
            </a:pPr>
            <a:fld id="{94025354-3F64-4197-955F-3C2B7A4D2572}" type="slidenum">
              <a:rPr lang="en-US" altLang="en-US" smtClean="0"/>
              <a:pPr>
                <a:defRPr/>
              </a:pPr>
              <a:t>22</a:t>
            </a:fld>
            <a:endParaRPr lang="en-US" altLang="en-US"/>
          </a:p>
        </p:txBody>
      </p:sp>
      <p:sp>
        <p:nvSpPr>
          <p:cNvPr id="2" name="TextBox 1"/>
          <p:cNvSpPr txBox="1"/>
          <p:nvPr/>
        </p:nvSpPr>
        <p:spPr>
          <a:xfrm>
            <a:off x="258369" y="5877861"/>
            <a:ext cx="4161231" cy="1015663"/>
          </a:xfrm>
          <a:prstGeom prst="rect">
            <a:avLst/>
          </a:prstGeom>
          <a:noFill/>
        </p:spPr>
        <p:txBody>
          <a:bodyPr wrap="square" rtlCol="0">
            <a:spAutoFit/>
          </a:bodyPr>
          <a:lstStyle/>
          <a:p>
            <a:r>
              <a:rPr lang="en-US" sz="1200" dirty="0"/>
              <a:t>Although best known as Louis XIII's “first minister,” Cardinal Richelieu also gained fame for his patronage of the arts. Most notably, he founded the </a:t>
            </a:r>
            <a:r>
              <a:rPr lang="en-US" sz="1200" dirty="0" err="1"/>
              <a:t>Académie</a:t>
            </a:r>
            <a:r>
              <a:rPr lang="en-US" sz="1200" dirty="0"/>
              <a:t> </a:t>
            </a:r>
            <a:r>
              <a:rPr lang="en-US" sz="1200" dirty="0" err="1"/>
              <a:t>Française</a:t>
            </a:r>
            <a:r>
              <a:rPr lang="en-US" sz="1200" dirty="0"/>
              <a:t>, the learned society responsible for matters pertaining to the French language.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34633" y="5209896"/>
            <a:ext cx="1810913" cy="1724304"/>
          </a:xfrm>
          <a:prstGeom prst="rect">
            <a:avLst/>
          </a:prstGeom>
        </p:spPr>
      </p:pic>
    </p:spTree>
    <p:extLst>
      <p:ext uri="{BB962C8B-B14F-4D97-AF65-F5344CB8AC3E}">
        <p14:creationId xmlns:p14="http://schemas.microsoft.com/office/powerpoint/2010/main" val="1809538757"/>
      </p:ext>
    </p:extLst>
  </p:cSld>
  <p:clrMapOvr>
    <a:masterClrMapping/>
  </p:clrMapOvr>
  <p:transition>
    <p:rand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sz="3800" smtClean="0"/>
              <a:t>Louis XIV (The “Sun King,” 1643-1715)</a:t>
            </a:r>
          </a:p>
        </p:txBody>
      </p:sp>
      <p:sp>
        <p:nvSpPr>
          <p:cNvPr id="25603" name="Rectangle 3"/>
          <p:cNvSpPr>
            <a:spLocks noGrp="1" noChangeArrowheads="1"/>
          </p:cNvSpPr>
          <p:nvPr>
            <p:ph sz="half" idx="1"/>
          </p:nvPr>
        </p:nvSpPr>
        <p:spPr>
          <a:xfrm>
            <a:off x="228600" y="1752600"/>
            <a:ext cx="4267200" cy="4373563"/>
          </a:xfrm>
        </p:spPr>
        <p:txBody>
          <a:bodyPr>
            <a:normAutofit fontScale="85000" lnSpcReduction="10000"/>
          </a:bodyPr>
          <a:lstStyle/>
          <a:p>
            <a:r>
              <a:rPr lang="en-US" sz="2000" i="1" dirty="0" err="1" smtClean="0"/>
              <a:t>L’état</a:t>
            </a:r>
            <a:r>
              <a:rPr lang="en-US" sz="2000" i="1" dirty="0" smtClean="0"/>
              <a:t>, </a:t>
            </a:r>
            <a:r>
              <a:rPr lang="en-US" sz="2000" i="1" dirty="0" err="1" smtClean="0"/>
              <a:t>c’est</a:t>
            </a:r>
            <a:r>
              <a:rPr lang="en-US" sz="2000" i="1" dirty="0" smtClean="0"/>
              <a:t> </a:t>
            </a:r>
            <a:r>
              <a:rPr lang="en-US" sz="2000" i="1" dirty="0" err="1" smtClean="0"/>
              <a:t>moi</a:t>
            </a:r>
            <a:r>
              <a:rPr lang="en-US" sz="2000" i="1" dirty="0" smtClean="0"/>
              <a:t>:</a:t>
            </a:r>
            <a:r>
              <a:rPr lang="en-US" sz="2000" dirty="0" smtClean="0"/>
              <a:t> “The State – that’s me.”</a:t>
            </a:r>
          </a:p>
          <a:p>
            <a:r>
              <a:rPr lang="en-US" sz="2000" dirty="0" smtClean="0"/>
              <a:t>Magnificent palace at Versailles, 1670s, becomes his court</a:t>
            </a:r>
          </a:p>
          <a:p>
            <a:pPr lvl="1"/>
            <a:r>
              <a:rPr lang="en-US" sz="2000" dirty="0" smtClean="0"/>
              <a:t>Largest building in Europe</a:t>
            </a:r>
          </a:p>
          <a:p>
            <a:pPr lvl="1"/>
            <a:r>
              <a:rPr lang="en-US" sz="2000" dirty="0" smtClean="0"/>
              <a:t>1,400 fountains</a:t>
            </a:r>
          </a:p>
          <a:p>
            <a:pPr lvl="1"/>
            <a:r>
              <a:rPr lang="en-US" sz="2000" dirty="0" smtClean="0"/>
              <a:t>25,000 fully grown trees transplanted</a:t>
            </a:r>
          </a:p>
          <a:p>
            <a:pPr lvl="1"/>
            <a:r>
              <a:rPr lang="en-US" sz="2000" dirty="0" smtClean="0"/>
              <a:t>230 acres of formal gardens</a:t>
            </a:r>
          </a:p>
          <a:p>
            <a:pPr lvl="1"/>
            <a:r>
              <a:rPr lang="en-US" sz="2000" dirty="0" smtClean="0"/>
              <a:t>Capable of housing 10,000 people</a:t>
            </a:r>
          </a:p>
          <a:p>
            <a:r>
              <a:rPr lang="en-US" sz="2000" b="1" dirty="0" smtClean="0"/>
              <a:t>Power centered in court, important nobles pressured to maintain presence</a:t>
            </a:r>
          </a:p>
        </p:txBody>
      </p:sp>
      <p:pic>
        <p:nvPicPr>
          <p:cNvPr id="7" name="Content Placeholder 6" descr="Louis-XIV-of-France.jpg"/>
          <p:cNvPicPr>
            <a:picLocks noGrp="1" noChangeAspect="1"/>
          </p:cNvPicPr>
          <p:nvPr>
            <p:ph sz="half" idx="2"/>
          </p:nvPr>
        </p:nvPicPr>
        <p:blipFill>
          <a:blip r:embed="rId2" cstate="print"/>
          <a:stretch>
            <a:fillRect/>
          </a:stretch>
        </p:blipFill>
        <p:spPr>
          <a:xfrm>
            <a:off x="4953000" y="1082285"/>
            <a:ext cx="4065430" cy="5775715"/>
          </a:xfrm>
        </p:spPr>
      </p:pic>
      <p:sp>
        <p:nvSpPr>
          <p:cNvPr id="6" name="Slide Number Placeholder 5"/>
          <p:cNvSpPr>
            <a:spLocks noGrp="1"/>
          </p:cNvSpPr>
          <p:nvPr>
            <p:ph type="sldNum" sz="quarter" idx="12"/>
          </p:nvPr>
        </p:nvSpPr>
        <p:spPr/>
        <p:txBody>
          <a:bodyPr/>
          <a:lstStyle/>
          <a:p>
            <a:pPr>
              <a:defRPr/>
            </a:pPr>
            <a:fld id="{88743839-028E-4037-99CC-17429414785C}" type="slidenum">
              <a:rPr lang="en-US" altLang="en-US"/>
              <a:pPr>
                <a:defRPr/>
              </a:pPr>
              <a:t>23</a:t>
            </a:fld>
            <a:endParaRPr lang="en-US" altLang="en-US"/>
          </a:p>
        </p:txBody>
      </p:sp>
    </p:spTree>
  </p:cSld>
  <p:clrMapOvr>
    <a:masterClrMapping/>
  </p:clrMapOvr>
  <p:transition>
    <p:rand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4000" dirty="0" smtClean="0"/>
              <a:t>Louis XIV</a:t>
            </a:r>
            <a:endParaRPr lang="en-US" sz="4000" dirty="0"/>
          </a:p>
        </p:txBody>
      </p:sp>
      <p:pic>
        <p:nvPicPr>
          <p:cNvPr id="9" name="Content Placeholder 8" descr="louis XIV.jpg"/>
          <p:cNvPicPr>
            <a:picLocks noGrp="1" noChangeAspect="1"/>
          </p:cNvPicPr>
          <p:nvPr>
            <p:ph idx="1"/>
          </p:nvPr>
        </p:nvPicPr>
        <p:blipFill>
          <a:blip r:embed="rId2" cstate="print"/>
          <a:stretch>
            <a:fillRect/>
          </a:stretch>
        </p:blipFill>
        <p:spPr>
          <a:xfrm>
            <a:off x="4495800" y="1032478"/>
            <a:ext cx="4628408" cy="5809688"/>
          </a:xfrm>
        </p:spPr>
      </p:pic>
      <p:sp>
        <p:nvSpPr>
          <p:cNvPr id="8" name="Text Placeholder 7"/>
          <p:cNvSpPr>
            <a:spLocks noGrp="1"/>
          </p:cNvSpPr>
          <p:nvPr>
            <p:ph type="body" sz="half" idx="2"/>
          </p:nvPr>
        </p:nvSpPr>
        <p:spPr>
          <a:xfrm>
            <a:off x="866440" y="3129281"/>
            <a:ext cx="3324559" cy="3652519"/>
          </a:xfrm>
        </p:spPr>
        <p:txBody>
          <a:bodyPr>
            <a:normAutofit fontScale="92500" lnSpcReduction="10000"/>
          </a:bodyPr>
          <a:lstStyle/>
          <a:p>
            <a:r>
              <a:rPr lang="en-US" sz="2000" dirty="0" smtClean="0"/>
              <a:t>The French painter </a:t>
            </a:r>
            <a:r>
              <a:rPr lang="en-US" sz="2000" dirty="0" err="1" smtClean="0"/>
              <a:t>Hyacinthe</a:t>
            </a:r>
            <a:r>
              <a:rPr lang="en-US" sz="2000" dirty="0" smtClean="0"/>
              <a:t> </a:t>
            </a:r>
            <a:r>
              <a:rPr lang="en-US" sz="2000" dirty="0" err="1" smtClean="0"/>
              <a:t>Rigaud</a:t>
            </a:r>
            <a:r>
              <a:rPr lang="en-US" sz="2000" dirty="0" smtClean="0"/>
              <a:t>, renowned for his portrait paintings of the royalty and nobility of Europe, created this vision of Louis XIV. </a:t>
            </a:r>
            <a:r>
              <a:rPr lang="en-US" sz="2000" b="1" dirty="0" smtClean="0"/>
              <a:t>Louis' reign, from 1643 to his death in 1715, lasted seventy-two years, three months, and eighteen days, and is the longest documented reign of any European monarch</a:t>
            </a:r>
            <a:r>
              <a:rPr lang="en-US" b="1" dirty="0" smtClean="0"/>
              <a:t>.</a:t>
            </a:r>
            <a:endParaRPr lang="en-US" b="1" dirty="0"/>
          </a:p>
        </p:txBody>
      </p:sp>
      <p:sp>
        <p:nvSpPr>
          <p:cNvPr id="5" name="Slide Number Placeholder 4"/>
          <p:cNvSpPr>
            <a:spLocks noGrp="1"/>
          </p:cNvSpPr>
          <p:nvPr>
            <p:ph type="sldNum" sz="quarter" idx="12"/>
          </p:nvPr>
        </p:nvSpPr>
        <p:spPr/>
        <p:txBody>
          <a:bodyPr/>
          <a:lstStyle/>
          <a:p>
            <a:pPr>
              <a:defRPr/>
            </a:pPr>
            <a:fld id="{CFC94278-6EF4-447C-9449-2B7AC5125DFA}" type="slidenum">
              <a:rPr lang="en-US" altLang="en-US" smtClean="0"/>
              <a:pPr>
                <a:defRPr/>
              </a:pPr>
              <a:t>24</a:t>
            </a:fld>
            <a:endParaRPr lang="en-US" altLang="en-US"/>
          </a:p>
        </p:txBody>
      </p:sp>
    </p:spTree>
  </p:cSld>
  <p:clrMapOvr>
    <a:masterClrMapping/>
  </p:clrMapOvr>
  <p:transition>
    <p:rand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Versailles</a:t>
            </a:r>
            <a:endParaRPr lang="en-US" dirty="0"/>
          </a:p>
        </p:txBody>
      </p:sp>
      <p:pic>
        <p:nvPicPr>
          <p:cNvPr id="5" name="Content Placeholder 4" descr="Versailles%203.jpg"/>
          <p:cNvPicPr>
            <a:picLocks noGrp="1" noChangeAspect="1"/>
          </p:cNvPicPr>
          <p:nvPr>
            <p:ph idx="1"/>
          </p:nvPr>
        </p:nvPicPr>
        <p:blipFill>
          <a:blip r:embed="rId2" cstate="print"/>
          <a:stretch>
            <a:fillRect/>
          </a:stretch>
        </p:blipFill>
        <p:spPr>
          <a:xfrm>
            <a:off x="533400" y="1143000"/>
            <a:ext cx="7912832" cy="5493478"/>
          </a:xfrm>
        </p:spPr>
      </p:pic>
      <p:sp>
        <p:nvSpPr>
          <p:cNvPr id="4" name="Slide Number Placeholder 3"/>
          <p:cNvSpPr>
            <a:spLocks noGrp="1"/>
          </p:cNvSpPr>
          <p:nvPr>
            <p:ph type="sldNum" sz="quarter" idx="12"/>
          </p:nvPr>
        </p:nvSpPr>
        <p:spPr/>
        <p:txBody>
          <a:bodyPr/>
          <a:lstStyle/>
          <a:p>
            <a:pPr>
              <a:defRPr/>
            </a:pPr>
            <a:fld id="{53B2ECA2-984D-4D01-A705-047E9CF99B2D}" type="slidenum">
              <a:rPr lang="en-US" altLang="en-US" smtClean="0"/>
              <a:pPr>
                <a:defRPr/>
              </a:pPr>
              <a:t>25</a:t>
            </a:fld>
            <a:endParaRPr lang="en-US" altLang="en-US"/>
          </a:p>
        </p:txBody>
      </p:sp>
    </p:spTree>
  </p:cSld>
  <p:clrMapOvr>
    <a:masterClrMapping/>
  </p:clrMapOvr>
  <p:transition>
    <p:rand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Louis XIV and Nobles at Court</a:t>
            </a:r>
            <a:endParaRPr lang="en-US" dirty="0"/>
          </a:p>
        </p:txBody>
      </p:sp>
      <p:sp>
        <p:nvSpPr>
          <p:cNvPr id="3" name="Content Placeholder 2"/>
          <p:cNvSpPr>
            <a:spLocks noGrp="1"/>
          </p:cNvSpPr>
          <p:nvPr>
            <p:ph sz="half" idx="1"/>
          </p:nvPr>
        </p:nvSpPr>
        <p:spPr>
          <a:xfrm>
            <a:off x="228600" y="2209800"/>
            <a:ext cx="3429000" cy="3916363"/>
          </a:xfrm>
        </p:spPr>
        <p:txBody>
          <a:bodyPr>
            <a:normAutofit lnSpcReduction="10000"/>
          </a:bodyPr>
          <a:lstStyle/>
          <a:p>
            <a:r>
              <a:rPr lang="en-US" dirty="0" smtClean="0"/>
              <a:t>Prominent nobles established residence at Versailles w/ families</a:t>
            </a:r>
          </a:p>
          <a:p>
            <a:pPr lvl="1"/>
            <a:r>
              <a:rPr lang="en-US" dirty="0" smtClean="0"/>
              <a:t>Kept his eye on them</a:t>
            </a:r>
          </a:p>
          <a:p>
            <a:pPr lvl="1"/>
            <a:r>
              <a:rPr lang="en-US" dirty="0" smtClean="0"/>
              <a:t>They master court rituals and attended banquets, concerts, opera, balls, and theatrical performances</a:t>
            </a:r>
          </a:p>
          <a:p>
            <a:r>
              <a:rPr lang="en-US" dirty="0" smtClean="0"/>
              <a:t>Patronized painters, sculptors, architects, and writers</a:t>
            </a:r>
          </a:p>
          <a:p>
            <a:r>
              <a:rPr lang="en-US" dirty="0" smtClean="0"/>
              <a:t>Ran the state  </a:t>
            </a:r>
          </a:p>
          <a:p>
            <a:endParaRPr lang="en-US" dirty="0"/>
          </a:p>
        </p:txBody>
      </p:sp>
      <p:pic>
        <p:nvPicPr>
          <p:cNvPr id="7" name="Content Placeholder 6" descr="Louis XIV court life.jpg"/>
          <p:cNvPicPr>
            <a:picLocks noGrp="1" noChangeAspect="1"/>
          </p:cNvPicPr>
          <p:nvPr>
            <p:ph sz="half" idx="2"/>
          </p:nvPr>
        </p:nvPicPr>
        <p:blipFill>
          <a:blip r:embed="rId2" cstate="print"/>
          <a:stretch>
            <a:fillRect/>
          </a:stretch>
        </p:blipFill>
        <p:spPr>
          <a:xfrm>
            <a:off x="3657600" y="1936900"/>
            <a:ext cx="5411536" cy="3352800"/>
          </a:xfrm>
        </p:spPr>
      </p:pic>
      <p:sp>
        <p:nvSpPr>
          <p:cNvPr id="4" name="Slide Number Placeholder 3"/>
          <p:cNvSpPr>
            <a:spLocks noGrp="1"/>
          </p:cNvSpPr>
          <p:nvPr>
            <p:ph type="sldNum" sz="quarter" idx="12"/>
          </p:nvPr>
        </p:nvSpPr>
        <p:spPr/>
        <p:txBody>
          <a:bodyPr/>
          <a:lstStyle/>
          <a:p>
            <a:pPr>
              <a:defRPr/>
            </a:pPr>
            <a:fld id="{53B2ECA2-984D-4D01-A705-047E9CF99B2D}" type="slidenum">
              <a:rPr lang="en-US" altLang="en-US" smtClean="0"/>
              <a:pPr>
                <a:defRPr/>
              </a:pPr>
              <a:t>26</a:t>
            </a:fld>
            <a:endParaRPr lang="en-US" altLang="en-US" dirty="0"/>
          </a:p>
        </p:txBody>
      </p:sp>
      <p:sp>
        <p:nvSpPr>
          <p:cNvPr id="8" name="TextBox 7"/>
          <p:cNvSpPr txBox="1"/>
          <p:nvPr/>
        </p:nvSpPr>
        <p:spPr>
          <a:xfrm>
            <a:off x="5099303" y="5334000"/>
            <a:ext cx="4044697" cy="369332"/>
          </a:xfrm>
          <a:prstGeom prst="rect">
            <a:avLst/>
          </a:prstGeom>
          <a:noFill/>
        </p:spPr>
        <p:txBody>
          <a:bodyPr wrap="none" rtlCol="0">
            <a:spAutoFit/>
          </a:bodyPr>
          <a:lstStyle/>
          <a:p>
            <a:r>
              <a:rPr lang="en-US" dirty="0" smtClean="0"/>
              <a:t>Louis XIV meets Persian ambassador</a:t>
            </a:r>
            <a:endParaRPr lang="en-US" dirty="0"/>
          </a:p>
        </p:txBody>
      </p:sp>
    </p:spTree>
  </p:cSld>
  <p:clrMapOvr>
    <a:masterClrMapping/>
  </p:clrMapOvr>
  <p:transition>
    <p:random/>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 Czars of Russia</a:t>
            </a:r>
            <a:endParaRPr lang="en-US" dirty="0"/>
          </a:p>
        </p:txBody>
      </p:sp>
      <p:pic>
        <p:nvPicPr>
          <p:cNvPr id="48130" name="Picture 2"/>
          <p:cNvPicPr>
            <a:picLocks noGrp="1" noChangeAspect="1" noChangeArrowheads="1"/>
          </p:cNvPicPr>
          <p:nvPr>
            <p:ph sz="half" idx="1"/>
          </p:nvPr>
        </p:nvPicPr>
        <p:blipFill>
          <a:blip r:embed="rId2" cstate="print"/>
          <a:srcRect/>
          <a:stretch>
            <a:fillRect/>
          </a:stretch>
        </p:blipFill>
        <p:spPr bwMode="auto">
          <a:xfrm>
            <a:off x="381000" y="1524000"/>
            <a:ext cx="3581400" cy="4552627"/>
          </a:xfrm>
          <a:prstGeom prst="rect">
            <a:avLst/>
          </a:prstGeom>
          <a:noFill/>
          <a:ln w="9525">
            <a:noFill/>
            <a:miter lim="800000"/>
            <a:headEnd/>
            <a:tailEnd/>
          </a:ln>
          <a:effectLst/>
        </p:spPr>
      </p:pic>
      <p:sp>
        <p:nvSpPr>
          <p:cNvPr id="4" name="Content Placeholder 3"/>
          <p:cNvSpPr>
            <a:spLocks noGrp="1"/>
          </p:cNvSpPr>
          <p:nvPr>
            <p:ph sz="half" idx="2"/>
          </p:nvPr>
        </p:nvSpPr>
        <p:spPr>
          <a:xfrm>
            <a:off x="4191000" y="1447800"/>
            <a:ext cx="4648200" cy="4678363"/>
          </a:xfrm>
        </p:spPr>
        <p:txBody>
          <a:bodyPr>
            <a:normAutofit fontScale="92500" lnSpcReduction="20000"/>
          </a:bodyPr>
          <a:lstStyle/>
          <a:p>
            <a:r>
              <a:rPr lang="en-US" dirty="0" smtClean="0"/>
              <a:t>Ivan III (1462-1505)</a:t>
            </a:r>
          </a:p>
          <a:p>
            <a:r>
              <a:rPr lang="en-US" sz="2000" dirty="0" smtClean="0"/>
              <a:t>Conquered territory around Moscow and liberated Russia from Mongols</a:t>
            </a:r>
          </a:p>
          <a:p>
            <a:r>
              <a:rPr lang="en-US" sz="2000" dirty="0" smtClean="0"/>
              <a:t>Ivan IV also known as </a:t>
            </a:r>
            <a:r>
              <a:rPr lang="en-US" sz="2000" b="1" dirty="0" smtClean="0"/>
              <a:t>“The Terrible”</a:t>
            </a:r>
          </a:p>
          <a:p>
            <a:r>
              <a:rPr lang="en-US" sz="2000" dirty="0" smtClean="0"/>
              <a:t>Came to throne at 3 and </a:t>
            </a:r>
            <a:r>
              <a:rPr lang="en-US" sz="2000" b="1" dirty="0" smtClean="0"/>
              <a:t>boyars (nobles)</a:t>
            </a:r>
            <a:r>
              <a:rPr lang="en-US" sz="2000" dirty="0" smtClean="0"/>
              <a:t> tried to control him</a:t>
            </a:r>
          </a:p>
          <a:p>
            <a:r>
              <a:rPr lang="en-US" sz="2000" dirty="0" smtClean="0"/>
              <a:t>Seized throne at 16 and made himself </a:t>
            </a:r>
            <a:r>
              <a:rPr lang="en-US" sz="2000" b="1" dirty="0" smtClean="0"/>
              <a:t>Czar = “</a:t>
            </a:r>
            <a:r>
              <a:rPr lang="en-US" sz="2000" b="1" dirty="0" err="1" smtClean="0"/>
              <a:t>caesar</a:t>
            </a:r>
            <a:r>
              <a:rPr lang="en-US" sz="2000" b="1" dirty="0" smtClean="0"/>
              <a:t>” </a:t>
            </a:r>
          </a:p>
          <a:p>
            <a:r>
              <a:rPr lang="en-US" sz="2000" dirty="0" smtClean="0"/>
              <a:t>Early period was the “good years”</a:t>
            </a:r>
          </a:p>
          <a:p>
            <a:r>
              <a:rPr lang="en-US" sz="2000" dirty="0" smtClean="0"/>
              <a:t>Bad years after wife dies </a:t>
            </a:r>
          </a:p>
          <a:p>
            <a:r>
              <a:rPr lang="en-US" sz="2000" dirty="0" smtClean="0"/>
              <a:t>Secret police killed 1,000s</a:t>
            </a:r>
          </a:p>
          <a:p>
            <a:r>
              <a:rPr lang="en-US" sz="2000" dirty="0" smtClean="0"/>
              <a:t>1581, he killed his oldest son in a quarrel</a:t>
            </a:r>
          </a:p>
          <a:p>
            <a:pPr lvl="1"/>
            <a:r>
              <a:rPr lang="en-US" sz="1600" dirty="0" smtClean="0"/>
              <a:t>Left only his weak 2</a:t>
            </a:r>
            <a:r>
              <a:rPr lang="en-US" sz="1600" baseline="30000" dirty="0" smtClean="0"/>
              <a:t>nd</a:t>
            </a:r>
            <a:r>
              <a:rPr lang="en-US" sz="1600" dirty="0" smtClean="0"/>
              <a:t> son as heir</a:t>
            </a:r>
          </a:p>
          <a:p>
            <a:endParaRPr lang="en-US" sz="2000" dirty="0" smtClean="0"/>
          </a:p>
          <a:p>
            <a:endParaRPr lang="en-US" sz="2000" dirty="0"/>
          </a:p>
        </p:txBody>
      </p:sp>
      <p:sp>
        <p:nvSpPr>
          <p:cNvPr id="5" name="Slide Number Placeholder 4"/>
          <p:cNvSpPr>
            <a:spLocks noGrp="1"/>
          </p:cNvSpPr>
          <p:nvPr>
            <p:ph type="sldNum" sz="quarter" idx="12"/>
          </p:nvPr>
        </p:nvSpPr>
        <p:spPr/>
        <p:txBody>
          <a:bodyPr/>
          <a:lstStyle/>
          <a:p>
            <a:pPr>
              <a:defRPr/>
            </a:pPr>
            <a:fld id="{CFC94278-6EF4-447C-9449-2B7AC5125DFA}" type="slidenum">
              <a:rPr lang="en-US" altLang="en-US" smtClean="0"/>
              <a:pPr>
                <a:defRPr/>
              </a:pPr>
              <a:t>27</a:t>
            </a:fld>
            <a:endParaRPr lang="en-US" altLang="en-US" dirty="0"/>
          </a:p>
        </p:txBody>
      </p:sp>
    </p:spTree>
  </p:cSld>
  <p:clrMapOvr>
    <a:masterClrMapping/>
  </p:clrMapOvr>
  <p:transition>
    <p:random/>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457200"/>
            <a:ext cx="8001000" cy="1219200"/>
          </a:xfrm>
        </p:spPr>
        <p:txBody>
          <a:bodyPr/>
          <a:lstStyle/>
          <a:p>
            <a:r>
              <a:rPr lang="en-US" sz="3800" b="1" dirty="0" smtClean="0"/>
              <a:t>Russia: The Romanov Dynasty (1613-1917</a:t>
            </a:r>
            <a:r>
              <a:rPr lang="en-US" sz="3800" dirty="0" smtClean="0"/>
              <a:t>)</a:t>
            </a:r>
          </a:p>
        </p:txBody>
      </p:sp>
      <p:sp>
        <p:nvSpPr>
          <p:cNvPr id="26627" name="Rectangle 3"/>
          <p:cNvSpPr>
            <a:spLocks noGrp="1" noChangeArrowheads="1"/>
          </p:cNvSpPr>
          <p:nvPr>
            <p:ph sz="half" idx="1"/>
          </p:nvPr>
        </p:nvSpPr>
        <p:spPr>
          <a:xfrm>
            <a:off x="457200" y="1752600"/>
            <a:ext cx="6096000" cy="4373563"/>
          </a:xfrm>
        </p:spPr>
        <p:txBody>
          <a:bodyPr>
            <a:normAutofit fontScale="92500" lnSpcReduction="10000"/>
          </a:bodyPr>
          <a:lstStyle/>
          <a:p>
            <a:r>
              <a:rPr lang="en-US" b="1" dirty="0" smtClean="0"/>
              <a:t>Peter the Great</a:t>
            </a:r>
          </a:p>
          <a:p>
            <a:r>
              <a:rPr lang="en-US" sz="2600" dirty="0" smtClean="0"/>
              <a:t>Reigned 1682-1725</a:t>
            </a:r>
          </a:p>
          <a:p>
            <a:r>
              <a:rPr lang="en-US" sz="2200" dirty="0" smtClean="0"/>
              <a:t>Worked to modernize Russia on western European model</a:t>
            </a:r>
          </a:p>
          <a:p>
            <a:pPr lvl="1"/>
            <a:r>
              <a:rPr lang="en-US" sz="1800" dirty="0" smtClean="0"/>
              <a:t>Toured Germany, Netherlands, England to learn Western administrative methods, military technology</a:t>
            </a:r>
          </a:p>
          <a:p>
            <a:pPr lvl="2"/>
            <a:r>
              <a:rPr lang="en-US" sz="1400" dirty="0" smtClean="0"/>
              <a:t>Rowdy group</a:t>
            </a:r>
          </a:p>
          <a:p>
            <a:pPr lvl="1"/>
            <a:r>
              <a:rPr lang="en-US" sz="2200" dirty="0" smtClean="0"/>
              <a:t>Developed modern Russian army, reformed Russian government bureaucracy, demanded changes in fashion: beards forbidden</a:t>
            </a:r>
          </a:p>
          <a:p>
            <a:pPr lvl="1"/>
            <a:r>
              <a:rPr lang="en-US" sz="2200" dirty="0" smtClean="0"/>
              <a:t>Built new capital at St. Petersburg</a:t>
            </a:r>
          </a:p>
          <a:p>
            <a:pPr>
              <a:buNone/>
            </a:pPr>
            <a:endParaRPr lang="en-US" sz="2200" dirty="0" smtClean="0"/>
          </a:p>
        </p:txBody>
      </p:sp>
      <p:sp>
        <p:nvSpPr>
          <p:cNvPr id="6" name="Slide Number Placeholder 5"/>
          <p:cNvSpPr>
            <a:spLocks noGrp="1"/>
          </p:cNvSpPr>
          <p:nvPr>
            <p:ph type="sldNum" sz="quarter" idx="12"/>
          </p:nvPr>
        </p:nvSpPr>
        <p:spPr/>
        <p:txBody>
          <a:bodyPr/>
          <a:lstStyle/>
          <a:p>
            <a:pPr>
              <a:defRPr/>
            </a:pPr>
            <a:fld id="{91657FBA-C177-4D9E-8013-B62FB0BD3854}" type="slidenum">
              <a:rPr lang="en-US" altLang="en-US"/>
              <a:pPr>
                <a:defRPr/>
              </a:pPr>
              <a:t>28</a:t>
            </a:fld>
            <a:endParaRPr lang="en-US" altLang="en-US"/>
          </a:p>
        </p:txBody>
      </p:sp>
      <p:pic>
        <p:nvPicPr>
          <p:cNvPr id="7" name="Picture 6" descr="Peter-the-Great_1.jpg"/>
          <p:cNvPicPr>
            <a:picLocks noChangeAspect="1"/>
          </p:cNvPicPr>
          <p:nvPr/>
        </p:nvPicPr>
        <p:blipFill>
          <a:blip r:embed="rId2" cstate="print"/>
          <a:stretch>
            <a:fillRect/>
          </a:stretch>
        </p:blipFill>
        <p:spPr>
          <a:xfrm rot="21190755">
            <a:off x="6445438" y="1722546"/>
            <a:ext cx="2477488" cy="3237251"/>
          </a:xfrm>
          <a:prstGeom prst="rect">
            <a:avLst/>
          </a:prstGeom>
        </p:spPr>
      </p:pic>
    </p:spTree>
  </p:cSld>
  <p:clrMapOvr>
    <a:masterClrMapping/>
  </p:clrMapOvr>
  <p:transition>
    <p:random/>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85800" y="2060575"/>
            <a:ext cx="3151484" cy="4195763"/>
          </a:xfrm>
        </p:spPr>
      </p:pic>
      <p:sp>
        <p:nvSpPr>
          <p:cNvPr id="4" name="Content Placeholder 3"/>
          <p:cNvSpPr>
            <a:spLocks noGrp="1"/>
          </p:cNvSpPr>
          <p:nvPr>
            <p:ph sz="half" idx="2"/>
          </p:nvPr>
        </p:nvSpPr>
        <p:spPr/>
        <p:txBody>
          <a:bodyPr/>
          <a:lstStyle/>
          <a:p>
            <a:r>
              <a:rPr lang="en-US" dirty="0" smtClean="0"/>
              <a:t>Peter the Great </a:t>
            </a:r>
            <a:r>
              <a:rPr lang="en-US" dirty="0" err="1" smtClean="0"/>
              <a:t>icognito</a:t>
            </a:r>
            <a:endParaRPr lang="en-US" dirty="0"/>
          </a:p>
        </p:txBody>
      </p:sp>
      <p:sp>
        <p:nvSpPr>
          <p:cNvPr id="5" name="Slide Number Placeholder 4"/>
          <p:cNvSpPr>
            <a:spLocks noGrp="1"/>
          </p:cNvSpPr>
          <p:nvPr>
            <p:ph type="sldNum" sz="quarter" idx="12"/>
          </p:nvPr>
        </p:nvSpPr>
        <p:spPr/>
        <p:txBody>
          <a:bodyPr/>
          <a:lstStyle/>
          <a:p>
            <a:pPr>
              <a:defRPr/>
            </a:pPr>
            <a:fld id="{CFC94278-6EF4-447C-9449-2B7AC5125DFA}" type="slidenum">
              <a:rPr lang="en-US" altLang="en-US" smtClean="0"/>
              <a:pPr>
                <a:defRPr/>
              </a:pPr>
              <a:t>29</a:t>
            </a:fld>
            <a:endParaRPr lang="en-US" altLang="en-US"/>
          </a:p>
        </p:txBody>
      </p:sp>
    </p:spTree>
    <p:extLst>
      <p:ext uri="{BB962C8B-B14F-4D97-AF65-F5344CB8AC3E}">
        <p14:creationId xmlns:p14="http://schemas.microsoft.com/office/powerpoint/2010/main" val="3283305483"/>
      </p:ext>
    </p:extLst>
  </p:cSld>
  <p:clrMapOvr>
    <a:masterClrMapping/>
  </p:clrMapOvr>
  <p:transition>
    <p:rand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09600" y="457200"/>
            <a:ext cx="7086600" cy="914400"/>
          </a:xfrm>
        </p:spPr>
        <p:txBody>
          <a:bodyPr/>
          <a:lstStyle/>
          <a:p>
            <a:r>
              <a:rPr lang="en-US" dirty="0" smtClean="0"/>
              <a:t>The Demand for Reform</a:t>
            </a:r>
          </a:p>
        </p:txBody>
      </p:sp>
      <p:sp>
        <p:nvSpPr>
          <p:cNvPr id="11267" name="Rectangle 3"/>
          <p:cNvSpPr>
            <a:spLocks noGrp="1" noChangeArrowheads="1"/>
          </p:cNvSpPr>
          <p:nvPr>
            <p:ph sz="half" idx="1"/>
          </p:nvPr>
        </p:nvSpPr>
        <p:spPr>
          <a:xfrm>
            <a:off x="0" y="1752600"/>
            <a:ext cx="3352800" cy="4373563"/>
          </a:xfrm>
        </p:spPr>
        <p:txBody>
          <a:bodyPr>
            <a:normAutofit fontScale="92500" lnSpcReduction="20000"/>
          </a:bodyPr>
          <a:lstStyle/>
          <a:p>
            <a:r>
              <a:rPr lang="en-US" sz="1800" b="1" dirty="0" smtClean="0"/>
              <a:t>Luther’s expanded critique</a:t>
            </a:r>
          </a:p>
          <a:p>
            <a:pPr lvl="1"/>
            <a:r>
              <a:rPr lang="en-US" sz="1800" dirty="0" smtClean="0"/>
              <a:t>Closure of monasteries</a:t>
            </a:r>
          </a:p>
          <a:p>
            <a:pPr lvl="1"/>
            <a:r>
              <a:rPr lang="en-US" sz="1800" dirty="0" smtClean="0"/>
              <a:t>Translations of Bible into vernacular</a:t>
            </a:r>
          </a:p>
          <a:p>
            <a:pPr lvl="1"/>
            <a:r>
              <a:rPr lang="en-US" sz="1800" dirty="0" smtClean="0"/>
              <a:t>End of priestly authority, especially the Pope</a:t>
            </a:r>
          </a:p>
          <a:p>
            <a:pPr lvl="2"/>
            <a:r>
              <a:rPr lang="en-US" sz="1800" dirty="0" smtClean="0"/>
              <a:t>Return to biblical text for authority</a:t>
            </a:r>
          </a:p>
          <a:p>
            <a:r>
              <a:rPr lang="en-US" sz="1800" dirty="0" smtClean="0"/>
              <a:t>German princes interested </a:t>
            </a:r>
          </a:p>
          <a:p>
            <a:pPr lvl="1"/>
            <a:r>
              <a:rPr lang="en-US" sz="1800" dirty="0" smtClean="0"/>
              <a:t>Opportunities for assertion of local control</a:t>
            </a:r>
          </a:p>
          <a:p>
            <a:r>
              <a:rPr lang="en-US" sz="1800" dirty="0" smtClean="0"/>
              <a:t>Support for reform spreads throughout Germany</a:t>
            </a:r>
          </a:p>
        </p:txBody>
      </p:sp>
      <p:pic>
        <p:nvPicPr>
          <p:cNvPr id="9" name="Content Placeholder 8" descr="LUther.jpg"/>
          <p:cNvPicPr>
            <a:picLocks noGrp="1" noChangeAspect="1"/>
          </p:cNvPicPr>
          <p:nvPr>
            <p:ph sz="half" idx="2"/>
          </p:nvPr>
        </p:nvPicPr>
        <p:blipFill>
          <a:blip r:embed="rId2" cstate="print"/>
          <a:stretch>
            <a:fillRect/>
          </a:stretch>
        </p:blipFill>
        <p:spPr>
          <a:xfrm>
            <a:off x="3581400" y="1112124"/>
            <a:ext cx="5233352" cy="3993276"/>
          </a:xfrm>
        </p:spPr>
      </p:pic>
      <p:sp>
        <p:nvSpPr>
          <p:cNvPr id="6" name="Slide Number Placeholder 5"/>
          <p:cNvSpPr>
            <a:spLocks noGrp="1"/>
          </p:cNvSpPr>
          <p:nvPr>
            <p:ph type="sldNum" sz="quarter" idx="12"/>
          </p:nvPr>
        </p:nvSpPr>
        <p:spPr/>
        <p:txBody>
          <a:bodyPr/>
          <a:lstStyle/>
          <a:p>
            <a:pPr>
              <a:defRPr/>
            </a:pPr>
            <a:fld id="{4D773226-1CC6-4C02-9C79-0CD89D6606DC}" type="slidenum">
              <a:rPr lang="en-US" altLang="en-US"/>
              <a:pPr>
                <a:defRPr/>
              </a:pPr>
              <a:t>3</a:t>
            </a:fld>
            <a:endParaRPr lang="en-US" altLang="en-US"/>
          </a:p>
        </p:txBody>
      </p:sp>
      <p:sp>
        <p:nvSpPr>
          <p:cNvPr id="10" name="TextBox 9"/>
          <p:cNvSpPr txBox="1"/>
          <p:nvPr/>
        </p:nvSpPr>
        <p:spPr>
          <a:xfrm>
            <a:off x="3429000" y="5105400"/>
            <a:ext cx="5562600" cy="1754326"/>
          </a:xfrm>
          <a:prstGeom prst="rect">
            <a:avLst/>
          </a:prstGeom>
          <a:noFill/>
        </p:spPr>
        <p:txBody>
          <a:bodyPr wrap="square" rtlCol="0">
            <a:spAutoFit/>
          </a:bodyPr>
          <a:lstStyle/>
          <a:p>
            <a:r>
              <a:rPr lang="en-US" dirty="0" smtClean="0"/>
              <a:t>This sixteenth-century painting by the well-known German artist Lucas Cranach the Elder shows Martin Luther and his supporters using a giant quill to write their demands for religious reform on a church door. It memorializes the posting of the Ninety-five Theses in 1517, which launched the Protestant Reformation. </a:t>
            </a:r>
            <a:endParaRPr lang="en-US" dirty="0"/>
          </a:p>
        </p:txBody>
      </p:sp>
    </p:spTree>
  </p:cSld>
  <p:clrMapOvr>
    <a:masterClrMapping/>
  </p:clrMapOvr>
  <p:transition>
    <p:random/>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447800"/>
            <a:ext cx="3265503" cy="914400"/>
          </a:xfrm>
        </p:spPr>
        <p:txBody>
          <a:bodyPr/>
          <a:lstStyle/>
          <a:p>
            <a:r>
              <a:rPr lang="en-US" b="1" dirty="0" smtClean="0"/>
              <a:t>More examples of “Westernization</a:t>
            </a:r>
            <a:r>
              <a:rPr lang="en-US" dirty="0" smtClean="0"/>
              <a:t>”</a:t>
            </a:r>
            <a:endParaRPr lang="en-US" dirty="0"/>
          </a:p>
        </p:txBody>
      </p:sp>
      <p:sp>
        <p:nvSpPr>
          <p:cNvPr id="9" name="Text Placeholder 8"/>
          <p:cNvSpPr>
            <a:spLocks noGrp="1"/>
          </p:cNvSpPr>
          <p:nvPr>
            <p:ph type="body" sz="half" idx="2"/>
          </p:nvPr>
        </p:nvSpPr>
        <p:spPr>
          <a:xfrm>
            <a:off x="152400" y="2438401"/>
            <a:ext cx="2895601" cy="3428999"/>
          </a:xfrm>
        </p:spPr>
        <p:txBody>
          <a:bodyPr/>
          <a:lstStyle/>
          <a:p>
            <a:r>
              <a:rPr lang="en-US" dirty="0"/>
              <a:t>Introduced potatoes, became a staple of their diet</a:t>
            </a:r>
          </a:p>
          <a:p>
            <a:r>
              <a:rPr lang="en-US" dirty="0"/>
              <a:t>Started 1</a:t>
            </a:r>
            <a:r>
              <a:rPr lang="en-US" baseline="30000" dirty="0"/>
              <a:t>st</a:t>
            </a:r>
            <a:r>
              <a:rPr lang="en-US" dirty="0"/>
              <a:t> Russian newspaper</a:t>
            </a:r>
          </a:p>
          <a:p>
            <a:r>
              <a:rPr lang="en-US" dirty="0"/>
              <a:t>Ordered nobles to wear Western fashion</a:t>
            </a:r>
          </a:p>
          <a:p>
            <a:r>
              <a:rPr lang="en-US" b="1" dirty="0"/>
              <a:t>Opened schools to advance navigation, science, arts</a:t>
            </a:r>
          </a:p>
          <a:p>
            <a:endParaRPr lang="en-US" b="1" dirty="0"/>
          </a:p>
          <a:p>
            <a:endParaRPr lang="en-US" dirty="0"/>
          </a:p>
        </p:txBody>
      </p:sp>
      <p:sp>
        <p:nvSpPr>
          <p:cNvPr id="5" name="Slide Number Placeholder 4"/>
          <p:cNvSpPr>
            <a:spLocks noGrp="1"/>
          </p:cNvSpPr>
          <p:nvPr>
            <p:ph type="sldNum" sz="quarter" idx="12"/>
          </p:nvPr>
        </p:nvSpPr>
        <p:spPr/>
        <p:txBody>
          <a:bodyPr/>
          <a:lstStyle/>
          <a:p>
            <a:pPr>
              <a:defRPr/>
            </a:pPr>
            <a:fld id="{CFC94278-6EF4-447C-9449-2B7AC5125DFA}" type="slidenum">
              <a:rPr lang="en-US" altLang="en-US" smtClean="0"/>
              <a:pPr>
                <a:defRPr/>
              </a:pPr>
              <a:t>30</a:t>
            </a:fld>
            <a:endParaRPr lang="en-US" altLang="en-US"/>
          </a:p>
        </p:txBody>
      </p:sp>
      <p:pic>
        <p:nvPicPr>
          <p:cNvPr id="6" name="Content Placeholder 5"/>
          <p:cNvPicPr>
            <a:picLocks noGrp="1" noChangeAspect="1"/>
          </p:cNvPicPr>
          <p:nvPr>
            <p:ph sz="half" idx="4294967295"/>
          </p:nvPr>
        </p:nvPicPr>
        <p:blipFill>
          <a:blip r:embed="rId2">
            <a:extLst>
              <a:ext uri="{28A0092B-C50C-407E-A947-70E740481C1C}">
                <a14:useLocalDpi xmlns:a14="http://schemas.microsoft.com/office/drawing/2010/main" val="0"/>
              </a:ext>
            </a:extLst>
          </a:blip>
          <a:stretch>
            <a:fillRect/>
          </a:stretch>
        </p:blipFill>
        <p:spPr>
          <a:xfrm>
            <a:off x="3208231" y="0"/>
            <a:ext cx="4562356" cy="5407429"/>
          </a:xfrm>
        </p:spPr>
      </p:pic>
      <p:pic>
        <p:nvPicPr>
          <p:cNvPr id="49154" name="Picture 2" descr="C:\Documents and Settings\ELIZABETH_CAIN\Local Settings\Temporary Internet Files\Content.IE5\F1IWKIVV\MC900358665[1].wmf"/>
          <p:cNvPicPr>
            <a:picLocks noChangeAspect="1" noChangeArrowheads="1"/>
          </p:cNvPicPr>
          <p:nvPr/>
        </p:nvPicPr>
        <p:blipFill>
          <a:blip r:embed="rId3" cstate="print"/>
          <a:srcRect/>
          <a:stretch>
            <a:fillRect/>
          </a:stretch>
        </p:blipFill>
        <p:spPr bwMode="auto">
          <a:xfrm>
            <a:off x="0" y="5726582"/>
            <a:ext cx="1372203" cy="1131418"/>
          </a:xfrm>
          <a:prstGeom prst="rect">
            <a:avLst/>
          </a:prstGeom>
          <a:noFill/>
        </p:spPr>
      </p:pic>
      <p:sp>
        <p:nvSpPr>
          <p:cNvPr id="7" name="TextBox 6"/>
          <p:cNvSpPr txBox="1"/>
          <p:nvPr/>
        </p:nvSpPr>
        <p:spPr>
          <a:xfrm>
            <a:off x="2819400" y="5483630"/>
            <a:ext cx="6324600" cy="1169551"/>
          </a:xfrm>
          <a:prstGeom prst="rect">
            <a:avLst/>
          </a:prstGeom>
          <a:noFill/>
        </p:spPr>
        <p:txBody>
          <a:bodyPr wrap="square" rtlCol="0">
            <a:spAutoFit/>
          </a:bodyPr>
          <a:lstStyle/>
          <a:p>
            <a:r>
              <a:rPr lang="en-US" sz="1400" dirty="0"/>
              <a:t>Tsar Peter the Great, with a pair of shears, readies himself to remove the beard of a conservative noble. Peter had traveled widely in Europe, and he wanted to impose newer European customs on his subjects. That included being more cleanly shaved. Nobles wishing to keep their beloved beards had to pay a yearly tax to do so. </a:t>
            </a:r>
          </a:p>
        </p:txBody>
      </p:sp>
    </p:spTree>
  </p:cSld>
  <p:clrMapOvr>
    <a:masterClrMapping/>
  </p:clrMapOvr>
  <p:transition>
    <p:random/>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St. Petersburg</a:t>
            </a:r>
            <a:endParaRPr lang="en-US" dirty="0"/>
          </a:p>
        </p:txBody>
      </p:sp>
      <p:pic>
        <p:nvPicPr>
          <p:cNvPr id="47106" name="Picture 2"/>
          <p:cNvPicPr>
            <a:picLocks noGrp="1" noChangeAspect="1" noChangeArrowheads="1"/>
          </p:cNvPicPr>
          <p:nvPr>
            <p:ph sz="half" idx="1"/>
          </p:nvPr>
        </p:nvPicPr>
        <p:blipFill>
          <a:blip r:embed="rId2" cstate="print"/>
          <a:srcRect/>
          <a:stretch>
            <a:fillRect/>
          </a:stretch>
        </p:blipFill>
        <p:spPr bwMode="auto">
          <a:xfrm>
            <a:off x="16823" y="1226229"/>
            <a:ext cx="4024036" cy="5631771"/>
          </a:xfrm>
          <a:prstGeom prst="rect">
            <a:avLst/>
          </a:prstGeom>
          <a:noFill/>
          <a:ln w="9525">
            <a:noFill/>
            <a:miter lim="800000"/>
            <a:headEnd/>
            <a:tailEnd/>
          </a:ln>
          <a:effectLst/>
        </p:spPr>
      </p:pic>
      <p:sp>
        <p:nvSpPr>
          <p:cNvPr id="8" name="Content Placeholder 7"/>
          <p:cNvSpPr>
            <a:spLocks noGrp="1"/>
          </p:cNvSpPr>
          <p:nvPr>
            <p:ph sz="half" idx="2"/>
          </p:nvPr>
        </p:nvSpPr>
        <p:spPr>
          <a:xfrm>
            <a:off x="4267200" y="1752600"/>
            <a:ext cx="4876800" cy="4373563"/>
          </a:xfrm>
        </p:spPr>
        <p:txBody>
          <a:bodyPr/>
          <a:lstStyle/>
          <a:p>
            <a:r>
              <a:rPr lang="en-US" dirty="0" err="1" smtClean="0"/>
              <a:t>Warmwater</a:t>
            </a:r>
            <a:r>
              <a:rPr lang="en-US" dirty="0" smtClean="0"/>
              <a:t> seaport built in 1703 to serve as </a:t>
            </a:r>
            <a:r>
              <a:rPr lang="en-US" b="1" dirty="0" smtClean="0"/>
              <a:t>capital</a:t>
            </a:r>
            <a:r>
              <a:rPr lang="en-US" dirty="0" smtClean="0"/>
              <a:t> and for the </a:t>
            </a:r>
            <a:r>
              <a:rPr lang="en-US" b="1" dirty="0" smtClean="0"/>
              <a:t>navy</a:t>
            </a:r>
          </a:p>
          <a:p>
            <a:pPr lvl="1"/>
            <a:r>
              <a:rPr lang="en-US" b="1" dirty="0" smtClean="0"/>
              <a:t>Capital until the Russian Revolution in 1917</a:t>
            </a:r>
          </a:p>
          <a:p>
            <a:r>
              <a:rPr lang="en-US" dirty="0" smtClean="0"/>
              <a:t>Goal was to dominate the Baltic Sea</a:t>
            </a:r>
          </a:p>
          <a:p>
            <a:r>
              <a:rPr lang="en-US" dirty="0" smtClean="0"/>
              <a:t>25,000-100,000 people died from harsh conditions building it</a:t>
            </a:r>
            <a:endParaRPr lang="en-US" dirty="0"/>
          </a:p>
        </p:txBody>
      </p:sp>
      <p:sp>
        <p:nvSpPr>
          <p:cNvPr id="5" name="Slide Number Placeholder 4"/>
          <p:cNvSpPr>
            <a:spLocks noGrp="1"/>
          </p:cNvSpPr>
          <p:nvPr>
            <p:ph type="sldNum" sz="quarter" idx="12"/>
          </p:nvPr>
        </p:nvSpPr>
        <p:spPr/>
        <p:txBody>
          <a:bodyPr/>
          <a:lstStyle/>
          <a:p>
            <a:pPr>
              <a:defRPr/>
            </a:pPr>
            <a:fld id="{CFC94278-6EF4-447C-9449-2B7AC5125DFA}" type="slidenum">
              <a:rPr lang="en-US" altLang="en-US" smtClean="0"/>
              <a:pPr>
                <a:defRPr/>
              </a:pPr>
              <a:t>31</a:t>
            </a:fld>
            <a:endParaRPr lang="en-US" altLang="en-US"/>
          </a:p>
        </p:txBody>
      </p:sp>
    </p:spTree>
  </p:cSld>
  <p:clrMapOvr>
    <a:masterClrMapping/>
  </p:clrMapOvr>
  <p:transition>
    <p:random/>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84709" y="452718"/>
            <a:ext cx="7281721" cy="1400530"/>
          </a:xfrm>
        </p:spPr>
        <p:txBody>
          <a:bodyPr/>
          <a:lstStyle/>
          <a:p>
            <a:r>
              <a:rPr lang="en-US" sz="3600" dirty="0" smtClean="0"/>
              <a:t>Peter Interrogating</a:t>
            </a:r>
            <a:br>
              <a:rPr lang="en-US" sz="3600" dirty="0" smtClean="0"/>
            </a:br>
            <a:r>
              <a:rPr lang="en-US" sz="3600" dirty="0" err="1" smtClean="0"/>
              <a:t>Czarovich</a:t>
            </a:r>
            <a:r>
              <a:rPr lang="en-US" sz="3600" dirty="0" smtClean="0"/>
              <a:t> Alexei at </a:t>
            </a:r>
            <a:r>
              <a:rPr lang="en-US" sz="3600" dirty="0" err="1" smtClean="0"/>
              <a:t>Peterhof</a:t>
            </a:r>
            <a:endParaRPr lang="en-US" sz="3600" dirty="0"/>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854" y="1811087"/>
            <a:ext cx="6310745" cy="4899275"/>
          </a:xfrm>
        </p:spPr>
      </p:pic>
      <p:sp>
        <p:nvSpPr>
          <p:cNvPr id="5" name="Slide Number Placeholder 4"/>
          <p:cNvSpPr>
            <a:spLocks noGrp="1"/>
          </p:cNvSpPr>
          <p:nvPr>
            <p:ph type="sldNum" sz="quarter" idx="12"/>
          </p:nvPr>
        </p:nvSpPr>
        <p:spPr/>
        <p:txBody>
          <a:bodyPr/>
          <a:lstStyle/>
          <a:p>
            <a:pPr>
              <a:defRPr/>
            </a:pPr>
            <a:fld id="{CFC94278-6EF4-447C-9449-2B7AC5125DFA}" type="slidenum">
              <a:rPr lang="en-US" altLang="en-US" smtClean="0"/>
              <a:pPr>
                <a:defRPr/>
              </a:pPr>
              <a:t>32</a:t>
            </a:fld>
            <a:endParaRPr lang="en-US" altLang="en-US"/>
          </a:p>
        </p:txBody>
      </p:sp>
      <p:sp>
        <p:nvSpPr>
          <p:cNvPr id="9" name="TextBox 8"/>
          <p:cNvSpPr txBox="1"/>
          <p:nvPr/>
        </p:nvSpPr>
        <p:spPr>
          <a:xfrm>
            <a:off x="6553200" y="1752600"/>
            <a:ext cx="2209800" cy="3139321"/>
          </a:xfrm>
          <a:prstGeom prst="rect">
            <a:avLst/>
          </a:prstGeom>
          <a:noFill/>
        </p:spPr>
        <p:txBody>
          <a:bodyPr wrap="square" rtlCol="0">
            <a:spAutoFit/>
          </a:bodyPr>
          <a:lstStyle/>
          <a:p>
            <a:r>
              <a:rPr lang="en-US" dirty="0" smtClean="0"/>
              <a:t>Alexei never had an interest in ruling.  He fled Russia.  After returning in 1718, Alexei begged forgiveness.  Soon Peter thought he was plotting against him.  He was later tortured and died.  </a:t>
            </a:r>
            <a:endParaRPr lang="en-US" dirty="0"/>
          </a:p>
        </p:txBody>
      </p:sp>
    </p:spTree>
    <p:extLst>
      <p:ext uri="{BB962C8B-B14F-4D97-AF65-F5344CB8AC3E}">
        <p14:creationId xmlns:p14="http://schemas.microsoft.com/office/powerpoint/2010/main" val="1530633852"/>
      </p:ext>
    </p:extLst>
  </p:cSld>
  <p:clrMapOvr>
    <a:masterClrMapping/>
  </p:clrMapOvr>
  <p:transition>
    <p:random/>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62400" y="304800"/>
            <a:ext cx="3804031" cy="1066800"/>
          </a:xfrm>
        </p:spPr>
        <p:txBody>
          <a:bodyPr>
            <a:normAutofit fontScale="90000"/>
          </a:bodyPr>
          <a:lstStyle/>
          <a:p>
            <a:r>
              <a:rPr lang="en-US" dirty="0" smtClean="0"/>
              <a:t>Catherine the Great </a:t>
            </a:r>
            <a:br>
              <a:rPr lang="en-US" dirty="0" smtClean="0"/>
            </a:br>
            <a:r>
              <a:rPr lang="en-US" dirty="0" smtClean="0"/>
              <a:t>1762-1796</a:t>
            </a:r>
            <a:endParaRPr lang="en-US" dirty="0"/>
          </a:p>
        </p:txBody>
      </p:sp>
      <p:pic>
        <p:nvPicPr>
          <p:cNvPr id="7" name="Content Placeholder 6" descr="catherine the great.jpg"/>
          <p:cNvPicPr>
            <a:picLocks noGrp="1" noChangeAspect="1"/>
          </p:cNvPicPr>
          <p:nvPr>
            <p:ph sz="half" idx="1"/>
          </p:nvPr>
        </p:nvPicPr>
        <p:blipFill>
          <a:blip r:embed="rId2" cstate="print"/>
          <a:stretch>
            <a:fillRect/>
          </a:stretch>
        </p:blipFill>
        <p:spPr>
          <a:xfrm>
            <a:off x="0" y="14671"/>
            <a:ext cx="3810000" cy="4793777"/>
          </a:xfrm>
        </p:spPr>
      </p:pic>
      <p:sp>
        <p:nvSpPr>
          <p:cNvPr id="9" name="Content Placeholder 8"/>
          <p:cNvSpPr>
            <a:spLocks noGrp="1"/>
          </p:cNvSpPr>
          <p:nvPr>
            <p:ph sz="half" idx="2"/>
          </p:nvPr>
        </p:nvSpPr>
        <p:spPr>
          <a:xfrm>
            <a:off x="4191000" y="2133600"/>
            <a:ext cx="4953000" cy="4068763"/>
          </a:xfrm>
        </p:spPr>
        <p:txBody>
          <a:bodyPr/>
          <a:lstStyle/>
          <a:p>
            <a:r>
              <a:rPr lang="en-US" dirty="0" smtClean="0"/>
              <a:t>Referred to as an </a:t>
            </a:r>
            <a:r>
              <a:rPr lang="en-US" b="1" dirty="0" smtClean="0"/>
              <a:t>Enlightened Despot</a:t>
            </a:r>
          </a:p>
          <a:p>
            <a:r>
              <a:rPr lang="en-US" dirty="0" smtClean="0"/>
              <a:t>Worked to improve </a:t>
            </a:r>
            <a:r>
              <a:rPr lang="en-US" dirty="0" err="1" smtClean="0"/>
              <a:t>gov’t</a:t>
            </a:r>
            <a:r>
              <a:rPr lang="en-US" dirty="0" smtClean="0"/>
              <a:t> efficiency, expand Russia, and improve conditions for the serfs</a:t>
            </a:r>
          </a:p>
          <a:p>
            <a:r>
              <a:rPr lang="en-US" dirty="0" smtClean="0"/>
              <a:t>Worked to improve boyars treatment of serfs</a:t>
            </a:r>
          </a:p>
          <a:p>
            <a:pPr lvl="1"/>
            <a:r>
              <a:rPr lang="en-US" dirty="0" smtClean="0"/>
              <a:t>Ex. Stop penalties –torture, beating, mutilation</a:t>
            </a:r>
          </a:p>
          <a:p>
            <a:r>
              <a:rPr lang="en-US" dirty="0" smtClean="0"/>
              <a:t>Social Reform ends after </a:t>
            </a:r>
            <a:r>
              <a:rPr lang="en-US" dirty="0" err="1" smtClean="0"/>
              <a:t>Pugachev</a:t>
            </a:r>
            <a:r>
              <a:rPr lang="en-US" dirty="0" smtClean="0"/>
              <a:t> Rebellion</a:t>
            </a:r>
          </a:p>
          <a:p>
            <a:endParaRPr lang="en-US" dirty="0" smtClean="0"/>
          </a:p>
          <a:p>
            <a:endParaRPr lang="en-US" dirty="0" smtClean="0"/>
          </a:p>
          <a:p>
            <a:endParaRPr lang="en-US" dirty="0" smtClean="0"/>
          </a:p>
          <a:p>
            <a:endParaRPr lang="en-US" dirty="0"/>
          </a:p>
        </p:txBody>
      </p:sp>
      <p:sp>
        <p:nvSpPr>
          <p:cNvPr id="5" name="Slide Number Placeholder 4"/>
          <p:cNvSpPr>
            <a:spLocks noGrp="1"/>
          </p:cNvSpPr>
          <p:nvPr>
            <p:ph type="sldNum" sz="quarter" idx="12"/>
          </p:nvPr>
        </p:nvSpPr>
        <p:spPr/>
        <p:txBody>
          <a:bodyPr/>
          <a:lstStyle/>
          <a:p>
            <a:pPr>
              <a:defRPr/>
            </a:pPr>
            <a:fld id="{CFC94278-6EF4-447C-9449-2B7AC5125DFA}" type="slidenum">
              <a:rPr lang="en-US" altLang="en-US" smtClean="0"/>
              <a:pPr>
                <a:defRPr/>
              </a:pPr>
              <a:t>33</a:t>
            </a:fld>
            <a:endParaRPr lang="en-US" altLang="en-US" dirty="0"/>
          </a:p>
        </p:txBody>
      </p:sp>
      <p:sp>
        <p:nvSpPr>
          <p:cNvPr id="8" name="TextBox 7"/>
          <p:cNvSpPr txBox="1"/>
          <p:nvPr/>
        </p:nvSpPr>
        <p:spPr>
          <a:xfrm>
            <a:off x="0" y="4876800"/>
            <a:ext cx="4267200" cy="1846659"/>
          </a:xfrm>
          <a:prstGeom prst="rect">
            <a:avLst/>
          </a:prstGeom>
          <a:noFill/>
        </p:spPr>
        <p:txBody>
          <a:bodyPr wrap="square" rtlCol="0">
            <a:spAutoFit/>
          </a:bodyPr>
          <a:lstStyle/>
          <a:p>
            <a:r>
              <a:rPr lang="en-US" sz="1600" dirty="0" smtClean="0"/>
              <a:t>This is a regal Russian portrait of the German-born empress of Russia, Catherine II. Although admired by many Russians as a source of national pride, she is also remembered as a ruthless ruler who affirmed autocracy and extended serfdom on a large scale</a:t>
            </a:r>
            <a:r>
              <a:rPr lang="en-US" dirty="0" smtClean="0"/>
              <a:t>. </a:t>
            </a:r>
            <a:endParaRPr lang="en-US" dirty="0"/>
          </a:p>
        </p:txBody>
      </p:sp>
    </p:spTree>
  </p:cSld>
  <p:clrMapOvr>
    <a:masterClrMapping/>
  </p:clrMapOvr>
  <p:transition>
    <p:random/>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err="1" smtClean="0"/>
              <a:t>Pugachev</a:t>
            </a:r>
            <a:r>
              <a:rPr lang="en-US" dirty="0" smtClean="0"/>
              <a:t> Rebellion 1773-1774</a:t>
            </a:r>
            <a:endParaRPr lang="en-US" dirty="0"/>
          </a:p>
        </p:txBody>
      </p:sp>
      <p:sp>
        <p:nvSpPr>
          <p:cNvPr id="6" name="Content Placeholder 5"/>
          <p:cNvSpPr>
            <a:spLocks noGrp="1"/>
          </p:cNvSpPr>
          <p:nvPr>
            <p:ph idx="1"/>
          </p:nvPr>
        </p:nvSpPr>
        <p:spPr>
          <a:xfrm>
            <a:off x="152400" y="1752600"/>
            <a:ext cx="8991600" cy="4373563"/>
          </a:xfrm>
        </p:spPr>
        <p:txBody>
          <a:bodyPr/>
          <a:lstStyle/>
          <a:p>
            <a:r>
              <a:rPr lang="en-US" b="1" dirty="0" smtClean="0"/>
              <a:t>End of Catherine the Greats social reforms and continuation of Russian serfdom</a:t>
            </a:r>
          </a:p>
          <a:p>
            <a:r>
              <a:rPr lang="en-US" dirty="0" err="1" smtClean="0"/>
              <a:t>Yemalian</a:t>
            </a:r>
            <a:r>
              <a:rPr lang="en-US" dirty="0" smtClean="0"/>
              <a:t> </a:t>
            </a:r>
            <a:r>
              <a:rPr lang="en-US" dirty="0" err="1" smtClean="0"/>
              <a:t>Pugachev</a:t>
            </a:r>
            <a:r>
              <a:rPr lang="en-US" dirty="0" smtClean="0"/>
              <a:t>, a disgruntled soldier, mounts rebellion </a:t>
            </a:r>
          </a:p>
          <a:p>
            <a:r>
              <a:rPr lang="en-US" dirty="0" smtClean="0"/>
              <a:t>Raises an army of soldiers, serfs, exiles</a:t>
            </a:r>
          </a:p>
          <a:p>
            <a:r>
              <a:rPr lang="en-US" dirty="0" smtClean="0"/>
              <a:t>Killed 1,000s boyars</a:t>
            </a:r>
          </a:p>
          <a:p>
            <a:r>
              <a:rPr lang="en-US" dirty="0" err="1" smtClean="0"/>
              <a:t>Pugachev</a:t>
            </a:r>
            <a:r>
              <a:rPr lang="en-US" dirty="0" smtClean="0"/>
              <a:t> executed</a:t>
            </a:r>
          </a:p>
          <a:p>
            <a:endParaRPr lang="en-US" dirty="0" smtClean="0"/>
          </a:p>
          <a:p>
            <a:endParaRPr lang="en-US" b="1" dirty="0" smtClean="0"/>
          </a:p>
          <a:p>
            <a:endParaRPr lang="en-US" dirty="0"/>
          </a:p>
        </p:txBody>
      </p:sp>
      <p:sp>
        <p:nvSpPr>
          <p:cNvPr id="5" name="Slide Number Placeholder 4"/>
          <p:cNvSpPr>
            <a:spLocks noGrp="1"/>
          </p:cNvSpPr>
          <p:nvPr>
            <p:ph type="sldNum" sz="quarter" idx="12"/>
          </p:nvPr>
        </p:nvSpPr>
        <p:spPr/>
        <p:txBody>
          <a:bodyPr/>
          <a:lstStyle/>
          <a:p>
            <a:pPr>
              <a:defRPr/>
            </a:pPr>
            <a:fld id="{CFC94278-6EF4-447C-9449-2B7AC5125DFA}" type="slidenum">
              <a:rPr lang="en-US" altLang="en-US" smtClean="0"/>
              <a:pPr>
                <a:defRPr/>
              </a:pPr>
              <a:t>34</a:t>
            </a:fld>
            <a:endParaRPr lang="en-US" alt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6200" y="3348995"/>
            <a:ext cx="5257800" cy="3516922"/>
          </a:xfrm>
          <a:prstGeom prst="rect">
            <a:avLst/>
          </a:prstGeom>
        </p:spPr>
      </p:pic>
    </p:spTree>
  </p:cSld>
  <p:clrMapOvr>
    <a:masterClrMapping/>
  </p:clrMapOvr>
  <p:transition>
    <p:random/>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Serfdom in Russia</a:t>
            </a:r>
            <a:endParaRPr lang="en-US" dirty="0"/>
          </a:p>
        </p:txBody>
      </p:sp>
      <p:sp>
        <p:nvSpPr>
          <p:cNvPr id="3" name="Content Placeholder 2"/>
          <p:cNvSpPr>
            <a:spLocks noGrp="1"/>
          </p:cNvSpPr>
          <p:nvPr>
            <p:ph sz="half" idx="1"/>
          </p:nvPr>
        </p:nvSpPr>
        <p:spPr>
          <a:xfrm>
            <a:off x="484710" y="2549027"/>
            <a:ext cx="7055380" cy="4195763"/>
          </a:xfrm>
        </p:spPr>
        <p:txBody>
          <a:bodyPr>
            <a:normAutofit fontScale="92500" lnSpcReduction="20000"/>
          </a:bodyPr>
          <a:lstStyle/>
          <a:p>
            <a:r>
              <a:rPr lang="en-US" sz="2400" b="1" dirty="0" smtClean="0"/>
              <a:t>Labor System in Russia until 19</a:t>
            </a:r>
            <a:r>
              <a:rPr lang="en-US" sz="2400" b="1" baseline="30000" dirty="0" smtClean="0"/>
              <a:t>th</a:t>
            </a:r>
            <a:r>
              <a:rPr lang="en-US" sz="2400" b="1" dirty="0" smtClean="0"/>
              <a:t> c.</a:t>
            </a:r>
          </a:p>
          <a:p>
            <a:r>
              <a:rPr lang="en-US" sz="2400" b="1" dirty="0" smtClean="0"/>
              <a:t>Way that czars kept allegiance from the boyars</a:t>
            </a:r>
          </a:p>
          <a:p>
            <a:r>
              <a:rPr lang="en-US" sz="2400" b="1" dirty="0" smtClean="0"/>
              <a:t>Romanov czars restricted freedoms of Russian serfs</a:t>
            </a:r>
          </a:p>
          <a:p>
            <a:pPr lvl="1"/>
            <a:r>
              <a:rPr lang="en-US" sz="2200" b="1" dirty="0" smtClean="0"/>
              <a:t>1649 established a law code</a:t>
            </a:r>
            <a:r>
              <a:rPr lang="en-US" sz="2200" dirty="0" smtClean="0"/>
              <a:t> </a:t>
            </a:r>
            <a:r>
              <a:rPr lang="en-US" sz="2200" b="1" dirty="0" smtClean="0"/>
              <a:t>that provided strict state control over labor force w/ </a:t>
            </a:r>
            <a:r>
              <a:rPr lang="en-US" sz="2200" b="1" dirty="0" err="1" smtClean="0"/>
              <a:t>castelike</a:t>
            </a:r>
            <a:r>
              <a:rPr lang="en-US" sz="2200" b="1" dirty="0" smtClean="0"/>
              <a:t> social order	</a:t>
            </a:r>
          </a:p>
          <a:p>
            <a:pPr lvl="1"/>
            <a:r>
              <a:rPr lang="en-US" sz="2200" dirty="0" smtClean="0"/>
              <a:t>Restricted </a:t>
            </a:r>
            <a:r>
              <a:rPr lang="en-US" sz="2200" b="1" dirty="0" smtClean="0"/>
              <a:t>occupational and geographic mobility</a:t>
            </a:r>
          </a:p>
          <a:p>
            <a:r>
              <a:rPr lang="en-US" sz="2400" dirty="0" smtClean="0"/>
              <a:t>In 17</a:t>
            </a:r>
            <a:r>
              <a:rPr lang="en-US" sz="2400" baseline="30000" dirty="0" smtClean="0"/>
              <a:t>th</a:t>
            </a:r>
            <a:r>
              <a:rPr lang="en-US" sz="2400" dirty="0" smtClean="0"/>
              <a:t> and 18</a:t>
            </a:r>
            <a:r>
              <a:rPr lang="en-US" sz="2400" baseline="30000" dirty="0" smtClean="0"/>
              <a:t>th</a:t>
            </a:r>
            <a:r>
              <a:rPr lang="en-US" sz="2400" dirty="0" smtClean="0"/>
              <a:t> centuries, </a:t>
            </a:r>
            <a:r>
              <a:rPr lang="en-US" sz="2400" b="1" dirty="0" smtClean="0"/>
              <a:t>nobles sold serfs to one another </a:t>
            </a:r>
          </a:p>
          <a:p>
            <a:r>
              <a:rPr lang="en-US" sz="2400" b="1" dirty="0" smtClean="0"/>
              <a:t>Effect:  Allowed boyars to operate estates w/ inexpensive labor and huge income</a:t>
            </a:r>
          </a:p>
          <a:p>
            <a:endParaRPr lang="en-US" b="1" dirty="0" smtClean="0"/>
          </a:p>
          <a:p>
            <a:endParaRPr lang="en-US" dirty="0"/>
          </a:p>
        </p:txBody>
      </p:sp>
      <p:sp>
        <p:nvSpPr>
          <p:cNvPr id="4" name="Slide Number Placeholder 3"/>
          <p:cNvSpPr>
            <a:spLocks noGrp="1"/>
          </p:cNvSpPr>
          <p:nvPr>
            <p:ph type="sldNum" sz="quarter" idx="12"/>
          </p:nvPr>
        </p:nvSpPr>
        <p:spPr/>
        <p:txBody>
          <a:bodyPr/>
          <a:lstStyle/>
          <a:p>
            <a:pPr>
              <a:defRPr/>
            </a:pPr>
            <a:fld id="{53B2ECA2-984D-4D01-A705-047E9CF99B2D}" type="slidenum">
              <a:rPr lang="en-US" altLang="en-US" smtClean="0"/>
              <a:pPr>
                <a:defRPr/>
              </a:pPr>
              <a:t>35</a:t>
            </a:fld>
            <a:endParaRPr lang="en-US" altLang="en-US"/>
          </a:p>
        </p:txBody>
      </p:sp>
      <p:pic>
        <p:nvPicPr>
          <p:cNvPr id="51203" name="Picture 3" descr="C:\Documents and Settings\ELIZABETH_CAIN\Local Settings\Temporary Internet Files\Content.IE5\UVN5GDVS\MC900231468[1].wmf"/>
          <p:cNvPicPr>
            <a:picLocks noChangeAspect="1" noChangeArrowheads="1"/>
          </p:cNvPicPr>
          <p:nvPr/>
        </p:nvPicPr>
        <p:blipFill>
          <a:blip r:embed="rId2" cstate="print"/>
          <a:srcRect/>
          <a:stretch>
            <a:fillRect/>
          </a:stretch>
        </p:blipFill>
        <p:spPr bwMode="auto">
          <a:xfrm>
            <a:off x="5748968" y="-231977"/>
            <a:ext cx="2017463" cy="2590800"/>
          </a:xfrm>
          <a:prstGeom prst="rect">
            <a:avLst/>
          </a:prstGeom>
          <a:noFill/>
        </p:spPr>
      </p:pic>
      <p:pic>
        <p:nvPicPr>
          <p:cNvPr id="8" name="Picture 4" descr="C:\Documents and Settings\ELIZABETH_CAIN\Local Settings\Temporary Internet Files\Content.IE5\Y2SICPQK\MC900129216[1].wmf"/>
          <p:cNvPicPr>
            <a:picLocks noChangeAspect="1" noChangeArrowheads="1"/>
          </p:cNvPicPr>
          <p:nvPr/>
        </p:nvPicPr>
        <p:blipFill>
          <a:blip r:embed="rId3" cstate="print"/>
          <a:srcRect/>
          <a:stretch>
            <a:fillRect/>
          </a:stretch>
        </p:blipFill>
        <p:spPr bwMode="auto">
          <a:xfrm>
            <a:off x="7789984" y="3352800"/>
            <a:ext cx="1268272" cy="1009497"/>
          </a:xfrm>
          <a:prstGeom prst="rect">
            <a:avLst/>
          </a:prstGeom>
          <a:noFill/>
        </p:spPr>
      </p:pic>
    </p:spTree>
  </p:cSld>
  <p:clrMapOvr>
    <a:masterClrMapping/>
  </p:clrMapOvr>
  <p:transition>
    <p:random/>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710" y="295736"/>
            <a:ext cx="7055380" cy="1557512"/>
          </a:xfrm>
        </p:spPr>
        <p:txBody>
          <a:bodyPr/>
          <a:lstStyle/>
          <a:p>
            <a:r>
              <a:rPr lang="en-US" sz="1600" dirty="0"/>
              <a:t>This is a picture of </a:t>
            </a:r>
            <a:r>
              <a:rPr lang="en-US" sz="1600" b="1" dirty="0"/>
              <a:t>a peasant leaving his landlord </a:t>
            </a:r>
            <a:r>
              <a:rPr lang="en-US" sz="1600" dirty="0"/>
              <a:t>on </a:t>
            </a:r>
            <a:r>
              <a:rPr lang="en-US" sz="1600" dirty="0" err="1"/>
              <a:t>Yuriev</a:t>
            </a:r>
            <a:r>
              <a:rPr lang="en-US" sz="1600" dirty="0"/>
              <a:t> Day which was a feast celebrated twice a year (in spring and autumn.) </a:t>
            </a:r>
            <a:r>
              <a:rPr lang="en-US" sz="1600" b="1" dirty="0"/>
              <a:t>This was the only time of year when the Russian serfs were free to move from one landowner to another. However, the government made this illegal when they declared it a criminal offense for a serf to leave an estate.</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8548" y="1853249"/>
            <a:ext cx="7006652" cy="5004752"/>
          </a:xfrm>
        </p:spPr>
      </p:pic>
      <p:sp>
        <p:nvSpPr>
          <p:cNvPr id="4" name="Slide Number Placeholder 3"/>
          <p:cNvSpPr>
            <a:spLocks noGrp="1"/>
          </p:cNvSpPr>
          <p:nvPr>
            <p:ph type="sldNum" sz="quarter" idx="12"/>
          </p:nvPr>
        </p:nvSpPr>
        <p:spPr/>
        <p:txBody>
          <a:bodyPr/>
          <a:lstStyle/>
          <a:p>
            <a:pPr>
              <a:defRPr/>
            </a:pPr>
            <a:fld id="{53B2ECA2-984D-4D01-A705-047E9CF99B2D}" type="slidenum">
              <a:rPr lang="en-US" altLang="en-US" smtClean="0"/>
              <a:pPr>
                <a:defRPr/>
              </a:pPr>
              <a:t>36</a:t>
            </a:fld>
            <a:endParaRPr lang="en-US" altLang="en-US"/>
          </a:p>
        </p:txBody>
      </p:sp>
    </p:spTree>
    <p:extLst>
      <p:ext uri="{BB962C8B-B14F-4D97-AF65-F5344CB8AC3E}">
        <p14:creationId xmlns:p14="http://schemas.microsoft.com/office/powerpoint/2010/main" val="1856866849"/>
      </p:ext>
    </p:extLst>
  </p:cSld>
  <p:clrMapOvr>
    <a:masterClrMapping/>
  </p:clrMapOvr>
  <p:transition>
    <p:random/>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dirty="0" smtClean="0"/>
              <a:t>The European States System</a:t>
            </a:r>
          </a:p>
        </p:txBody>
      </p:sp>
      <p:sp>
        <p:nvSpPr>
          <p:cNvPr id="27651" name="Rectangle 3"/>
          <p:cNvSpPr>
            <a:spLocks noGrp="1" noChangeArrowheads="1"/>
          </p:cNvSpPr>
          <p:nvPr>
            <p:ph sz="half" idx="1"/>
          </p:nvPr>
        </p:nvSpPr>
        <p:spPr>
          <a:xfrm>
            <a:off x="0" y="1752600"/>
            <a:ext cx="5943600" cy="4419600"/>
          </a:xfrm>
        </p:spPr>
        <p:txBody>
          <a:bodyPr>
            <a:normAutofit fontScale="85000" lnSpcReduction="10000"/>
          </a:bodyPr>
          <a:lstStyle/>
          <a:p>
            <a:r>
              <a:rPr lang="en-US" sz="2600" b="1" dirty="0" smtClean="0"/>
              <a:t>Peace of Westphalia (1648) after Thirty Years’ War</a:t>
            </a:r>
          </a:p>
          <a:p>
            <a:r>
              <a:rPr lang="en-US" sz="2000" dirty="0" smtClean="0"/>
              <a:t>European states to be recognized as sovereign and equal</a:t>
            </a:r>
          </a:p>
          <a:p>
            <a:pPr lvl="1"/>
            <a:r>
              <a:rPr lang="en-US" sz="2000" dirty="0" smtClean="0"/>
              <a:t>Religious, other domestic affairs protected</a:t>
            </a:r>
          </a:p>
          <a:p>
            <a:pPr lvl="1"/>
            <a:r>
              <a:rPr lang="en-US" sz="2000" dirty="0" smtClean="0"/>
              <a:t>End of religious unity or papal authority</a:t>
            </a:r>
          </a:p>
          <a:p>
            <a:r>
              <a:rPr lang="en-US" sz="2000" dirty="0" smtClean="0"/>
              <a:t>Warfare continues: opposition to French expansion, Seven Years’ War</a:t>
            </a:r>
          </a:p>
          <a:p>
            <a:r>
              <a:rPr lang="en-US" sz="2000" dirty="0" smtClean="0"/>
              <a:t>Balance of Power tenuous</a:t>
            </a:r>
          </a:p>
          <a:p>
            <a:pPr lvl="1"/>
            <a:r>
              <a:rPr lang="en-US" sz="1600" dirty="0" smtClean="0"/>
              <a:t>No ruler wanted to see another state dominate others so they formed coalitions against each other</a:t>
            </a:r>
          </a:p>
          <a:p>
            <a:r>
              <a:rPr lang="en-US" sz="2000" dirty="0" smtClean="0"/>
              <a:t>Innovations in military technology proceed rapidly</a:t>
            </a:r>
          </a:p>
          <a:p>
            <a:pPr lvl="1"/>
            <a:r>
              <a:rPr lang="en-US" sz="1600" dirty="0" smtClean="0"/>
              <a:t>China, India, Islamic lands didn’t have a need to build up b/c only used w/in their boundaries</a:t>
            </a:r>
          </a:p>
        </p:txBody>
      </p:sp>
      <p:pic>
        <p:nvPicPr>
          <p:cNvPr id="7" name="Content Placeholder 6" descr="Europe_map_1648.PNG"/>
          <p:cNvPicPr>
            <a:picLocks noGrp="1" noChangeAspect="1"/>
          </p:cNvPicPr>
          <p:nvPr>
            <p:ph sz="half" idx="2"/>
          </p:nvPr>
        </p:nvPicPr>
        <p:blipFill>
          <a:blip r:embed="rId2" cstate="print"/>
          <a:stretch>
            <a:fillRect/>
          </a:stretch>
        </p:blipFill>
        <p:spPr>
          <a:xfrm>
            <a:off x="5867400" y="2435704"/>
            <a:ext cx="3276600" cy="2364895"/>
          </a:xfrm>
        </p:spPr>
      </p:pic>
      <p:sp>
        <p:nvSpPr>
          <p:cNvPr id="6" name="Slide Number Placeholder 5"/>
          <p:cNvSpPr>
            <a:spLocks noGrp="1"/>
          </p:cNvSpPr>
          <p:nvPr>
            <p:ph type="sldNum" sz="quarter" idx="12"/>
          </p:nvPr>
        </p:nvSpPr>
        <p:spPr/>
        <p:txBody>
          <a:bodyPr/>
          <a:lstStyle/>
          <a:p>
            <a:pPr>
              <a:defRPr/>
            </a:pPr>
            <a:fld id="{B4A0346E-C616-4307-8700-8ABAA1EBF3C5}" type="slidenum">
              <a:rPr lang="en-US" altLang="en-US"/>
              <a:pPr>
                <a:defRPr/>
              </a:pPr>
              <a:t>37</a:t>
            </a:fld>
            <a:endParaRPr lang="en-US" altLang="en-US"/>
          </a:p>
        </p:txBody>
      </p:sp>
    </p:spTree>
  </p:cSld>
  <p:clrMapOvr>
    <a:masterClrMapping/>
  </p:clrMapOvr>
  <p:transition>
    <p:random/>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smtClean="0"/>
              <a:t>Population Growth and Urbanization</a:t>
            </a:r>
          </a:p>
        </p:txBody>
      </p:sp>
      <p:sp>
        <p:nvSpPr>
          <p:cNvPr id="29699" name="Rectangle 3"/>
          <p:cNvSpPr>
            <a:spLocks noGrp="1" noChangeArrowheads="1"/>
          </p:cNvSpPr>
          <p:nvPr>
            <p:ph idx="1"/>
          </p:nvPr>
        </p:nvSpPr>
        <p:spPr>
          <a:xfrm>
            <a:off x="1676400" y="1752600"/>
            <a:ext cx="7239000" cy="4373563"/>
          </a:xfrm>
        </p:spPr>
        <p:txBody>
          <a:bodyPr/>
          <a:lstStyle/>
          <a:p>
            <a:r>
              <a:rPr lang="en-US" dirty="0" smtClean="0"/>
              <a:t>Rapidly growing population due to Columbian Exchange</a:t>
            </a:r>
          </a:p>
          <a:p>
            <a:pPr lvl="1"/>
            <a:r>
              <a:rPr lang="en-US" dirty="0" smtClean="0"/>
              <a:t>Improved nutrition</a:t>
            </a:r>
          </a:p>
          <a:p>
            <a:pPr lvl="2"/>
            <a:r>
              <a:rPr lang="en-US" dirty="0" smtClean="0"/>
              <a:t>Role of the potato (considered an aphrodisiac in 16</a:t>
            </a:r>
            <a:r>
              <a:rPr lang="en-US" baseline="30000" dirty="0" smtClean="0"/>
              <a:t>th</a:t>
            </a:r>
            <a:r>
              <a:rPr lang="en-US" dirty="0" smtClean="0"/>
              <a:t> and 17</a:t>
            </a:r>
            <a:r>
              <a:rPr lang="en-US" baseline="30000" dirty="0" smtClean="0"/>
              <a:t>th</a:t>
            </a:r>
            <a:r>
              <a:rPr lang="en-US" dirty="0" smtClean="0"/>
              <a:t> centuries)</a:t>
            </a:r>
          </a:p>
          <a:p>
            <a:pPr lvl="2"/>
            <a:r>
              <a:rPr lang="en-US" dirty="0" smtClean="0"/>
              <a:t>Replaces bread as staple of diet</a:t>
            </a:r>
          </a:p>
          <a:p>
            <a:pPr lvl="1"/>
            <a:r>
              <a:rPr lang="en-US" dirty="0" smtClean="0"/>
              <a:t>Better nutrition reduces susceptibility to plague</a:t>
            </a:r>
          </a:p>
          <a:p>
            <a:pPr lvl="1"/>
            <a:r>
              <a:rPr lang="en-US" b="1" dirty="0" smtClean="0"/>
              <a:t>Epidemic disease becomes insignificant for overall population decline by mid-17</a:t>
            </a:r>
            <a:r>
              <a:rPr lang="en-US" b="1" baseline="30000" dirty="0" smtClean="0"/>
              <a:t>th</a:t>
            </a:r>
            <a:r>
              <a:rPr lang="en-US" b="1" dirty="0" smtClean="0"/>
              <a:t> century</a:t>
            </a:r>
          </a:p>
          <a:p>
            <a:endParaRPr lang="en-US" dirty="0" smtClean="0"/>
          </a:p>
        </p:txBody>
      </p:sp>
      <p:sp>
        <p:nvSpPr>
          <p:cNvPr id="6" name="Slide Number Placeholder 5"/>
          <p:cNvSpPr>
            <a:spLocks noGrp="1"/>
          </p:cNvSpPr>
          <p:nvPr>
            <p:ph type="sldNum" sz="quarter" idx="12"/>
          </p:nvPr>
        </p:nvSpPr>
        <p:spPr/>
        <p:txBody>
          <a:bodyPr/>
          <a:lstStyle/>
          <a:p>
            <a:pPr>
              <a:defRPr/>
            </a:pPr>
            <a:fld id="{193099EB-1D5A-4BB1-84F6-F8764CDEB2CF}" type="slidenum">
              <a:rPr lang="en-US" altLang="en-US"/>
              <a:pPr>
                <a:defRPr/>
              </a:pPr>
              <a:t>38</a:t>
            </a:fld>
            <a:endParaRPr lang="en-US" altLang="en-US"/>
          </a:p>
        </p:txBody>
      </p:sp>
      <p:pic>
        <p:nvPicPr>
          <p:cNvPr id="49153" name="Picture 1" descr="C:\Documents and Settings\ELIZABETH_CAIN\Local Settings\Temporary Internet Files\Content.IE5\171W86M0\MP900442776[1].jpg"/>
          <p:cNvPicPr>
            <a:picLocks noChangeAspect="1" noChangeArrowheads="1"/>
          </p:cNvPicPr>
          <p:nvPr/>
        </p:nvPicPr>
        <p:blipFill>
          <a:blip r:embed="rId2" cstate="print"/>
          <a:srcRect/>
          <a:stretch>
            <a:fillRect/>
          </a:stretch>
        </p:blipFill>
        <p:spPr bwMode="auto">
          <a:xfrm>
            <a:off x="228600" y="2895600"/>
            <a:ext cx="1678377" cy="2514600"/>
          </a:xfrm>
          <a:prstGeom prst="rect">
            <a:avLst/>
          </a:prstGeom>
          <a:noFill/>
        </p:spPr>
      </p:pic>
    </p:spTree>
  </p:cSld>
  <p:clrMapOvr>
    <a:masterClrMapping/>
  </p:clrMapOvr>
  <p:transition>
    <p:random/>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1447800" y="457200"/>
            <a:ext cx="6248400" cy="838200"/>
          </a:xfrm>
        </p:spPr>
        <p:txBody>
          <a:bodyPr/>
          <a:lstStyle/>
          <a:p>
            <a:r>
              <a:rPr lang="en-US" dirty="0" smtClean="0"/>
              <a:t>Early Capitalism</a:t>
            </a:r>
          </a:p>
        </p:txBody>
      </p:sp>
      <p:sp>
        <p:nvSpPr>
          <p:cNvPr id="30723" name="Rectangle 3"/>
          <p:cNvSpPr>
            <a:spLocks noGrp="1" noChangeArrowheads="1"/>
          </p:cNvSpPr>
          <p:nvPr>
            <p:ph idx="1"/>
          </p:nvPr>
        </p:nvSpPr>
        <p:spPr>
          <a:xfrm>
            <a:off x="0" y="1219200"/>
            <a:ext cx="9144000" cy="4906963"/>
          </a:xfrm>
        </p:spPr>
        <p:txBody>
          <a:bodyPr>
            <a:normAutofit fontScale="92500" lnSpcReduction="10000"/>
          </a:bodyPr>
          <a:lstStyle/>
          <a:p>
            <a:pPr>
              <a:lnSpc>
                <a:spcPct val="90000"/>
              </a:lnSpc>
            </a:pPr>
            <a:r>
              <a:rPr lang="en-US" sz="2600" b="1" dirty="0" smtClean="0"/>
              <a:t>Capitalism</a:t>
            </a:r>
          </a:p>
          <a:p>
            <a:pPr lvl="1">
              <a:lnSpc>
                <a:spcPct val="90000"/>
              </a:lnSpc>
            </a:pPr>
            <a:r>
              <a:rPr lang="en-US" sz="2200" b="1" dirty="0" smtClean="0"/>
              <a:t>Private parties offer goods and services available on a free market in order to make a profit</a:t>
            </a:r>
          </a:p>
          <a:p>
            <a:pPr lvl="1">
              <a:lnSpc>
                <a:spcPct val="90000"/>
              </a:lnSpc>
            </a:pPr>
            <a:r>
              <a:rPr lang="en-US" sz="2200" b="1" dirty="0" smtClean="0"/>
              <a:t>They own means of production:  land, labor, and capital</a:t>
            </a:r>
          </a:p>
          <a:p>
            <a:pPr lvl="2">
              <a:lnSpc>
                <a:spcPct val="90000"/>
              </a:lnSpc>
            </a:pPr>
            <a:r>
              <a:rPr lang="en-US" sz="1800" dirty="0" smtClean="0"/>
              <a:t>Land, machinery, tools, buildings, workshops, raw materials</a:t>
            </a:r>
          </a:p>
          <a:p>
            <a:pPr lvl="1">
              <a:lnSpc>
                <a:spcPct val="90000"/>
              </a:lnSpc>
            </a:pPr>
            <a:r>
              <a:rPr lang="en-US" sz="2200" dirty="0" smtClean="0"/>
              <a:t>They hire, decide what to make</a:t>
            </a:r>
          </a:p>
          <a:p>
            <a:pPr>
              <a:lnSpc>
                <a:spcPct val="90000"/>
              </a:lnSpc>
            </a:pPr>
            <a:r>
              <a:rPr lang="en-US" sz="2600" dirty="0" smtClean="0"/>
              <a:t>Supply and demand determines prices</a:t>
            </a:r>
          </a:p>
          <a:p>
            <a:pPr>
              <a:lnSpc>
                <a:spcPct val="90000"/>
              </a:lnSpc>
            </a:pPr>
            <a:r>
              <a:rPr lang="en-US" sz="2000" b="1" dirty="0" smtClean="0"/>
              <a:t>CONTINUITY:</a:t>
            </a:r>
          </a:p>
          <a:p>
            <a:pPr lvl="1">
              <a:lnSpc>
                <a:spcPct val="90000"/>
              </a:lnSpc>
            </a:pPr>
            <a:r>
              <a:rPr lang="en-US" sz="2000" b="1" dirty="0" smtClean="0"/>
              <a:t>Postclassical Age:  Desire to accumulate wealth by merchants in China, India, </a:t>
            </a:r>
            <a:r>
              <a:rPr lang="en-US" sz="2000" b="1" dirty="0" err="1" smtClean="0"/>
              <a:t>sw</a:t>
            </a:r>
            <a:r>
              <a:rPr lang="en-US" sz="2000" b="1" dirty="0" smtClean="0"/>
              <a:t> Asia, Med., and Africa</a:t>
            </a:r>
          </a:p>
          <a:p>
            <a:pPr>
              <a:lnSpc>
                <a:spcPct val="90000"/>
              </a:lnSpc>
            </a:pPr>
            <a:r>
              <a:rPr lang="en-US" sz="2600" b="1" dirty="0" smtClean="0"/>
              <a:t>Banks, stock exchanges </a:t>
            </a:r>
            <a:r>
              <a:rPr lang="en-US" sz="2600" dirty="0" smtClean="0"/>
              <a:t>develop in early modern period</a:t>
            </a:r>
          </a:p>
          <a:p>
            <a:pPr>
              <a:lnSpc>
                <a:spcPct val="90000"/>
              </a:lnSpc>
            </a:pPr>
            <a:r>
              <a:rPr lang="en-US" sz="2600" b="1" dirty="0" smtClean="0"/>
              <a:t>Joint-Stock Companies help build empires</a:t>
            </a:r>
            <a:endParaRPr lang="en-US" sz="2200" dirty="0" smtClean="0"/>
          </a:p>
          <a:p>
            <a:pPr>
              <a:lnSpc>
                <a:spcPct val="90000"/>
              </a:lnSpc>
            </a:pPr>
            <a:r>
              <a:rPr lang="en-US" sz="2600" dirty="0" smtClean="0"/>
              <a:t>Medieval guilds discarded in favor of “putting-out” system</a:t>
            </a:r>
          </a:p>
        </p:txBody>
      </p:sp>
      <p:sp>
        <p:nvSpPr>
          <p:cNvPr id="6" name="Slide Number Placeholder 5"/>
          <p:cNvSpPr>
            <a:spLocks noGrp="1"/>
          </p:cNvSpPr>
          <p:nvPr>
            <p:ph type="sldNum" sz="quarter" idx="12"/>
          </p:nvPr>
        </p:nvSpPr>
        <p:spPr/>
        <p:txBody>
          <a:bodyPr/>
          <a:lstStyle/>
          <a:p>
            <a:pPr>
              <a:defRPr/>
            </a:pPr>
            <a:fld id="{260799E6-A1F4-4B1C-B97E-9B4C9E612607}" type="slidenum">
              <a:rPr lang="en-US" altLang="en-US"/>
              <a:pPr>
                <a:defRPr/>
              </a:pPr>
              <a:t>39</a:t>
            </a:fld>
            <a:endParaRPr lang="en-US" altLang="en-US"/>
          </a:p>
        </p:txBody>
      </p:sp>
      <p:pic>
        <p:nvPicPr>
          <p:cNvPr id="50178" name="Picture 2" descr="C:\Documents and Settings\ELIZABETH_CAIN\Local Settings\Temporary Internet Files\Content.IE5\0D9S96P8\MC900358951[1].wmf"/>
          <p:cNvPicPr>
            <a:picLocks noChangeAspect="1" noChangeArrowheads="1"/>
          </p:cNvPicPr>
          <p:nvPr/>
        </p:nvPicPr>
        <p:blipFill>
          <a:blip r:embed="rId2" cstate="print"/>
          <a:srcRect/>
          <a:stretch>
            <a:fillRect/>
          </a:stretch>
        </p:blipFill>
        <p:spPr bwMode="auto">
          <a:xfrm>
            <a:off x="7467486" y="0"/>
            <a:ext cx="1676514" cy="1677352"/>
          </a:xfrm>
          <a:prstGeom prst="rect">
            <a:avLst/>
          </a:prstGeom>
          <a:noFill/>
        </p:spPr>
      </p:pic>
    </p:spTree>
  </p:cSld>
  <p:clrMapOvr>
    <a:masterClrMapping/>
  </p:clrMapOvr>
  <p:transition>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smtClean="0"/>
              <a:t>Reform outside Germany</a:t>
            </a:r>
          </a:p>
        </p:txBody>
      </p:sp>
      <p:sp>
        <p:nvSpPr>
          <p:cNvPr id="14339" name="Rectangle 3"/>
          <p:cNvSpPr>
            <a:spLocks noGrp="1" noChangeArrowheads="1"/>
          </p:cNvSpPr>
          <p:nvPr>
            <p:ph sz="half" idx="1"/>
          </p:nvPr>
        </p:nvSpPr>
        <p:spPr>
          <a:xfrm>
            <a:off x="533400" y="1752600"/>
            <a:ext cx="3962400" cy="4648200"/>
          </a:xfrm>
        </p:spPr>
        <p:txBody>
          <a:bodyPr>
            <a:normAutofit fontScale="85000" lnSpcReduction="10000"/>
          </a:bodyPr>
          <a:lstStyle/>
          <a:p>
            <a:pPr marL="420624" indent="-384048" fontAlgn="auto">
              <a:spcAft>
                <a:spcPts val="0"/>
              </a:spcAft>
              <a:buFont typeface="Wingdings 2"/>
              <a:buChar char=""/>
              <a:defRPr/>
            </a:pPr>
            <a:r>
              <a:rPr lang="en-US" dirty="0"/>
              <a:t>Switzerland, Low Countries follow Germany</a:t>
            </a:r>
          </a:p>
          <a:p>
            <a:pPr marL="420624" indent="-384048" fontAlgn="auto">
              <a:spcAft>
                <a:spcPts val="0"/>
              </a:spcAft>
              <a:buFont typeface="Wingdings 2"/>
              <a:buChar char=""/>
              <a:defRPr/>
            </a:pPr>
            <a:r>
              <a:rPr lang="en-US" b="1" dirty="0"/>
              <a:t>England: King Henry VIII (r. 1509-1547</a:t>
            </a:r>
            <a:r>
              <a:rPr lang="en-US" dirty="0"/>
              <a:t>) has conflict with Pope over requested divorce</a:t>
            </a:r>
          </a:p>
          <a:p>
            <a:pPr marL="722376" lvl="1" indent="-274320" fontAlgn="auto">
              <a:spcAft>
                <a:spcPts val="0"/>
              </a:spcAft>
              <a:buFont typeface="Wingdings 2"/>
              <a:buChar char=""/>
              <a:defRPr/>
            </a:pPr>
            <a:r>
              <a:rPr lang="en-US" dirty="0"/>
              <a:t>England forms its own church by </a:t>
            </a:r>
            <a:r>
              <a:rPr lang="en-US" dirty="0" smtClean="0"/>
              <a:t>1560:  Anglican Church</a:t>
            </a:r>
            <a:endParaRPr lang="en-US" dirty="0"/>
          </a:p>
          <a:p>
            <a:pPr marL="420624" indent="-384048" fontAlgn="auto">
              <a:spcAft>
                <a:spcPts val="0"/>
              </a:spcAft>
              <a:buFont typeface="Wingdings 2"/>
              <a:buChar char=""/>
              <a:defRPr/>
            </a:pPr>
            <a:r>
              <a:rPr lang="en-US" b="1" dirty="0"/>
              <a:t>France: </a:t>
            </a:r>
            <a:r>
              <a:rPr lang="en-US" b="1" dirty="0" smtClean="0"/>
              <a:t>John </a:t>
            </a:r>
            <a:r>
              <a:rPr lang="en-US" b="1" dirty="0"/>
              <a:t>Calvin </a:t>
            </a:r>
            <a:r>
              <a:rPr lang="en-US" dirty="0"/>
              <a:t>(1509-1564) </a:t>
            </a:r>
            <a:endParaRPr lang="en-US" dirty="0" smtClean="0"/>
          </a:p>
          <a:p>
            <a:pPr marL="820674" lvl="1" indent="-384048" fontAlgn="auto">
              <a:spcAft>
                <a:spcPts val="0"/>
              </a:spcAft>
              <a:buFont typeface="Wingdings 2"/>
              <a:buChar char=""/>
              <a:defRPr/>
            </a:pPr>
            <a:r>
              <a:rPr lang="en-US" dirty="0" smtClean="0"/>
              <a:t>Wrote </a:t>
            </a:r>
            <a:r>
              <a:rPr lang="en-US" i="1" dirty="0" smtClean="0"/>
              <a:t>Institutes of the Christian Religion that </a:t>
            </a:r>
            <a:r>
              <a:rPr lang="en-US" dirty="0" smtClean="0"/>
              <a:t>codifies </a:t>
            </a:r>
            <a:r>
              <a:rPr lang="en-US" dirty="0"/>
              <a:t>Protestant </a:t>
            </a:r>
            <a:r>
              <a:rPr lang="en-US" dirty="0" smtClean="0"/>
              <a:t>teachings </a:t>
            </a:r>
            <a:r>
              <a:rPr lang="en-US" dirty="0"/>
              <a:t>while in exile in </a:t>
            </a:r>
            <a:r>
              <a:rPr lang="en-US" dirty="0" smtClean="0"/>
              <a:t>Geneva</a:t>
            </a:r>
          </a:p>
          <a:p>
            <a:pPr marL="820674" lvl="1" indent="-384048" fontAlgn="auto">
              <a:spcAft>
                <a:spcPts val="0"/>
              </a:spcAft>
              <a:buFont typeface="Wingdings 2"/>
              <a:buChar char=""/>
              <a:defRPr/>
            </a:pPr>
            <a:r>
              <a:rPr lang="en-US" dirty="0" smtClean="0"/>
              <a:t>Organized a theocracy w/ strict moral code and discipline in the city</a:t>
            </a:r>
          </a:p>
          <a:p>
            <a:pPr marL="820674" lvl="1" indent="-384048" fontAlgn="auto">
              <a:spcAft>
                <a:spcPts val="0"/>
              </a:spcAft>
              <a:buFont typeface="Wingdings 2"/>
              <a:buChar char=""/>
              <a:defRPr/>
            </a:pPr>
            <a:r>
              <a:rPr lang="en-US" dirty="0" smtClean="0"/>
              <a:t>Predestination</a:t>
            </a:r>
          </a:p>
          <a:p>
            <a:pPr marL="420624" indent="-384048" fontAlgn="auto">
              <a:spcAft>
                <a:spcPts val="0"/>
              </a:spcAft>
              <a:buFont typeface="Wingdings 2"/>
              <a:buChar char=""/>
              <a:defRPr/>
            </a:pPr>
            <a:r>
              <a:rPr lang="en-US" dirty="0" smtClean="0"/>
              <a:t>Scotland</a:t>
            </a:r>
            <a:r>
              <a:rPr lang="en-US" dirty="0"/>
              <a:t>, Netherlands, Hungary also experience reform movements</a:t>
            </a:r>
          </a:p>
        </p:txBody>
      </p:sp>
      <p:pic>
        <p:nvPicPr>
          <p:cNvPr id="7" name="Content Placeholder 6" descr="John-Calvin.jpg"/>
          <p:cNvPicPr>
            <a:picLocks noGrp="1" noChangeAspect="1"/>
          </p:cNvPicPr>
          <p:nvPr>
            <p:ph sz="half" idx="2"/>
          </p:nvPr>
        </p:nvPicPr>
        <p:blipFill>
          <a:blip r:embed="rId2" cstate="print"/>
          <a:stretch>
            <a:fillRect/>
          </a:stretch>
        </p:blipFill>
        <p:spPr>
          <a:xfrm rot="21253473">
            <a:off x="4591220" y="1678908"/>
            <a:ext cx="1664190" cy="1980386"/>
          </a:xfrm>
        </p:spPr>
      </p:pic>
      <p:sp>
        <p:nvSpPr>
          <p:cNvPr id="6" name="Slide Number Placeholder 5"/>
          <p:cNvSpPr>
            <a:spLocks noGrp="1"/>
          </p:cNvSpPr>
          <p:nvPr>
            <p:ph type="sldNum" sz="quarter" idx="12"/>
          </p:nvPr>
        </p:nvSpPr>
        <p:spPr/>
        <p:txBody>
          <a:bodyPr/>
          <a:lstStyle/>
          <a:p>
            <a:pPr>
              <a:defRPr/>
            </a:pPr>
            <a:fld id="{D69B4DF4-913E-4810-82C6-602553731461}" type="slidenum">
              <a:rPr lang="en-US" altLang="en-US"/>
              <a:pPr>
                <a:defRPr/>
              </a:pPr>
              <a:t>4</a:t>
            </a:fld>
            <a:endParaRPr lang="en-US" altLang="en-US"/>
          </a:p>
        </p:txBody>
      </p:sp>
      <p:pic>
        <p:nvPicPr>
          <p:cNvPr id="8" name="Picture 7" descr="henry and wives.jpg"/>
          <p:cNvPicPr>
            <a:picLocks noChangeAspect="1"/>
          </p:cNvPicPr>
          <p:nvPr/>
        </p:nvPicPr>
        <p:blipFill>
          <a:blip r:embed="rId3" cstate="print"/>
          <a:stretch>
            <a:fillRect/>
          </a:stretch>
        </p:blipFill>
        <p:spPr>
          <a:xfrm>
            <a:off x="6413045" y="3654847"/>
            <a:ext cx="2410968" cy="2870200"/>
          </a:xfrm>
          <a:prstGeom prst="rect">
            <a:avLst/>
          </a:prstGeom>
        </p:spPr>
      </p:pic>
    </p:spTree>
  </p:cSld>
  <p:clrMapOvr>
    <a:masterClrMapping/>
  </p:clrMapOvr>
  <p:transition>
    <p:random/>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3050"/>
            <a:ext cx="6553200" cy="1162050"/>
          </a:xfrm>
        </p:spPr>
        <p:txBody>
          <a:bodyPr/>
          <a:lstStyle/>
          <a:p>
            <a:r>
              <a:rPr lang="en-US" sz="3200" dirty="0" smtClean="0"/>
              <a:t>Amsterdam Stock Exchange</a:t>
            </a:r>
            <a:endParaRPr lang="en-US" sz="3200" dirty="0"/>
          </a:p>
        </p:txBody>
      </p:sp>
      <p:pic>
        <p:nvPicPr>
          <p:cNvPr id="8" name="Content Placeholder 7" descr="amsterdam stock exchange.jpg"/>
          <p:cNvPicPr>
            <a:picLocks noGrp="1" noChangeAspect="1"/>
          </p:cNvPicPr>
          <p:nvPr>
            <p:ph idx="1"/>
          </p:nvPr>
        </p:nvPicPr>
        <p:blipFill>
          <a:blip r:embed="rId2" cstate="print"/>
          <a:stretch>
            <a:fillRect/>
          </a:stretch>
        </p:blipFill>
        <p:spPr>
          <a:xfrm>
            <a:off x="3264025" y="2329543"/>
            <a:ext cx="5879975" cy="4528457"/>
          </a:xfrm>
        </p:spPr>
      </p:pic>
      <p:sp>
        <p:nvSpPr>
          <p:cNvPr id="7" name="Text Placeholder 6"/>
          <p:cNvSpPr>
            <a:spLocks noGrp="1"/>
          </p:cNvSpPr>
          <p:nvPr>
            <p:ph type="body" sz="half" idx="2"/>
          </p:nvPr>
        </p:nvSpPr>
        <p:spPr>
          <a:xfrm>
            <a:off x="228600" y="1828800"/>
            <a:ext cx="3035425" cy="4297363"/>
          </a:xfrm>
        </p:spPr>
        <p:txBody>
          <a:bodyPr/>
          <a:lstStyle/>
          <a:p>
            <a:r>
              <a:rPr lang="en-US" dirty="0" smtClean="0"/>
              <a:t>The Old Stock Exchange of Amsterdam, depicted here in a painting of the mid-seventeenth century, attracted merchants, investors, entrepreneurs, and businessmen from all over Europe. </a:t>
            </a:r>
          </a:p>
          <a:p>
            <a:endParaRPr lang="en-US" dirty="0" smtClean="0"/>
          </a:p>
          <a:p>
            <a:r>
              <a:rPr lang="en-US" dirty="0" smtClean="0"/>
              <a:t>There they bought and sold shares in joint-stock companies such as the VOC and dealt in all manner of commodities traded in Amsterdam. </a:t>
            </a:r>
            <a:endParaRPr lang="en-US" dirty="0"/>
          </a:p>
        </p:txBody>
      </p:sp>
      <p:sp>
        <p:nvSpPr>
          <p:cNvPr id="4" name="Slide Number Placeholder 3"/>
          <p:cNvSpPr>
            <a:spLocks noGrp="1"/>
          </p:cNvSpPr>
          <p:nvPr>
            <p:ph type="sldNum" sz="quarter" idx="12"/>
          </p:nvPr>
        </p:nvSpPr>
        <p:spPr/>
        <p:txBody>
          <a:bodyPr/>
          <a:lstStyle/>
          <a:p>
            <a:pPr>
              <a:defRPr/>
            </a:pPr>
            <a:fld id="{53B2ECA2-984D-4D01-A705-047E9CF99B2D}" type="slidenum">
              <a:rPr lang="en-US" altLang="en-US" smtClean="0"/>
              <a:pPr>
                <a:defRPr/>
              </a:pPr>
              <a:t>40</a:t>
            </a:fld>
            <a:endParaRPr lang="en-US" altLang="en-US"/>
          </a:p>
        </p:txBody>
      </p:sp>
    </p:spTree>
  </p:cSld>
  <p:clrMapOvr>
    <a:masterClrMapping/>
  </p:clrMapOvr>
  <p:transition>
    <p:random/>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447800" y="609600"/>
            <a:ext cx="6248400" cy="990600"/>
          </a:xfrm>
        </p:spPr>
        <p:txBody>
          <a:bodyPr/>
          <a:lstStyle/>
          <a:p>
            <a:r>
              <a:rPr lang="en-US" b="1" dirty="0" smtClean="0"/>
              <a:t>“Putting Out” System</a:t>
            </a:r>
            <a:endParaRPr lang="en-US" b="1" dirty="0"/>
          </a:p>
        </p:txBody>
      </p:sp>
      <p:sp>
        <p:nvSpPr>
          <p:cNvPr id="7" name="Content Placeholder 6"/>
          <p:cNvSpPr>
            <a:spLocks noGrp="1"/>
          </p:cNvSpPr>
          <p:nvPr>
            <p:ph idx="1"/>
          </p:nvPr>
        </p:nvSpPr>
        <p:spPr>
          <a:xfrm>
            <a:off x="381000" y="1447800"/>
            <a:ext cx="8382000" cy="4678363"/>
          </a:xfrm>
        </p:spPr>
        <p:txBody>
          <a:bodyPr/>
          <a:lstStyle/>
          <a:p>
            <a:pPr lvl="1">
              <a:buNone/>
            </a:pPr>
            <a:endParaRPr lang="en-US" dirty="0" smtClean="0"/>
          </a:p>
          <a:p>
            <a:r>
              <a:rPr lang="en-US" dirty="0" smtClean="0"/>
              <a:t>Deliver unfinished raw materials to countryside</a:t>
            </a:r>
          </a:p>
          <a:p>
            <a:r>
              <a:rPr lang="en-US" dirty="0" smtClean="0"/>
              <a:t>Men and women spin, weave, cut, and assemble garments</a:t>
            </a:r>
          </a:p>
          <a:p>
            <a:r>
              <a:rPr lang="en-US" dirty="0" smtClean="0"/>
              <a:t>Entrepreneurs pick them up to sell at market</a:t>
            </a:r>
          </a:p>
          <a:p>
            <a:pPr lvl="1"/>
            <a:r>
              <a:rPr lang="en-US" dirty="0" smtClean="0"/>
              <a:t>Rural workers were plentiful so cheap labor</a:t>
            </a:r>
          </a:p>
          <a:p>
            <a:pPr lvl="1"/>
            <a:r>
              <a:rPr lang="en-US" dirty="0" smtClean="0"/>
              <a:t>Allows for great profits</a:t>
            </a:r>
            <a:endParaRPr lang="en-US" dirty="0"/>
          </a:p>
        </p:txBody>
      </p:sp>
      <p:sp>
        <p:nvSpPr>
          <p:cNvPr id="5" name="Slide Number Placeholder 4"/>
          <p:cNvSpPr>
            <a:spLocks noGrp="1"/>
          </p:cNvSpPr>
          <p:nvPr>
            <p:ph type="sldNum" sz="quarter" idx="12"/>
          </p:nvPr>
        </p:nvSpPr>
        <p:spPr/>
        <p:txBody>
          <a:bodyPr/>
          <a:lstStyle/>
          <a:p>
            <a:pPr>
              <a:defRPr/>
            </a:pPr>
            <a:fld id="{1E3E55BA-E63E-4558-AC5E-E107EED237BF}" type="slidenum">
              <a:rPr lang="en-US" altLang="en-US" smtClean="0"/>
              <a:pPr>
                <a:defRPr/>
              </a:pPr>
              <a:t>41</a:t>
            </a:fld>
            <a:endParaRPr lang="en-US" alt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034936"/>
            <a:ext cx="9144000" cy="2897562"/>
          </a:xfrm>
          <a:prstGeom prst="rect">
            <a:avLst/>
          </a:prstGeom>
        </p:spPr>
      </p:pic>
    </p:spTree>
  </p:cSld>
  <p:clrMapOvr>
    <a:masterClrMapping/>
  </p:clrMapOvr>
  <p:transition>
    <p:random/>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sz="3800" smtClean="0"/>
              <a:t>Impact of Capitalism on the Social Order</a:t>
            </a:r>
          </a:p>
        </p:txBody>
      </p:sp>
      <p:sp>
        <p:nvSpPr>
          <p:cNvPr id="31747" name="Rectangle 3"/>
          <p:cNvSpPr>
            <a:spLocks noGrp="1" noChangeArrowheads="1"/>
          </p:cNvSpPr>
          <p:nvPr>
            <p:ph idx="1"/>
          </p:nvPr>
        </p:nvSpPr>
        <p:spPr>
          <a:xfrm>
            <a:off x="228600" y="1752600"/>
            <a:ext cx="8382000" cy="4373563"/>
          </a:xfrm>
        </p:spPr>
        <p:txBody>
          <a:bodyPr/>
          <a:lstStyle/>
          <a:p>
            <a:pPr>
              <a:lnSpc>
                <a:spcPct val="90000"/>
              </a:lnSpc>
            </a:pPr>
            <a:r>
              <a:rPr lang="en-US" dirty="0" smtClean="0"/>
              <a:t>Rural life</a:t>
            </a:r>
          </a:p>
          <a:p>
            <a:pPr lvl="1">
              <a:lnSpc>
                <a:spcPct val="90000"/>
              </a:lnSpc>
            </a:pPr>
            <a:r>
              <a:rPr lang="en-US" dirty="0" smtClean="0"/>
              <a:t>Improved access to manufactured goods</a:t>
            </a:r>
          </a:p>
          <a:p>
            <a:pPr lvl="1">
              <a:lnSpc>
                <a:spcPct val="90000"/>
              </a:lnSpc>
            </a:pPr>
            <a:r>
              <a:rPr lang="en-US" dirty="0" smtClean="0"/>
              <a:t>Increasing opportunities in urban centers begins depletion of the rural population</a:t>
            </a:r>
          </a:p>
          <a:p>
            <a:pPr>
              <a:lnSpc>
                <a:spcPct val="90000"/>
              </a:lnSpc>
            </a:pPr>
            <a:r>
              <a:rPr lang="en-US" dirty="0" smtClean="0"/>
              <a:t>Inefficient institution of </a:t>
            </a:r>
            <a:r>
              <a:rPr lang="en-US" b="1" dirty="0" smtClean="0"/>
              <a:t>serfdom abandoned in western Europe, retained in Russia until 19</a:t>
            </a:r>
            <a:r>
              <a:rPr lang="en-US" b="1" baseline="30000" dirty="0" smtClean="0"/>
              <a:t>th</a:t>
            </a:r>
            <a:r>
              <a:rPr lang="en-US" b="1" dirty="0" smtClean="0"/>
              <a:t> century</a:t>
            </a:r>
          </a:p>
          <a:p>
            <a:pPr>
              <a:lnSpc>
                <a:spcPct val="90000"/>
              </a:lnSpc>
            </a:pPr>
            <a:r>
              <a:rPr lang="en-US" dirty="0" smtClean="0"/>
              <a:t>Nuclear families replace extended families</a:t>
            </a:r>
          </a:p>
          <a:p>
            <a:pPr>
              <a:lnSpc>
                <a:spcPct val="90000"/>
              </a:lnSpc>
            </a:pPr>
            <a:r>
              <a:rPr lang="en-US" dirty="0" smtClean="0"/>
              <a:t>Gender changes as women enter income-earning work force </a:t>
            </a:r>
          </a:p>
          <a:p>
            <a:pPr>
              <a:lnSpc>
                <a:spcPct val="90000"/>
              </a:lnSpc>
            </a:pPr>
            <a:endParaRPr lang="en-US" dirty="0" smtClean="0"/>
          </a:p>
          <a:p>
            <a:pPr>
              <a:lnSpc>
                <a:spcPct val="90000"/>
              </a:lnSpc>
            </a:pPr>
            <a:endParaRPr lang="en-US" dirty="0" smtClean="0"/>
          </a:p>
        </p:txBody>
      </p:sp>
      <p:sp>
        <p:nvSpPr>
          <p:cNvPr id="6" name="Slide Number Placeholder 5"/>
          <p:cNvSpPr>
            <a:spLocks noGrp="1"/>
          </p:cNvSpPr>
          <p:nvPr>
            <p:ph type="sldNum" sz="quarter" idx="12"/>
          </p:nvPr>
        </p:nvSpPr>
        <p:spPr/>
        <p:txBody>
          <a:bodyPr/>
          <a:lstStyle/>
          <a:p>
            <a:pPr>
              <a:defRPr/>
            </a:pPr>
            <a:fld id="{9C5E5F92-9C21-4A72-B4EB-F7C9347DE309}" type="slidenum">
              <a:rPr lang="en-US" altLang="en-US"/>
              <a:pPr>
                <a:defRPr/>
              </a:pPr>
              <a:t>42</a:t>
            </a:fld>
            <a:endParaRPr lang="en-US" altLang="en-US"/>
          </a:p>
        </p:txBody>
      </p:sp>
    </p:spTree>
  </p:cSld>
  <p:clrMapOvr>
    <a:masterClrMapping/>
  </p:clrMapOvr>
  <p:transition>
    <p:random/>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dirty="0" smtClean="0"/>
              <a:t>Adam Smith</a:t>
            </a:r>
          </a:p>
        </p:txBody>
      </p:sp>
      <p:pic>
        <p:nvPicPr>
          <p:cNvPr id="4" name="Content Placeholder 3"/>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258369" y="1534536"/>
            <a:ext cx="3620424" cy="4716262"/>
          </a:xfrm>
        </p:spPr>
      </p:pic>
      <p:sp>
        <p:nvSpPr>
          <p:cNvPr id="3" name="Content Placeholder 2"/>
          <p:cNvSpPr>
            <a:spLocks noGrp="1"/>
          </p:cNvSpPr>
          <p:nvPr>
            <p:ph sz="half" idx="2"/>
          </p:nvPr>
        </p:nvSpPr>
        <p:spPr>
          <a:xfrm>
            <a:off x="4241975" y="1447801"/>
            <a:ext cx="4368625" cy="4808538"/>
          </a:xfrm>
        </p:spPr>
        <p:txBody>
          <a:bodyPr>
            <a:normAutofit/>
          </a:bodyPr>
          <a:lstStyle/>
          <a:p>
            <a:pPr marL="0" indent="0">
              <a:buNone/>
            </a:pPr>
            <a:endParaRPr lang="en-US" dirty="0" smtClean="0"/>
          </a:p>
          <a:p>
            <a:r>
              <a:rPr lang="en-US" b="1" dirty="0" smtClean="0"/>
              <a:t>Champions free, unregulated markets and capitalist enterprise as the ingredients to prosperity</a:t>
            </a:r>
          </a:p>
          <a:p>
            <a:r>
              <a:rPr lang="en-US" b="1" dirty="0" smtClean="0"/>
              <a:t>Society benefits when individuals pursue their own interests and trade on a free market </a:t>
            </a:r>
          </a:p>
          <a:p>
            <a:r>
              <a:rPr lang="en-US" b="1" dirty="0" err="1" smtClean="0"/>
              <a:t>Lassez</a:t>
            </a:r>
            <a:r>
              <a:rPr lang="en-US" b="1" dirty="0" smtClean="0"/>
              <a:t>-faire</a:t>
            </a:r>
          </a:p>
          <a:p>
            <a:pPr lvl="1"/>
            <a:r>
              <a:rPr lang="en-US" b="1" dirty="0" smtClean="0"/>
              <a:t>Means hands off in French</a:t>
            </a:r>
          </a:p>
          <a:p>
            <a:pPr lvl="1"/>
            <a:r>
              <a:rPr lang="en-US" b="1" dirty="0" smtClean="0"/>
              <a:t>No gov’t interference</a:t>
            </a:r>
          </a:p>
        </p:txBody>
      </p:sp>
      <p:sp>
        <p:nvSpPr>
          <p:cNvPr id="6" name="Slide Number Placeholder 5"/>
          <p:cNvSpPr>
            <a:spLocks noGrp="1"/>
          </p:cNvSpPr>
          <p:nvPr>
            <p:ph type="sldNum" sz="quarter" idx="12"/>
          </p:nvPr>
        </p:nvSpPr>
        <p:spPr/>
        <p:txBody>
          <a:bodyPr/>
          <a:lstStyle/>
          <a:p>
            <a:pPr>
              <a:defRPr/>
            </a:pPr>
            <a:fld id="{264D0F57-9E20-42A3-A377-4EEC5A39837B}" type="slidenum">
              <a:rPr lang="en-US" altLang="en-US"/>
              <a:pPr>
                <a:defRPr/>
              </a:pPr>
              <a:t>43</a:t>
            </a:fld>
            <a:endParaRPr lang="en-US" altLang="en-US"/>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68340" y="4860661"/>
            <a:ext cx="2875858" cy="1991798"/>
          </a:xfrm>
          <a:prstGeom prst="rect">
            <a:avLst/>
          </a:prstGeom>
        </p:spPr>
      </p:pic>
    </p:spTree>
  </p:cSld>
  <p:clrMapOvr>
    <a:masterClrMapping/>
  </p:clrMapOvr>
  <p:transition>
    <p:random/>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62543" y="2578047"/>
            <a:ext cx="4185657" cy="1858431"/>
          </a:xfrm>
        </p:spPr>
      </p:pic>
      <p:pic>
        <p:nvPicPr>
          <p:cNvPr id="7" name="Content Placeholder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800600" y="2032000"/>
            <a:ext cx="3908425" cy="4559829"/>
          </a:xfrm>
        </p:spPr>
      </p:pic>
      <p:sp>
        <p:nvSpPr>
          <p:cNvPr id="5" name="Slide Number Placeholder 4"/>
          <p:cNvSpPr>
            <a:spLocks noGrp="1"/>
          </p:cNvSpPr>
          <p:nvPr>
            <p:ph type="sldNum" sz="quarter" idx="12"/>
          </p:nvPr>
        </p:nvSpPr>
        <p:spPr/>
        <p:txBody>
          <a:bodyPr/>
          <a:lstStyle/>
          <a:p>
            <a:pPr>
              <a:defRPr/>
            </a:pPr>
            <a:fld id="{CFC94278-6EF4-447C-9449-2B7AC5125DFA}" type="slidenum">
              <a:rPr lang="en-US" altLang="en-US" smtClean="0"/>
              <a:pPr>
                <a:defRPr/>
              </a:pPr>
              <a:t>44</a:t>
            </a:fld>
            <a:endParaRPr lang="en-US" altLang="en-US"/>
          </a:p>
        </p:txBody>
      </p:sp>
    </p:spTree>
    <p:extLst>
      <p:ext uri="{BB962C8B-B14F-4D97-AF65-F5344CB8AC3E}">
        <p14:creationId xmlns:p14="http://schemas.microsoft.com/office/powerpoint/2010/main" val="2483322421"/>
      </p:ext>
    </p:extLst>
  </p:cSld>
  <p:clrMapOvr>
    <a:masterClrMapping/>
  </p:clrMapOvr>
  <p:transition>
    <p:random/>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Scientific Revolution</a:t>
            </a:r>
            <a:endParaRPr lang="en-US" dirty="0"/>
          </a:p>
        </p:txBody>
      </p:sp>
      <p:sp>
        <p:nvSpPr>
          <p:cNvPr id="3" name="Content Placeholder 2"/>
          <p:cNvSpPr>
            <a:spLocks noGrp="1"/>
          </p:cNvSpPr>
          <p:nvPr>
            <p:ph sz="half" idx="1"/>
          </p:nvPr>
        </p:nvSpPr>
        <p:spPr/>
        <p:txBody>
          <a:bodyPr/>
          <a:lstStyle/>
          <a:p>
            <a:r>
              <a:rPr lang="en-US" dirty="0" smtClean="0"/>
              <a:t>In 17th and 18</a:t>
            </a:r>
            <a:r>
              <a:rPr lang="en-US" baseline="30000" dirty="0" smtClean="0"/>
              <a:t>th</a:t>
            </a:r>
            <a:r>
              <a:rPr lang="en-US" dirty="0" smtClean="0"/>
              <a:t> c. they elaborated a new vision of the earth and the universe</a:t>
            </a:r>
          </a:p>
          <a:p>
            <a:r>
              <a:rPr lang="en-US" dirty="0" smtClean="0"/>
              <a:t>Rely on observation and mathematics to transform natural sciences </a:t>
            </a:r>
          </a:p>
          <a:p>
            <a:r>
              <a:rPr lang="en-US" dirty="0" smtClean="0"/>
              <a:t>Starts with new </a:t>
            </a:r>
            <a:r>
              <a:rPr lang="en-US" dirty="0" err="1" smtClean="0"/>
              <a:t>reconception</a:t>
            </a:r>
            <a:r>
              <a:rPr lang="en-US" dirty="0" smtClean="0"/>
              <a:t> of the universe</a:t>
            </a:r>
            <a:endParaRPr lang="en-US" dirty="0"/>
          </a:p>
        </p:txBody>
      </p:sp>
      <p:pic>
        <p:nvPicPr>
          <p:cNvPr id="7" name="Content Placeholder 6"/>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540948" y="1879004"/>
            <a:ext cx="3536252" cy="3683596"/>
          </a:xfrm>
        </p:spPr>
      </p:pic>
      <p:sp>
        <p:nvSpPr>
          <p:cNvPr id="5" name="Slide Number Placeholder 4"/>
          <p:cNvSpPr>
            <a:spLocks noGrp="1"/>
          </p:cNvSpPr>
          <p:nvPr>
            <p:ph type="sldNum" sz="quarter" idx="12"/>
          </p:nvPr>
        </p:nvSpPr>
        <p:spPr/>
        <p:txBody>
          <a:bodyPr/>
          <a:lstStyle/>
          <a:p>
            <a:pPr>
              <a:defRPr/>
            </a:pPr>
            <a:fld id="{CFC94278-6EF4-447C-9449-2B7AC5125DFA}" type="slidenum">
              <a:rPr lang="en-US" altLang="en-US" smtClean="0"/>
              <a:pPr>
                <a:defRPr/>
              </a:pPr>
              <a:t>45</a:t>
            </a:fld>
            <a:endParaRPr lang="en-US" altLang="en-US"/>
          </a:p>
        </p:txBody>
      </p:sp>
      <p:sp>
        <p:nvSpPr>
          <p:cNvPr id="8" name="TextBox 7"/>
          <p:cNvSpPr txBox="1"/>
          <p:nvPr/>
        </p:nvSpPr>
        <p:spPr>
          <a:xfrm>
            <a:off x="4724400" y="5943600"/>
            <a:ext cx="3570208" cy="369332"/>
          </a:xfrm>
          <a:prstGeom prst="rect">
            <a:avLst/>
          </a:prstGeom>
          <a:noFill/>
        </p:spPr>
        <p:txBody>
          <a:bodyPr wrap="none" rtlCol="0">
            <a:spAutoFit/>
          </a:bodyPr>
          <a:lstStyle/>
          <a:p>
            <a:r>
              <a:rPr lang="en-US" dirty="0" smtClean="0"/>
              <a:t>Ptolemaic system of the universe</a:t>
            </a:r>
            <a:endParaRPr lang="en-US" dirty="0"/>
          </a:p>
        </p:txBody>
      </p:sp>
    </p:spTree>
    <p:extLst>
      <p:ext uri="{BB962C8B-B14F-4D97-AF65-F5344CB8AC3E}">
        <p14:creationId xmlns:p14="http://schemas.microsoft.com/office/powerpoint/2010/main" val="3335599061"/>
      </p:ext>
    </p:extLst>
  </p:cSld>
  <p:clrMapOvr>
    <a:masterClrMapping/>
  </p:clrMapOvr>
  <p:transition>
    <p:random/>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smtClean="0"/>
              <a:t>The Copernican Universe</a:t>
            </a:r>
          </a:p>
        </p:txBody>
      </p:sp>
      <p:sp>
        <p:nvSpPr>
          <p:cNvPr id="33795" name="Rectangle 3"/>
          <p:cNvSpPr>
            <a:spLocks noGrp="1" noChangeArrowheads="1"/>
          </p:cNvSpPr>
          <p:nvPr>
            <p:ph sz="half" idx="1"/>
          </p:nvPr>
        </p:nvSpPr>
        <p:spPr>
          <a:xfrm>
            <a:off x="228600" y="1447800"/>
            <a:ext cx="6248400" cy="4678363"/>
          </a:xfrm>
        </p:spPr>
        <p:txBody>
          <a:bodyPr>
            <a:normAutofit/>
          </a:bodyPr>
          <a:lstStyle/>
          <a:p>
            <a:pPr>
              <a:lnSpc>
                <a:spcPct val="90000"/>
              </a:lnSpc>
            </a:pPr>
            <a:r>
              <a:rPr lang="en-US" dirty="0" err="1" smtClean="0"/>
              <a:t>Reconception</a:t>
            </a:r>
            <a:r>
              <a:rPr lang="en-US" dirty="0" smtClean="0"/>
              <a:t> of the Universe</a:t>
            </a:r>
          </a:p>
          <a:p>
            <a:pPr lvl="1">
              <a:lnSpc>
                <a:spcPct val="90000"/>
              </a:lnSpc>
            </a:pPr>
            <a:r>
              <a:rPr lang="en-US" dirty="0" smtClean="0"/>
              <a:t>Reliance on 2</a:t>
            </a:r>
            <a:r>
              <a:rPr lang="en-US" baseline="30000" dirty="0" smtClean="0"/>
              <a:t>nd</a:t>
            </a:r>
            <a:r>
              <a:rPr lang="en-US" dirty="0" smtClean="0"/>
              <a:t>-century Greek scholar Claudius Ptolemy of Alexandria</a:t>
            </a:r>
          </a:p>
          <a:p>
            <a:pPr lvl="1">
              <a:lnSpc>
                <a:spcPct val="90000"/>
              </a:lnSpc>
            </a:pPr>
            <a:r>
              <a:rPr lang="en-US" dirty="0" smtClean="0"/>
              <a:t>Motionless earth inside nine concentric spheres</a:t>
            </a:r>
          </a:p>
          <a:p>
            <a:pPr lvl="1">
              <a:lnSpc>
                <a:spcPct val="90000"/>
              </a:lnSpc>
            </a:pPr>
            <a:r>
              <a:rPr lang="en-US" dirty="0" smtClean="0"/>
              <a:t>Christians understand heaven as last sphere</a:t>
            </a:r>
          </a:p>
          <a:p>
            <a:pPr>
              <a:lnSpc>
                <a:spcPct val="90000"/>
              </a:lnSpc>
            </a:pPr>
            <a:r>
              <a:rPr lang="en-US" dirty="0" smtClean="0"/>
              <a:t>Difficulty reconciling model with observed planetary </a:t>
            </a:r>
            <a:r>
              <a:rPr lang="en-US" dirty="0" smtClean="0"/>
              <a:t>movement</a:t>
            </a:r>
          </a:p>
          <a:p>
            <a:pPr lvl="1">
              <a:lnSpc>
                <a:spcPct val="90000"/>
              </a:lnSpc>
            </a:pPr>
            <a:r>
              <a:rPr lang="en-US" dirty="0" smtClean="0"/>
              <a:t>Sometimes planets slow down, stopped, or turned back on their course</a:t>
            </a:r>
            <a:endParaRPr lang="en-US" dirty="0" smtClean="0"/>
          </a:p>
          <a:p>
            <a:pPr>
              <a:lnSpc>
                <a:spcPct val="90000"/>
              </a:lnSpc>
            </a:pPr>
            <a:r>
              <a:rPr lang="en-US" b="1" dirty="0" smtClean="0"/>
              <a:t>1543 Nicholas Copernicus of Poland breaks </a:t>
            </a:r>
            <a:r>
              <a:rPr lang="en-US" b="1" dirty="0" smtClean="0"/>
              <a:t>theory</a:t>
            </a:r>
            <a:endParaRPr lang="en-US" b="1" dirty="0"/>
          </a:p>
          <a:p>
            <a:pPr>
              <a:lnSpc>
                <a:spcPct val="90000"/>
              </a:lnSpc>
            </a:pPr>
            <a:r>
              <a:rPr lang="en-US" b="1" i="1" dirty="0" smtClean="0"/>
              <a:t>On the Revolutions of the Heavenly Spheres</a:t>
            </a:r>
          </a:p>
          <a:p>
            <a:pPr>
              <a:lnSpc>
                <a:spcPct val="90000"/>
              </a:lnSpc>
            </a:pPr>
            <a:r>
              <a:rPr lang="en-US" b="1" dirty="0" smtClean="0"/>
              <a:t>Argued that the sun stood at center and planets revolve around it</a:t>
            </a:r>
          </a:p>
          <a:p>
            <a:pPr>
              <a:lnSpc>
                <a:spcPct val="90000"/>
              </a:lnSpc>
            </a:pPr>
            <a:r>
              <a:rPr lang="en-US" b="1" dirty="0" smtClean="0"/>
              <a:t>Challenges prevailing science and religious beliefs</a:t>
            </a:r>
          </a:p>
          <a:p>
            <a:pPr>
              <a:lnSpc>
                <a:spcPct val="90000"/>
              </a:lnSpc>
            </a:pPr>
            <a:endParaRPr lang="en-US" dirty="0" smtClean="0"/>
          </a:p>
          <a:p>
            <a:pPr>
              <a:lnSpc>
                <a:spcPct val="90000"/>
              </a:lnSpc>
            </a:pPr>
            <a:endParaRPr lang="en-US" i="1" dirty="0" smtClean="0"/>
          </a:p>
        </p:txBody>
      </p:sp>
      <p:pic>
        <p:nvPicPr>
          <p:cNvPr id="7" name="Content Placeholder 6" descr="Jan_Matejko-Astronomer_Copernicus-Conversation_with_God.jpg"/>
          <p:cNvPicPr>
            <a:picLocks noGrp="1" noChangeAspect="1"/>
          </p:cNvPicPr>
          <p:nvPr>
            <p:ph sz="half" idx="2"/>
          </p:nvPr>
        </p:nvPicPr>
        <p:blipFill>
          <a:blip r:embed="rId3" cstate="print"/>
          <a:stretch>
            <a:fillRect/>
          </a:stretch>
        </p:blipFill>
        <p:spPr>
          <a:xfrm>
            <a:off x="5867400" y="1417320"/>
            <a:ext cx="3276600" cy="2366205"/>
          </a:xfrm>
        </p:spPr>
      </p:pic>
      <p:sp>
        <p:nvSpPr>
          <p:cNvPr id="6" name="Slide Number Placeholder 5"/>
          <p:cNvSpPr>
            <a:spLocks noGrp="1"/>
          </p:cNvSpPr>
          <p:nvPr>
            <p:ph type="sldNum" sz="quarter" idx="12"/>
          </p:nvPr>
        </p:nvSpPr>
        <p:spPr/>
        <p:txBody>
          <a:bodyPr/>
          <a:lstStyle/>
          <a:p>
            <a:pPr>
              <a:defRPr/>
            </a:pPr>
            <a:fld id="{3DEE1E0D-08BF-4FCA-B9D2-FB117B3F72EB}" type="slidenum">
              <a:rPr lang="en-US" altLang="en-US"/>
              <a:pPr>
                <a:defRPr/>
              </a:pPr>
              <a:t>46</a:t>
            </a:fld>
            <a:endParaRPr lang="en-US" altLang="en-US"/>
          </a:p>
        </p:txBody>
      </p:sp>
    </p:spTree>
  </p:cSld>
  <p:clrMapOvr>
    <a:masterClrMapping/>
  </p:clrMapOvr>
  <p:transition>
    <p:random/>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smtClean="0"/>
              <a:t>The Scientific Revolution</a:t>
            </a:r>
          </a:p>
        </p:txBody>
      </p:sp>
      <p:sp>
        <p:nvSpPr>
          <p:cNvPr id="34819" name="Rectangle 3"/>
          <p:cNvSpPr>
            <a:spLocks noGrp="1" noChangeArrowheads="1"/>
          </p:cNvSpPr>
          <p:nvPr>
            <p:ph sz="half" idx="1"/>
          </p:nvPr>
        </p:nvSpPr>
        <p:spPr>
          <a:xfrm>
            <a:off x="484710" y="2209800"/>
            <a:ext cx="4849290" cy="3916363"/>
          </a:xfrm>
        </p:spPr>
        <p:txBody>
          <a:bodyPr/>
          <a:lstStyle/>
          <a:p>
            <a:r>
              <a:rPr lang="en-US" dirty="0" smtClean="0"/>
              <a:t>Germany, 1571-1630</a:t>
            </a:r>
          </a:p>
          <a:p>
            <a:r>
              <a:rPr lang="en-US" dirty="0" smtClean="0"/>
              <a:t>Demonstrated that planetary orbits are elliptical, not circular as in Ptolemaic  theory</a:t>
            </a:r>
          </a:p>
          <a:p>
            <a:endParaRPr lang="en-US" dirty="0" smtClean="0"/>
          </a:p>
        </p:txBody>
      </p:sp>
      <p:pic>
        <p:nvPicPr>
          <p:cNvPr id="11" name="Content Placeholder 10" descr="kepler.jpg"/>
          <p:cNvPicPr>
            <a:picLocks noGrp="1" noChangeAspect="1"/>
          </p:cNvPicPr>
          <p:nvPr>
            <p:ph sz="half" idx="2"/>
          </p:nvPr>
        </p:nvPicPr>
        <p:blipFill>
          <a:blip r:embed="rId2" cstate="print"/>
          <a:stretch>
            <a:fillRect/>
          </a:stretch>
        </p:blipFill>
        <p:spPr>
          <a:xfrm>
            <a:off x="5791200" y="2209800"/>
            <a:ext cx="2286000" cy="3140628"/>
          </a:xfrm>
        </p:spPr>
      </p:pic>
      <p:sp>
        <p:nvSpPr>
          <p:cNvPr id="6" name="Slide Number Placeholder 5"/>
          <p:cNvSpPr>
            <a:spLocks noGrp="1"/>
          </p:cNvSpPr>
          <p:nvPr>
            <p:ph type="sldNum" sz="quarter" idx="12"/>
          </p:nvPr>
        </p:nvSpPr>
        <p:spPr/>
        <p:txBody>
          <a:bodyPr/>
          <a:lstStyle/>
          <a:p>
            <a:pPr>
              <a:defRPr/>
            </a:pPr>
            <a:fld id="{C0778D54-9BE0-4505-99E0-F903E4C9F357}" type="slidenum">
              <a:rPr lang="en-US" altLang="en-US"/>
              <a:pPr>
                <a:defRPr/>
              </a:pPr>
              <a:t>47</a:t>
            </a:fld>
            <a:endParaRPr lang="en-US" altLang="en-US"/>
          </a:p>
        </p:txBody>
      </p:sp>
      <p:sp>
        <p:nvSpPr>
          <p:cNvPr id="5" name="Text Placeholder 4"/>
          <p:cNvSpPr>
            <a:spLocks noGrp="1"/>
          </p:cNvSpPr>
          <p:nvPr>
            <p:ph type="body" idx="4294967295"/>
          </p:nvPr>
        </p:nvSpPr>
        <p:spPr>
          <a:xfrm>
            <a:off x="0" y="1535113"/>
            <a:ext cx="4572000" cy="639762"/>
          </a:xfrm>
        </p:spPr>
        <p:txBody>
          <a:bodyPr/>
          <a:lstStyle/>
          <a:p>
            <a:pPr algn="ctr">
              <a:buNone/>
            </a:pPr>
            <a:r>
              <a:rPr lang="en-US" b="1" dirty="0" smtClean="0"/>
              <a:t>Johannes </a:t>
            </a:r>
            <a:r>
              <a:rPr lang="en-US" b="1" dirty="0" err="1" smtClean="0"/>
              <a:t>Kepler</a:t>
            </a:r>
            <a:endParaRPr lang="en-US" b="1" dirty="0"/>
          </a:p>
        </p:txBody>
      </p:sp>
    </p:spTree>
  </p:cSld>
  <p:clrMapOvr>
    <a:masterClrMapping/>
  </p:clrMapOvr>
  <p:transition>
    <p:random/>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196413" y="533400"/>
            <a:ext cx="2514600" cy="1219200"/>
          </a:xfrm>
        </p:spPr>
        <p:txBody>
          <a:bodyPr/>
          <a:lstStyle/>
          <a:p>
            <a:pPr algn="l"/>
            <a:r>
              <a:rPr lang="en-US" sz="2800" b="1" dirty="0" smtClean="0"/>
              <a:t>Galileo </a:t>
            </a:r>
            <a:r>
              <a:rPr lang="en-US" sz="2800" b="1" dirty="0" err="1" smtClean="0"/>
              <a:t>Galilei</a:t>
            </a:r>
            <a:endParaRPr lang="en-US" sz="2800" b="1" dirty="0"/>
          </a:p>
        </p:txBody>
      </p:sp>
      <p:pic>
        <p:nvPicPr>
          <p:cNvPr id="9" name="Content Placeholder 8" descr="Galileo_before_the_Holy_Office.jpg"/>
          <p:cNvPicPr>
            <a:picLocks noGrp="1" noChangeAspect="1"/>
          </p:cNvPicPr>
          <p:nvPr>
            <p:ph sz="half" idx="1"/>
          </p:nvPr>
        </p:nvPicPr>
        <p:blipFill>
          <a:blip r:embed="rId2"/>
          <a:stretch>
            <a:fillRect/>
          </a:stretch>
        </p:blipFill>
        <p:spPr>
          <a:xfrm>
            <a:off x="0" y="0"/>
            <a:ext cx="4911236" cy="3276600"/>
          </a:xfrm>
        </p:spPr>
      </p:pic>
      <p:sp>
        <p:nvSpPr>
          <p:cNvPr id="7" name="Content Placeholder 6"/>
          <p:cNvSpPr>
            <a:spLocks noGrp="1"/>
          </p:cNvSpPr>
          <p:nvPr>
            <p:ph sz="half" idx="2"/>
          </p:nvPr>
        </p:nvSpPr>
        <p:spPr>
          <a:xfrm>
            <a:off x="4876800" y="1752600"/>
            <a:ext cx="3962400" cy="4373563"/>
          </a:xfrm>
        </p:spPr>
        <p:txBody>
          <a:bodyPr>
            <a:normAutofit fontScale="92500"/>
          </a:bodyPr>
          <a:lstStyle/>
          <a:p>
            <a:r>
              <a:rPr lang="en-US" sz="2400" dirty="0" smtClean="0"/>
              <a:t>Italy, 1564-1642</a:t>
            </a:r>
          </a:p>
          <a:p>
            <a:r>
              <a:rPr lang="en-US" sz="2400" b="1" dirty="0" smtClean="0"/>
              <a:t>Reinforces Copernican model</a:t>
            </a:r>
          </a:p>
          <a:p>
            <a:r>
              <a:rPr lang="en-US" sz="2400" dirty="0" smtClean="0"/>
              <a:t>Lived under house arrest after trial</a:t>
            </a:r>
          </a:p>
          <a:p>
            <a:r>
              <a:rPr lang="en-US" sz="2400" b="1" dirty="0" smtClean="0"/>
              <a:t>W/ telescope, observed spots on moon, sun</a:t>
            </a:r>
          </a:p>
          <a:p>
            <a:r>
              <a:rPr lang="en-US" sz="2400" b="1" dirty="0" smtClean="0"/>
              <a:t>Discovered Jupiter has 4 moons  </a:t>
            </a:r>
          </a:p>
          <a:p>
            <a:r>
              <a:rPr lang="en-US" sz="2400" b="1" dirty="0" smtClean="0"/>
              <a:t>Experiments w/ velocity</a:t>
            </a:r>
            <a:endParaRPr lang="en-US" sz="2400" b="1" dirty="0"/>
          </a:p>
        </p:txBody>
      </p:sp>
      <p:sp>
        <p:nvSpPr>
          <p:cNvPr id="4" name="Slide Number Placeholder 3"/>
          <p:cNvSpPr>
            <a:spLocks noGrp="1"/>
          </p:cNvSpPr>
          <p:nvPr>
            <p:ph type="sldNum" sz="quarter" idx="12"/>
          </p:nvPr>
        </p:nvSpPr>
        <p:spPr/>
        <p:txBody>
          <a:bodyPr/>
          <a:lstStyle/>
          <a:p>
            <a:pPr>
              <a:defRPr/>
            </a:pPr>
            <a:fld id="{53B2ECA2-984D-4D01-A705-047E9CF99B2D}" type="slidenum">
              <a:rPr lang="en-US" altLang="en-US" smtClean="0"/>
              <a:pPr>
                <a:defRPr/>
              </a:pPr>
              <a:t>48</a:t>
            </a:fld>
            <a:endParaRPr lang="en-US" altLang="en-US" dirty="0"/>
          </a:p>
        </p:txBody>
      </p:sp>
      <p:sp>
        <p:nvSpPr>
          <p:cNvPr id="10" name="TextBox 9"/>
          <p:cNvSpPr txBox="1"/>
          <p:nvPr/>
        </p:nvSpPr>
        <p:spPr>
          <a:xfrm>
            <a:off x="533400" y="3505201"/>
            <a:ext cx="4191000" cy="3139321"/>
          </a:xfrm>
          <a:prstGeom prst="rect">
            <a:avLst/>
          </a:prstGeom>
          <a:noFill/>
        </p:spPr>
        <p:txBody>
          <a:bodyPr wrap="square" rtlCol="0">
            <a:spAutoFit/>
          </a:bodyPr>
          <a:lstStyle/>
          <a:p>
            <a:r>
              <a:rPr lang="en-US" dirty="0" smtClean="0"/>
              <a:t>In this seventeenth-century engraving, Galileo </a:t>
            </a:r>
            <a:r>
              <a:rPr lang="en-US" dirty="0" err="1" smtClean="0"/>
              <a:t>Galilei</a:t>
            </a:r>
            <a:r>
              <a:rPr lang="en-US" dirty="0" smtClean="0"/>
              <a:t> faces the Inquisition, a Roman Catholic institution that prosecuted individuals accused of a wide variety of crimes related to heresy. At a trial in 1633, the Inquisition found Galileo “vehemently suspect of heresy,” forced him to recant </a:t>
            </a:r>
            <a:r>
              <a:rPr lang="en-US" dirty="0" err="1" smtClean="0"/>
              <a:t>Copernicanism</a:t>
            </a:r>
            <a:r>
              <a:rPr lang="en-US" dirty="0" smtClean="0"/>
              <a:t>, and placed him under house arrest for the remainder of his life. </a:t>
            </a:r>
            <a:endParaRPr lang="en-US" dirty="0"/>
          </a:p>
        </p:txBody>
      </p:sp>
    </p:spTree>
  </p:cSld>
  <p:clrMapOvr>
    <a:masterClrMapping/>
  </p:clrMapOvr>
  <p:transition>
    <p:random/>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2172" y="0"/>
            <a:ext cx="5640228" cy="1295400"/>
          </a:xfrm>
        </p:spPr>
        <p:txBody>
          <a:bodyPr/>
          <a:lstStyle/>
          <a:p>
            <a:r>
              <a:rPr lang="en-US" dirty="0" smtClean="0"/>
              <a:t>Isaac Newton 1642-1727</a:t>
            </a:r>
            <a:endParaRPr lang="en-US" dirty="0"/>
          </a:p>
        </p:txBody>
      </p:sp>
      <p:pic>
        <p:nvPicPr>
          <p:cNvPr id="6" name="Content Placeholder 5" descr="GodfreyKneller-IsaacNewton-1689.jpg"/>
          <p:cNvPicPr>
            <a:picLocks noGrp="1" noChangeAspect="1"/>
          </p:cNvPicPr>
          <p:nvPr>
            <p:ph sz="half" idx="1"/>
          </p:nvPr>
        </p:nvPicPr>
        <p:blipFill>
          <a:blip r:embed="rId2" cstate="print"/>
          <a:stretch>
            <a:fillRect/>
          </a:stretch>
        </p:blipFill>
        <p:spPr>
          <a:xfrm>
            <a:off x="457200" y="2362200"/>
            <a:ext cx="3048000" cy="4186319"/>
          </a:xfrm>
        </p:spPr>
      </p:pic>
      <p:sp>
        <p:nvSpPr>
          <p:cNvPr id="4" name="Content Placeholder 3"/>
          <p:cNvSpPr>
            <a:spLocks noGrp="1"/>
          </p:cNvSpPr>
          <p:nvPr>
            <p:ph sz="half" idx="2"/>
          </p:nvPr>
        </p:nvSpPr>
        <p:spPr>
          <a:xfrm>
            <a:off x="3733800" y="1066800"/>
            <a:ext cx="5410200" cy="5059363"/>
          </a:xfrm>
        </p:spPr>
        <p:txBody>
          <a:bodyPr>
            <a:normAutofit fontScale="92500" lnSpcReduction="10000"/>
          </a:bodyPr>
          <a:lstStyle/>
          <a:p>
            <a:r>
              <a:rPr lang="en-US" sz="2400" dirty="0" smtClean="0"/>
              <a:t>Revolutionizes study of physics</a:t>
            </a:r>
          </a:p>
          <a:p>
            <a:r>
              <a:rPr lang="en-US" sz="2400" b="1" dirty="0" smtClean="0"/>
              <a:t>Outlined his views of the natural world in “</a:t>
            </a:r>
            <a:r>
              <a:rPr lang="en-US" sz="2400" b="1" i="1" dirty="0" smtClean="0"/>
              <a:t>Mathematical Principles of Natural Philosophy”</a:t>
            </a:r>
          </a:p>
          <a:p>
            <a:r>
              <a:rPr lang="en-US" sz="2400" dirty="0" smtClean="0"/>
              <a:t>Argued that the laws of gravity regulates the motions of bodies in the universe and the earth</a:t>
            </a:r>
          </a:p>
          <a:p>
            <a:r>
              <a:rPr lang="en-US" sz="2400" dirty="0" smtClean="0"/>
              <a:t>He synthesized the sciences of astronomy and mechanics</a:t>
            </a:r>
          </a:p>
          <a:p>
            <a:r>
              <a:rPr lang="en-US" sz="2400" dirty="0" smtClean="0"/>
              <a:t>Explained the ebb and flow of tides</a:t>
            </a:r>
          </a:p>
          <a:p>
            <a:r>
              <a:rPr lang="en-US" sz="2400" b="1" dirty="0" smtClean="0"/>
              <a:t>Symbol of the Scientific Revolution</a:t>
            </a:r>
          </a:p>
          <a:p>
            <a:r>
              <a:rPr lang="en-US" sz="2400" dirty="0" smtClean="0"/>
              <a:t>Rigorous challenge to church doctrines</a:t>
            </a:r>
          </a:p>
          <a:p>
            <a:endParaRPr lang="en-US" dirty="0"/>
          </a:p>
        </p:txBody>
      </p:sp>
      <p:sp>
        <p:nvSpPr>
          <p:cNvPr id="5" name="Slide Number Placeholder 4"/>
          <p:cNvSpPr>
            <a:spLocks noGrp="1"/>
          </p:cNvSpPr>
          <p:nvPr>
            <p:ph type="sldNum" sz="quarter" idx="12"/>
          </p:nvPr>
        </p:nvSpPr>
        <p:spPr/>
        <p:txBody>
          <a:bodyPr/>
          <a:lstStyle/>
          <a:p>
            <a:pPr>
              <a:defRPr/>
            </a:pPr>
            <a:fld id="{CFC94278-6EF4-447C-9449-2B7AC5125DFA}" type="slidenum">
              <a:rPr lang="en-US" altLang="en-US" smtClean="0"/>
              <a:pPr>
                <a:defRPr/>
              </a:pPr>
              <a:t>49</a:t>
            </a:fld>
            <a:endParaRPr lang="en-US" altLang="en-US"/>
          </a:p>
        </p:txBody>
      </p:sp>
      <p:pic>
        <p:nvPicPr>
          <p:cNvPr id="53250" name="Picture 2" descr="C:\Documents and Settings\ELIZABETH_CAIN\Local Settings\Temporary Internet Files\Content.IE5\40FQN1QZ\MC900198175[1].wmf"/>
          <p:cNvPicPr>
            <a:picLocks noChangeAspect="1" noChangeArrowheads="1"/>
          </p:cNvPicPr>
          <p:nvPr/>
        </p:nvPicPr>
        <p:blipFill>
          <a:blip r:embed="rId3" cstate="print"/>
          <a:srcRect/>
          <a:stretch>
            <a:fillRect/>
          </a:stretch>
        </p:blipFill>
        <p:spPr bwMode="auto">
          <a:xfrm rot="21203798">
            <a:off x="114717" y="102421"/>
            <a:ext cx="1902737" cy="2104931"/>
          </a:xfrm>
          <a:prstGeom prst="rect">
            <a:avLst/>
          </a:prstGeom>
          <a:noFill/>
        </p:spPr>
      </p:pic>
    </p:spTree>
  </p:cSld>
  <p:clrMapOvr>
    <a:masterClrMapping/>
  </p:clrMapOvr>
  <p:transition>
    <p:rand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371600" y="457200"/>
            <a:ext cx="6248400" cy="1219200"/>
          </a:xfrm>
        </p:spPr>
        <p:txBody>
          <a:bodyPr/>
          <a:lstStyle/>
          <a:p>
            <a:pPr algn="ctr"/>
            <a:r>
              <a:rPr lang="en-US" sz="3600" dirty="0" smtClean="0"/>
              <a:t>The Catholic Reformation</a:t>
            </a:r>
          </a:p>
        </p:txBody>
      </p:sp>
      <p:sp>
        <p:nvSpPr>
          <p:cNvPr id="15363" name="Rectangle 3"/>
          <p:cNvSpPr>
            <a:spLocks noGrp="1" noChangeArrowheads="1"/>
          </p:cNvSpPr>
          <p:nvPr>
            <p:ph sz="half" idx="1"/>
          </p:nvPr>
        </p:nvSpPr>
        <p:spPr>
          <a:xfrm>
            <a:off x="1295400" y="1063423"/>
            <a:ext cx="4038600" cy="5565977"/>
          </a:xfrm>
        </p:spPr>
        <p:txBody>
          <a:bodyPr>
            <a:normAutofit fontScale="85000" lnSpcReduction="10000"/>
          </a:bodyPr>
          <a:lstStyle/>
          <a:p>
            <a:pPr marL="420624" indent="-384048" fontAlgn="auto">
              <a:spcAft>
                <a:spcPts val="0"/>
              </a:spcAft>
              <a:buFont typeface="Wingdings 2"/>
              <a:buChar char=""/>
              <a:defRPr/>
            </a:pPr>
            <a:r>
              <a:rPr lang="en-US" dirty="0"/>
              <a:t>Roman Catholic church reacts</a:t>
            </a:r>
          </a:p>
          <a:p>
            <a:pPr marL="722376" lvl="1" indent="-274320" fontAlgn="auto">
              <a:spcAft>
                <a:spcPts val="0"/>
              </a:spcAft>
              <a:buFont typeface="Wingdings 2"/>
              <a:buChar char=""/>
              <a:defRPr/>
            </a:pPr>
            <a:r>
              <a:rPr lang="en-US" dirty="0"/>
              <a:t>Refining doctrine, missionary activities to Protestants, attempt to renew spiritual </a:t>
            </a:r>
            <a:r>
              <a:rPr lang="en-US" dirty="0" smtClean="0"/>
              <a:t>activity</a:t>
            </a:r>
          </a:p>
          <a:p>
            <a:pPr marL="420624" indent="-384048" fontAlgn="auto">
              <a:spcAft>
                <a:spcPts val="0"/>
              </a:spcAft>
              <a:buFont typeface="Wingdings 2"/>
              <a:buChar char=""/>
              <a:defRPr/>
            </a:pPr>
            <a:r>
              <a:rPr lang="en-US" b="1" dirty="0" smtClean="0"/>
              <a:t>Council </a:t>
            </a:r>
            <a:r>
              <a:rPr lang="en-US" b="1" dirty="0"/>
              <a:t>of Trent </a:t>
            </a:r>
            <a:r>
              <a:rPr lang="en-US" dirty="0"/>
              <a:t>(1545-1563) periodic meetings to discuss </a:t>
            </a:r>
            <a:r>
              <a:rPr lang="en-US" dirty="0" smtClean="0"/>
              <a:t>reform</a:t>
            </a:r>
          </a:p>
          <a:p>
            <a:pPr marL="420624" indent="-384048" fontAlgn="auto">
              <a:spcAft>
                <a:spcPts val="0"/>
              </a:spcAft>
              <a:buFont typeface="Wingdings 2"/>
              <a:buChar char=""/>
              <a:defRPr/>
            </a:pPr>
            <a:r>
              <a:rPr lang="en-US" dirty="0" smtClean="0"/>
              <a:t>Relied on works of St. Thomas Aquinas</a:t>
            </a:r>
          </a:p>
          <a:p>
            <a:pPr marL="420624" indent="-384048" fontAlgn="auto">
              <a:spcAft>
                <a:spcPts val="0"/>
              </a:spcAft>
              <a:buFont typeface="Wingdings 2"/>
              <a:buChar char=""/>
              <a:defRPr/>
            </a:pPr>
            <a:r>
              <a:rPr lang="en-US" dirty="0" smtClean="0"/>
              <a:t>Demands church authorities to have more training</a:t>
            </a:r>
          </a:p>
          <a:p>
            <a:pPr marL="420624" indent="-384048" fontAlgn="auto">
              <a:spcAft>
                <a:spcPts val="0"/>
              </a:spcAft>
              <a:buFont typeface="Wingdings 2"/>
              <a:buChar char=""/>
              <a:defRPr/>
            </a:pPr>
            <a:r>
              <a:rPr lang="en-US" dirty="0" smtClean="0"/>
              <a:t>Establish schools </a:t>
            </a:r>
            <a:endParaRPr lang="en-US" dirty="0"/>
          </a:p>
          <a:p>
            <a:pPr marL="420624" indent="-384048" fontAlgn="auto">
              <a:spcAft>
                <a:spcPts val="0"/>
              </a:spcAft>
              <a:buFont typeface="Wingdings 2"/>
              <a:buChar char=""/>
              <a:defRPr/>
            </a:pPr>
            <a:r>
              <a:rPr lang="en-US" b="1" dirty="0"/>
              <a:t>Society of Jesus (Jesuits</a:t>
            </a:r>
            <a:r>
              <a:rPr lang="en-US" dirty="0"/>
              <a:t>) founded by St. Ignatius Loyola (1491-1556)</a:t>
            </a:r>
          </a:p>
          <a:p>
            <a:pPr marL="722376" lvl="1" indent="-274320" fontAlgn="auto">
              <a:spcAft>
                <a:spcPts val="0"/>
              </a:spcAft>
              <a:buFont typeface="Wingdings 2"/>
              <a:buChar char=""/>
              <a:defRPr/>
            </a:pPr>
            <a:r>
              <a:rPr lang="en-US" dirty="0"/>
              <a:t>Rigorous religious and secular education</a:t>
            </a:r>
          </a:p>
          <a:p>
            <a:pPr marL="722376" lvl="1" indent="-274320" fontAlgn="auto">
              <a:spcAft>
                <a:spcPts val="0"/>
              </a:spcAft>
              <a:buFont typeface="Wingdings 2"/>
              <a:buChar char=""/>
              <a:defRPr/>
            </a:pPr>
            <a:r>
              <a:rPr lang="en-US" dirty="0"/>
              <a:t>Effective </a:t>
            </a:r>
            <a:r>
              <a:rPr lang="en-US" dirty="0" smtClean="0"/>
              <a:t>missionaries</a:t>
            </a:r>
          </a:p>
          <a:p>
            <a:pPr marL="722376" lvl="1" indent="-274320" fontAlgn="auto">
              <a:spcAft>
                <a:spcPts val="0"/>
              </a:spcAft>
              <a:buFont typeface="Wingdings 2"/>
              <a:buChar char=""/>
              <a:defRPr/>
            </a:pPr>
            <a:r>
              <a:rPr lang="en-US" dirty="0" smtClean="0"/>
              <a:t>Attracted converts in India, China, Japan, Philippines, and Americas</a:t>
            </a:r>
            <a:endParaRPr lang="en-US" dirty="0"/>
          </a:p>
          <a:p>
            <a:pPr marL="722376" lvl="1" indent="-274320" fontAlgn="auto">
              <a:spcAft>
                <a:spcPts val="0"/>
              </a:spcAft>
              <a:buFont typeface="Wingdings 2"/>
              <a:buChar char=""/>
              <a:defRPr/>
            </a:pPr>
            <a:r>
              <a:rPr lang="en-US" dirty="0" smtClean="0"/>
              <a:t>ALSO founded universities in US</a:t>
            </a:r>
          </a:p>
        </p:txBody>
      </p:sp>
      <p:pic>
        <p:nvPicPr>
          <p:cNvPr id="7" name="Content Placeholder 6" descr="council_of_trent.jpg"/>
          <p:cNvPicPr>
            <a:picLocks noGrp="1" noChangeAspect="1"/>
          </p:cNvPicPr>
          <p:nvPr>
            <p:ph sz="half" idx="2"/>
          </p:nvPr>
        </p:nvPicPr>
        <p:blipFill>
          <a:blip r:embed="rId2" cstate="print"/>
          <a:stretch>
            <a:fillRect/>
          </a:stretch>
        </p:blipFill>
        <p:spPr>
          <a:xfrm>
            <a:off x="5257800" y="2438400"/>
            <a:ext cx="3886200" cy="3136074"/>
          </a:xfrm>
        </p:spPr>
      </p:pic>
      <p:sp>
        <p:nvSpPr>
          <p:cNvPr id="6" name="Slide Number Placeholder 5"/>
          <p:cNvSpPr>
            <a:spLocks noGrp="1"/>
          </p:cNvSpPr>
          <p:nvPr>
            <p:ph type="sldNum" sz="quarter" idx="12"/>
          </p:nvPr>
        </p:nvSpPr>
        <p:spPr/>
        <p:txBody>
          <a:bodyPr/>
          <a:lstStyle/>
          <a:p>
            <a:pPr>
              <a:defRPr/>
            </a:pPr>
            <a:fld id="{42F5C9AF-E745-4A69-91CA-34E0AC68252E}" type="slidenum">
              <a:rPr lang="en-US" altLang="en-US"/>
              <a:pPr>
                <a:defRPr/>
              </a:pPr>
              <a:t>5</a:t>
            </a:fld>
            <a:endParaRPr lang="en-US" altLang="en-US"/>
          </a:p>
        </p:txBody>
      </p:sp>
      <p:pic>
        <p:nvPicPr>
          <p:cNvPr id="8" name="Picture 7" descr="IgnatiusLoyola-Portrait.jpg"/>
          <p:cNvPicPr>
            <a:picLocks noChangeAspect="1"/>
          </p:cNvPicPr>
          <p:nvPr/>
        </p:nvPicPr>
        <p:blipFill>
          <a:blip r:embed="rId3" cstate="print"/>
          <a:stretch>
            <a:fillRect/>
          </a:stretch>
        </p:blipFill>
        <p:spPr>
          <a:xfrm>
            <a:off x="0" y="4648200"/>
            <a:ext cx="1497155" cy="2209800"/>
          </a:xfrm>
          <a:prstGeom prst="rect">
            <a:avLst/>
          </a:prstGeom>
        </p:spPr>
      </p:pic>
    </p:spTree>
  </p:cSld>
  <p:clrMapOvr>
    <a:masterClrMapping/>
  </p:clrMapOvr>
  <p:transition>
    <p:random/>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83974" y="635770"/>
            <a:ext cx="7055380" cy="1400530"/>
          </a:xfrm>
        </p:spPr>
        <p:txBody>
          <a:bodyPr/>
          <a:lstStyle/>
          <a:p>
            <a:endParaRPr lang="en-US" dirty="0"/>
          </a:p>
        </p:txBody>
      </p:sp>
      <p:sp>
        <p:nvSpPr>
          <p:cNvPr id="4" name="Content Placeholder 3"/>
          <p:cNvSpPr>
            <a:spLocks noGrp="1"/>
          </p:cNvSpPr>
          <p:nvPr>
            <p:ph idx="1"/>
          </p:nvPr>
        </p:nvSpPr>
        <p:spPr/>
        <p:txBody>
          <a:bodyPr/>
          <a:lstStyle/>
          <a:p>
            <a:r>
              <a:rPr lang="en-US" dirty="0" smtClean="0"/>
              <a:t>In 17</a:t>
            </a:r>
            <a:r>
              <a:rPr lang="en-US" baseline="30000" dirty="0" smtClean="0"/>
              <a:t>th</a:t>
            </a:r>
            <a:r>
              <a:rPr lang="en-US" dirty="0" smtClean="0"/>
              <a:t> and 18</a:t>
            </a:r>
            <a:r>
              <a:rPr lang="en-US" baseline="30000" dirty="0" smtClean="0"/>
              <a:t>th</a:t>
            </a:r>
            <a:r>
              <a:rPr lang="en-US" dirty="0" smtClean="0"/>
              <a:t> centuries, anatomy, physiology, microbiology, chemistry and botany underwent a thorough overhaul</a:t>
            </a:r>
            <a:endParaRPr lang="en-US" dirty="0"/>
          </a:p>
        </p:txBody>
      </p:sp>
      <p:sp>
        <p:nvSpPr>
          <p:cNvPr id="2" name="Slide Number Placeholder 1"/>
          <p:cNvSpPr>
            <a:spLocks noGrp="1"/>
          </p:cNvSpPr>
          <p:nvPr>
            <p:ph type="sldNum" sz="quarter" idx="12"/>
          </p:nvPr>
        </p:nvSpPr>
        <p:spPr/>
        <p:txBody>
          <a:bodyPr/>
          <a:lstStyle/>
          <a:p>
            <a:pPr>
              <a:defRPr/>
            </a:pPr>
            <a:fld id="{45DAE66D-F7D0-45FD-BD14-7E773651247D}" type="slidenum">
              <a:rPr lang="en-US" altLang="en-US" smtClean="0"/>
              <a:pPr>
                <a:defRPr/>
              </a:pPr>
              <a:t>50</a:t>
            </a:fld>
            <a:endParaRPr lang="en-US" altLang="en-US"/>
          </a:p>
        </p:txBody>
      </p:sp>
    </p:spTree>
    <p:extLst>
      <p:ext uri="{BB962C8B-B14F-4D97-AF65-F5344CB8AC3E}">
        <p14:creationId xmlns:p14="http://schemas.microsoft.com/office/powerpoint/2010/main" val="1047182330"/>
      </p:ext>
    </p:extLst>
  </p:cSld>
  <p:clrMapOvr>
    <a:masterClrMapping/>
  </p:clrMapOvr>
  <p:transition>
    <p:random/>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1447800" y="304800"/>
            <a:ext cx="6248400" cy="1143000"/>
          </a:xfrm>
        </p:spPr>
        <p:txBody>
          <a:bodyPr>
            <a:normAutofit fontScale="90000"/>
          </a:bodyPr>
          <a:lstStyle/>
          <a:p>
            <a:r>
              <a:rPr lang="en-US" dirty="0" smtClean="0"/>
              <a:t>The Enlightenment or Age of Reason</a:t>
            </a:r>
          </a:p>
        </p:txBody>
      </p:sp>
      <p:sp>
        <p:nvSpPr>
          <p:cNvPr id="35843" name="Rectangle 3"/>
          <p:cNvSpPr>
            <a:spLocks noGrp="1" noChangeArrowheads="1"/>
          </p:cNvSpPr>
          <p:nvPr>
            <p:ph idx="1"/>
          </p:nvPr>
        </p:nvSpPr>
        <p:spPr>
          <a:xfrm>
            <a:off x="228600" y="1524000"/>
            <a:ext cx="8305800" cy="4602163"/>
          </a:xfrm>
        </p:spPr>
        <p:txBody>
          <a:bodyPr>
            <a:normAutofit fontScale="92500"/>
          </a:bodyPr>
          <a:lstStyle/>
          <a:p>
            <a:r>
              <a:rPr lang="en-US" sz="2600" b="1" dirty="0" smtClean="0"/>
              <a:t>Intellectual movement that stressed reason and thought and the power of individuals to solve problems</a:t>
            </a:r>
            <a:endParaRPr lang="en-US" sz="2200" dirty="0" smtClean="0"/>
          </a:p>
          <a:p>
            <a:r>
              <a:rPr lang="en-US" sz="2600" b="1" dirty="0" smtClean="0"/>
              <a:t>John Locke </a:t>
            </a:r>
            <a:r>
              <a:rPr lang="en-US" sz="2600" dirty="0" smtClean="0"/>
              <a:t>(England, 1632-1704), Baron de </a:t>
            </a:r>
            <a:r>
              <a:rPr lang="en-US" sz="2600" b="1" dirty="0" smtClean="0"/>
              <a:t>Montesquieu</a:t>
            </a:r>
            <a:r>
              <a:rPr lang="en-US" sz="2600" dirty="0" smtClean="0"/>
              <a:t> (France, 1689-1755) attempt to discover natural laws of politics</a:t>
            </a:r>
          </a:p>
          <a:p>
            <a:r>
              <a:rPr lang="en-US" sz="2800" b="1" dirty="0" smtClean="0"/>
              <a:t>Center of Enlightenment: France, </a:t>
            </a:r>
            <a:r>
              <a:rPr lang="en-US" sz="2800" b="1" i="1" dirty="0" err="1" smtClean="0"/>
              <a:t>philosophes</a:t>
            </a:r>
            <a:endParaRPr lang="en-US" sz="2800" b="1" i="1" dirty="0" smtClean="0"/>
          </a:p>
          <a:p>
            <a:pPr lvl="1"/>
            <a:r>
              <a:rPr lang="en-US" b="1" dirty="0" smtClean="0"/>
              <a:t>Not as much philosophers as public intellectuals</a:t>
            </a:r>
            <a:endParaRPr lang="en-US" sz="2200" dirty="0" smtClean="0"/>
          </a:p>
          <a:p>
            <a:r>
              <a:rPr lang="en-US" sz="2600" b="1" dirty="0" smtClean="0"/>
              <a:t>Voltaire</a:t>
            </a:r>
            <a:r>
              <a:rPr lang="en-US" sz="2600" dirty="0" smtClean="0"/>
              <a:t> (1694-1778), caustic attacks on Roman Catholic church: </a:t>
            </a:r>
            <a:r>
              <a:rPr lang="en-US" sz="2600" i="1" dirty="0" err="1" smtClean="0"/>
              <a:t>écrasez</a:t>
            </a:r>
            <a:r>
              <a:rPr lang="en-US" sz="2600" i="1" dirty="0" smtClean="0"/>
              <a:t> </a:t>
            </a:r>
            <a:r>
              <a:rPr lang="en-US" sz="2600" i="1" dirty="0" err="1" smtClean="0"/>
              <a:t>l’infame</a:t>
            </a:r>
            <a:r>
              <a:rPr lang="en-US" sz="2600" dirty="0" smtClean="0"/>
              <a:t>, “erase the infamy”</a:t>
            </a:r>
            <a:endParaRPr lang="en-US" sz="2600" i="1" dirty="0" smtClean="0"/>
          </a:p>
          <a:p>
            <a:pPr lvl="1">
              <a:buNone/>
            </a:pPr>
            <a:endParaRPr lang="en-US" sz="2200" dirty="0" smtClean="0"/>
          </a:p>
        </p:txBody>
      </p:sp>
      <p:sp>
        <p:nvSpPr>
          <p:cNvPr id="6" name="Slide Number Placeholder 5"/>
          <p:cNvSpPr>
            <a:spLocks noGrp="1"/>
          </p:cNvSpPr>
          <p:nvPr>
            <p:ph type="sldNum" sz="quarter" idx="12"/>
          </p:nvPr>
        </p:nvSpPr>
        <p:spPr/>
        <p:txBody>
          <a:bodyPr/>
          <a:lstStyle/>
          <a:p>
            <a:pPr>
              <a:defRPr/>
            </a:pPr>
            <a:fld id="{8E97AA9A-1772-4C59-8FA4-2D24B4C2F3B2}" type="slidenum">
              <a:rPr lang="en-US" altLang="en-US"/>
              <a:pPr>
                <a:defRPr/>
              </a:pPr>
              <a:t>51</a:t>
            </a:fld>
            <a:endParaRPr lang="en-US" altLang="en-US"/>
          </a:p>
        </p:txBody>
      </p:sp>
    </p:spTree>
  </p:cSld>
  <p:clrMapOvr>
    <a:masterClrMapping/>
  </p:clrMapOvr>
  <p:transition>
    <p:random/>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53B2ECA2-984D-4D01-A705-047E9CF99B2D}" type="slidenum">
              <a:rPr lang="en-US" altLang="en-US" smtClean="0"/>
              <a:pPr>
                <a:defRPr/>
              </a:pPr>
              <a:t>52</a:t>
            </a:fld>
            <a:endParaRPr lang="en-US" altLang="en-US"/>
          </a:p>
        </p:txBody>
      </p:sp>
      <p:pic>
        <p:nvPicPr>
          <p:cNvPr id="5" name="Content Placeholder 4" descr="salon.jpg"/>
          <p:cNvPicPr>
            <a:picLocks noGrp="1" noChangeAspect="1"/>
          </p:cNvPicPr>
          <p:nvPr>
            <p:ph idx="4294967295"/>
          </p:nvPr>
        </p:nvPicPr>
        <p:blipFill>
          <a:blip r:embed="rId2"/>
          <a:stretch>
            <a:fillRect/>
          </a:stretch>
        </p:blipFill>
        <p:spPr>
          <a:xfrm>
            <a:off x="1295400" y="1655763"/>
            <a:ext cx="7848600" cy="5202237"/>
          </a:xfrm>
        </p:spPr>
      </p:pic>
      <p:sp>
        <p:nvSpPr>
          <p:cNvPr id="6" name="TextBox 5"/>
          <p:cNvSpPr txBox="1"/>
          <p:nvPr/>
        </p:nvSpPr>
        <p:spPr>
          <a:xfrm>
            <a:off x="0" y="1"/>
            <a:ext cx="9144000" cy="1754326"/>
          </a:xfrm>
          <a:prstGeom prst="rect">
            <a:avLst/>
          </a:prstGeom>
          <a:noFill/>
        </p:spPr>
        <p:txBody>
          <a:bodyPr wrap="square" rtlCol="0">
            <a:spAutoFit/>
          </a:bodyPr>
          <a:lstStyle/>
          <a:p>
            <a:r>
              <a:rPr lang="en-US" dirty="0" smtClean="0"/>
              <a:t>Socially prominent women deeply influenced the development of Enlightenment thought by organizing and maintaining salons—gatherings where </a:t>
            </a:r>
            <a:r>
              <a:rPr lang="en-US" dirty="0" err="1" smtClean="0"/>
              <a:t>philosophes</a:t>
            </a:r>
            <a:r>
              <a:rPr lang="en-US" dirty="0" smtClean="0"/>
              <a:t>, scientists, and intellectuals discussed the leading ideas of the day. Though produced in 1814, this painting depicts the Parisian salon of Mme. </a:t>
            </a:r>
            <a:r>
              <a:rPr lang="en-US" dirty="0" err="1" smtClean="0"/>
              <a:t>Geoffrin</a:t>
            </a:r>
            <a:r>
              <a:rPr lang="en-US" dirty="0" smtClean="0"/>
              <a:t> (center left), a leading patron of the French </a:t>
            </a:r>
            <a:r>
              <a:rPr lang="en-US" dirty="0" err="1" smtClean="0"/>
              <a:t>philosophes</a:t>
            </a:r>
            <a:r>
              <a:rPr lang="en-US" dirty="0" smtClean="0"/>
              <a:t>, about 1775. In the background is a bust of Voltaire, who lived in Switzerland at the time. </a:t>
            </a:r>
            <a:endParaRPr lang="en-US" dirty="0"/>
          </a:p>
        </p:txBody>
      </p:sp>
    </p:spTree>
  </p:cSld>
  <p:clrMapOvr>
    <a:masterClrMapping/>
  </p:clrMapOvr>
  <p:transition>
    <p:random/>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Montesquieu</a:t>
            </a:r>
            <a:endParaRPr lang="en-US" dirty="0"/>
          </a:p>
        </p:txBody>
      </p:sp>
      <p:sp>
        <p:nvSpPr>
          <p:cNvPr id="3" name="Content Placeholder 2"/>
          <p:cNvSpPr>
            <a:spLocks noGrp="1"/>
          </p:cNvSpPr>
          <p:nvPr>
            <p:ph sz="half" idx="1"/>
          </p:nvPr>
        </p:nvSpPr>
        <p:spPr>
          <a:xfrm>
            <a:off x="1447800" y="1752600"/>
            <a:ext cx="4648200" cy="4373563"/>
          </a:xfrm>
        </p:spPr>
        <p:txBody>
          <a:bodyPr/>
          <a:lstStyle/>
          <a:p>
            <a:r>
              <a:rPr lang="en-US" dirty="0" smtClean="0"/>
              <a:t>Devoted himself to the study of political liberty</a:t>
            </a:r>
          </a:p>
          <a:p>
            <a:r>
              <a:rPr lang="en-US" dirty="0" smtClean="0"/>
              <a:t>Proposed the separation of powers would keep any individual or group from gaining total control of </a:t>
            </a:r>
            <a:r>
              <a:rPr lang="en-US" dirty="0" err="1" smtClean="0"/>
              <a:t>gov’t</a:t>
            </a:r>
            <a:r>
              <a:rPr lang="en-US" dirty="0" smtClean="0"/>
              <a:t> </a:t>
            </a:r>
          </a:p>
          <a:p>
            <a:r>
              <a:rPr lang="en-US" dirty="0" smtClean="0"/>
              <a:t>“Power should be a check to power”</a:t>
            </a:r>
          </a:p>
          <a:p>
            <a:pPr lvl="1"/>
            <a:r>
              <a:rPr lang="en-US" dirty="0" smtClean="0"/>
              <a:t>Basis for US Constitution</a:t>
            </a:r>
          </a:p>
          <a:p>
            <a:endParaRPr lang="en-US" dirty="0"/>
          </a:p>
        </p:txBody>
      </p:sp>
      <p:pic>
        <p:nvPicPr>
          <p:cNvPr id="55298" name="Picture 2"/>
          <p:cNvPicPr>
            <a:picLocks noGrp="1" noChangeAspect="1" noChangeArrowheads="1"/>
          </p:cNvPicPr>
          <p:nvPr>
            <p:ph sz="half" idx="2"/>
          </p:nvPr>
        </p:nvPicPr>
        <p:blipFill>
          <a:blip r:embed="rId2" cstate="print"/>
          <a:stretch>
            <a:fillRect/>
          </a:stretch>
        </p:blipFill>
        <p:spPr bwMode="auto">
          <a:xfrm>
            <a:off x="6358972" y="2811463"/>
            <a:ext cx="2000250" cy="3314700"/>
          </a:xfrm>
          <a:prstGeom prst="rect">
            <a:avLst/>
          </a:prstGeom>
          <a:noFill/>
          <a:ln w="9525">
            <a:noFill/>
            <a:miter lim="800000"/>
            <a:headEnd/>
            <a:tailEnd/>
          </a:ln>
          <a:effectLst/>
        </p:spPr>
      </p:pic>
      <p:sp>
        <p:nvSpPr>
          <p:cNvPr id="4" name="Slide Number Placeholder 3"/>
          <p:cNvSpPr>
            <a:spLocks noGrp="1"/>
          </p:cNvSpPr>
          <p:nvPr>
            <p:ph type="sldNum" sz="quarter" idx="12"/>
          </p:nvPr>
        </p:nvSpPr>
        <p:spPr/>
        <p:txBody>
          <a:bodyPr/>
          <a:lstStyle/>
          <a:p>
            <a:pPr>
              <a:defRPr/>
            </a:pPr>
            <a:fld id="{53B2ECA2-984D-4D01-A705-047E9CF99B2D}" type="slidenum">
              <a:rPr lang="en-US" altLang="en-US" smtClean="0"/>
              <a:pPr>
                <a:defRPr/>
              </a:pPr>
              <a:t>53</a:t>
            </a:fld>
            <a:endParaRPr lang="en-US" altLang="en-US"/>
          </a:p>
        </p:txBody>
      </p:sp>
    </p:spTree>
  </p:cSld>
  <p:clrMapOvr>
    <a:masterClrMapping/>
  </p:clrMapOvr>
  <p:transition>
    <p:random/>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John Locke</a:t>
            </a:r>
            <a:endParaRPr lang="en-US" dirty="0"/>
          </a:p>
        </p:txBody>
      </p:sp>
      <p:sp>
        <p:nvSpPr>
          <p:cNvPr id="3" name="Content Placeholder 2"/>
          <p:cNvSpPr>
            <a:spLocks noGrp="1"/>
          </p:cNvSpPr>
          <p:nvPr>
            <p:ph sz="half" idx="1"/>
          </p:nvPr>
        </p:nvSpPr>
        <p:spPr>
          <a:xfrm>
            <a:off x="0" y="1752600"/>
            <a:ext cx="5486400" cy="4373563"/>
          </a:xfrm>
        </p:spPr>
        <p:txBody>
          <a:bodyPr/>
          <a:lstStyle/>
          <a:p>
            <a:r>
              <a:rPr lang="en-US" sz="2400" dirty="0" smtClean="0"/>
              <a:t>Believed people could learn from experience and improve themselves</a:t>
            </a:r>
          </a:p>
          <a:p>
            <a:r>
              <a:rPr lang="en-US" sz="2400" dirty="0" smtClean="0"/>
              <a:t>Criticized absolute monarchs and favored idea of “self-</a:t>
            </a:r>
            <a:r>
              <a:rPr lang="en-US" sz="2400" dirty="0" err="1" smtClean="0"/>
              <a:t>gov’t</a:t>
            </a:r>
            <a:r>
              <a:rPr lang="en-US" sz="2400" dirty="0" smtClean="0"/>
              <a:t>”</a:t>
            </a:r>
          </a:p>
          <a:p>
            <a:r>
              <a:rPr lang="en-US" sz="2400" dirty="0" smtClean="0"/>
              <a:t>People are free and equal w/ 3 rights:  life, liberty, and property</a:t>
            </a:r>
          </a:p>
          <a:p>
            <a:r>
              <a:rPr lang="en-US" sz="2400" dirty="0" err="1" smtClean="0"/>
              <a:t>Gov’t</a:t>
            </a:r>
            <a:r>
              <a:rPr lang="en-US" sz="2400" dirty="0" smtClean="0"/>
              <a:t> comes from the consent of people</a:t>
            </a:r>
          </a:p>
          <a:p>
            <a:r>
              <a:rPr lang="en-US" sz="2400" dirty="0" smtClean="0"/>
              <a:t>Influenced American Revolution</a:t>
            </a:r>
          </a:p>
          <a:p>
            <a:endParaRPr lang="en-US" dirty="0"/>
          </a:p>
        </p:txBody>
      </p:sp>
      <p:pic>
        <p:nvPicPr>
          <p:cNvPr id="54274" name="Picture 2"/>
          <p:cNvPicPr>
            <a:picLocks noGrp="1" noChangeAspect="1" noChangeArrowheads="1"/>
          </p:cNvPicPr>
          <p:nvPr>
            <p:ph sz="half" idx="2"/>
          </p:nvPr>
        </p:nvPicPr>
        <p:blipFill>
          <a:blip r:embed="rId2" cstate="print"/>
          <a:srcRect/>
          <a:stretch>
            <a:fillRect/>
          </a:stretch>
        </p:blipFill>
        <p:spPr bwMode="auto">
          <a:xfrm>
            <a:off x="5638800" y="1905000"/>
            <a:ext cx="3048000" cy="3741295"/>
          </a:xfrm>
          <a:prstGeom prst="rect">
            <a:avLst/>
          </a:prstGeom>
          <a:noFill/>
          <a:ln w="9525">
            <a:noFill/>
            <a:miter lim="800000"/>
            <a:headEnd/>
            <a:tailEnd/>
          </a:ln>
          <a:effectLst/>
        </p:spPr>
      </p:pic>
      <p:sp>
        <p:nvSpPr>
          <p:cNvPr id="4" name="Slide Number Placeholder 3"/>
          <p:cNvSpPr>
            <a:spLocks noGrp="1"/>
          </p:cNvSpPr>
          <p:nvPr>
            <p:ph type="sldNum" sz="quarter" idx="12"/>
          </p:nvPr>
        </p:nvSpPr>
        <p:spPr/>
        <p:txBody>
          <a:bodyPr/>
          <a:lstStyle/>
          <a:p>
            <a:pPr>
              <a:defRPr/>
            </a:pPr>
            <a:fld id="{53B2ECA2-984D-4D01-A705-047E9CF99B2D}" type="slidenum">
              <a:rPr lang="en-US" altLang="en-US" smtClean="0"/>
              <a:pPr>
                <a:defRPr/>
              </a:pPr>
              <a:t>54</a:t>
            </a:fld>
            <a:endParaRPr lang="en-US" altLang="en-US"/>
          </a:p>
        </p:txBody>
      </p:sp>
    </p:spTree>
  </p:cSld>
  <p:clrMapOvr>
    <a:masterClrMapping/>
  </p:clrMapOvr>
  <p:transition>
    <p:random/>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Voltaire</a:t>
            </a:r>
            <a:endParaRPr lang="en-US" dirty="0"/>
          </a:p>
        </p:txBody>
      </p:sp>
      <p:pic>
        <p:nvPicPr>
          <p:cNvPr id="56322" name="Picture 2"/>
          <p:cNvPicPr>
            <a:picLocks noGrp="1" noChangeAspect="1" noChangeArrowheads="1"/>
          </p:cNvPicPr>
          <p:nvPr>
            <p:ph sz="half" idx="1"/>
          </p:nvPr>
        </p:nvPicPr>
        <p:blipFill>
          <a:blip r:embed="rId2" cstate="print"/>
          <a:stretch>
            <a:fillRect/>
          </a:stretch>
        </p:blipFill>
        <p:spPr bwMode="auto">
          <a:xfrm>
            <a:off x="827088" y="2294714"/>
            <a:ext cx="3298825" cy="3727485"/>
          </a:xfrm>
          <a:prstGeom prst="rect">
            <a:avLst/>
          </a:prstGeom>
          <a:noFill/>
          <a:ln w="9525">
            <a:noFill/>
            <a:miter lim="800000"/>
            <a:headEnd/>
            <a:tailEnd/>
          </a:ln>
          <a:effectLst/>
        </p:spPr>
      </p:pic>
      <p:sp>
        <p:nvSpPr>
          <p:cNvPr id="4" name="Content Placeholder 3"/>
          <p:cNvSpPr>
            <a:spLocks noGrp="1"/>
          </p:cNvSpPr>
          <p:nvPr>
            <p:ph sz="half" idx="2"/>
          </p:nvPr>
        </p:nvSpPr>
        <p:spPr>
          <a:xfrm>
            <a:off x="4648200" y="1752600"/>
            <a:ext cx="4495800" cy="4373563"/>
          </a:xfrm>
        </p:spPr>
        <p:txBody>
          <a:bodyPr>
            <a:normAutofit fontScale="92500"/>
          </a:bodyPr>
          <a:lstStyle/>
          <a:p>
            <a:r>
              <a:rPr lang="en-US" sz="2400" dirty="0" smtClean="0"/>
              <a:t>Published 70 political essays, philosophy, and drama</a:t>
            </a:r>
          </a:p>
          <a:p>
            <a:r>
              <a:rPr lang="en-US" sz="2400" dirty="0" smtClean="0"/>
              <a:t>Often used satire</a:t>
            </a:r>
          </a:p>
          <a:p>
            <a:r>
              <a:rPr lang="en-US" sz="2400" dirty="0" smtClean="0"/>
              <a:t>Never stopped fighting for tolerance, reason, freedom of speech, religion, and speech</a:t>
            </a:r>
          </a:p>
          <a:p>
            <a:r>
              <a:rPr lang="en-US" sz="2400" dirty="0" smtClean="0"/>
              <a:t>“I do not agree with a word you say but defend to the death your right to say it.”</a:t>
            </a:r>
            <a:endParaRPr lang="en-US" sz="2400" dirty="0"/>
          </a:p>
        </p:txBody>
      </p:sp>
      <p:sp>
        <p:nvSpPr>
          <p:cNvPr id="5" name="Slide Number Placeholder 4"/>
          <p:cNvSpPr>
            <a:spLocks noGrp="1"/>
          </p:cNvSpPr>
          <p:nvPr>
            <p:ph type="sldNum" sz="quarter" idx="12"/>
          </p:nvPr>
        </p:nvSpPr>
        <p:spPr/>
        <p:txBody>
          <a:bodyPr/>
          <a:lstStyle/>
          <a:p>
            <a:pPr>
              <a:defRPr/>
            </a:pPr>
            <a:fld id="{CFC94278-6EF4-447C-9449-2B7AC5125DFA}" type="slidenum">
              <a:rPr lang="en-US" altLang="en-US" smtClean="0"/>
              <a:pPr>
                <a:defRPr/>
              </a:pPr>
              <a:t>55</a:t>
            </a:fld>
            <a:endParaRPr lang="en-US" altLang="en-US"/>
          </a:p>
        </p:txBody>
      </p:sp>
    </p:spTree>
  </p:cSld>
  <p:clrMapOvr>
    <a:masterClrMapping/>
  </p:clrMapOvr>
  <p:transition>
    <p:random/>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Emilie Du </a:t>
            </a:r>
            <a:r>
              <a:rPr lang="en-US" smtClean="0"/>
              <a:t>Chatalet</a:t>
            </a:r>
            <a:endParaRPr lang="en-US" dirty="0"/>
          </a:p>
        </p:txBody>
      </p:sp>
      <p:pic>
        <p:nvPicPr>
          <p:cNvPr id="6" name="Content Placeholder 5" descr="chatelet.jpg"/>
          <p:cNvPicPr>
            <a:picLocks noGrp="1" noChangeAspect="1"/>
          </p:cNvPicPr>
          <p:nvPr>
            <p:ph sz="half" idx="1"/>
          </p:nvPr>
        </p:nvPicPr>
        <p:blipFill>
          <a:blip r:embed="rId2" cstate="print"/>
          <a:stretch>
            <a:fillRect/>
          </a:stretch>
        </p:blipFill>
        <p:spPr>
          <a:xfrm>
            <a:off x="405591" y="1524000"/>
            <a:ext cx="3785409" cy="5147026"/>
          </a:xfrm>
        </p:spPr>
      </p:pic>
      <p:sp>
        <p:nvSpPr>
          <p:cNvPr id="4" name="Content Placeholder 3"/>
          <p:cNvSpPr>
            <a:spLocks noGrp="1"/>
          </p:cNvSpPr>
          <p:nvPr>
            <p:ph sz="half" idx="2"/>
          </p:nvPr>
        </p:nvSpPr>
        <p:spPr>
          <a:xfrm>
            <a:off x="4343400" y="1752600"/>
            <a:ext cx="4800600" cy="4373563"/>
          </a:xfrm>
        </p:spPr>
        <p:txBody>
          <a:bodyPr/>
          <a:lstStyle/>
          <a:p>
            <a:r>
              <a:rPr lang="en-US" dirty="0" err="1" smtClean="0"/>
              <a:t>Émilie</a:t>
            </a:r>
            <a:r>
              <a:rPr lang="en-US" dirty="0" smtClean="0"/>
              <a:t> du </a:t>
            </a:r>
            <a:r>
              <a:rPr lang="en-US" dirty="0" err="1" smtClean="0"/>
              <a:t>Châtelet</a:t>
            </a:r>
            <a:r>
              <a:rPr lang="en-US" dirty="0" smtClean="0"/>
              <a:t> was perhaps the most exceptional female scientist of the Enlightenment. Although she had to contend with the conventional demands on women, she remained committed to her study of Newton and science.</a:t>
            </a:r>
            <a:endParaRPr lang="en-US" dirty="0"/>
          </a:p>
        </p:txBody>
      </p:sp>
      <p:sp>
        <p:nvSpPr>
          <p:cNvPr id="5" name="Slide Number Placeholder 4"/>
          <p:cNvSpPr>
            <a:spLocks noGrp="1"/>
          </p:cNvSpPr>
          <p:nvPr>
            <p:ph type="sldNum" sz="quarter" idx="12"/>
          </p:nvPr>
        </p:nvSpPr>
        <p:spPr/>
        <p:txBody>
          <a:bodyPr/>
          <a:lstStyle/>
          <a:p>
            <a:pPr>
              <a:defRPr/>
            </a:pPr>
            <a:fld id="{CFC94278-6EF4-447C-9449-2B7AC5125DFA}" type="slidenum">
              <a:rPr lang="en-US" altLang="en-US" smtClean="0"/>
              <a:pPr>
                <a:defRPr/>
              </a:pPr>
              <a:t>56</a:t>
            </a:fld>
            <a:endParaRPr lang="en-US" altLang="en-US"/>
          </a:p>
        </p:txBody>
      </p:sp>
    </p:spTree>
  </p:cSld>
  <p:clrMapOvr>
    <a:masterClrMapping/>
  </p:clrMapOvr>
  <p:transition>
    <p:random/>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Emilie Du </a:t>
            </a:r>
            <a:r>
              <a:rPr lang="en-US" dirty="0" err="1" smtClean="0"/>
              <a:t>Chatelet</a:t>
            </a:r>
            <a:endParaRPr lang="en-US" dirty="0"/>
          </a:p>
        </p:txBody>
      </p:sp>
      <p:sp>
        <p:nvSpPr>
          <p:cNvPr id="3" name="Content Placeholder 2"/>
          <p:cNvSpPr>
            <a:spLocks noGrp="1"/>
          </p:cNvSpPr>
          <p:nvPr>
            <p:ph idx="1"/>
          </p:nvPr>
        </p:nvSpPr>
        <p:spPr>
          <a:xfrm>
            <a:off x="457200" y="1524000"/>
            <a:ext cx="8458200" cy="4602163"/>
          </a:xfrm>
        </p:spPr>
        <p:txBody>
          <a:bodyPr>
            <a:normAutofit fontScale="92500" lnSpcReduction="10000"/>
          </a:bodyPr>
          <a:lstStyle/>
          <a:p>
            <a:r>
              <a:rPr lang="en-US" sz="2400" b="1" dirty="0" smtClean="0"/>
              <a:t>French mathematician and physicist</a:t>
            </a:r>
          </a:p>
          <a:p>
            <a:r>
              <a:rPr lang="en-US" sz="2400" dirty="0" smtClean="0"/>
              <a:t>Voltaire’s mistress</a:t>
            </a:r>
          </a:p>
          <a:p>
            <a:r>
              <a:rPr lang="en-US" sz="2400" dirty="0" smtClean="0"/>
              <a:t>Fluent in 6 languages</a:t>
            </a:r>
          </a:p>
          <a:p>
            <a:r>
              <a:rPr lang="en-US" sz="2400" dirty="0" smtClean="0"/>
              <a:t>Raised by an Enlightened father who educated her like a son</a:t>
            </a:r>
          </a:p>
          <a:p>
            <a:r>
              <a:rPr lang="en-US" sz="2400" b="1" dirty="0" smtClean="0"/>
              <a:t>Translated Isaac Newton’s </a:t>
            </a:r>
            <a:r>
              <a:rPr lang="en-US" sz="2400" b="1" i="1" dirty="0" smtClean="0"/>
              <a:t>Principia </a:t>
            </a:r>
            <a:r>
              <a:rPr lang="en-US" sz="2400" b="1" i="1" dirty="0" err="1" smtClean="0"/>
              <a:t>Mathematica</a:t>
            </a:r>
            <a:r>
              <a:rPr lang="en-US" sz="2400" b="1" i="1" dirty="0" smtClean="0"/>
              <a:t> </a:t>
            </a:r>
            <a:r>
              <a:rPr lang="en-US" sz="2400" b="1" dirty="0" smtClean="0"/>
              <a:t>which remains the standard French translation</a:t>
            </a:r>
          </a:p>
          <a:p>
            <a:r>
              <a:rPr lang="en-US" sz="2400" dirty="0" smtClean="0"/>
              <a:t>Died shortly after childbirth at 43</a:t>
            </a:r>
          </a:p>
          <a:p>
            <a:endParaRPr lang="en-US" sz="2400" dirty="0" smtClean="0"/>
          </a:p>
          <a:p>
            <a:r>
              <a:rPr lang="en-US" sz="2400" dirty="0" smtClean="0"/>
              <a:t>Voltaire sent letter to his friend Frederick II, king of Prussia…”du </a:t>
            </a:r>
            <a:r>
              <a:rPr lang="en-US" sz="2400" dirty="0" err="1" smtClean="0"/>
              <a:t>Chatelet</a:t>
            </a:r>
            <a:r>
              <a:rPr lang="en-US" sz="2400" dirty="0" smtClean="0"/>
              <a:t> was a great man whose only fault was being a woman.”</a:t>
            </a:r>
          </a:p>
          <a:p>
            <a:pPr>
              <a:buNone/>
            </a:pPr>
            <a:endParaRPr lang="en-US" sz="2400" dirty="0" smtClean="0"/>
          </a:p>
        </p:txBody>
      </p:sp>
      <p:sp>
        <p:nvSpPr>
          <p:cNvPr id="5" name="Slide Number Placeholder 4"/>
          <p:cNvSpPr>
            <a:spLocks noGrp="1"/>
          </p:cNvSpPr>
          <p:nvPr>
            <p:ph type="sldNum" sz="quarter" idx="12"/>
          </p:nvPr>
        </p:nvSpPr>
        <p:spPr/>
        <p:txBody>
          <a:bodyPr/>
          <a:lstStyle/>
          <a:p>
            <a:pPr>
              <a:defRPr/>
            </a:pPr>
            <a:fld id="{CFC94278-6EF4-447C-9449-2B7AC5125DFA}" type="slidenum">
              <a:rPr lang="en-US" altLang="en-US" smtClean="0"/>
              <a:pPr>
                <a:defRPr/>
              </a:pPr>
              <a:t>57</a:t>
            </a:fld>
            <a:endParaRPr lang="en-US" altLang="en-US" dirty="0"/>
          </a:p>
        </p:txBody>
      </p:sp>
    </p:spTree>
  </p:cSld>
  <p:clrMapOvr>
    <a:masterClrMapping/>
  </p:clrMapOvr>
  <p:transition>
    <p:random/>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Deism</a:t>
            </a:r>
            <a:endParaRPr lang="en-US" dirty="0"/>
          </a:p>
        </p:txBody>
      </p:sp>
      <p:sp>
        <p:nvSpPr>
          <p:cNvPr id="3" name="Content Placeholder 2"/>
          <p:cNvSpPr>
            <a:spLocks noGrp="1"/>
          </p:cNvSpPr>
          <p:nvPr>
            <p:ph idx="1"/>
          </p:nvPr>
        </p:nvSpPr>
        <p:spPr>
          <a:xfrm>
            <a:off x="1219200" y="1752600"/>
            <a:ext cx="6477000" cy="4373563"/>
          </a:xfrm>
        </p:spPr>
        <p:txBody>
          <a:bodyPr/>
          <a:lstStyle/>
          <a:p>
            <a:r>
              <a:rPr lang="en-US" dirty="0" smtClean="0"/>
              <a:t>Some </a:t>
            </a:r>
            <a:r>
              <a:rPr lang="en-US" i="1" dirty="0" err="1" smtClean="0"/>
              <a:t>philosophes</a:t>
            </a:r>
            <a:r>
              <a:rPr lang="en-US" dirty="0" smtClean="0"/>
              <a:t> were Christian, but some were Deists</a:t>
            </a:r>
          </a:p>
          <a:p>
            <a:r>
              <a:rPr lang="en-US" dirty="0" smtClean="0"/>
              <a:t>Believe in the existence of a god but denied the supernatural teachings of Christianity</a:t>
            </a:r>
          </a:p>
          <a:p>
            <a:pPr lvl="1"/>
            <a:r>
              <a:rPr lang="en-US" dirty="0" smtClean="0"/>
              <a:t>God was like the watchmaker who did not need to interfere constantly in the workings of his creation </a:t>
            </a:r>
          </a:p>
          <a:p>
            <a:pPr lvl="1"/>
            <a:r>
              <a:rPr lang="en-US" dirty="0" smtClean="0"/>
              <a:t>Universe was an orderly realm</a:t>
            </a:r>
            <a:endParaRPr lang="en-US" dirty="0"/>
          </a:p>
        </p:txBody>
      </p:sp>
      <p:sp>
        <p:nvSpPr>
          <p:cNvPr id="4" name="Slide Number Placeholder 3"/>
          <p:cNvSpPr>
            <a:spLocks noGrp="1"/>
          </p:cNvSpPr>
          <p:nvPr>
            <p:ph type="sldNum" sz="quarter" idx="12"/>
          </p:nvPr>
        </p:nvSpPr>
        <p:spPr/>
        <p:txBody>
          <a:bodyPr/>
          <a:lstStyle/>
          <a:p>
            <a:pPr>
              <a:defRPr/>
            </a:pPr>
            <a:fld id="{53B2ECA2-984D-4D01-A705-047E9CF99B2D}" type="slidenum">
              <a:rPr lang="en-US" altLang="en-US" smtClean="0"/>
              <a:pPr>
                <a:defRPr/>
              </a:pPr>
              <a:t>58</a:t>
            </a:fld>
            <a:endParaRPr lang="en-US" altLang="en-US"/>
          </a:p>
        </p:txBody>
      </p:sp>
    </p:spTree>
  </p:cSld>
  <p:clrMapOvr>
    <a:masterClrMapping/>
  </p:clrMapOvr>
  <p:transition>
    <p:random/>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smtClean="0"/>
              <a:t>The Theory of Progress</a:t>
            </a:r>
          </a:p>
        </p:txBody>
      </p:sp>
      <p:sp>
        <p:nvSpPr>
          <p:cNvPr id="36867" name="Rectangle 3"/>
          <p:cNvSpPr>
            <a:spLocks noGrp="1" noChangeArrowheads="1"/>
          </p:cNvSpPr>
          <p:nvPr>
            <p:ph idx="1"/>
          </p:nvPr>
        </p:nvSpPr>
        <p:spPr>
          <a:xfrm>
            <a:off x="1447800" y="1752600"/>
            <a:ext cx="7162800" cy="4373563"/>
          </a:xfrm>
        </p:spPr>
        <p:txBody>
          <a:bodyPr/>
          <a:lstStyle/>
          <a:p>
            <a:r>
              <a:rPr lang="en-US" sz="2400" b="1" dirty="0" smtClean="0"/>
              <a:t>Constant progress became the ideology of the </a:t>
            </a:r>
            <a:r>
              <a:rPr lang="en-US" sz="2400" b="1" i="1" dirty="0" err="1" smtClean="0"/>
              <a:t>philosophes</a:t>
            </a:r>
            <a:endParaRPr lang="en-US" sz="2400" b="1" dirty="0" smtClean="0"/>
          </a:p>
          <a:p>
            <a:r>
              <a:rPr lang="en-US" sz="2400" b="1" dirty="0" smtClean="0"/>
              <a:t>Assumption that Enlightenment thought would ultimately lead to human harmony, material wealth</a:t>
            </a:r>
          </a:p>
          <a:p>
            <a:pPr lvl="1"/>
            <a:r>
              <a:rPr lang="en-US" sz="2400" dirty="0" smtClean="0"/>
              <a:t>Decline in authority of traditional organized religion</a:t>
            </a:r>
            <a:endParaRPr lang="en-US" sz="2400" b="1" dirty="0" smtClean="0"/>
          </a:p>
          <a:p>
            <a:r>
              <a:rPr lang="en-US" sz="2400" dirty="0" smtClean="0"/>
              <a:t>The idea of progress, prosperity and the Enlightenment continues to influence European and </a:t>
            </a:r>
            <a:r>
              <a:rPr lang="en-US" sz="2400" dirty="0" err="1" smtClean="0"/>
              <a:t>Euroamerican</a:t>
            </a:r>
            <a:r>
              <a:rPr lang="en-US" sz="2400" dirty="0" smtClean="0"/>
              <a:t> societies today</a:t>
            </a:r>
          </a:p>
          <a:p>
            <a:pPr>
              <a:buNone/>
            </a:pPr>
            <a:endParaRPr lang="en-US" dirty="0" smtClean="0"/>
          </a:p>
        </p:txBody>
      </p:sp>
      <p:sp>
        <p:nvSpPr>
          <p:cNvPr id="6" name="Slide Number Placeholder 5"/>
          <p:cNvSpPr>
            <a:spLocks noGrp="1"/>
          </p:cNvSpPr>
          <p:nvPr>
            <p:ph type="sldNum" sz="quarter" idx="12"/>
          </p:nvPr>
        </p:nvSpPr>
        <p:spPr/>
        <p:txBody>
          <a:bodyPr/>
          <a:lstStyle/>
          <a:p>
            <a:pPr>
              <a:defRPr/>
            </a:pPr>
            <a:fld id="{5711D4C4-2AB5-442B-B1B6-1609FE5709E0}" type="slidenum">
              <a:rPr lang="en-US" altLang="en-US"/>
              <a:pPr>
                <a:defRPr/>
              </a:pPr>
              <a:t>59</a:t>
            </a:fld>
            <a:endParaRPr lang="en-US" altLang="en-US"/>
          </a:p>
        </p:txBody>
      </p:sp>
    </p:spTree>
  </p:cSld>
  <p:clrMapOvr>
    <a:masterClrMapping/>
  </p:clrMapOvr>
  <p:transition>
    <p:rand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94431" y="0"/>
            <a:ext cx="4572000" cy="6858000"/>
          </a:xfrm>
        </p:spPr>
      </p:pic>
      <p:sp>
        <p:nvSpPr>
          <p:cNvPr id="8" name="Text Placeholder 7"/>
          <p:cNvSpPr>
            <a:spLocks noGrp="1"/>
          </p:cNvSpPr>
          <p:nvPr>
            <p:ph type="body" sz="half" idx="2"/>
          </p:nvPr>
        </p:nvSpPr>
        <p:spPr>
          <a:xfrm>
            <a:off x="228600" y="1219200"/>
            <a:ext cx="2783963" cy="5029199"/>
          </a:xfrm>
        </p:spPr>
        <p:txBody>
          <a:bodyPr>
            <a:normAutofit/>
          </a:bodyPr>
          <a:lstStyle/>
          <a:p>
            <a:r>
              <a:rPr lang="en-US" dirty="0"/>
              <a:t>Under inspiration of the Catholic Reformation, many devout individuals sought mystic union with God. One of the most famous of the mystics was St. Teresa of Avila (in Spain), who founded a strict order of nuns and often experienced religious visions. A famous sculpture by the Italian artist </a:t>
            </a:r>
            <a:r>
              <a:rPr lang="en-US" dirty="0" err="1"/>
              <a:t>Gianlorenzo</a:t>
            </a:r>
            <a:r>
              <a:rPr lang="en-US" dirty="0"/>
              <a:t> Bernini depicts St. Teresa in an ecstatic trance accompanied by an angel. </a:t>
            </a:r>
          </a:p>
        </p:txBody>
      </p:sp>
      <p:sp>
        <p:nvSpPr>
          <p:cNvPr id="5" name="Slide Number Placeholder 4"/>
          <p:cNvSpPr>
            <a:spLocks noGrp="1"/>
          </p:cNvSpPr>
          <p:nvPr>
            <p:ph type="sldNum" sz="quarter" idx="12"/>
          </p:nvPr>
        </p:nvSpPr>
        <p:spPr/>
        <p:txBody>
          <a:bodyPr/>
          <a:lstStyle/>
          <a:p>
            <a:pPr>
              <a:defRPr/>
            </a:pPr>
            <a:fld id="{CFC94278-6EF4-447C-9449-2B7AC5125DFA}" type="slidenum">
              <a:rPr lang="en-US" altLang="en-US" smtClean="0"/>
              <a:pPr>
                <a:defRPr/>
              </a:pPr>
              <a:t>6</a:t>
            </a:fld>
            <a:endParaRPr lang="en-US" altLang="en-US"/>
          </a:p>
        </p:txBody>
      </p:sp>
    </p:spTree>
    <p:extLst>
      <p:ext uri="{BB962C8B-B14F-4D97-AF65-F5344CB8AC3E}">
        <p14:creationId xmlns:p14="http://schemas.microsoft.com/office/powerpoint/2010/main" val="3109555021"/>
      </p:ext>
    </p:extLst>
  </p:cSld>
  <p:clrMapOvr>
    <a:masterClrMapping/>
  </p:clrMapOvr>
  <p:transition>
    <p:random/>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 name="Content Placeholder 6" descr="enlightment pic.jpg"/>
          <p:cNvPicPr>
            <a:picLocks noGrp="1" noChangeAspect="1"/>
          </p:cNvPicPr>
          <p:nvPr>
            <p:ph idx="1"/>
          </p:nvPr>
        </p:nvPicPr>
        <p:blipFill>
          <a:blip r:embed="rId2"/>
          <a:stretch>
            <a:fillRect/>
          </a:stretch>
        </p:blipFill>
        <p:spPr>
          <a:xfrm>
            <a:off x="1371600" y="0"/>
            <a:ext cx="6248400" cy="4327250"/>
          </a:xfrm>
        </p:spPr>
      </p:pic>
      <p:sp>
        <p:nvSpPr>
          <p:cNvPr id="4" name="Slide Number Placeholder 3"/>
          <p:cNvSpPr>
            <a:spLocks noGrp="1"/>
          </p:cNvSpPr>
          <p:nvPr>
            <p:ph type="sldNum" sz="quarter" idx="12"/>
          </p:nvPr>
        </p:nvSpPr>
        <p:spPr/>
        <p:txBody>
          <a:bodyPr/>
          <a:lstStyle/>
          <a:p>
            <a:pPr>
              <a:defRPr/>
            </a:pPr>
            <a:fld id="{53B2ECA2-984D-4D01-A705-047E9CF99B2D}" type="slidenum">
              <a:rPr lang="en-US" altLang="en-US" smtClean="0"/>
              <a:pPr>
                <a:defRPr/>
              </a:pPr>
              <a:t>60</a:t>
            </a:fld>
            <a:endParaRPr lang="en-US" altLang="en-US"/>
          </a:p>
        </p:txBody>
      </p:sp>
      <p:sp>
        <p:nvSpPr>
          <p:cNvPr id="8" name="TextBox 7"/>
          <p:cNvSpPr txBox="1"/>
          <p:nvPr/>
        </p:nvSpPr>
        <p:spPr>
          <a:xfrm>
            <a:off x="1447801" y="4343400"/>
            <a:ext cx="5486399" cy="1477328"/>
          </a:xfrm>
          <a:prstGeom prst="rect">
            <a:avLst/>
          </a:prstGeom>
          <a:noFill/>
        </p:spPr>
        <p:txBody>
          <a:bodyPr wrap="square" rtlCol="0">
            <a:spAutoFit/>
          </a:bodyPr>
          <a:lstStyle/>
          <a:p>
            <a:r>
              <a:rPr lang="en-US" dirty="0" smtClean="0"/>
              <a:t>Joseph Wright of Derby's painting entitled “A philosopher gives a lecture on the </a:t>
            </a:r>
            <a:r>
              <a:rPr lang="en-US" dirty="0" err="1" smtClean="0"/>
              <a:t>orrery</a:t>
            </a:r>
            <a:r>
              <a:rPr lang="en-US" dirty="0" smtClean="0"/>
              <a:t>” centers on a three-dimensional image of the cosmos (the </a:t>
            </a:r>
            <a:r>
              <a:rPr lang="en-US" dirty="0" err="1" smtClean="0"/>
              <a:t>orrery</a:t>
            </a:r>
            <a:r>
              <a:rPr lang="en-US" dirty="0" smtClean="0"/>
              <a:t>); his use of light offers a metaphor for the Enlightenment and natural philosophy. </a:t>
            </a:r>
            <a:endParaRPr lang="en-US" dirty="0"/>
          </a:p>
        </p:txBody>
      </p:sp>
    </p:spTree>
  </p:cSld>
  <p:clrMapOvr>
    <a:masterClrMapping/>
  </p:clrMapOvr>
  <p:transition>
    <p:rand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dirty="0" smtClean="0"/>
              <a:t>Witch Hunts</a:t>
            </a:r>
          </a:p>
        </p:txBody>
      </p:sp>
      <p:sp>
        <p:nvSpPr>
          <p:cNvPr id="16387" name="Rectangle 3"/>
          <p:cNvSpPr>
            <a:spLocks noGrp="1" noChangeArrowheads="1"/>
          </p:cNvSpPr>
          <p:nvPr>
            <p:ph sz="half" idx="1"/>
          </p:nvPr>
        </p:nvSpPr>
        <p:spPr>
          <a:xfrm>
            <a:off x="258369" y="1752600"/>
            <a:ext cx="5456631" cy="4373563"/>
          </a:xfrm>
        </p:spPr>
        <p:txBody>
          <a:bodyPr>
            <a:normAutofit lnSpcReduction="10000"/>
          </a:bodyPr>
          <a:lstStyle/>
          <a:p>
            <a:pPr marL="420624" indent="-384048" fontAlgn="auto">
              <a:spcAft>
                <a:spcPts val="0"/>
              </a:spcAft>
              <a:buFont typeface="Wingdings 2"/>
              <a:buChar char=""/>
              <a:defRPr/>
            </a:pPr>
            <a:r>
              <a:rPr lang="en-US" dirty="0"/>
              <a:t>Most prominent in regions of tension between Catholics and Protestants</a:t>
            </a:r>
          </a:p>
          <a:p>
            <a:pPr marL="420624" indent="-384048" fontAlgn="auto">
              <a:spcAft>
                <a:spcPts val="0"/>
              </a:spcAft>
              <a:buFont typeface="Wingdings 2"/>
              <a:buChar char=""/>
              <a:defRPr/>
            </a:pPr>
            <a:r>
              <a:rPr lang="en-US" dirty="0"/>
              <a:t>Late 15</a:t>
            </a:r>
            <a:r>
              <a:rPr lang="en-US" baseline="30000" dirty="0"/>
              <a:t>th</a:t>
            </a:r>
            <a:r>
              <a:rPr lang="en-US" dirty="0"/>
              <a:t> century development in belief in Devil and human </a:t>
            </a:r>
            <a:r>
              <a:rPr lang="en-US" dirty="0" smtClean="0"/>
              <a:t>assistants</a:t>
            </a:r>
          </a:p>
          <a:p>
            <a:pPr marL="420624" indent="-384048" fontAlgn="auto">
              <a:spcAft>
                <a:spcPts val="0"/>
              </a:spcAft>
              <a:buFont typeface="Wingdings 2"/>
              <a:buChar char=""/>
              <a:defRPr/>
            </a:pPr>
            <a:r>
              <a:rPr lang="en-US" dirty="0" smtClean="0"/>
              <a:t>16</a:t>
            </a:r>
            <a:r>
              <a:rPr lang="en-US" baseline="30000" dirty="0" smtClean="0"/>
              <a:t>th</a:t>
            </a:r>
            <a:r>
              <a:rPr lang="en-US" dirty="0" smtClean="0"/>
              <a:t>-17</a:t>
            </a:r>
            <a:r>
              <a:rPr lang="en-US" baseline="30000" dirty="0" smtClean="0"/>
              <a:t>th</a:t>
            </a:r>
            <a:r>
              <a:rPr lang="en-US" dirty="0" smtClean="0"/>
              <a:t> </a:t>
            </a:r>
            <a:r>
              <a:rPr lang="en-US" dirty="0"/>
              <a:t>centuries approximately 110,000 people put on trial, some 60,000 put to death</a:t>
            </a:r>
          </a:p>
          <a:p>
            <a:pPr marL="722376" lvl="1" indent="-274320" fontAlgn="auto">
              <a:spcAft>
                <a:spcPts val="0"/>
              </a:spcAft>
              <a:buFont typeface="Wingdings 2"/>
              <a:buChar char=""/>
              <a:defRPr/>
            </a:pPr>
            <a:r>
              <a:rPr lang="en-US" b="1" dirty="0"/>
              <a:t>Vast majority </a:t>
            </a:r>
            <a:r>
              <a:rPr lang="en-US" b="1" dirty="0" smtClean="0"/>
              <a:t>females (95%), </a:t>
            </a:r>
            <a:r>
              <a:rPr lang="en-US" b="1" dirty="0"/>
              <a:t>usually single, widowed</a:t>
            </a:r>
          </a:p>
          <a:p>
            <a:pPr marL="722376" lvl="1" indent="-274320" fontAlgn="auto">
              <a:spcAft>
                <a:spcPts val="0"/>
              </a:spcAft>
              <a:buFont typeface="Wingdings 2"/>
              <a:buChar char=""/>
              <a:defRPr/>
            </a:pPr>
            <a:r>
              <a:rPr lang="en-US" dirty="0"/>
              <a:t>Held accountable for crop failures, miscarriages, etc.</a:t>
            </a:r>
          </a:p>
          <a:p>
            <a:pPr marL="420624" indent="-384048" fontAlgn="auto">
              <a:spcAft>
                <a:spcPts val="0"/>
              </a:spcAft>
              <a:buFont typeface="Wingdings 2"/>
              <a:buChar char=""/>
              <a:defRPr/>
            </a:pPr>
            <a:r>
              <a:rPr lang="en-US" b="1" dirty="0" smtClean="0"/>
              <a:t>Spread to colonies in 17</a:t>
            </a:r>
            <a:r>
              <a:rPr lang="en-US" b="1" baseline="30000" dirty="0" smtClean="0"/>
              <a:t>th</a:t>
            </a:r>
            <a:r>
              <a:rPr lang="en-US" b="1" dirty="0" smtClean="0"/>
              <a:t> c.</a:t>
            </a:r>
          </a:p>
          <a:p>
            <a:pPr marL="820680" lvl="1" indent="-384048">
              <a:buFont typeface="Wingdings 2"/>
              <a:buChar char=""/>
              <a:defRPr/>
            </a:pPr>
            <a:r>
              <a:rPr lang="en-US" b="1" dirty="0" smtClean="0"/>
              <a:t>New </a:t>
            </a:r>
            <a:r>
              <a:rPr lang="en-US" b="1" dirty="0"/>
              <a:t>England: 234 witches tried, 36 </a:t>
            </a:r>
            <a:r>
              <a:rPr lang="en-US" b="1" dirty="0" smtClean="0"/>
              <a:t>hung</a:t>
            </a:r>
          </a:p>
          <a:p>
            <a:pPr marL="420624" indent="-384048" fontAlgn="auto">
              <a:spcAft>
                <a:spcPts val="0"/>
              </a:spcAft>
              <a:buFont typeface="Wingdings 2"/>
              <a:buChar char=""/>
              <a:defRPr/>
            </a:pPr>
            <a:r>
              <a:rPr lang="en-US" dirty="0" smtClean="0"/>
              <a:t>Last execution in Europe was in Switzerland</a:t>
            </a:r>
            <a:endParaRPr lang="en-US" dirty="0"/>
          </a:p>
        </p:txBody>
      </p:sp>
      <p:pic>
        <p:nvPicPr>
          <p:cNvPr id="17409" name="Picture 1"/>
          <p:cNvPicPr>
            <a:picLocks noGrp="1" noChangeAspect="1" noChangeArrowheads="1"/>
          </p:cNvPicPr>
          <p:nvPr>
            <p:ph sz="half" idx="2"/>
          </p:nvPr>
        </p:nvPicPr>
        <p:blipFill>
          <a:blip r:embed="rId2" cstate="print"/>
          <a:srcRect/>
          <a:stretch>
            <a:fillRect/>
          </a:stretch>
        </p:blipFill>
        <p:spPr bwMode="auto">
          <a:xfrm>
            <a:off x="5791200" y="1981200"/>
            <a:ext cx="3048000" cy="2875472"/>
          </a:xfrm>
          <a:prstGeom prst="rect">
            <a:avLst/>
          </a:prstGeom>
          <a:noFill/>
          <a:ln w="9525">
            <a:noFill/>
            <a:miter lim="800000"/>
            <a:headEnd/>
            <a:tailEnd/>
          </a:ln>
          <a:effectLst/>
        </p:spPr>
      </p:pic>
      <p:sp>
        <p:nvSpPr>
          <p:cNvPr id="6" name="Slide Number Placeholder 5"/>
          <p:cNvSpPr>
            <a:spLocks noGrp="1"/>
          </p:cNvSpPr>
          <p:nvPr>
            <p:ph type="sldNum" sz="quarter" idx="12"/>
          </p:nvPr>
        </p:nvSpPr>
        <p:spPr/>
        <p:txBody>
          <a:bodyPr/>
          <a:lstStyle/>
          <a:p>
            <a:pPr>
              <a:defRPr/>
            </a:pPr>
            <a:fld id="{AF23C653-70D3-45A1-9904-E575507F76B0}" type="slidenum">
              <a:rPr lang="en-US" altLang="en-US"/>
              <a:pPr>
                <a:defRPr/>
              </a:pPr>
              <a:t>7</a:t>
            </a:fld>
            <a:endParaRPr lang="en-US" altLang="en-US"/>
          </a:p>
        </p:txBody>
      </p:sp>
      <p:sp>
        <p:nvSpPr>
          <p:cNvPr id="7" name="TextBox 6"/>
          <p:cNvSpPr txBox="1"/>
          <p:nvPr/>
        </p:nvSpPr>
        <p:spPr>
          <a:xfrm>
            <a:off x="5486401" y="4953000"/>
            <a:ext cx="3657599" cy="677108"/>
          </a:xfrm>
          <a:prstGeom prst="rect">
            <a:avLst/>
          </a:prstGeom>
          <a:noFill/>
        </p:spPr>
        <p:txBody>
          <a:bodyPr wrap="square" rtlCol="0">
            <a:spAutoFit/>
          </a:bodyPr>
          <a:lstStyle/>
          <a:p>
            <a:pPr algn="ctr"/>
            <a:r>
              <a:rPr lang="en-US" dirty="0" smtClean="0"/>
              <a:t>Burning of three witches in </a:t>
            </a:r>
            <a:r>
              <a:rPr lang="en-US" sz="2000" dirty="0" smtClean="0">
                <a:hlinkClick r:id="rId3" tooltip="Baden, Switzerland"/>
              </a:rPr>
              <a:t>Baden</a:t>
            </a:r>
            <a:r>
              <a:rPr lang="en-US" sz="2000" dirty="0" smtClean="0"/>
              <a:t>, </a:t>
            </a:r>
            <a:r>
              <a:rPr lang="en-US" dirty="0" smtClean="0"/>
              <a:t>Switzerland (1585)</a:t>
            </a:r>
            <a:endParaRPr lang="en-US" dirty="0"/>
          </a:p>
        </p:txBody>
      </p:sp>
    </p:spTree>
  </p:cSld>
  <p:clrMapOvr>
    <a:masterClrMapping/>
  </p:clrMapOvr>
  <p:transition>
    <p:rand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04801" y="452718"/>
            <a:ext cx="7461630" cy="1400530"/>
          </a:xfrm>
        </p:spPr>
        <p:txBody>
          <a:bodyPr/>
          <a:lstStyle/>
          <a:p>
            <a:r>
              <a:rPr lang="en-US" sz="1600" dirty="0"/>
              <a:t>Henry Fuseli's 1783 painting offers a dramatic depiction of three witches. The painter based his image on the three witches who appear in William Shakespeare's play </a:t>
            </a:r>
            <a:r>
              <a:rPr lang="en-US" sz="1600" i="1" dirty="0"/>
              <a:t>Macbeth.</a:t>
            </a:r>
            <a:r>
              <a:rPr lang="en-US" sz="1600" dirty="0"/>
              <a:t> He titled his painting “The Weird Sisters” or “The Three Witches.” Which physical features identify these women as “weird” witches</a:t>
            </a:r>
            <a:r>
              <a:rPr lang="en-US" sz="2000" dirty="0"/>
              <a:t>? </a:t>
            </a:r>
          </a:p>
        </p:txBody>
      </p:sp>
      <p:sp>
        <p:nvSpPr>
          <p:cNvPr id="5" name="Slide Number Placeholder 4"/>
          <p:cNvSpPr>
            <a:spLocks noGrp="1"/>
          </p:cNvSpPr>
          <p:nvPr>
            <p:ph type="sldNum" sz="quarter" idx="12"/>
          </p:nvPr>
        </p:nvSpPr>
        <p:spPr/>
        <p:txBody>
          <a:bodyPr/>
          <a:lstStyle/>
          <a:p>
            <a:pPr>
              <a:defRPr/>
            </a:pPr>
            <a:fld id="{CFC94278-6EF4-447C-9449-2B7AC5125DFA}" type="slidenum">
              <a:rPr lang="en-US" altLang="en-US" smtClean="0"/>
              <a:pPr>
                <a:defRPr/>
              </a:pPr>
              <a:t>8</a:t>
            </a:fld>
            <a:endParaRPr lang="en-US" alt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8276" y="1554480"/>
            <a:ext cx="6629400" cy="5303520"/>
          </a:xfrm>
          <a:prstGeom prst="rect">
            <a:avLst/>
          </a:prstGeom>
        </p:spPr>
      </p:pic>
    </p:spTree>
    <p:extLst>
      <p:ext uri="{BB962C8B-B14F-4D97-AF65-F5344CB8AC3E}">
        <p14:creationId xmlns:p14="http://schemas.microsoft.com/office/powerpoint/2010/main" val="4116193221"/>
      </p:ext>
    </p:extLst>
  </p:cSld>
  <p:clrMapOvr>
    <a:masterClrMapping/>
  </p:clrMapOvr>
  <p:transition>
    <p:random/>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smtClean="0"/>
              <a:t>Religious Wars</a:t>
            </a:r>
          </a:p>
        </p:txBody>
      </p:sp>
      <p:sp>
        <p:nvSpPr>
          <p:cNvPr id="15363" name="Rectangle 3"/>
          <p:cNvSpPr>
            <a:spLocks noGrp="1" noChangeArrowheads="1"/>
          </p:cNvSpPr>
          <p:nvPr>
            <p:ph sz="half" idx="1"/>
          </p:nvPr>
        </p:nvSpPr>
        <p:spPr>
          <a:xfrm>
            <a:off x="990600" y="1524000"/>
            <a:ext cx="4572000" cy="4678363"/>
          </a:xfrm>
        </p:spPr>
        <p:txBody>
          <a:bodyPr/>
          <a:lstStyle/>
          <a:p>
            <a:r>
              <a:rPr lang="en-US" sz="2000" dirty="0" smtClean="0"/>
              <a:t>Protestants and Roman Catholics fight in France (1562-1598)</a:t>
            </a:r>
          </a:p>
          <a:p>
            <a:r>
              <a:rPr lang="en-US" sz="2000" b="1" dirty="0" smtClean="0"/>
              <a:t>1588 Philip II of Spain attacks England to force return to Catholicism</a:t>
            </a:r>
          </a:p>
          <a:p>
            <a:pPr lvl="1"/>
            <a:r>
              <a:rPr lang="en-US" sz="2000" dirty="0" smtClean="0"/>
              <a:t>English destroy Spanish ships by sending flaming unmanned ships into the fleet</a:t>
            </a:r>
          </a:p>
          <a:p>
            <a:r>
              <a:rPr lang="en-US" sz="2000" dirty="0" smtClean="0"/>
              <a:t>Netherlands rebel against Spain, gain independence by 1610</a:t>
            </a:r>
          </a:p>
        </p:txBody>
      </p:sp>
      <p:pic>
        <p:nvPicPr>
          <p:cNvPr id="7" name="Content Placeholder 6" descr="spanish armada.jpg"/>
          <p:cNvPicPr>
            <a:picLocks noGrp="1" noChangeAspect="1"/>
          </p:cNvPicPr>
          <p:nvPr>
            <p:ph sz="half" idx="2"/>
          </p:nvPr>
        </p:nvPicPr>
        <p:blipFill>
          <a:blip r:embed="rId2" cstate="print"/>
          <a:stretch>
            <a:fillRect/>
          </a:stretch>
        </p:blipFill>
        <p:spPr>
          <a:xfrm>
            <a:off x="5562600" y="2057400"/>
            <a:ext cx="3352800" cy="2514600"/>
          </a:xfrm>
        </p:spPr>
      </p:pic>
      <p:sp>
        <p:nvSpPr>
          <p:cNvPr id="6" name="Slide Number Placeholder 5"/>
          <p:cNvSpPr>
            <a:spLocks noGrp="1"/>
          </p:cNvSpPr>
          <p:nvPr>
            <p:ph type="sldNum" sz="quarter" idx="12"/>
          </p:nvPr>
        </p:nvSpPr>
        <p:spPr/>
        <p:txBody>
          <a:bodyPr/>
          <a:lstStyle/>
          <a:p>
            <a:pPr>
              <a:defRPr/>
            </a:pPr>
            <a:fld id="{B8AC9860-0A94-4770-BC98-8536D80357DB}" type="slidenum">
              <a:rPr lang="en-US" altLang="en-US"/>
              <a:pPr>
                <a:defRPr/>
              </a:pPr>
              <a:t>9</a:t>
            </a:fld>
            <a:endParaRPr lang="en-US" altLang="en-US"/>
          </a:p>
        </p:txBody>
      </p:sp>
      <p:pic>
        <p:nvPicPr>
          <p:cNvPr id="8" name="Picture 7" descr="philip of spain.jpg"/>
          <p:cNvPicPr>
            <a:picLocks noChangeAspect="1"/>
          </p:cNvPicPr>
          <p:nvPr/>
        </p:nvPicPr>
        <p:blipFill>
          <a:blip r:embed="rId3" cstate="print"/>
          <a:stretch>
            <a:fillRect/>
          </a:stretch>
        </p:blipFill>
        <p:spPr>
          <a:xfrm>
            <a:off x="6033044" y="4776152"/>
            <a:ext cx="2362200" cy="1793522"/>
          </a:xfrm>
          <a:prstGeom prst="rect">
            <a:avLst/>
          </a:prstGeom>
        </p:spPr>
      </p:pic>
    </p:spTree>
  </p:cSld>
  <p:clrMapOvr>
    <a:masterClrMapping/>
  </p:clrMapOvr>
  <p:transition>
    <p:random/>
  </p:transition>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Theme2">
  <a:themeElements>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Default Design">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Theme2</Template>
  <TotalTime>3545</TotalTime>
  <Words>3549</Words>
  <Application>Microsoft Office PowerPoint</Application>
  <PresentationFormat>On-screen Show (4:3)</PresentationFormat>
  <Paragraphs>434</Paragraphs>
  <Slides>60</Slides>
  <Notes>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60</vt:i4>
      </vt:variant>
    </vt:vector>
  </HeadingPairs>
  <TitlesOfParts>
    <vt:vector size="67" baseType="lpstr">
      <vt:lpstr>Arial</vt:lpstr>
      <vt:lpstr>Century Gothic</vt:lpstr>
      <vt:lpstr>Trebuchet MS</vt:lpstr>
      <vt:lpstr>Wingdings 2</vt:lpstr>
      <vt:lpstr>Wingdings 3</vt:lpstr>
      <vt:lpstr>Theme2</vt:lpstr>
      <vt:lpstr>Ion</vt:lpstr>
      <vt:lpstr>Chapter 24</vt:lpstr>
      <vt:lpstr>The Protestant Reformation</vt:lpstr>
      <vt:lpstr>The Demand for Reform</vt:lpstr>
      <vt:lpstr>Reform outside Germany</vt:lpstr>
      <vt:lpstr>The Catholic Reformation</vt:lpstr>
      <vt:lpstr>PowerPoint Presentation</vt:lpstr>
      <vt:lpstr>Witch Hunts</vt:lpstr>
      <vt:lpstr>Henry Fuseli's 1783 painting offers a dramatic depiction of three witches. The painter based his image on the three witches who appear in William Shakespeare's play Macbeth. He titled his painting “The Weird Sisters” or “The Three Witches.” Which physical features identify these women as “weird” witches? </vt:lpstr>
      <vt:lpstr>Religious Wars</vt:lpstr>
      <vt:lpstr>The Thirty Years’ War (1618-1645)</vt:lpstr>
      <vt:lpstr>Thirty Years War offered abundant opportunity for undisciplined mercenary soldiers to prey on civilian populations.  Engraving below from 1633, rarely soldiers receive punishment.</vt:lpstr>
      <vt:lpstr>The Consolidation of Sovereign States</vt:lpstr>
      <vt:lpstr>16th Century Europe</vt:lpstr>
      <vt:lpstr>The New Monarchs</vt:lpstr>
      <vt:lpstr>The Spanish Inquisition</vt:lpstr>
      <vt:lpstr>Constitutional States</vt:lpstr>
      <vt:lpstr>English Civil War 1642-1649</vt:lpstr>
      <vt:lpstr>In this contemporary painting, the executioner holds up the just-severed head of King Charles I of England. The spectacle of a royal execution overcomes one woman, who faints (at bottom). How does the image of a beheaded king reflect the ongoing political changes in Europe? </vt:lpstr>
      <vt:lpstr>The Glorious Revolution (1688-1689)</vt:lpstr>
      <vt:lpstr>English Bill of Rights Influence </vt:lpstr>
      <vt:lpstr>The Dutch Republic</vt:lpstr>
      <vt:lpstr>Absolutism and Divine Right</vt:lpstr>
      <vt:lpstr>Louis XIV (The “Sun King,” 1643-1715)</vt:lpstr>
      <vt:lpstr>Louis XIV</vt:lpstr>
      <vt:lpstr>Versailles</vt:lpstr>
      <vt:lpstr>Louis XIV and Nobles at Court</vt:lpstr>
      <vt:lpstr>First Czars of Russia</vt:lpstr>
      <vt:lpstr>Russia: The Romanov Dynasty (1613-1917)</vt:lpstr>
      <vt:lpstr>PowerPoint Presentation</vt:lpstr>
      <vt:lpstr>More examples of “Westernization”</vt:lpstr>
      <vt:lpstr>St. Petersburg</vt:lpstr>
      <vt:lpstr>Peter Interrogating Czarovich Alexei at Peterhof</vt:lpstr>
      <vt:lpstr>Catherine the Great  1762-1796</vt:lpstr>
      <vt:lpstr>Pugachev Rebellion 1773-1774</vt:lpstr>
      <vt:lpstr>Serfdom in Russia</vt:lpstr>
      <vt:lpstr>This is a picture of a peasant leaving his landlord on Yuriev Day which was a feast celebrated twice a year (in spring and autumn.) This was the only time of year when the Russian serfs were free to move from one landowner to another. However, the government made this illegal when they declared it a criminal offense for a serf to leave an estate.</vt:lpstr>
      <vt:lpstr>The European States System</vt:lpstr>
      <vt:lpstr>Population Growth and Urbanization</vt:lpstr>
      <vt:lpstr>Early Capitalism</vt:lpstr>
      <vt:lpstr>Amsterdam Stock Exchange</vt:lpstr>
      <vt:lpstr>“Putting Out” System</vt:lpstr>
      <vt:lpstr>Impact of Capitalism on the Social Order</vt:lpstr>
      <vt:lpstr>Adam Smith</vt:lpstr>
      <vt:lpstr>PowerPoint Presentation</vt:lpstr>
      <vt:lpstr>Scientific Revolution</vt:lpstr>
      <vt:lpstr>The Copernican Universe</vt:lpstr>
      <vt:lpstr>The Scientific Revolution</vt:lpstr>
      <vt:lpstr>Galileo Galilei</vt:lpstr>
      <vt:lpstr>Isaac Newton 1642-1727</vt:lpstr>
      <vt:lpstr>PowerPoint Presentation</vt:lpstr>
      <vt:lpstr>The Enlightenment or Age of Reason</vt:lpstr>
      <vt:lpstr>PowerPoint Presentation</vt:lpstr>
      <vt:lpstr>Montesquieu</vt:lpstr>
      <vt:lpstr>John Locke</vt:lpstr>
      <vt:lpstr>Voltaire</vt:lpstr>
      <vt:lpstr>Emilie Du Chatalet</vt:lpstr>
      <vt:lpstr>Emilie Du Chatelet</vt:lpstr>
      <vt:lpstr>Deism</vt:lpstr>
      <vt:lpstr>The Theory of Progress</vt:lpstr>
      <vt:lpstr>PowerPoint Presentation</vt:lpstr>
    </vt:vector>
  </TitlesOfParts>
  <Company>Florida Atlantic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24</dc:title>
  <dc:creator>Henry Abramson</dc:creator>
  <cp:lastModifiedBy>ELIZABETH CAIN</cp:lastModifiedBy>
  <cp:revision>268</cp:revision>
  <dcterms:created xsi:type="dcterms:W3CDTF">2004-11-23T20:35:53Z</dcterms:created>
  <dcterms:modified xsi:type="dcterms:W3CDTF">2016-02-25T19:58:26Z</dcterms:modified>
</cp:coreProperties>
</file>