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7" r:id="rId1"/>
  </p:sldMasterIdLst>
  <p:notesMasterIdLst>
    <p:notesMasterId r:id="rId54"/>
  </p:notesMasterIdLst>
  <p:handoutMasterIdLst>
    <p:handoutMasterId r:id="rId55"/>
  </p:handoutMasterIdLst>
  <p:sldIdLst>
    <p:sldId id="296" r:id="rId2"/>
    <p:sldId id="310" r:id="rId3"/>
    <p:sldId id="259" r:id="rId4"/>
    <p:sldId id="309" r:id="rId5"/>
    <p:sldId id="260" r:id="rId6"/>
    <p:sldId id="261" r:id="rId7"/>
    <p:sldId id="292" r:id="rId8"/>
    <p:sldId id="293" r:id="rId9"/>
    <p:sldId id="297" r:id="rId10"/>
    <p:sldId id="298" r:id="rId11"/>
    <p:sldId id="262" r:id="rId12"/>
    <p:sldId id="263" r:id="rId13"/>
    <p:sldId id="290" r:id="rId14"/>
    <p:sldId id="264" r:id="rId15"/>
    <p:sldId id="288" r:id="rId16"/>
    <p:sldId id="265" r:id="rId17"/>
    <p:sldId id="294" r:id="rId18"/>
    <p:sldId id="295" r:id="rId19"/>
    <p:sldId id="299" r:id="rId20"/>
    <p:sldId id="300" r:id="rId21"/>
    <p:sldId id="266" r:id="rId22"/>
    <p:sldId id="267" r:id="rId23"/>
    <p:sldId id="268" r:id="rId24"/>
    <p:sldId id="308" r:id="rId25"/>
    <p:sldId id="269" r:id="rId26"/>
    <p:sldId id="270" r:id="rId27"/>
    <p:sldId id="271" r:id="rId28"/>
    <p:sldId id="301" r:id="rId29"/>
    <p:sldId id="303" r:id="rId30"/>
    <p:sldId id="272" r:id="rId31"/>
    <p:sldId id="302" r:id="rId32"/>
    <p:sldId id="289" r:id="rId33"/>
    <p:sldId id="273" r:id="rId34"/>
    <p:sldId id="258" r:id="rId35"/>
    <p:sldId id="274" r:id="rId36"/>
    <p:sldId id="304" r:id="rId37"/>
    <p:sldId id="275" r:id="rId38"/>
    <p:sldId id="305" r:id="rId39"/>
    <p:sldId id="306" r:id="rId40"/>
    <p:sldId id="276" r:id="rId41"/>
    <p:sldId id="291" r:id="rId42"/>
    <p:sldId id="307" r:id="rId43"/>
    <p:sldId id="277" r:id="rId44"/>
    <p:sldId id="278" r:id="rId45"/>
    <p:sldId id="279" r:id="rId46"/>
    <p:sldId id="280" r:id="rId47"/>
    <p:sldId id="281" r:id="rId48"/>
    <p:sldId id="286" r:id="rId49"/>
    <p:sldId id="282" r:id="rId50"/>
    <p:sldId id="283" r:id="rId51"/>
    <p:sldId id="285" r:id="rId52"/>
    <p:sldId id="284" r:id="rId53"/>
  </p:sldIdLst>
  <p:sldSz cx="9144000" cy="6858000" type="screen4x3"/>
  <p:notesSz cx="6997700" cy="92837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7" autoAdjust="0"/>
    <p:restoredTop sz="94699" autoAdjust="0"/>
  </p:normalViewPr>
  <p:slideViewPr>
    <p:cSldViewPr>
      <p:cViewPr varScale="1">
        <p:scale>
          <a:sx n="70" d="100"/>
          <a:sy n="70" d="100"/>
        </p:scale>
        <p:origin x="51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20692A5-6E2D-46E4-A98C-8382A2E4BE2C}" type="doc">
      <dgm:prSet loTypeId="urn:microsoft.com/office/officeart/2005/8/layout/pyramid2" loCatId="pyramid" qsTypeId="urn:microsoft.com/office/officeart/2005/8/quickstyle/simple1" qsCatId="simple" csTypeId="urn:microsoft.com/office/officeart/2005/8/colors/accent1_2" csCatId="accent1" phldr="1"/>
      <dgm:spPr/>
    </dgm:pt>
    <dgm:pt modelId="{1B250127-35A6-41CB-BA61-DFFF71543B82}">
      <dgm:prSet phldrT="[Text]"/>
      <dgm:spPr/>
      <dgm:t>
        <a:bodyPr/>
        <a:lstStyle/>
        <a:p>
          <a:r>
            <a:rPr lang="en-US" dirty="0" err="1" smtClean="0"/>
            <a:t>Peninsulares</a:t>
          </a:r>
          <a:endParaRPr lang="en-US" dirty="0"/>
        </a:p>
      </dgm:t>
    </dgm:pt>
    <dgm:pt modelId="{ED68EEEF-5911-44FC-9CD5-C6075BA48D2C}" type="parTrans" cxnId="{5E3DF12F-39D9-4F4F-9659-9672D00E4642}">
      <dgm:prSet/>
      <dgm:spPr/>
      <dgm:t>
        <a:bodyPr/>
        <a:lstStyle/>
        <a:p>
          <a:endParaRPr lang="en-US"/>
        </a:p>
      </dgm:t>
    </dgm:pt>
    <dgm:pt modelId="{15E07072-4467-4B13-A965-52E684BFA489}" type="sibTrans" cxnId="{5E3DF12F-39D9-4F4F-9659-9672D00E4642}">
      <dgm:prSet/>
      <dgm:spPr/>
      <dgm:t>
        <a:bodyPr/>
        <a:lstStyle/>
        <a:p>
          <a:endParaRPr lang="en-US"/>
        </a:p>
      </dgm:t>
    </dgm:pt>
    <dgm:pt modelId="{18C1D2BA-73C7-4CA4-B816-266CD93E29F0}">
      <dgm:prSet phldrT="[Text]"/>
      <dgm:spPr/>
      <dgm:t>
        <a:bodyPr/>
        <a:lstStyle/>
        <a:p>
          <a:r>
            <a:rPr lang="en-US" dirty="0" smtClean="0"/>
            <a:t>Creoles</a:t>
          </a:r>
          <a:endParaRPr lang="en-US" dirty="0"/>
        </a:p>
      </dgm:t>
    </dgm:pt>
    <dgm:pt modelId="{6379E392-BE3B-4BC1-8477-6A407E8CCACC}" type="parTrans" cxnId="{9C9F374E-E0F3-423B-964E-3E2B2DE2B393}">
      <dgm:prSet/>
      <dgm:spPr/>
      <dgm:t>
        <a:bodyPr/>
        <a:lstStyle/>
        <a:p>
          <a:endParaRPr lang="en-US"/>
        </a:p>
      </dgm:t>
    </dgm:pt>
    <dgm:pt modelId="{A1CBBC06-8400-476A-ACAA-7DF72C3C56E7}" type="sibTrans" cxnId="{9C9F374E-E0F3-423B-964E-3E2B2DE2B393}">
      <dgm:prSet/>
      <dgm:spPr/>
      <dgm:t>
        <a:bodyPr/>
        <a:lstStyle/>
        <a:p>
          <a:endParaRPr lang="en-US"/>
        </a:p>
      </dgm:t>
    </dgm:pt>
    <dgm:pt modelId="{8BF493FB-B97D-4249-A2C4-C798F5592A28}">
      <dgm:prSet phldrT="[Text]"/>
      <dgm:spPr/>
      <dgm:t>
        <a:bodyPr/>
        <a:lstStyle/>
        <a:p>
          <a:r>
            <a:rPr lang="en-US" dirty="0" err="1" smtClean="0"/>
            <a:t>Mestizos</a:t>
          </a:r>
          <a:r>
            <a:rPr lang="en-US" dirty="0" smtClean="0"/>
            <a:t>, mulattoes, </a:t>
          </a:r>
          <a:r>
            <a:rPr lang="en-US" dirty="0" err="1" smtClean="0"/>
            <a:t>zambos</a:t>
          </a:r>
          <a:endParaRPr lang="en-US" dirty="0"/>
        </a:p>
      </dgm:t>
    </dgm:pt>
    <dgm:pt modelId="{9E645482-41E9-4093-90D8-DD2BBB280E38}" type="parTrans" cxnId="{A3D02935-A0EB-4202-AFE9-8F41D43EACFA}">
      <dgm:prSet/>
      <dgm:spPr/>
      <dgm:t>
        <a:bodyPr/>
        <a:lstStyle/>
        <a:p>
          <a:endParaRPr lang="en-US"/>
        </a:p>
      </dgm:t>
    </dgm:pt>
    <dgm:pt modelId="{90419781-552F-4571-B594-854CEFC8B8E6}" type="sibTrans" cxnId="{A3D02935-A0EB-4202-AFE9-8F41D43EACFA}">
      <dgm:prSet/>
      <dgm:spPr/>
      <dgm:t>
        <a:bodyPr/>
        <a:lstStyle/>
        <a:p>
          <a:endParaRPr lang="en-US"/>
        </a:p>
      </dgm:t>
    </dgm:pt>
    <dgm:pt modelId="{AE5266DC-F0BD-4F5E-A210-5B8A4C52D32B}" type="pres">
      <dgm:prSet presAssocID="{E20692A5-6E2D-46E4-A98C-8382A2E4BE2C}" presName="compositeShape" presStyleCnt="0">
        <dgm:presLayoutVars>
          <dgm:dir/>
          <dgm:resizeHandles/>
        </dgm:presLayoutVars>
      </dgm:prSet>
      <dgm:spPr/>
    </dgm:pt>
    <dgm:pt modelId="{6E104585-01E6-4690-B01E-A4D6DB9B3C88}" type="pres">
      <dgm:prSet presAssocID="{E20692A5-6E2D-46E4-A98C-8382A2E4BE2C}" presName="pyramid" presStyleLbl="node1" presStyleIdx="0" presStyleCnt="1" custLinFactNeighborX="6765" custLinFactNeighborY="1935"/>
      <dgm:spPr/>
    </dgm:pt>
    <dgm:pt modelId="{FE9E464D-AA08-4C8B-8204-485DE576F30D}" type="pres">
      <dgm:prSet presAssocID="{E20692A5-6E2D-46E4-A98C-8382A2E4BE2C}" presName="theList" presStyleCnt="0"/>
      <dgm:spPr/>
    </dgm:pt>
    <dgm:pt modelId="{DF9D0A8C-8064-41FD-AB07-9BCF3539847D}" type="pres">
      <dgm:prSet presAssocID="{1B250127-35A6-41CB-BA61-DFFF71543B82}" presName="aNode" presStyleLbl="fgAcc1" presStyleIdx="0" presStyleCnt="3">
        <dgm:presLayoutVars>
          <dgm:bulletEnabled val="1"/>
        </dgm:presLayoutVars>
      </dgm:prSet>
      <dgm:spPr/>
      <dgm:t>
        <a:bodyPr/>
        <a:lstStyle/>
        <a:p>
          <a:endParaRPr lang="en-US"/>
        </a:p>
      </dgm:t>
    </dgm:pt>
    <dgm:pt modelId="{AB07CBC0-EB2D-481B-ACC5-0E827B63E0BE}" type="pres">
      <dgm:prSet presAssocID="{1B250127-35A6-41CB-BA61-DFFF71543B82}" presName="aSpace" presStyleCnt="0"/>
      <dgm:spPr/>
    </dgm:pt>
    <dgm:pt modelId="{72D9D761-B6A5-4F5D-87E7-B32924885F46}" type="pres">
      <dgm:prSet presAssocID="{18C1D2BA-73C7-4CA4-B816-266CD93E29F0}" presName="aNode" presStyleLbl="fgAcc1" presStyleIdx="1" presStyleCnt="3">
        <dgm:presLayoutVars>
          <dgm:bulletEnabled val="1"/>
        </dgm:presLayoutVars>
      </dgm:prSet>
      <dgm:spPr/>
      <dgm:t>
        <a:bodyPr/>
        <a:lstStyle/>
        <a:p>
          <a:endParaRPr lang="en-US"/>
        </a:p>
      </dgm:t>
    </dgm:pt>
    <dgm:pt modelId="{9867F61C-87E4-4899-8AA3-2F256EEBA959}" type="pres">
      <dgm:prSet presAssocID="{18C1D2BA-73C7-4CA4-B816-266CD93E29F0}" presName="aSpace" presStyleCnt="0"/>
      <dgm:spPr/>
    </dgm:pt>
    <dgm:pt modelId="{D8D467F6-FF38-437F-BDFA-39CA502C7DDC}" type="pres">
      <dgm:prSet presAssocID="{8BF493FB-B97D-4249-A2C4-C798F5592A28}" presName="aNode" presStyleLbl="fgAcc1" presStyleIdx="2" presStyleCnt="3">
        <dgm:presLayoutVars>
          <dgm:bulletEnabled val="1"/>
        </dgm:presLayoutVars>
      </dgm:prSet>
      <dgm:spPr/>
      <dgm:t>
        <a:bodyPr/>
        <a:lstStyle/>
        <a:p>
          <a:endParaRPr lang="en-US"/>
        </a:p>
      </dgm:t>
    </dgm:pt>
    <dgm:pt modelId="{3972BF71-2A54-4586-80F2-2D544BEDA64B}" type="pres">
      <dgm:prSet presAssocID="{8BF493FB-B97D-4249-A2C4-C798F5592A28}" presName="aSpace" presStyleCnt="0"/>
      <dgm:spPr/>
    </dgm:pt>
  </dgm:ptLst>
  <dgm:cxnLst>
    <dgm:cxn modelId="{C5ECEDC7-9EDF-48D1-8767-8A1AAF561A68}" type="presOf" srcId="{18C1D2BA-73C7-4CA4-B816-266CD93E29F0}" destId="{72D9D761-B6A5-4F5D-87E7-B32924885F46}" srcOrd="0" destOrd="0" presId="urn:microsoft.com/office/officeart/2005/8/layout/pyramid2"/>
    <dgm:cxn modelId="{D5920753-C672-4935-A5E6-7214D7DD3255}" type="presOf" srcId="{E20692A5-6E2D-46E4-A98C-8382A2E4BE2C}" destId="{AE5266DC-F0BD-4F5E-A210-5B8A4C52D32B}" srcOrd="0" destOrd="0" presId="urn:microsoft.com/office/officeart/2005/8/layout/pyramid2"/>
    <dgm:cxn modelId="{5E3DF12F-39D9-4F4F-9659-9672D00E4642}" srcId="{E20692A5-6E2D-46E4-A98C-8382A2E4BE2C}" destId="{1B250127-35A6-41CB-BA61-DFFF71543B82}" srcOrd="0" destOrd="0" parTransId="{ED68EEEF-5911-44FC-9CD5-C6075BA48D2C}" sibTransId="{15E07072-4467-4B13-A965-52E684BFA489}"/>
    <dgm:cxn modelId="{A3D02935-A0EB-4202-AFE9-8F41D43EACFA}" srcId="{E20692A5-6E2D-46E4-A98C-8382A2E4BE2C}" destId="{8BF493FB-B97D-4249-A2C4-C798F5592A28}" srcOrd="2" destOrd="0" parTransId="{9E645482-41E9-4093-90D8-DD2BBB280E38}" sibTransId="{90419781-552F-4571-B594-854CEFC8B8E6}"/>
    <dgm:cxn modelId="{176F4FFB-2921-47D4-B666-393E3D2CAEFA}" type="presOf" srcId="{8BF493FB-B97D-4249-A2C4-C798F5592A28}" destId="{D8D467F6-FF38-437F-BDFA-39CA502C7DDC}" srcOrd="0" destOrd="0" presId="urn:microsoft.com/office/officeart/2005/8/layout/pyramid2"/>
    <dgm:cxn modelId="{CAF904B7-0F72-4932-8EF1-77B4561CBAE9}" type="presOf" srcId="{1B250127-35A6-41CB-BA61-DFFF71543B82}" destId="{DF9D0A8C-8064-41FD-AB07-9BCF3539847D}" srcOrd="0" destOrd="0" presId="urn:microsoft.com/office/officeart/2005/8/layout/pyramid2"/>
    <dgm:cxn modelId="{9C9F374E-E0F3-423B-964E-3E2B2DE2B393}" srcId="{E20692A5-6E2D-46E4-A98C-8382A2E4BE2C}" destId="{18C1D2BA-73C7-4CA4-B816-266CD93E29F0}" srcOrd="1" destOrd="0" parTransId="{6379E392-BE3B-4BC1-8477-6A407E8CCACC}" sibTransId="{A1CBBC06-8400-476A-ACAA-7DF72C3C56E7}"/>
    <dgm:cxn modelId="{5CF1927B-6FC7-4ED1-B750-8D6971283FCB}" type="presParOf" srcId="{AE5266DC-F0BD-4F5E-A210-5B8A4C52D32B}" destId="{6E104585-01E6-4690-B01E-A4D6DB9B3C88}" srcOrd="0" destOrd="0" presId="urn:microsoft.com/office/officeart/2005/8/layout/pyramid2"/>
    <dgm:cxn modelId="{F35E45AC-E927-4334-8321-9317F99DC006}" type="presParOf" srcId="{AE5266DC-F0BD-4F5E-A210-5B8A4C52D32B}" destId="{FE9E464D-AA08-4C8B-8204-485DE576F30D}" srcOrd="1" destOrd="0" presId="urn:microsoft.com/office/officeart/2005/8/layout/pyramid2"/>
    <dgm:cxn modelId="{BE88EEB1-83D6-4C72-8AE6-67CB28D09A2F}" type="presParOf" srcId="{FE9E464D-AA08-4C8B-8204-485DE576F30D}" destId="{DF9D0A8C-8064-41FD-AB07-9BCF3539847D}" srcOrd="0" destOrd="0" presId="urn:microsoft.com/office/officeart/2005/8/layout/pyramid2"/>
    <dgm:cxn modelId="{9C7CE245-527D-425E-A018-EEE269D9A434}" type="presParOf" srcId="{FE9E464D-AA08-4C8B-8204-485DE576F30D}" destId="{AB07CBC0-EB2D-481B-ACC5-0E827B63E0BE}" srcOrd="1" destOrd="0" presId="urn:microsoft.com/office/officeart/2005/8/layout/pyramid2"/>
    <dgm:cxn modelId="{7266728E-1499-40D3-8A7A-790F3192F8BE}" type="presParOf" srcId="{FE9E464D-AA08-4C8B-8204-485DE576F30D}" destId="{72D9D761-B6A5-4F5D-87E7-B32924885F46}" srcOrd="2" destOrd="0" presId="urn:microsoft.com/office/officeart/2005/8/layout/pyramid2"/>
    <dgm:cxn modelId="{8F5A6F8B-1854-4FF6-976E-3D44E9A00BD8}" type="presParOf" srcId="{FE9E464D-AA08-4C8B-8204-485DE576F30D}" destId="{9867F61C-87E4-4899-8AA3-2F256EEBA959}" srcOrd="3" destOrd="0" presId="urn:microsoft.com/office/officeart/2005/8/layout/pyramid2"/>
    <dgm:cxn modelId="{5B56090C-CE2E-431A-946E-4C790E928C1A}" type="presParOf" srcId="{FE9E464D-AA08-4C8B-8204-485DE576F30D}" destId="{D8D467F6-FF38-437F-BDFA-39CA502C7DDC}" srcOrd="4" destOrd="0" presId="urn:microsoft.com/office/officeart/2005/8/layout/pyramid2"/>
    <dgm:cxn modelId="{7692B79C-BFCC-4EFE-82A5-8B463536E433}" type="presParOf" srcId="{FE9E464D-AA08-4C8B-8204-485DE576F30D}" destId="{3972BF71-2A54-4586-80F2-2D544BEDA64B}"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104585-01E6-4690-B01E-A4D6DB9B3C88}">
      <dsp:nvSpPr>
        <dsp:cNvPr id="0" name=""/>
        <dsp:cNvSpPr/>
      </dsp:nvSpPr>
      <dsp:spPr>
        <a:xfrm>
          <a:off x="228609" y="0"/>
          <a:ext cx="3379304" cy="3937000"/>
        </a:xfrm>
        <a:prstGeom prst="triangl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F9D0A8C-8064-41FD-AB07-9BCF3539847D}">
      <dsp:nvSpPr>
        <dsp:cNvPr id="0" name=""/>
        <dsp:cNvSpPr/>
      </dsp:nvSpPr>
      <dsp:spPr>
        <a:xfrm>
          <a:off x="1689652" y="395814"/>
          <a:ext cx="2196547" cy="931961"/>
        </a:xfrm>
        <a:prstGeom prst="round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err="1" smtClean="0"/>
            <a:t>Peninsulares</a:t>
          </a:r>
          <a:endParaRPr lang="en-US" sz="1800" kern="1200" dirty="0"/>
        </a:p>
      </dsp:txBody>
      <dsp:txXfrm>
        <a:off x="1735147" y="441309"/>
        <a:ext cx="2105557" cy="840971"/>
      </dsp:txXfrm>
    </dsp:sp>
    <dsp:sp modelId="{72D9D761-B6A5-4F5D-87E7-B32924885F46}">
      <dsp:nvSpPr>
        <dsp:cNvPr id="0" name=""/>
        <dsp:cNvSpPr/>
      </dsp:nvSpPr>
      <dsp:spPr>
        <a:xfrm>
          <a:off x="1689652" y="1444271"/>
          <a:ext cx="2196547" cy="931961"/>
        </a:xfrm>
        <a:prstGeom prst="round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Creoles</a:t>
          </a:r>
          <a:endParaRPr lang="en-US" sz="1800" kern="1200" dirty="0"/>
        </a:p>
      </dsp:txBody>
      <dsp:txXfrm>
        <a:off x="1735147" y="1489766"/>
        <a:ext cx="2105557" cy="840971"/>
      </dsp:txXfrm>
    </dsp:sp>
    <dsp:sp modelId="{D8D467F6-FF38-437F-BDFA-39CA502C7DDC}">
      <dsp:nvSpPr>
        <dsp:cNvPr id="0" name=""/>
        <dsp:cNvSpPr/>
      </dsp:nvSpPr>
      <dsp:spPr>
        <a:xfrm>
          <a:off x="1689652" y="2492728"/>
          <a:ext cx="2196547" cy="931961"/>
        </a:xfrm>
        <a:prstGeom prst="round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err="1" smtClean="0"/>
            <a:t>Mestizos</a:t>
          </a:r>
          <a:r>
            <a:rPr lang="en-US" sz="1800" kern="1200" dirty="0" smtClean="0"/>
            <a:t>, mulattoes, </a:t>
          </a:r>
          <a:r>
            <a:rPr lang="en-US" sz="1800" kern="1200" dirty="0" err="1" smtClean="0"/>
            <a:t>zambos</a:t>
          </a:r>
          <a:endParaRPr lang="en-US" sz="1800" kern="1200" dirty="0"/>
        </a:p>
      </dsp:txBody>
      <dsp:txXfrm>
        <a:off x="1735147" y="2538223"/>
        <a:ext cx="2105557" cy="840971"/>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2337" cy="464185"/>
          </a:xfrm>
          <a:prstGeom prst="rect">
            <a:avLst/>
          </a:prstGeom>
        </p:spPr>
        <p:txBody>
          <a:bodyPr vert="horz" lIns="93031" tIns="46516" rIns="93031" bIns="46516" rtlCol="0"/>
          <a:lstStyle>
            <a:lvl1pPr algn="l">
              <a:defRPr sz="1200"/>
            </a:lvl1pPr>
          </a:lstStyle>
          <a:p>
            <a:endParaRPr lang="en-US"/>
          </a:p>
        </p:txBody>
      </p:sp>
      <p:sp>
        <p:nvSpPr>
          <p:cNvPr id="3" name="Date Placeholder 2"/>
          <p:cNvSpPr>
            <a:spLocks noGrp="1"/>
          </p:cNvSpPr>
          <p:nvPr>
            <p:ph type="dt" sz="quarter" idx="1"/>
          </p:nvPr>
        </p:nvSpPr>
        <p:spPr>
          <a:xfrm>
            <a:off x="3963744" y="0"/>
            <a:ext cx="3032337" cy="464185"/>
          </a:xfrm>
          <a:prstGeom prst="rect">
            <a:avLst/>
          </a:prstGeom>
        </p:spPr>
        <p:txBody>
          <a:bodyPr vert="horz" lIns="93031" tIns="46516" rIns="93031" bIns="46516" rtlCol="0"/>
          <a:lstStyle>
            <a:lvl1pPr algn="r">
              <a:defRPr sz="1200"/>
            </a:lvl1pPr>
          </a:lstStyle>
          <a:p>
            <a:fld id="{8712F512-A099-4276-AF7A-B21448AFB504}" type="datetimeFigureOut">
              <a:rPr lang="en-US" smtClean="0"/>
              <a:pPr/>
              <a:t>3/3/2016</a:t>
            </a:fld>
            <a:endParaRPr lang="en-US"/>
          </a:p>
        </p:txBody>
      </p:sp>
      <p:sp>
        <p:nvSpPr>
          <p:cNvPr id="4" name="Footer Placeholder 3"/>
          <p:cNvSpPr>
            <a:spLocks noGrp="1"/>
          </p:cNvSpPr>
          <p:nvPr>
            <p:ph type="ftr" sz="quarter" idx="2"/>
          </p:nvPr>
        </p:nvSpPr>
        <p:spPr>
          <a:xfrm>
            <a:off x="0" y="8817904"/>
            <a:ext cx="3032337" cy="464185"/>
          </a:xfrm>
          <a:prstGeom prst="rect">
            <a:avLst/>
          </a:prstGeom>
        </p:spPr>
        <p:txBody>
          <a:bodyPr vert="horz" lIns="93031" tIns="46516" rIns="93031" bIns="46516" rtlCol="0" anchor="b"/>
          <a:lstStyle>
            <a:lvl1pPr algn="l">
              <a:defRPr sz="1200"/>
            </a:lvl1pPr>
          </a:lstStyle>
          <a:p>
            <a:endParaRPr lang="en-US"/>
          </a:p>
        </p:txBody>
      </p:sp>
      <p:sp>
        <p:nvSpPr>
          <p:cNvPr id="5" name="Slide Number Placeholder 4"/>
          <p:cNvSpPr>
            <a:spLocks noGrp="1"/>
          </p:cNvSpPr>
          <p:nvPr>
            <p:ph type="sldNum" sz="quarter" idx="3"/>
          </p:nvPr>
        </p:nvSpPr>
        <p:spPr>
          <a:xfrm>
            <a:off x="3963744" y="8817904"/>
            <a:ext cx="3032337" cy="464185"/>
          </a:xfrm>
          <a:prstGeom prst="rect">
            <a:avLst/>
          </a:prstGeom>
        </p:spPr>
        <p:txBody>
          <a:bodyPr vert="horz" lIns="93031" tIns="46516" rIns="93031" bIns="46516" rtlCol="0" anchor="b"/>
          <a:lstStyle>
            <a:lvl1pPr algn="r">
              <a:defRPr sz="1200"/>
            </a:lvl1pPr>
          </a:lstStyle>
          <a:p>
            <a:fld id="{9BCC4983-1DAB-4CA5-89DC-2D9ABD9CF9BF}" type="slidenum">
              <a:rPr lang="en-US" smtClean="0"/>
              <a:pPr/>
              <a:t>‹#›</a:t>
            </a:fld>
            <a:endParaRPr lang="en-US"/>
          </a:p>
        </p:txBody>
      </p:sp>
    </p:spTree>
    <p:extLst>
      <p:ext uri="{BB962C8B-B14F-4D97-AF65-F5344CB8AC3E}">
        <p14:creationId xmlns:p14="http://schemas.microsoft.com/office/powerpoint/2010/main" val="20977900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3032337" cy="464185"/>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lvl1pPr>
              <a:defRPr sz="1200"/>
            </a:lvl1pPr>
          </a:lstStyle>
          <a:p>
            <a:pPr>
              <a:defRPr/>
            </a:pPr>
            <a:endParaRPr lang="en-US"/>
          </a:p>
        </p:txBody>
      </p:sp>
      <p:sp>
        <p:nvSpPr>
          <p:cNvPr id="7171" name="Rectangle 3"/>
          <p:cNvSpPr>
            <a:spLocks noGrp="1" noChangeArrowheads="1"/>
          </p:cNvSpPr>
          <p:nvPr>
            <p:ph type="dt" idx="1"/>
          </p:nvPr>
        </p:nvSpPr>
        <p:spPr bwMode="auto">
          <a:xfrm>
            <a:off x="3963744" y="0"/>
            <a:ext cx="3032337" cy="464185"/>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lvl1pPr algn="r">
              <a:defRPr sz="1200"/>
            </a:lvl1pPr>
          </a:lstStyle>
          <a:p>
            <a:pPr>
              <a:defRPr/>
            </a:pPr>
            <a:endParaRPr lang="en-US"/>
          </a:p>
        </p:txBody>
      </p:sp>
      <p:sp>
        <p:nvSpPr>
          <p:cNvPr id="39940" name="Rectangle 4"/>
          <p:cNvSpPr>
            <a:spLocks noGrp="1" noRot="1" noChangeAspect="1" noChangeArrowheads="1" noTextEdit="1"/>
          </p:cNvSpPr>
          <p:nvPr>
            <p:ph type="sldImg" idx="2"/>
          </p:nvPr>
        </p:nvSpPr>
        <p:spPr bwMode="auto">
          <a:xfrm>
            <a:off x="1177925" y="696913"/>
            <a:ext cx="4641850" cy="3481387"/>
          </a:xfrm>
          <a:prstGeom prst="rect">
            <a:avLst/>
          </a:prstGeom>
          <a:noFill/>
          <a:ln w="9525">
            <a:solidFill>
              <a:srgbClr val="000000"/>
            </a:solidFill>
            <a:miter lim="800000"/>
            <a:headEnd/>
            <a:tailEnd/>
          </a:ln>
        </p:spPr>
      </p:sp>
      <p:sp>
        <p:nvSpPr>
          <p:cNvPr id="7173" name="Rectangle 5"/>
          <p:cNvSpPr>
            <a:spLocks noGrp="1" noChangeArrowheads="1"/>
          </p:cNvSpPr>
          <p:nvPr>
            <p:ph type="body" sz="quarter" idx="3"/>
          </p:nvPr>
        </p:nvSpPr>
        <p:spPr bwMode="auto">
          <a:xfrm>
            <a:off x="699770" y="4409758"/>
            <a:ext cx="5598160" cy="4177665"/>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174" name="Rectangle 6"/>
          <p:cNvSpPr>
            <a:spLocks noGrp="1" noChangeArrowheads="1"/>
          </p:cNvSpPr>
          <p:nvPr>
            <p:ph type="ftr" sz="quarter" idx="4"/>
          </p:nvPr>
        </p:nvSpPr>
        <p:spPr bwMode="auto">
          <a:xfrm>
            <a:off x="0" y="8817904"/>
            <a:ext cx="3032337" cy="464185"/>
          </a:xfrm>
          <a:prstGeom prst="rect">
            <a:avLst/>
          </a:prstGeom>
          <a:noFill/>
          <a:ln w="9525">
            <a:noFill/>
            <a:miter lim="800000"/>
            <a:headEnd/>
            <a:tailEnd/>
          </a:ln>
          <a:effectLst/>
        </p:spPr>
        <p:txBody>
          <a:bodyPr vert="horz" wrap="square" lIns="93031" tIns="46516" rIns="93031" bIns="46516" numCol="1" anchor="b" anchorCtr="0" compatLnSpc="1">
            <a:prstTxWarp prst="textNoShape">
              <a:avLst/>
            </a:prstTxWarp>
          </a:bodyPr>
          <a:lstStyle>
            <a:lvl1pPr>
              <a:defRPr sz="1200"/>
            </a:lvl1pPr>
          </a:lstStyle>
          <a:p>
            <a:pPr>
              <a:defRPr/>
            </a:pPr>
            <a:endParaRPr lang="en-US"/>
          </a:p>
        </p:txBody>
      </p:sp>
      <p:sp>
        <p:nvSpPr>
          <p:cNvPr id="7175" name="Rectangle 7"/>
          <p:cNvSpPr>
            <a:spLocks noGrp="1" noChangeArrowheads="1"/>
          </p:cNvSpPr>
          <p:nvPr>
            <p:ph type="sldNum" sz="quarter" idx="5"/>
          </p:nvPr>
        </p:nvSpPr>
        <p:spPr bwMode="auto">
          <a:xfrm>
            <a:off x="3963744" y="8817904"/>
            <a:ext cx="3032337" cy="464185"/>
          </a:xfrm>
          <a:prstGeom prst="rect">
            <a:avLst/>
          </a:prstGeom>
          <a:noFill/>
          <a:ln w="9525">
            <a:noFill/>
            <a:miter lim="800000"/>
            <a:headEnd/>
            <a:tailEnd/>
          </a:ln>
          <a:effectLst/>
        </p:spPr>
        <p:txBody>
          <a:bodyPr vert="horz" wrap="square" lIns="93031" tIns="46516" rIns="93031" bIns="46516" numCol="1" anchor="b" anchorCtr="0" compatLnSpc="1">
            <a:prstTxWarp prst="textNoShape">
              <a:avLst/>
            </a:prstTxWarp>
          </a:bodyPr>
          <a:lstStyle>
            <a:lvl1pPr algn="r">
              <a:defRPr sz="1200"/>
            </a:lvl1pPr>
          </a:lstStyle>
          <a:p>
            <a:pPr>
              <a:defRPr/>
            </a:pPr>
            <a:fld id="{0C1D898B-0030-49C5-BB6B-F19E12D36F14}" type="slidenum">
              <a:rPr lang="en-US"/>
              <a:pPr>
                <a:defRPr/>
              </a:pPr>
              <a:t>‹#›</a:t>
            </a:fld>
            <a:endParaRPr lang="en-US"/>
          </a:p>
        </p:txBody>
      </p:sp>
    </p:spTree>
    <p:extLst>
      <p:ext uri="{BB962C8B-B14F-4D97-AF65-F5344CB8AC3E}">
        <p14:creationId xmlns:p14="http://schemas.microsoft.com/office/powerpoint/2010/main" val="49806528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C1D898B-0030-49C5-BB6B-F19E12D36F14}" type="slidenum">
              <a:rPr lang="en-US" smtClean="0"/>
              <a:pPr>
                <a:defRPr/>
              </a:pPr>
              <a:t>48</a:t>
            </a:fld>
            <a:endParaRPr lang="en-US"/>
          </a:p>
        </p:txBody>
      </p:sp>
    </p:spTree>
    <p:extLst>
      <p:ext uri="{BB962C8B-B14F-4D97-AF65-F5344CB8AC3E}">
        <p14:creationId xmlns:p14="http://schemas.microsoft.com/office/powerpoint/2010/main" val="592369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8152680D-1C1D-478F-854E-95D863C33AB4}" type="slidenum">
              <a:rPr lang="en-US" altLang="en-US" smtClean="0"/>
              <a:pPr>
                <a:defRPr/>
              </a:pPr>
              <a:t>‹#›</a:t>
            </a:fld>
            <a:endParaRPr lang="en-US" altLang="en-US"/>
          </a:p>
        </p:txBody>
      </p:sp>
      <p:sp>
        <p:nvSpPr>
          <p:cNvPr id="26" name="Rectangle 25"/>
          <p:cNvSpPr>
            <a:spLocks noChangeArrowheads="1"/>
          </p:cNvSpPr>
          <p:nvPr userDrawn="1"/>
        </p:nvSpPr>
        <p:spPr bwMode="auto">
          <a:xfrm>
            <a:off x="1828800" y="6629400"/>
            <a:ext cx="5322888" cy="228600"/>
          </a:xfrm>
          <a:prstGeom prst="rect">
            <a:avLst/>
          </a:prstGeom>
          <a:noFill/>
          <a:ln w="9525">
            <a:noFill/>
            <a:miter lim="800000"/>
            <a:headEnd/>
            <a:tailEnd/>
          </a:ln>
          <a:effectLst/>
        </p:spPr>
        <p:txBody>
          <a:bodyPr wrap="none" anchor="ctr">
            <a:spAutoFit/>
          </a:bodyPr>
          <a:lstStyle/>
          <a:p>
            <a:pPr>
              <a:defRPr/>
            </a:pPr>
            <a:r>
              <a:rPr lang="en-US" sz="900"/>
              <a:t>Copyright © 2007 The McGraw-Hill Companies Inc. Permission Required for Reproduction or Display.</a:t>
            </a:r>
          </a:p>
        </p:txBody>
      </p:sp>
    </p:spTree>
    <p:extLst>
      <p:ext uri="{BB962C8B-B14F-4D97-AF65-F5344CB8AC3E}">
        <p14:creationId xmlns:p14="http://schemas.microsoft.com/office/powerpoint/2010/main" val="3619158537"/>
      </p:ext>
    </p:extLst>
  </p:cSld>
  <p:clrMapOvr>
    <a:masterClrMapping/>
  </p:clrMapOvr>
  <p:transition>
    <p:random/>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C0332461-B6B4-44C0-893D-2C5F078E60BF}" type="slidenum">
              <a:rPr lang="en-US" altLang="en-US" smtClean="0"/>
              <a:pPr>
                <a:defRPr/>
              </a:pPr>
              <a:t>‹#›</a:t>
            </a:fld>
            <a:endParaRPr lang="en-US" altLang="en-US"/>
          </a:p>
        </p:txBody>
      </p:sp>
    </p:spTree>
    <p:extLst>
      <p:ext uri="{BB962C8B-B14F-4D97-AF65-F5344CB8AC3E}">
        <p14:creationId xmlns:p14="http://schemas.microsoft.com/office/powerpoint/2010/main" val="3533188977"/>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C0332461-B6B4-44C0-893D-2C5F078E60BF}" type="slidenum">
              <a:rPr lang="en-US" altLang="en-US" smtClean="0"/>
              <a:pPr>
                <a:defRPr/>
              </a:pPr>
              <a:t>‹#›</a:t>
            </a:fld>
            <a:endParaRPr lang="en-US" alt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893788204"/>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C0332461-B6B4-44C0-893D-2C5F078E60BF}" type="slidenum">
              <a:rPr lang="en-US" altLang="en-US" smtClean="0"/>
              <a:pPr>
                <a:defRPr/>
              </a:pPr>
              <a:t>‹#›</a:t>
            </a:fld>
            <a:endParaRPr lang="en-US" altLang="en-US"/>
          </a:p>
        </p:txBody>
      </p:sp>
    </p:spTree>
    <p:extLst>
      <p:ext uri="{BB962C8B-B14F-4D97-AF65-F5344CB8AC3E}">
        <p14:creationId xmlns:p14="http://schemas.microsoft.com/office/powerpoint/2010/main" val="2378714277"/>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C0332461-B6B4-44C0-893D-2C5F078E60BF}" type="slidenum">
              <a:rPr lang="en-US" altLang="en-US" smtClean="0"/>
              <a:pPr>
                <a:defRPr/>
              </a:pPr>
              <a:t>‹#›</a:t>
            </a:fld>
            <a:endParaRPr lang="en-US" alt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228152393"/>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C0332461-B6B4-44C0-893D-2C5F078E60BF}" type="slidenum">
              <a:rPr lang="en-US" altLang="en-US" smtClean="0"/>
              <a:pPr>
                <a:defRPr/>
              </a:pPr>
              <a:t>‹#›</a:t>
            </a:fld>
            <a:endParaRPr lang="en-US" altLang="en-US"/>
          </a:p>
        </p:txBody>
      </p:sp>
    </p:spTree>
    <p:extLst>
      <p:ext uri="{BB962C8B-B14F-4D97-AF65-F5344CB8AC3E}">
        <p14:creationId xmlns:p14="http://schemas.microsoft.com/office/powerpoint/2010/main" val="1088919337"/>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AD27879C-97B5-412C-86A8-72885A042871}" type="slidenum">
              <a:rPr lang="en-US" altLang="en-US" smtClean="0"/>
              <a:pPr>
                <a:defRPr/>
              </a:pPr>
              <a:t>‹#›</a:t>
            </a:fld>
            <a:endParaRPr lang="en-US" altLang="en-US"/>
          </a:p>
        </p:txBody>
      </p:sp>
    </p:spTree>
    <p:extLst>
      <p:ext uri="{BB962C8B-B14F-4D97-AF65-F5344CB8AC3E}">
        <p14:creationId xmlns:p14="http://schemas.microsoft.com/office/powerpoint/2010/main" val="1228456425"/>
      </p:ext>
    </p:extLst>
  </p:cSld>
  <p:clrMapOvr>
    <a:masterClrMapping/>
  </p:clrMapOvr>
  <p:transition>
    <p:random/>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D27479E3-6B1F-4070-BF77-A0C2E13BC769}" type="slidenum">
              <a:rPr lang="en-US" altLang="en-US" smtClean="0"/>
              <a:pPr>
                <a:defRPr/>
              </a:pPr>
              <a:t>‹#›</a:t>
            </a:fld>
            <a:endParaRPr lang="en-US" altLang="en-US"/>
          </a:p>
        </p:txBody>
      </p:sp>
    </p:spTree>
    <p:extLst>
      <p:ext uri="{BB962C8B-B14F-4D97-AF65-F5344CB8AC3E}">
        <p14:creationId xmlns:p14="http://schemas.microsoft.com/office/powerpoint/2010/main" val="1020899072"/>
      </p:ext>
    </p:extLst>
  </p:cSld>
  <p:clrMapOvr>
    <a:masterClrMapping/>
  </p:clrMapOvr>
  <p:transition>
    <p:random/>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1BD2E5A1-A696-4ABD-8FB1-289AA1135E9C}" type="slidenum">
              <a:rPr lang="en-US" altLang="en-US" smtClean="0"/>
              <a:pPr>
                <a:defRPr/>
              </a:pPr>
              <a:t>‹#›</a:t>
            </a:fld>
            <a:endParaRPr lang="en-US" altLang="en-US"/>
          </a:p>
        </p:txBody>
      </p:sp>
    </p:spTree>
    <p:extLst>
      <p:ext uri="{BB962C8B-B14F-4D97-AF65-F5344CB8AC3E}">
        <p14:creationId xmlns:p14="http://schemas.microsoft.com/office/powerpoint/2010/main" val="939540241"/>
      </p:ext>
    </p:extLst>
  </p:cSld>
  <p:clrMapOvr>
    <a:masterClrMapping/>
  </p:clrMapOvr>
  <p:transition>
    <p:random/>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587C7033-5EDE-4879-8D15-55E7A37F3515}" type="slidenum">
              <a:rPr lang="en-US" altLang="en-US" smtClean="0"/>
              <a:pPr>
                <a:defRPr/>
              </a:pPr>
              <a:t>‹#›</a:t>
            </a:fld>
            <a:endParaRPr lang="en-US" altLang="en-US"/>
          </a:p>
        </p:txBody>
      </p:sp>
    </p:spTree>
    <p:extLst>
      <p:ext uri="{BB962C8B-B14F-4D97-AF65-F5344CB8AC3E}">
        <p14:creationId xmlns:p14="http://schemas.microsoft.com/office/powerpoint/2010/main" val="1857484961"/>
      </p:ext>
    </p:extLst>
  </p:cSld>
  <p:clrMapOvr>
    <a:masterClrMapping/>
  </p:clrMapOvr>
  <p:transition>
    <p:random/>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72814667-3150-43F0-82E8-BCDB7A9A1FF1}" type="slidenum">
              <a:rPr lang="en-US" altLang="en-US" smtClean="0"/>
              <a:pPr>
                <a:defRPr/>
              </a:pPr>
              <a:t>‹#›</a:t>
            </a:fld>
            <a:endParaRPr lang="en-US" altLang="en-US"/>
          </a:p>
        </p:txBody>
      </p:sp>
    </p:spTree>
    <p:extLst>
      <p:ext uri="{BB962C8B-B14F-4D97-AF65-F5344CB8AC3E}">
        <p14:creationId xmlns:p14="http://schemas.microsoft.com/office/powerpoint/2010/main" val="3871903314"/>
      </p:ext>
    </p:extLst>
  </p:cSld>
  <p:clrMapOvr>
    <a:masterClrMapping/>
  </p:clrMapOvr>
  <p:transition>
    <p:random/>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endParaRPr lang="en-US" altLang="en-US"/>
          </a:p>
        </p:txBody>
      </p:sp>
      <p:sp>
        <p:nvSpPr>
          <p:cNvPr id="8" name="Footer Placeholder 7"/>
          <p:cNvSpPr>
            <a:spLocks noGrp="1"/>
          </p:cNvSpPr>
          <p:nvPr>
            <p:ph type="ftr" sz="quarter" idx="11"/>
          </p:nvPr>
        </p:nvSpPr>
        <p:spPr/>
        <p:txBody>
          <a:bodyPr/>
          <a:lstStyle/>
          <a:p>
            <a:pPr>
              <a:defRPr/>
            </a:pPr>
            <a:endParaRPr lang="en-US" altLang="en-US"/>
          </a:p>
        </p:txBody>
      </p:sp>
      <p:sp>
        <p:nvSpPr>
          <p:cNvPr id="9" name="Slide Number Placeholder 8"/>
          <p:cNvSpPr>
            <a:spLocks noGrp="1"/>
          </p:cNvSpPr>
          <p:nvPr>
            <p:ph type="sldNum" sz="quarter" idx="12"/>
          </p:nvPr>
        </p:nvSpPr>
        <p:spPr/>
        <p:txBody>
          <a:bodyPr/>
          <a:lstStyle/>
          <a:p>
            <a:pPr>
              <a:defRPr/>
            </a:pPr>
            <a:fld id="{901F2C92-D886-4509-82F8-2A7526A6500E}" type="slidenum">
              <a:rPr lang="en-US" altLang="en-US" smtClean="0"/>
              <a:pPr>
                <a:defRPr/>
              </a:pPr>
              <a:t>‹#›</a:t>
            </a:fld>
            <a:endParaRPr lang="en-US" altLang="en-US"/>
          </a:p>
        </p:txBody>
      </p:sp>
    </p:spTree>
    <p:extLst>
      <p:ext uri="{BB962C8B-B14F-4D97-AF65-F5344CB8AC3E}">
        <p14:creationId xmlns:p14="http://schemas.microsoft.com/office/powerpoint/2010/main" val="1754260350"/>
      </p:ext>
    </p:extLst>
  </p:cSld>
  <p:clrMapOvr>
    <a:masterClrMapping/>
  </p:clrMapOvr>
  <p:transition>
    <p:random/>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ltLang="en-US"/>
          </a:p>
        </p:txBody>
      </p:sp>
      <p:sp>
        <p:nvSpPr>
          <p:cNvPr id="4" name="Footer Placeholder 3"/>
          <p:cNvSpPr>
            <a:spLocks noGrp="1"/>
          </p:cNvSpPr>
          <p:nvPr>
            <p:ph type="ftr" sz="quarter" idx="11"/>
          </p:nvPr>
        </p:nvSpPr>
        <p:spPr/>
        <p:txBody>
          <a:bodyPr/>
          <a:lstStyle/>
          <a:p>
            <a:pPr>
              <a:defRPr/>
            </a:pPr>
            <a:endParaRPr lang="en-US" altLang="en-US"/>
          </a:p>
        </p:txBody>
      </p:sp>
      <p:sp>
        <p:nvSpPr>
          <p:cNvPr id="5" name="Slide Number Placeholder 4"/>
          <p:cNvSpPr>
            <a:spLocks noGrp="1"/>
          </p:cNvSpPr>
          <p:nvPr>
            <p:ph type="sldNum" sz="quarter" idx="12"/>
          </p:nvPr>
        </p:nvSpPr>
        <p:spPr/>
        <p:txBody>
          <a:bodyPr/>
          <a:lstStyle/>
          <a:p>
            <a:pPr>
              <a:defRPr/>
            </a:pPr>
            <a:fld id="{CA2FF35B-B1C7-47FD-8C49-D7F7AE963160}" type="slidenum">
              <a:rPr lang="en-US" altLang="en-US" smtClean="0"/>
              <a:pPr>
                <a:defRPr/>
              </a:pPr>
              <a:t>‹#›</a:t>
            </a:fld>
            <a:endParaRPr lang="en-US" altLang="en-US"/>
          </a:p>
        </p:txBody>
      </p:sp>
    </p:spTree>
    <p:extLst>
      <p:ext uri="{BB962C8B-B14F-4D97-AF65-F5344CB8AC3E}">
        <p14:creationId xmlns:p14="http://schemas.microsoft.com/office/powerpoint/2010/main" val="130689595"/>
      </p:ext>
    </p:extLst>
  </p:cSld>
  <p:clrMapOvr>
    <a:masterClrMapping/>
  </p:clrMapOvr>
  <p:transition>
    <p:random/>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ltLang="en-US"/>
          </a:p>
        </p:txBody>
      </p:sp>
      <p:sp>
        <p:nvSpPr>
          <p:cNvPr id="3" name="Footer Placeholder 2"/>
          <p:cNvSpPr>
            <a:spLocks noGrp="1"/>
          </p:cNvSpPr>
          <p:nvPr>
            <p:ph type="ftr" sz="quarter" idx="11"/>
          </p:nvPr>
        </p:nvSpPr>
        <p:spPr/>
        <p:txBody>
          <a:bodyPr/>
          <a:lstStyle/>
          <a:p>
            <a:pPr>
              <a:defRPr/>
            </a:pPr>
            <a:endParaRPr lang="en-US" altLang="en-US"/>
          </a:p>
        </p:txBody>
      </p:sp>
      <p:sp>
        <p:nvSpPr>
          <p:cNvPr id="4" name="Slide Number Placeholder 3"/>
          <p:cNvSpPr>
            <a:spLocks noGrp="1"/>
          </p:cNvSpPr>
          <p:nvPr>
            <p:ph type="sldNum" sz="quarter" idx="12"/>
          </p:nvPr>
        </p:nvSpPr>
        <p:spPr/>
        <p:txBody>
          <a:bodyPr/>
          <a:lstStyle/>
          <a:p>
            <a:pPr>
              <a:defRPr/>
            </a:pPr>
            <a:fld id="{77269907-99FF-488E-8DD0-EBC934162446}" type="slidenum">
              <a:rPr lang="en-US" altLang="en-US" smtClean="0"/>
              <a:pPr>
                <a:defRPr/>
              </a:pPr>
              <a:t>‹#›</a:t>
            </a:fld>
            <a:endParaRPr lang="en-US" altLang="en-US"/>
          </a:p>
        </p:txBody>
      </p:sp>
    </p:spTree>
    <p:extLst>
      <p:ext uri="{BB962C8B-B14F-4D97-AF65-F5344CB8AC3E}">
        <p14:creationId xmlns:p14="http://schemas.microsoft.com/office/powerpoint/2010/main" val="681087791"/>
      </p:ext>
    </p:extLst>
  </p:cSld>
  <p:clrMapOvr>
    <a:masterClrMapping/>
  </p:clrMapOvr>
  <p:transition>
    <p:random/>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7836045B-C1CA-4E16-8096-3B9C52D304B5}" type="slidenum">
              <a:rPr lang="en-US" altLang="en-US" smtClean="0"/>
              <a:pPr>
                <a:defRPr/>
              </a:pPr>
              <a:t>‹#›</a:t>
            </a:fld>
            <a:endParaRPr lang="en-US" altLang="en-US"/>
          </a:p>
        </p:txBody>
      </p:sp>
    </p:spTree>
    <p:extLst>
      <p:ext uri="{BB962C8B-B14F-4D97-AF65-F5344CB8AC3E}">
        <p14:creationId xmlns:p14="http://schemas.microsoft.com/office/powerpoint/2010/main" val="218570736"/>
      </p:ext>
    </p:extLst>
  </p:cSld>
  <p:clrMapOvr>
    <a:masterClrMapping/>
  </p:clrMapOvr>
  <p:transition>
    <p:random/>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pPr>
              <a:defRPr/>
            </a:pPr>
            <a:fld id="{5C93E0FA-8BBC-43AD-AB08-86FE558A7BC3}" type="slidenum">
              <a:rPr lang="en-US" altLang="en-US" smtClean="0"/>
              <a:pPr>
                <a:defRPr/>
              </a:pPr>
              <a:t>‹#›</a:t>
            </a:fld>
            <a:endParaRPr lang="en-US" altLang="en-US"/>
          </a:p>
        </p:txBody>
      </p:sp>
    </p:spTree>
    <p:extLst>
      <p:ext uri="{BB962C8B-B14F-4D97-AF65-F5344CB8AC3E}">
        <p14:creationId xmlns:p14="http://schemas.microsoft.com/office/powerpoint/2010/main" val="926978057"/>
      </p:ext>
    </p:extLst>
  </p:cSld>
  <p:clrMapOvr>
    <a:masterClrMapping/>
  </p:clrMapOvr>
  <p:transition>
    <p:random/>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endParaRPr lang="en-US" alt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lt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pPr>
              <a:defRPr/>
            </a:pPr>
            <a:fld id="{C0332461-B6B4-44C0-893D-2C5F078E60BF}" type="slidenum">
              <a:rPr lang="en-US" altLang="en-US" smtClean="0"/>
              <a:pPr>
                <a:defRPr/>
              </a:pPr>
              <a:t>‹#›</a:t>
            </a:fld>
            <a:endParaRPr lang="en-US" altLang="en-US"/>
          </a:p>
        </p:txBody>
      </p:sp>
      <p:sp>
        <p:nvSpPr>
          <p:cNvPr id="18" name="Rectangle 9"/>
          <p:cNvSpPr>
            <a:spLocks noChangeArrowheads="1"/>
          </p:cNvSpPr>
          <p:nvPr userDrawn="1"/>
        </p:nvSpPr>
        <p:spPr bwMode="auto">
          <a:xfrm>
            <a:off x="1828800" y="6629400"/>
            <a:ext cx="5322888" cy="228600"/>
          </a:xfrm>
          <a:prstGeom prst="rect">
            <a:avLst/>
          </a:prstGeom>
          <a:noFill/>
          <a:ln w="9525">
            <a:noFill/>
            <a:miter lim="800000"/>
            <a:headEnd/>
            <a:tailEnd/>
          </a:ln>
          <a:effectLst/>
        </p:spPr>
        <p:txBody>
          <a:bodyPr wrap="none" anchor="ctr">
            <a:spAutoFit/>
          </a:bodyPr>
          <a:lstStyle/>
          <a:p>
            <a:pPr>
              <a:defRPr/>
            </a:pPr>
            <a:r>
              <a:rPr lang="en-US" sz="900"/>
              <a:t>Copyright © 2007 The McGraw-Hill Companies Inc. Permission Required for Reproduction or Display.</a:t>
            </a:r>
          </a:p>
        </p:txBody>
      </p:sp>
    </p:spTree>
    <p:extLst>
      <p:ext uri="{BB962C8B-B14F-4D97-AF65-F5344CB8AC3E}">
        <p14:creationId xmlns:p14="http://schemas.microsoft.com/office/powerpoint/2010/main" val="3474577157"/>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 id="2147483779" r:id="rId12"/>
    <p:sldLayoutId id="2147483780" r:id="rId13"/>
    <p:sldLayoutId id="2147483781" r:id="rId14"/>
    <p:sldLayoutId id="2147483782" r:id="rId15"/>
    <p:sldLayoutId id="2147483783" r:id="rId16"/>
  </p:sldLayoutIdLst>
  <p:transition>
    <p:random/>
  </p:transition>
  <p:timing>
    <p:tnLst>
      <p:par>
        <p:cTn id="1" dur="indefinite" restart="never" nodeType="tmRoot"/>
      </p:par>
    </p:tnLst>
  </p:timing>
  <p:hf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2.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image" Target="../media/image34.jpeg"/><Relationship Id="rId1" Type="http://schemas.openxmlformats.org/officeDocument/2006/relationships/slideLayout" Target="../slideLayouts/slideLayout2.xml"/><Relationship Id="rId4" Type="http://schemas.openxmlformats.org/officeDocument/2006/relationships/image" Target="../media/image36.wmf"/></Relationships>
</file>

<file path=ppt/slides/_rels/slide44.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image" Target="../media/image37.jpeg"/><Relationship Id="rId1" Type="http://schemas.openxmlformats.org/officeDocument/2006/relationships/slideLayout" Target="../slideLayouts/slideLayout2.xml"/><Relationship Id="rId5" Type="http://schemas.openxmlformats.org/officeDocument/2006/relationships/image" Target="../media/image40.jpeg"/><Relationship Id="rId4" Type="http://schemas.openxmlformats.org/officeDocument/2006/relationships/image" Target="../media/image39.wmf"/></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41.emf"/></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304800" y="1498604"/>
            <a:ext cx="3094981" cy="1278466"/>
          </a:xfrm>
        </p:spPr>
        <p:txBody>
          <a:bodyPr/>
          <a:lstStyle/>
          <a:p>
            <a:pPr algn="ctr"/>
            <a:r>
              <a:rPr lang="en-US" sz="3200" dirty="0" smtClean="0"/>
              <a:t>Colliding Worlds</a:t>
            </a:r>
            <a:endParaRPr lang="en-US" sz="3200" dirty="0"/>
          </a:p>
        </p:txBody>
      </p:sp>
      <p:pic>
        <p:nvPicPr>
          <p:cNvPr id="5" name="Content Placeholder 4" descr="chapter_head24.jpg"/>
          <p:cNvPicPr>
            <a:picLocks noGrp="1" noChangeAspect="1"/>
          </p:cNvPicPr>
          <p:nvPr>
            <p:ph idx="1"/>
          </p:nvPr>
        </p:nvPicPr>
        <p:blipFill>
          <a:blip r:embed="rId2" cstate="print"/>
          <a:stretch>
            <a:fillRect/>
          </a:stretch>
        </p:blipFill>
        <p:spPr>
          <a:xfrm>
            <a:off x="3400918" y="695990"/>
            <a:ext cx="4737937" cy="5334000"/>
          </a:xfrm>
        </p:spPr>
      </p:pic>
      <p:sp>
        <p:nvSpPr>
          <p:cNvPr id="12" name="Text Placeholder 11"/>
          <p:cNvSpPr>
            <a:spLocks noGrp="1"/>
          </p:cNvSpPr>
          <p:nvPr>
            <p:ph type="body" sz="half" idx="2"/>
          </p:nvPr>
        </p:nvSpPr>
        <p:spPr/>
        <p:txBody>
          <a:bodyPr>
            <a:normAutofit fontScale="70000" lnSpcReduction="20000"/>
          </a:bodyPr>
          <a:lstStyle/>
          <a:p>
            <a:r>
              <a:rPr lang="en-US" sz="2400" b="1" dirty="0" smtClean="0"/>
              <a:t>A mural by </a:t>
            </a:r>
            <a:r>
              <a:rPr lang="en-US" sz="2400" b="1" dirty="0" err="1" smtClean="0"/>
              <a:t>Tlaxala</a:t>
            </a:r>
            <a:r>
              <a:rPr lang="en-US" sz="2400" b="1" dirty="0" smtClean="0"/>
              <a:t> artist </a:t>
            </a:r>
            <a:r>
              <a:rPr lang="en-US" sz="2400" b="1" dirty="0" err="1" smtClean="0"/>
              <a:t>Desiderio</a:t>
            </a:r>
            <a:r>
              <a:rPr lang="en-US" sz="2400" b="1" dirty="0" smtClean="0"/>
              <a:t> </a:t>
            </a:r>
            <a:r>
              <a:rPr lang="en-US" sz="2400" b="1" dirty="0" err="1" smtClean="0"/>
              <a:t>Hernández</a:t>
            </a:r>
            <a:r>
              <a:rPr lang="en-US" sz="2400" b="1" dirty="0" smtClean="0"/>
              <a:t> </a:t>
            </a:r>
            <a:r>
              <a:rPr lang="en-US" sz="2400" b="1" dirty="0" err="1" smtClean="0"/>
              <a:t>Xochitiotzin</a:t>
            </a:r>
            <a:r>
              <a:rPr lang="en-US" sz="2400" b="1" dirty="0" smtClean="0"/>
              <a:t> depicts the central place of </a:t>
            </a:r>
            <a:r>
              <a:rPr lang="en-US" sz="2400" b="1" dirty="0" err="1" smtClean="0"/>
              <a:t>Doña</a:t>
            </a:r>
            <a:r>
              <a:rPr lang="en-US" sz="2400" b="1" dirty="0" smtClean="0"/>
              <a:t> Marina in facilitating encounters between </a:t>
            </a:r>
            <a:r>
              <a:rPr lang="en-US" sz="2400" b="1" dirty="0" err="1" smtClean="0"/>
              <a:t>Hernán</a:t>
            </a:r>
            <a:r>
              <a:rPr lang="en-US" sz="2400" b="1" dirty="0" smtClean="0"/>
              <a:t> Cortés (on the right) and the indigenous peoples of Mexico.</a:t>
            </a:r>
            <a:endParaRPr lang="en-US" sz="2400" dirty="0"/>
          </a:p>
        </p:txBody>
      </p:sp>
      <p:sp>
        <p:nvSpPr>
          <p:cNvPr id="4" name="Slide Number Placeholder 3"/>
          <p:cNvSpPr>
            <a:spLocks noGrp="1"/>
          </p:cNvSpPr>
          <p:nvPr>
            <p:ph type="sldNum" sz="quarter" idx="12"/>
          </p:nvPr>
        </p:nvSpPr>
        <p:spPr/>
        <p:txBody>
          <a:bodyPr/>
          <a:lstStyle/>
          <a:p>
            <a:fld id="{1BD2E5A1-A696-4ABD-8FB1-289AA1135E9C}" type="slidenum">
              <a:rPr lang="en-US" altLang="en-US" smtClean="0"/>
              <a:pPr/>
              <a:t>1</a:t>
            </a:fld>
            <a:endParaRPr lang="en-US" altLang="en-US"/>
          </a:p>
        </p:txBody>
      </p:sp>
    </p:spTree>
  </p:cSld>
  <p:clrMapOvr>
    <a:masterClrMapping/>
  </p:clrMapOvr>
  <p:transition>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smtClean="0"/>
              <a:t>Empires of Aztec and Inca</a:t>
            </a:r>
            <a:endParaRPr lang="en-US" dirty="0"/>
          </a:p>
        </p:txBody>
      </p:sp>
      <p:pic>
        <p:nvPicPr>
          <p:cNvPr id="9" name="Content Placeholder 8" descr="Aztec map.jpg"/>
          <p:cNvPicPr>
            <a:picLocks noGrp="1" noChangeAspect="1"/>
          </p:cNvPicPr>
          <p:nvPr>
            <p:ph sz="half" idx="1"/>
          </p:nvPr>
        </p:nvPicPr>
        <p:blipFill>
          <a:blip r:embed="rId2" cstate="print"/>
          <a:stretch>
            <a:fillRect/>
          </a:stretch>
        </p:blipFill>
        <p:spPr>
          <a:xfrm>
            <a:off x="-1" y="2514600"/>
            <a:ext cx="4958715" cy="2960427"/>
          </a:xfrm>
        </p:spPr>
      </p:pic>
      <p:pic>
        <p:nvPicPr>
          <p:cNvPr id="8" name="Content Placeholder 7" descr="Incan empire.jpg"/>
          <p:cNvPicPr>
            <a:picLocks noGrp="1" noChangeAspect="1"/>
          </p:cNvPicPr>
          <p:nvPr>
            <p:ph sz="half" idx="2"/>
          </p:nvPr>
        </p:nvPicPr>
        <p:blipFill>
          <a:blip r:embed="rId3" cstate="print"/>
          <a:stretch>
            <a:fillRect/>
          </a:stretch>
        </p:blipFill>
        <p:spPr>
          <a:xfrm>
            <a:off x="5157509" y="1600200"/>
            <a:ext cx="3491304" cy="5257800"/>
          </a:xfrm>
        </p:spPr>
      </p:pic>
      <p:sp>
        <p:nvSpPr>
          <p:cNvPr id="4" name="Slide Number Placeholder 3"/>
          <p:cNvSpPr>
            <a:spLocks noGrp="1"/>
          </p:cNvSpPr>
          <p:nvPr>
            <p:ph type="sldNum" sz="quarter" idx="12"/>
          </p:nvPr>
        </p:nvSpPr>
        <p:spPr/>
        <p:txBody>
          <a:bodyPr/>
          <a:lstStyle/>
          <a:p>
            <a:pPr>
              <a:defRPr/>
            </a:pPr>
            <a:fld id="{1BD2E5A1-A696-4ABD-8FB1-289AA1135E9C}" type="slidenum">
              <a:rPr lang="en-US" altLang="en-US" smtClean="0"/>
              <a:pPr>
                <a:defRPr/>
              </a:pPr>
              <a:t>10</a:t>
            </a:fld>
            <a:endParaRPr lang="en-US" altLang="en-US"/>
          </a:p>
        </p:txBody>
      </p:sp>
    </p:spTree>
  </p:cSld>
  <p:clrMapOvr>
    <a:masterClrMapping/>
  </p:clrMapOvr>
  <p:transition>
    <p:rand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a:xfrm>
            <a:off x="353281" y="250967"/>
            <a:ext cx="6347714" cy="1320800"/>
          </a:xfrm>
        </p:spPr>
        <p:txBody>
          <a:bodyPr/>
          <a:lstStyle/>
          <a:p>
            <a:pPr eaLnBrk="1" hangingPunct="1">
              <a:defRPr/>
            </a:pPr>
            <a:r>
              <a:rPr lang="en-US" dirty="0" smtClean="0"/>
              <a:t>Spanish Colonial Administration</a:t>
            </a:r>
          </a:p>
        </p:txBody>
      </p:sp>
      <p:sp>
        <p:nvSpPr>
          <p:cNvPr id="2" name="Rectangle 3"/>
          <p:cNvSpPr>
            <a:spLocks noGrp="1" noChangeArrowheads="1"/>
          </p:cNvSpPr>
          <p:nvPr>
            <p:ph sz="half" idx="1"/>
          </p:nvPr>
        </p:nvSpPr>
        <p:spPr>
          <a:xfrm>
            <a:off x="0" y="1600200"/>
            <a:ext cx="5715000" cy="4572000"/>
          </a:xfrm>
        </p:spPr>
        <p:txBody>
          <a:bodyPr>
            <a:normAutofit/>
          </a:bodyPr>
          <a:lstStyle/>
          <a:p>
            <a:pPr eaLnBrk="1" hangingPunct="1"/>
            <a:r>
              <a:rPr lang="en-US" sz="2000" dirty="0" smtClean="0"/>
              <a:t>Spanish administration based in </a:t>
            </a:r>
            <a:r>
              <a:rPr lang="en-US" sz="2000" b="1" dirty="0" smtClean="0">
                <a:solidFill>
                  <a:schemeClr val="tx1"/>
                </a:solidFill>
              </a:rPr>
              <a:t>New Spain </a:t>
            </a:r>
            <a:r>
              <a:rPr lang="en-US" sz="2000" dirty="0" smtClean="0"/>
              <a:t>(Mexico) and </a:t>
            </a:r>
            <a:r>
              <a:rPr lang="en-US" sz="2000" b="1" dirty="0" smtClean="0">
                <a:solidFill>
                  <a:schemeClr val="tx1"/>
                </a:solidFill>
              </a:rPr>
              <a:t>New Castile </a:t>
            </a:r>
            <a:r>
              <a:rPr lang="en-US" sz="2000" dirty="0" smtClean="0"/>
              <a:t>(Peru), extended to Florida and Buenos Aires</a:t>
            </a:r>
          </a:p>
          <a:p>
            <a:pPr lvl="1" eaLnBrk="1" hangingPunct="1"/>
            <a:r>
              <a:rPr lang="en-US" sz="2000" dirty="0" smtClean="0"/>
              <a:t>Mexico city built atop Tenochtitlan, founded Lima in Peru</a:t>
            </a:r>
          </a:p>
          <a:p>
            <a:pPr lvl="1" eaLnBrk="1" hangingPunct="1"/>
            <a:r>
              <a:rPr lang="en-US" sz="2000" b="1" dirty="0" smtClean="0">
                <a:solidFill>
                  <a:schemeClr val="tx1"/>
                </a:solidFill>
              </a:rPr>
              <a:t>Viceroys (King’s reps.) rule, but supervised by local courts called </a:t>
            </a:r>
            <a:r>
              <a:rPr lang="en-US" sz="2000" b="1" i="1" dirty="0" err="1" smtClean="0">
                <a:solidFill>
                  <a:schemeClr val="tx1"/>
                </a:solidFill>
              </a:rPr>
              <a:t>audiencias</a:t>
            </a:r>
            <a:r>
              <a:rPr lang="en-US" sz="2000" b="1" dirty="0" smtClean="0">
                <a:solidFill>
                  <a:schemeClr val="tx1"/>
                </a:solidFill>
              </a:rPr>
              <a:t> designed to prevent buildup of local power bases </a:t>
            </a:r>
          </a:p>
          <a:p>
            <a:pPr lvl="1" eaLnBrk="1" hangingPunct="1"/>
            <a:r>
              <a:rPr lang="en-US" sz="2000" dirty="0" smtClean="0"/>
              <a:t>Considerable dispute with Spanish homeland</a:t>
            </a:r>
          </a:p>
        </p:txBody>
      </p:sp>
      <p:pic>
        <p:nvPicPr>
          <p:cNvPr id="9220" name="Content Placeholder 5" descr="750px-Flag_of_New_Spain_svg.png"/>
          <p:cNvPicPr>
            <a:picLocks noGrp="1" noChangeAspect="1"/>
          </p:cNvPicPr>
          <p:nvPr>
            <p:ph sz="half" idx="2"/>
          </p:nvPr>
        </p:nvPicPr>
        <p:blipFill>
          <a:blip r:embed="rId2" cstate="print"/>
          <a:srcRect/>
          <a:stretch>
            <a:fillRect/>
          </a:stretch>
        </p:blipFill>
        <p:spPr>
          <a:xfrm>
            <a:off x="5638800" y="2667000"/>
            <a:ext cx="3305175" cy="2203450"/>
          </a:xfrm>
        </p:spPr>
      </p:pic>
      <p:sp>
        <p:nvSpPr>
          <p:cNvPr id="9221" name="Slide Number Placeholder 5"/>
          <p:cNvSpPr>
            <a:spLocks noGrp="1"/>
          </p:cNvSpPr>
          <p:nvPr>
            <p:ph type="sldNum" sz="quarter" idx="12"/>
          </p:nvPr>
        </p:nvSpPr>
        <p:spPr>
          <a:noFill/>
        </p:spPr>
        <p:txBody>
          <a:bodyPr/>
          <a:lstStyle/>
          <a:p>
            <a:fld id="{84050AD5-C9DF-4946-9CAD-61DF6A461BE6}" type="slidenum">
              <a:rPr lang="en-US" altLang="en-US" smtClean="0"/>
              <a:pPr/>
              <a:t>11</a:t>
            </a:fld>
            <a:endParaRPr lang="en-US" altLang="en-US" smtClean="0"/>
          </a:p>
        </p:txBody>
      </p:sp>
    </p:spTree>
  </p:cSld>
  <p:clrMapOvr>
    <a:masterClrMapping/>
  </p:clrMapOvr>
  <p:transition>
    <p:rand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p:txBody>
          <a:bodyPr/>
          <a:lstStyle/>
          <a:p>
            <a:pPr eaLnBrk="1" hangingPunct="1">
              <a:defRPr/>
            </a:pPr>
            <a:r>
              <a:rPr lang="en-US" smtClean="0"/>
              <a:t>Portuguese Brazil</a:t>
            </a:r>
          </a:p>
        </p:txBody>
      </p:sp>
      <p:sp>
        <p:nvSpPr>
          <p:cNvPr id="2" name="Rectangle 3"/>
          <p:cNvSpPr>
            <a:spLocks noGrp="1" noChangeArrowheads="1"/>
          </p:cNvSpPr>
          <p:nvPr>
            <p:ph sz="half" idx="1"/>
          </p:nvPr>
        </p:nvSpPr>
        <p:spPr>
          <a:xfrm>
            <a:off x="228600" y="1790700"/>
            <a:ext cx="5562600" cy="4381500"/>
          </a:xfrm>
        </p:spPr>
        <p:txBody>
          <a:bodyPr/>
          <a:lstStyle/>
          <a:p>
            <a:pPr eaLnBrk="1" hangingPunct="1"/>
            <a:r>
              <a:rPr lang="en-US" sz="2400" b="1" smtClean="0"/>
              <a:t>1494 Treaty of Tordesillas </a:t>
            </a:r>
            <a:r>
              <a:rPr lang="en-US" sz="2400" smtClean="0"/>
              <a:t>divides entire (non-Christian) world between Spain and Portugal</a:t>
            </a:r>
          </a:p>
          <a:p>
            <a:pPr eaLnBrk="1" hangingPunct="1"/>
            <a:r>
              <a:rPr lang="en-US" sz="2400" b="1" smtClean="0"/>
              <a:t>Cabral explored coast for Brazil</a:t>
            </a:r>
          </a:p>
          <a:p>
            <a:pPr lvl="1" eaLnBrk="1" hangingPunct="1"/>
            <a:r>
              <a:rPr lang="en-US" smtClean="0"/>
              <a:t>Portugal claims Brazil</a:t>
            </a:r>
          </a:p>
          <a:p>
            <a:pPr eaLnBrk="1" hangingPunct="1"/>
            <a:r>
              <a:rPr lang="en-US" sz="2400" b="1" smtClean="0"/>
              <a:t>Little interest at first, but increases as other imperial powers take notice</a:t>
            </a:r>
          </a:p>
          <a:p>
            <a:pPr eaLnBrk="1" hangingPunct="1"/>
            <a:r>
              <a:rPr lang="en-US" sz="2400" smtClean="0"/>
              <a:t>Exploited for sugarcane production</a:t>
            </a:r>
          </a:p>
        </p:txBody>
      </p:sp>
      <p:pic>
        <p:nvPicPr>
          <p:cNvPr id="10244" name="Content Placeholder 5" descr="800px-Pedro_alvares_cabral_discovery_of_brazil_1500.jpg"/>
          <p:cNvPicPr>
            <a:picLocks noGrp="1" noChangeAspect="1"/>
          </p:cNvPicPr>
          <p:nvPr>
            <p:ph sz="half" idx="2"/>
          </p:nvPr>
        </p:nvPicPr>
        <p:blipFill>
          <a:blip r:embed="rId2" cstate="print"/>
          <a:srcRect/>
          <a:stretch>
            <a:fillRect/>
          </a:stretch>
        </p:blipFill>
        <p:spPr>
          <a:xfrm>
            <a:off x="5486400" y="2590800"/>
            <a:ext cx="3657600" cy="2633663"/>
          </a:xfrm>
        </p:spPr>
      </p:pic>
      <p:sp>
        <p:nvSpPr>
          <p:cNvPr id="10245" name="Slide Number Placeholder 5"/>
          <p:cNvSpPr>
            <a:spLocks noGrp="1"/>
          </p:cNvSpPr>
          <p:nvPr>
            <p:ph type="sldNum" sz="quarter" idx="12"/>
          </p:nvPr>
        </p:nvSpPr>
        <p:spPr>
          <a:noFill/>
        </p:spPr>
        <p:txBody>
          <a:bodyPr/>
          <a:lstStyle/>
          <a:p>
            <a:fld id="{CB510367-59D8-430F-A429-F81D3BE451AB}" type="slidenum">
              <a:rPr lang="en-US" altLang="en-US" smtClean="0"/>
              <a:pPr/>
              <a:t>12</a:t>
            </a:fld>
            <a:endParaRPr lang="en-US" altLang="en-US" smtClean="0"/>
          </a:p>
        </p:txBody>
      </p:sp>
      <p:sp>
        <p:nvSpPr>
          <p:cNvPr id="10246" name="TextBox 6"/>
          <p:cNvSpPr txBox="1">
            <a:spLocks noChangeArrowheads="1"/>
          </p:cNvSpPr>
          <p:nvPr/>
        </p:nvSpPr>
        <p:spPr bwMode="auto">
          <a:xfrm>
            <a:off x="5562600" y="5486400"/>
            <a:ext cx="3352800" cy="646113"/>
          </a:xfrm>
          <a:prstGeom prst="rect">
            <a:avLst/>
          </a:prstGeom>
          <a:noFill/>
          <a:ln w="9525">
            <a:noFill/>
            <a:miter lim="800000"/>
            <a:headEnd/>
            <a:tailEnd/>
          </a:ln>
        </p:spPr>
        <p:txBody>
          <a:bodyPr>
            <a:spAutoFit/>
          </a:bodyPr>
          <a:lstStyle/>
          <a:p>
            <a:pPr algn="ctr"/>
            <a:r>
              <a:rPr lang="en-US"/>
              <a:t>Cabral as he sees Brazil for 1</a:t>
            </a:r>
            <a:r>
              <a:rPr lang="en-US" baseline="30000"/>
              <a:t>st</a:t>
            </a:r>
            <a:r>
              <a:rPr lang="en-US"/>
              <a:t> time</a:t>
            </a:r>
          </a:p>
        </p:txBody>
      </p:sp>
    </p:spTree>
  </p:cSld>
  <p:clrMapOvr>
    <a:masterClrMapping/>
  </p:clrMapOvr>
  <p:transition>
    <p:rand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09599" y="304800"/>
            <a:ext cx="6347714" cy="1625600"/>
          </a:xfrm>
        </p:spPr>
        <p:txBody>
          <a:bodyPr/>
          <a:lstStyle/>
          <a:p>
            <a:pPr algn="ctr">
              <a:defRPr/>
            </a:pPr>
            <a:r>
              <a:rPr lang="en-US" dirty="0" smtClean="0"/>
              <a:t>Treaty of </a:t>
            </a:r>
            <a:r>
              <a:rPr lang="en-US" dirty="0" err="1" smtClean="0"/>
              <a:t>Tordesillas</a:t>
            </a:r>
            <a:r>
              <a:rPr lang="en-US" dirty="0" smtClean="0"/>
              <a:t>:  Lines of Demarcation</a:t>
            </a:r>
            <a:endParaRPr lang="en-US" dirty="0"/>
          </a:p>
        </p:txBody>
      </p:sp>
      <p:sp>
        <p:nvSpPr>
          <p:cNvPr id="11267" name="Slide Number Placeholder 4"/>
          <p:cNvSpPr>
            <a:spLocks noGrp="1"/>
          </p:cNvSpPr>
          <p:nvPr>
            <p:ph type="sldNum" sz="quarter" idx="12"/>
          </p:nvPr>
        </p:nvSpPr>
        <p:spPr>
          <a:noFill/>
        </p:spPr>
        <p:txBody>
          <a:bodyPr/>
          <a:lstStyle/>
          <a:p>
            <a:fld id="{7E59F4F5-BD0B-4694-B2B7-11D9E7E55150}" type="slidenum">
              <a:rPr lang="en-US" altLang="en-US" smtClean="0"/>
              <a:pPr/>
              <a:t>13</a:t>
            </a:fld>
            <a:endParaRPr lang="en-US" altLang="en-US" smtClean="0"/>
          </a:p>
        </p:txBody>
      </p:sp>
      <p:pic>
        <p:nvPicPr>
          <p:cNvPr id="11268" name="Picture 6" descr="Map of Exploration.gif"/>
          <p:cNvPicPr>
            <a:picLocks noChangeAspect="1"/>
          </p:cNvPicPr>
          <p:nvPr/>
        </p:nvPicPr>
        <p:blipFill>
          <a:blip r:embed="rId2" cstate="print"/>
          <a:srcRect/>
          <a:stretch>
            <a:fillRect/>
          </a:stretch>
        </p:blipFill>
        <p:spPr bwMode="auto">
          <a:xfrm>
            <a:off x="457200" y="1630362"/>
            <a:ext cx="8001000" cy="5227638"/>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p:txBody>
          <a:bodyPr/>
          <a:lstStyle/>
          <a:p>
            <a:r>
              <a:rPr lang="en-US" smtClean="0"/>
              <a:t>Settler Colonies in North America</a:t>
            </a:r>
          </a:p>
        </p:txBody>
      </p:sp>
      <p:sp>
        <p:nvSpPr>
          <p:cNvPr id="12291" name="Rectangle 3"/>
          <p:cNvSpPr>
            <a:spLocks noGrp="1" noChangeArrowheads="1"/>
          </p:cNvSpPr>
          <p:nvPr>
            <p:ph sz="half" idx="1"/>
          </p:nvPr>
        </p:nvSpPr>
        <p:spPr/>
        <p:txBody>
          <a:bodyPr/>
          <a:lstStyle/>
          <a:p>
            <a:r>
              <a:rPr lang="en-US" dirty="0" smtClean="0"/>
              <a:t>Spanish towns, forts, missions on east coast of North America, some on west coast</a:t>
            </a:r>
          </a:p>
          <a:p>
            <a:pPr lvl="1"/>
            <a:r>
              <a:rPr lang="en-US" dirty="0" smtClean="0"/>
              <a:t>Florida, Virginia, Maine, Vancouver Island</a:t>
            </a:r>
          </a:p>
          <a:p>
            <a:r>
              <a:rPr lang="en-US" b="1" dirty="0" smtClean="0"/>
              <a:t>Spanish dislodged in 17th century by French, English, Dutch mariners</a:t>
            </a:r>
          </a:p>
          <a:p>
            <a:endParaRPr lang="en-US" b="1" dirty="0" smtClean="0"/>
          </a:p>
        </p:txBody>
      </p:sp>
      <p:pic>
        <p:nvPicPr>
          <p:cNvPr id="12292" name="Content Placeholder 5" descr="american colonies.bmp"/>
          <p:cNvPicPr>
            <a:picLocks noGrp="1" noChangeAspect="1"/>
          </p:cNvPicPr>
          <p:nvPr>
            <p:ph sz="half" idx="2"/>
          </p:nvPr>
        </p:nvPicPr>
        <p:blipFill>
          <a:blip r:embed="rId2" cstate="print"/>
          <a:stretch>
            <a:fillRect/>
          </a:stretch>
        </p:blipFill>
        <p:spPr>
          <a:xfrm>
            <a:off x="6172200" y="0"/>
            <a:ext cx="2951979" cy="3916292"/>
          </a:xfrm>
        </p:spPr>
      </p:pic>
      <p:sp>
        <p:nvSpPr>
          <p:cNvPr id="12293" name="Slide Number Placeholder 5"/>
          <p:cNvSpPr>
            <a:spLocks noGrp="1"/>
          </p:cNvSpPr>
          <p:nvPr>
            <p:ph type="sldNum" sz="quarter" idx="12"/>
          </p:nvPr>
        </p:nvSpPr>
        <p:spPr/>
        <p:txBody>
          <a:bodyPr/>
          <a:lstStyle/>
          <a:p>
            <a:fld id="{DA0A1C12-6EEA-4026-AF8D-051CB1F31AF3}" type="slidenum">
              <a:rPr lang="en-US" altLang="en-US" smtClean="0"/>
              <a:pPr/>
              <a:t>14</a:t>
            </a:fld>
            <a:endParaRPr lang="en-US" altLang="en-US" smtClean="0"/>
          </a:p>
        </p:txBody>
      </p:sp>
      <p:pic>
        <p:nvPicPr>
          <p:cNvPr id="12294" name="Picture 6" descr="pre-hudson-325.jpg"/>
          <p:cNvPicPr>
            <a:picLocks noChangeAspect="1"/>
          </p:cNvPicPr>
          <p:nvPr/>
        </p:nvPicPr>
        <p:blipFill>
          <a:blip r:embed="rId3" cstate="print"/>
          <a:srcRect/>
          <a:stretch>
            <a:fillRect/>
          </a:stretch>
        </p:blipFill>
        <p:spPr bwMode="auto">
          <a:xfrm>
            <a:off x="4495800" y="3828741"/>
            <a:ext cx="4648200" cy="3001963"/>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hangingPunct="1">
              <a:lnSpc>
                <a:spcPct val="90000"/>
              </a:lnSpc>
              <a:defRPr/>
            </a:pPr>
            <a:r>
              <a:rPr lang="en-US" dirty="0" smtClean="0"/>
              <a:t>Permanent colonies in North America</a:t>
            </a:r>
          </a:p>
        </p:txBody>
      </p:sp>
      <p:pic>
        <p:nvPicPr>
          <p:cNvPr id="13315" name="Content Placeholder 5" descr="mannahatta.jpg"/>
          <p:cNvPicPr>
            <a:picLocks noGrp="1" noChangeAspect="1"/>
          </p:cNvPicPr>
          <p:nvPr>
            <p:ph sz="half" idx="1"/>
          </p:nvPr>
        </p:nvPicPr>
        <p:blipFill>
          <a:blip r:embed="rId2" cstate="print"/>
          <a:srcRect/>
          <a:stretch>
            <a:fillRect/>
          </a:stretch>
        </p:blipFill>
        <p:spPr>
          <a:xfrm>
            <a:off x="457200" y="1773238"/>
            <a:ext cx="4648200" cy="3162300"/>
          </a:xfrm>
        </p:spPr>
      </p:pic>
      <p:sp>
        <p:nvSpPr>
          <p:cNvPr id="13316" name="Content Placeholder 3"/>
          <p:cNvSpPr>
            <a:spLocks noGrp="1"/>
          </p:cNvSpPr>
          <p:nvPr>
            <p:ph sz="half" idx="2"/>
          </p:nvPr>
        </p:nvSpPr>
        <p:spPr>
          <a:xfrm>
            <a:off x="4800600" y="1790700"/>
            <a:ext cx="4114800" cy="4381500"/>
          </a:xfrm>
        </p:spPr>
        <p:txBody>
          <a:bodyPr/>
          <a:lstStyle/>
          <a:p>
            <a:pPr lvl="1" eaLnBrk="1" hangingPunct="1">
              <a:lnSpc>
                <a:spcPct val="90000"/>
              </a:lnSpc>
            </a:pPr>
            <a:r>
              <a:rPr lang="en-US" b="1" smtClean="0"/>
              <a:t>France</a:t>
            </a:r>
            <a:r>
              <a:rPr lang="en-US" smtClean="0"/>
              <a:t>: Nova Scotia (1604), Quebec (1608)</a:t>
            </a:r>
          </a:p>
          <a:p>
            <a:pPr lvl="1" eaLnBrk="1" hangingPunct="1">
              <a:lnSpc>
                <a:spcPct val="90000"/>
              </a:lnSpc>
            </a:pPr>
            <a:r>
              <a:rPr lang="en-US" b="1" smtClean="0"/>
              <a:t>England: </a:t>
            </a:r>
          </a:p>
          <a:p>
            <a:pPr lvl="1" eaLnBrk="1" hangingPunct="1">
              <a:lnSpc>
                <a:spcPct val="90000"/>
              </a:lnSpc>
            </a:pPr>
            <a:r>
              <a:rPr lang="en-US" smtClean="0"/>
              <a:t>Jamestown (1607), </a:t>
            </a:r>
          </a:p>
          <a:p>
            <a:pPr lvl="1" eaLnBrk="1" hangingPunct="1">
              <a:lnSpc>
                <a:spcPct val="90000"/>
              </a:lnSpc>
            </a:pPr>
            <a:r>
              <a:rPr lang="en-US" smtClean="0"/>
              <a:t>Massachusetts Bay Colony (1630)</a:t>
            </a:r>
          </a:p>
          <a:p>
            <a:pPr lvl="1" eaLnBrk="1" hangingPunct="1">
              <a:lnSpc>
                <a:spcPct val="90000"/>
              </a:lnSpc>
            </a:pPr>
            <a:r>
              <a:rPr lang="en-US" b="1" smtClean="0"/>
              <a:t>Netherlands: New Amsterdam </a:t>
            </a:r>
            <a:r>
              <a:rPr lang="en-US" smtClean="0"/>
              <a:t>(1623)</a:t>
            </a:r>
          </a:p>
          <a:p>
            <a:pPr lvl="2" eaLnBrk="1" hangingPunct="1">
              <a:lnSpc>
                <a:spcPct val="90000"/>
              </a:lnSpc>
            </a:pPr>
            <a:r>
              <a:rPr lang="en-US" smtClean="0"/>
              <a:t>English take it in 1664, rename it New York</a:t>
            </a:r>
          </a:p>
          <a:p>
            <a:pPr eaLnBrk="1" hangingPunct="1"/>
            <a:endParaRPr lang="en-US" smtClean="0"/>
          </a:p>
        </p:txBody>
      </p:sp>
      <p:sp>
        <p:nvSpPr>
          <p:cNvPr id="13317" name="Slide Number Placeholder 4"/>
          <p:cNvSpPr>
            <a:spLocks noGrp="1"/>
          </p:cNvSpPr>
          <p:nvPr>
            <p:ph type="sldNum" sz="quarter" idx="12"/>
          </p:nvPr>
        </p:nvSpPr>
        <p:spPr>
          <a:noFill/>
        </p:spPr>
        <p:txBody>
          <a:bodyPr/>
          <a:lstStyle/>
          <a:p>
            <a:fld id="{35BD9C30-AF03-4D3C-8607-CF4C863B36E1}" type="slidenum">
              <a:rPr lang="en-US" altLang="en-US" smtClean="0"/>
              <a:pPr/>
              <a:t>15</a:t>
            </a:fld>
            <a:endParaRPr lang="en-US" altLang="en-US" smtClean="0"/>
          </a:p>
        </p:txBody>
      </p:sp>
      <p:sp>
        <p:nvSpPr>
          <p:cNvPr id="13318" name="TextBox 6"/>
          <p:cNvSpPr txBox="1">
            <a:spLocks noChangeArrowheads="1"/>
          </p:cNvSpPr>
          <p:nvPr/>
        </p:nvSpPr>
        <p:spPr bwMode="auto">
          <a:xfrm>
            <a:off x="304800" y="5105400"/>
            <a:ext cx="4419600" cy="646113"/>
          </a:xfrm>
          <a:prstGeom prst="rect">
            <a:avLst/>
          </a:prstGeom>
          <a:noFill/>
          <a:ln w="9525">
            <a:noFill/>
            <a:miter lim="800000"/>
            <a:headEnd/>
            <a:tailEnd/>
          </a:ln>
        </p:spPr>
        <p:txBody>
          <a:bodyPr>
            <a:spAutoFit/>
          </a:bodyPr>
          <a:lstStyle/>
          <a:p>
            <a:pPr algn="ctr"/>
            <a:r>
              <a:rPr lang="en-US"/>
              <a:t>Before New York:  National Geographic Sept. 2009</a:t>
            </a:r>
          </a:p>
        </p:txBody>
      </p:sp>
    </p:spTree>
  </p:cSld>
  <p:clrMapOvr>
    <a:masterClrMapping/>
  </p:clrMapOvr>
  <p:transition>
    <p:rand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a:xfrm>
            <a:off x="609600" y="609600"/>
            <a:ext cx="7391400" cy="609600"/>
          </a:xfrm>
        </p:spPr>
        <p:txBody>
          <a:bodyPr>
            <a:normAutofit fontScale="90000"/>
          </a:bodyPr>
          <a:lstStyle/>
          <a:p>
            <a:pPr algn="ctr" eaLnBrk="1" hangingPunct="1">
              <a:defRPr/>
            </a:pPr>
            <a:r>
              <a:rPr lang="en-US" dirty="0" smtClean="0"/>
              <a:t>Colonial Government in N. America </a:t>
            </a:r>
          </a:p>
        </p:txBody>
      </p:sp>
      <p:sp>
        <p:nvSpPr>
          <p:cNvPr id="14339" name="Rectangle 3"/>
          <p:cNvSpPr>
            <a:spLocks noGrp="1" noChangeArrowheads="1"/>
          </p:cNvSpPr>
          <p:nvPr>
            <p:ph sz="half" idx="1"/>
          </p:nvPr>
        </p:nvSpPr>
        <p:spPr>
          <a:xfrm>
            <a:off x="228600" y="1219200"/>
            <a:ext cx="5867400" cy="5029200"/>
          </a:xfrm>
        </p:spPr>
        <p:txBody>
          <a:bodyPr/>
          <a:lstStyle/>
          <a:p>
            <a:pPr eaLnBrk="1" hangingPunct="1"/>
            <a:r>
              <a:rPr lang="en-US" sz="2400" b="1" dirty="0" smtClean="0"/>
              <a:t>Jamestown</a:t>
            </a:r>
          </a:p>
          <a:p>
            <a:pPr eaLnBrk="1" hangingPunct="1"/>
            <a:r>
              <a:rPr lang="en-US" sz="2400" b="1" dirty="0" smtClean="0"/>
              <a:t>Exceptionally difficult conditions</a:t>
            </a:r>
          </a:p>
          <a:p>
            <a:pPr lvl="1" eaLnBrk="1" hangingPunct="1"/>
            <a:r>
              <a:rPr lang="en-US" b="1" dirty="0" smtClean="0"/>
              <a:t>Starvation rampant, cannibalism occasionally practiced</a:t>
            </a:r>
          </a:p>
          <a:p>
            <a:pPr lvl="1" eaLnBrk="1" hangingPunct="1"/>
            <a:r>
              <a:rPr lang="en-US" b="1" dirty="0" smtClean="0"/>
              <a:t>Only 60 of 500 inhabitants survive winter of 1609-10</a:t>
            </a:r>
          </a:p>
          <a:p>
            <a:pPr eaLnBrk="1" hangingPunct="1"/>
            <a:r>
              <a:rPr lang="en-US" sz="2400" b="1" dirty="0" smtClean="0"/>
              <a:t>French, English private merchants invest heavily in expansion of colonies</a:t>
            </a:r>
          </a:p>
          <a:p>
            <a:pPr eaLnBrk="1" hangingPunct="1"/>
            <a:r>
              <a:rPr lang="en-US" sz="2400" b="1" dirty="0" smtClean="0"/>
              <a:t>Greater levels of self-government than Spanish and Portuguese colonies</a:t>
            </a:r>
          </a:p>
        </p:txBody>
      </p:sp>
      <p:pic>
        <p:nvPicPr>
          <p:cNvPr id="14340" name="Content Placeholder 5" descr="jamestown-cover-323.jpg"/>
          <p:cNvPicPr>
            <a:picLocks noGrp="1" noChangeAspect="1"/>
          </p:cNvPicPr>
          <p:nvPr>
            <p:ph sz="half" idx="2"/>
          </p:nvPr>
        </p:nvPicPr>
        <p:blipFill>
          <a:blip r:embed="rId2" cstate="print"/>
          <a:stretch>
            <a:fillRect/>
          </a:stretch>
        </p:blipFill>
        <p:spPr>
          <a:xfrm>
            <a:off x="6037855" y="4810125"/>
            <a:ext cx="3076575" cy="2047875"/>
          </a:xfrm>
        </p:spPr>
      </p:pic>
      <p:sp>
        <p:nvSpPr>
          <p:cNvPr id="14341" name="Slide Number Placeholder 5"/>
          <p:cNvSpPr>
            <a:spLocks noGrp="1"/>
          </p:cNvSpPr>
          <p:nvPr>
            <p:ph type="sldNum" sz="quarter" idx="12"/>
          </p:nvPr>
        </p:nvSpPr>
        <p:spPr>
          <a:noFill/>
        </p:spPr>
        <p:txBody>
          <a:bodyPr/>
          <a:lstStyle/>
          <a:p>
            <a:fld id="{0FCF42CF-D5C6-4DC7-9B10-C19638122C92}" type="slidenum">
              <a:rPr lang="en-US" altLang="en-US" smtClean="0"/>
              <a:pPr/>
              <a:t>16</a:t>
            </a:fld>
            <a:endParaRPr lang="en-US" altLang="en-US" smtClean="0"/>
          </a:p>
        </p:txBody>
      </p:sp>
    </p:spTree>
  </p:cSld>
  <p:clrMapOvr>
    <a:masterClrMapping/>
  </p:clrMapOvr>
  <p:transition>
    <p:rand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609599" y="1447800"/>
            <a:ext cx="2790182" cy="457200"/>
          </a:xfrm>
        </p:spPr>
        <p:txBody>
          <a:bodyPr>
            <a:normAutofit fontScale="90000"/>
          </a:bodyPr>
          <a:lstStyle/>
          <a:p>
            <a:r>
              <a:rPr lang="en-US" sz="3200" dirty="0" smtClean="0"/>
              <a:t>Jamestown</a:t>
            </a:r>
            <a:endParaRPr lang="en-US" sz="3200" dirty="0"/>
          </a:p>
        </p:txBody>
      </p:sp>
      <p:pic>
        <p:nvPicPr>
          <p:cNvPr id="8" name="Content Placeholder 7" descr="jamestown.jpg"/>
          <p:cNvPicPr>
            <a:picLocks noGrp="1" noChangeAspect="1"/>
          </p:cNvPicPr>
          <p:nvPr>
            <p:ph idx="1"/>
          </p:nvPr>
        </p:nvPicPr>
        <p:blipFill>
          <a:blip r:embed="rId2" cstate="print"/>
          <a:stretch>
            <a:fillRect/>
          </a:stretch>
        </p:blipFill>
        <p:spPr>
          <a:xfrm>
            <a:off x="3404459" y="1295400"/>
            <a:ext cx="5826279" cy="4495800"/>
          </a:xfrm>
        </p:spPr>
      </p:pic>
      <p:sp>
        <p:nvSpPr>
          <p:cNvPr id="10" name="Text Placeholder 9"/>
          <p:cNvSpPr>
            <a:spLocks noGrp="1"/>
          </p:cNvSpPr>
          <p:nvPr>
            <p:ph type="body" sz="half" idx="2"/>
          </p:nvPr>
        </p:nvSpPr>
        <p:spPr>
          <a:xfrm>
            <a:off x="154739" y="2057399"/>
            <a:ext cx="3247381" cy="3983963"/>
          </a:xfrm>
        </p:spPr>
        <p:txBody>
          <a:bodyPr>
            <a:normAutofit fontScale="62500" lnSpcReduction="20000"/>
          </a:bodyPr>
          <a:lstStyle/>
          <a:p>
            <a:endParaRPr lang="en-US" sz="1800" dirty="0" smtClean="0"/>
          </a:p>
          <a:p>
            <a:endParaRPr lang="en-US" sz="1800" dirty="0" smtClean="0"/>
          </a:p>
          <a:p>
            <a:r>
              <a:rPr lang="en-US" sz="2600" dirty="0" smtClean="0"/>
              <a:t>A painting of the English settlement at Jamestown in the early seventeenth century illustrates the precarious relations between European settlers and indigenous peoples. </a:t>
            </a:r>
          </a:p>
          <a:p>
            <a:endParaRPr lang="en-US" sz="2600" dirty="0" smtClean="0"/>
          </a:p>
          <a:p>
            <a:r>
              <a:rPr lang="en-US" sz="2600" dirty="0" smtClean="0"/>
              <a:t>Note the heavy palisades and numerous cannons deployed within the fort, as well as the imposing figure of the native chief Powhatan depicted out-side the settlement's walls. </a:t>
            </a:r>
          </a:p>
        </p:txBody>
      </p:sp>
      <p:sp>
        <p:nvSpPr>
          <p:cNvPr id="5" name="Slide Number Placeholder 4"/>
          <p:cNvSpPr>
            <a:spLocks noGrp="1"/>
          </p:cNvSpPr>
          <p:nvPr>
            <p:ph type="sldNum" sz="quarter" idx="12"/>
          </p:nvPr>
        </p:nvSpPr>
        <p:spPr/>
        <p:txBody>
          <a:bodyPr/>
          <a:lstStyle/>
          <a:p>
            <a:pPr>
              <a:defRPr/>
            </a:pPr>
            <a:fld id="{72814667-3150-43F0-82E8-BCDB7A9A1FF1}" type="slidenum">
              <a:rPr lang="en-US" altLang="en-US" smtClean="0"/>
              <a:pPr>
                <a:defRPr/>
              </a:pPr>
              <a:t>17</a:t>
            </a:fld>
            <a:endParaRPr lang="en-US" altLang="en-US"/>
          </a:p>
        </p:txBody>
      </p:sp>
    </p:spTree>
  </p:cSld>
  <p:clrMapOvr>
    <a:masterClrMapping/>
  </p:clrMapOvr>
  <p:transition>
    <p:rand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7836045B-C1CA-4E16-8096-3B9C52D304B5}" type="slidenum">
              <a:rPr lang="en-US" altLang="en-US" smtClean="0"/>
              <a:pPr>
                <a:defRPr/>
              </a:pPr>
              <a:t>18</a:t>
            </a:fld>
            <a:endParaRPr lang="en-US" altLang="en-US"/>
          </a:p>
        </p:txBody>
      </p:sp>
      <p:pic>
        <p:nvPicPr>
          <p:cNvPr id="8" name="Content Placeholder 7" descr="New world map-Americas.jpg"/>
          <p:cNvPicPr>
            <a:picLocks noGrp="1" noChangeAspect="1"/>
          </p:cNvPicPr>
          <p:nvPr>
            <p:ph idx="4294967295"/>
          </p:nvPr>
        </p:nvPicPr>
        <p:blipFill>
          <a:blip r:embed="rId2" cstate="print"/>
          <a:stretch>
            <a:fillRect/>
          </a:stretch>
        </p:blipFill>
        <p:spPr>
          <a:xfrm>
            <a:off x="0" y="0"/>
            <a:ext cx="6818313" cy="6858000"/>
          </a:xfrm>
        </p:spPr>
      </p:pic>
      <p:sp>
        <p:nvSpPr>
          <p:cNvPr id="9" name="TextBox 8"/>
          <p:cNvSpPr txBox="1"/>
          <p:nvPr/>
        </p:nvSpPr>
        <p:spPr>
          <a:xfrm>
            <a:off x="6858001" y="1923871"/>
            <a:ext cx="2286000" cy="1200329"/>
          </a:xfrm>
          <a:prstGeom prst="rect">
            <a:avLst/>
          </a:prstGeom>
          <a:noFill/>
        </p:spPr>
        <p:txBody>
          <a:bodyPr wrap="square" rtlCol="0">
            <a:spAutoFit/>
          </a:bodyPr>
          <a:lstStyle/>
          <a:p>
            <a:r>
              <a:rPr lang="en-US" dirty="0" smtClean="0"/>
              <a:t>European empires and colonies in Americas about 1700</a:t>
            </a:r>
            <a:endParaRPr lang="en-US" dirty="0"/>
          </a:p>
        </p:txBody>
      </p:sp>
    </p:spTree>
  </p:cSld>
  <p:clrMapOvr>
    <a:masterClrMapping/>
  </p:clrMapOvr>
  <p:transition>
    <p:rand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tobacco.jpg"/>
          <p:cNvPicPr>
            <a:picLocks noGrp="1" noChangeAspect="1"/>
          </p:cNvPicPr>
          <p:nvPr>
            <p:ph idx="1"/>
          </p:nvPr>
        </p:nvPicPr>
        <p:blipFill>
          <a:blip r:embed="rId2"/>
          <a:stretch>
            <a:fillRect/>
          </a:stretch>
        </p:blipFill>
        <p:spPr>
          <a:xfrm>
            <a:off x="4038600" y="0"/>
            <a:ext cx="5105400" cy="6903720"/>
          </a:xfrm>
        </p:spPr>
      </p:pic>
      <p:sp>
        <p:nvSpPr>
          <p:cNvPr id="5" name="Text Placeholder 4"/>
          <p:cNvSpPr>
            <a:spLocks noGrp="1"/>
          </p:cNvSpPr>
          <p:nvPr>
            <p:ph type="body" sz="half" idx="2"/>
          </p:nvPr>
        </p:nvSpPr>
        <p:spPr>
          <a:xfrm>
            <a:off x="228600" y="1371600"/>
            <a:ext cx="3236913" cy="4754563"/>
          </a:xfrm>
        </p:spPr>
        <p:txBody>
          <a:bodyPr/>
          <a:lstStyle/>
          <a:p>
            <a:r>
              <a:rPr lang="en-US" sz="1800" dirty="0" smtClean="0"/>
              <a:t>European moralists often denounced tobacco as a noxious weed, and they associated its use with vices such as drunkenness, gambling, and prostitution. Nevertheless, its popularity surged in Europe, and later in Africa and Asia as well, after its introduction from the Americas. </a:t>
            </a:r>
            <a:endParaRPr lang="en-US" sz="1800" dirty="0"/>
          </a:p>
        </p:txBody>
      </p:sp>
      <p:sp>
        <p:nvSpPr>
          <p:cNvPr id="2" name="Slide Number Placeholder 1"/>
          <p:cNvSpPr>
            <a:spLocks noGrp="1"/>
          </p:cNvSpPr>
          <p:nvPr>
            <p:ph type="sldNum" sz="quarter" idx="12"/>
          </p:nvPr>
        </p:nvSpPr>
        <p:spPr/>
        <p:txBody>
          <a:bodyPr/>
          <a:lstStyle/>
          <a:p>
            <a:pPr>
              <a:defRPr/>
            </a:pPr>
            <a:fld id="{77269907-99FF-488E-8DD0-EBC934162446}" type="slidenum">
              <a:rPr lang="en-US" altLang="en-US" smtClean="0"/>
              <a:pPr>
                <a:defRPr/>
              </a:pPr>
              <a:t>19</a:t>
            </a:fld>
            <a:endParaRPr lang="en-US" altLang="en-US"/>
          </a:p>
        </p:txBody>
      </p:sp>
    </p:spTree>
  </p:cSld>
  <p:clrMapOvr>
    <a:masterClrMapping/>
  </p:clrMapOvr>
  <p:transition>
    <p:rand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498604"/>
            <a:ext cx="3171181" cy="1278466"/>
          </a:xfrm>
        </p:spPr>
        <p:txBody>
          <a:bodyPr/>
          <a:lstStyle/>
          <a:p>
            <a:r>
              <a:rPr lang="en-US" dirty="0" smtClean="0"/>
              <a:t>The Meeting of Two Worlds</a:t>
            </a:r>
            <a:endParaRPr lang="en-US" dirty="0"/>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528507" y="0"/>
            <a:ext cx="5631415" cy="6858000"/>
          </a:xfrm>
        </p:spPr>
      </p:pic>
      <p:sp>
        <p:nvSpPr>
          <p:cNvPr id="4" name="Text Placeholder 3"/>
          <p:cNvSpPr>
            <a:spLocks noGrp="1"/>
          </p:cNvSpPr>
          <p:nvPr>
            <p:ph type="body" sz="half" idx="2"/>
          </p:nvPr>
        </p:nvSpPr>
        <p:spPr>
          <a:xfrm>
            <a:off x="304800" y="2777069"/>
            <a:ext cx="3094981" cy="2584449"/>
          </a:xfrm>
        </p:spPr>
        <p:txBody>
          <a:bodyPr>
            <a:normAutofit fontScale="92500"/>
          </a:bodyPr>
          <a:lstStyle/>
          <a:p>
            <a:r>
              <a:rPr lang="en-US" dirty="0"/>
              <a:t>This famous sixteenth-century engraving by the Flemish artist Theodore de </a:t>
            </a:r>
            <a:r>
              <a:rPr lang="en-US" dirty="0" err="1"/>
              <a:t>Bry</a:t>
            </a:r>
            <a:r>
              <a:rPr lang="en-US" dirty="0"/>
              <a:t> shows Columbus landing in </a:t>
            </a:r>
            <a:r>
              <a:rPr lang="en-US" dirty="0" smtClean="0"/>
              <a:t>Hispaniola</a:t>
            </a:r>
            <a:r>
              <a:rPr lang="en-US" dirty="0"/>
              <a:t> (Haiti), where the </a:t>
            </a:r>
            <a:r>
              <a:rPr lang="en-US" dirty="0" err="1"/>
              <a:t>Taino</a:t>
            </a:r>
            <a:r>
              <a:rPr lang="en-US" dirty="0"/>
              <a:t> people bring him presents, while the Europeans claim the island for God and queen. In light of its long-range consequences, this voyage was arguably the most important single event of the fifteenth century.(</a:t>
            </a:r>
            <a:r>
              <a:rPr lang="en-US" dirty="0" err="1"/>
              <a:t>Bildarchiv</a:t>
            </a:r>
            <a:r>
              <a:rPr lang="en-US" dirty="0"/>
              <a:t> </a:t>
            </a:r>
            <a:r>
              <a:rPr lang="en-US" dirty="0" err="1"/>
              <a:t>Preussischer</a:t>
            </a:r>
            <a:r>
              <a:rPr lang="en-US" dirty="0"/>
              <a:t> </a:t>
            </a:r>
            <a:r>
              <a:rPr lang="en-US" dirty="0" err="1"/>
              <a:t>Kulturbesitz</a:t>
            </a:r>
            <a:r>
              <a:rPr lang="en-US" dirty="0"/>
              <a:t>/Art Resource, NY)</a:t>
            </a:r>
          </a:p>
        </p:txBody>
      </p:sp>
      <p:sp>
        <p:nvSpPr>
          <p:cNvPr id="5" name="Slide Number Placeholder 4"/>
          <p:cNvSpPr>
            <a:spLocks noGrp="1"/>
          </p:cNvSpPr>
          <p:nvPr>
            <p:ph type="sldNum" sz="quarter" idx="12"/>
          </p:nvPr>
        </p:nvSpPr>
        <p:spPr/>
        <p:txBody>
          <a:bodyPr/>
          <a:lstStyle/>
          <a:p>
            <a:pPr>
              <a:defRPr/>
            </a:pPr>
            <a:fld id="{7836045B-C1CA-4E16-8096-3B9C52D304B5}" type="slidenum">
              <a:rPr lang="en-US" altLang="en-US" smtClean="0"/>
              <a:pPr>
                <a:defRPr/>
              </a:pPr>
              <a:t>2</a:t>
            </a:fld>
            <a:endParaRPr lang="en-US" altLang="en-US"/>
          </a:p>
        </p:txBody>
      </p:sp>
    </p:spTree>
    <p:extLst>
      <p:ext uri="{BB962C8B-B14F-4D97-AF65-F5344CB8AC3E}">
        <p14:creationId xmlns:p14="http://schemas.microsoft.com/office/powerpoint/2010/main" val="938852223"/>
      </p:ext>
    </p:extLst>
  </p:cSld>
  <p:clrMapOvr>
    <a:masterClrMapping/>
  </p:clrMapOvr>
  <p:transition>
    <p:random/>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7836045B-C1CA-4E16-8096-3B9C52D304B5}" type="slidenum">
              <a:rPr lang="en-US" altLang="en-US" smtClean="0"/>
              <a:pPr>
                <a:defRPr/>
              </a:pPr>
              <a:t>20</a:t>
            </a:fld>
            <a:endParaRPr lang="en-US" altLang="en-US"/>
          </a:p>
        </p:txBody>
      </p:sp>
      <p:pic>
        <p:nvPicPr>
          <p:cNvPr id="8" name="Content Placeholder 7" descr="plantation tobacco.jpg"/>
          <p:cNvPicPr>
            <a:picLocks noGrp="1" noChangeAspect="1"/>
          </p:cNvPicPr>
          <p:nvPr>
            <p:ph idx="4294967295"/>
          </p:nvPr>
        </p:nvPicPr>
        <p:blipFill>
          <a:blip r:embed="rId2"/>
          <a:stretch>
            <a:fillRect/>
          </a:stretch>
        </p:blipFill>
        <p:spPr>
          <a:xfrm>
            <a:off x="-34925" y="0"/>
            <a:ext cx="9178925" cy="5246688"/>
          </a:xfrm>
        </p:spPr>
      </p:pic>
      <p:sp>
        <p:nvSpPr>
          <p:cNvPr id="9" name="TextBox 8"/>
          <p:cNvSpPr txBox="1"/>
          <p:nvPr/>
        </p:nvSpPr>
        <p:spPr>
          <a:xfrm>
            <a:off x="381000" y="5257800"/>
            <a:ext cx="8153400" cy="1200329"/>
          </a:xfrm>
          <a:prstGeom prst="rect">
            <a:avLst/>
          </a:prstGeom>
          <a:noFill/>
        </p:spPr>
        <p:txBody>
          <a:bodyPr wrap="square" rtlCol="0">
            <a:spAutoFit/>
          </a:bodyPr>
          <a:lstStyle/>
          <a:p>
            <a:r>
              <a:rPr lang="en-US" dirty="0" smtClean="0"/>
              <a:t>An eighteenth-century engraving depicts work on a plantation: Several African slaves prepare flour and bread from manioc (left) while others hang tobacco leaves to dry in a shed (right). A male turkey—a fowl native to the Americas—ignores the bustle and displays his feathers (right foreground).</a:t>
            </a:r>
            <a:endParaRPr lang="en-US" dirty="0"/>
          </a:p>
        </p:txBody>
      </p:sp>
    </p:spTree>
  </p:cSld>
  <p:clrMapOvr>
    <a:masterClrMapping/>
  </p:clrMapOvr>
  <p:transition>
    <p:rand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p:txBody>
          <a:bodyPr/>
          <a:lstStyle/>
          <a:p>
            <a:pPr eaLnBrk="1" hangingPunct="1">
              <a:defRPr/>
            </a:pPr>
            <a:r>
              <a:rPr lang="en-US" smtClean="0"/>
              <a:t>Relations with Indigenous Peoples</a:t>
            </a:r>
          </a:p>
        </p:txBody>
      </p:sp>
      <p:sp>
        <p:nvSpPr>
          <p:cNvPr id="16387" name="Rectangle 3"/>
          <p:cNvSpPr>
            <a:spLocks noGrp="1" noChangeArrowheads="1"/>
          </p:cNvSpPr>
          <p:nvPr>
            <p:ph idx="1"/>
          </p:nvPr>
        </p:nvSpPr>
        <p:spPr/>
        <p:txBody>
          <a:bodyPr/>
          <a:lstStyle/>
          <a:p>
            <a:pPr eaLnBrk="1" hangingPunct="1"/>
            <a:r>
              <a:rPr lang="en-US" smtClean="0"/>
              <a:t>North American peoples loosely organized, migratory</a:t>
            </a:r>
          </a:p>
          <a:p>
            <a:pPr lvl="1" eaLnBrk="1" hangingPunct="1"/>
            <a:r>
              <a:rPr lang="en-US" smtClean="0"/>
              <a:t>Unlike Aztec, Inca empires</a:t>
            </a:r>
          </a:p>
          <a:p>
            <a:pPr eaLnBrk="1" hangingPunct="1"/>
            <a:r>
              <a:rPr lang="en-US" smtClean="0"/>
              <a:t>European colonists stake out forested land, clear it for agriculture</a:t>
            </a:r>
          </a:p>
          <a:p>
            <a:pPr eaLnBrk="1" hangingPunct="1"/>
            <a:r>
              <a:rPr lang="en-US" smtClean="0"/>
              <a:t>Increasing number of Europeans arrive seeking ample land: 150,000 from England in 17</a:t>
            </a:r>
            <a:r>
              <a:rPr lang="en-US" baseline="30000" smtClean="0"/>
              <a:t>th</a:t>
            </a:r>
            <a:r>
              <a:rPr lang="en-US" smtClean="0"/>
              <a:t> century</a:t>
            </a:r>
          </a:p>
          <a:p>
            <a:pPr eaLnBrk="1" hangingPunct="1">
              <a:buFont typeface="Wingdings" charset="2"/>
              <a:buNone/>
            </a:pPr>
            <a:endParaRPr lang="en-US" smtClean="0"/>
          </a:p>
          <a:p>
            <a:pPr eaLnBrk="1" hangingPunct="1"/>
            <a:endParaRPr lang="en-US" smtClean="0"/>
          </a:p>
        </p:txBody>
      </p:sp>
      <p:sp>
        <p:nvSpPr>
          <p:cNvPr id="16388" name="Slide Number Placeholder 5"/>
          <p:cNvSpPr>
            <a:spLocks noGrp="1"/>
          </p:cNvSpPr>
          <p:nvPr>
            <p:ph type="sldNum" sz="quarter" idx="12"/>
          </p:nvPr>
        </p:nvSpPr>
        <p:spPr>
          <a:noFill/>
        </p:spPr>
        <p:txBody>
          <a:bodyPr/>
          <a:lstStyle/>
          <a:p>
            <a:fld id="{B0AF4F5D-7466-42A5-A658-6B20889446A3}" type="slidenum">
              <a:rPr lang="en-US" altLang="en-US" smtClean="0"/>
              <a:pPr/>
              <a:t>21</a:t>
            </a:fld>
            <a:endParaRPr lang="en-US" altLang="en-US" smtClean="0"/>
          </a:p>
        </p:txBody>
      </p:sp>
    </p:spTree>
  </p:cSld>
  <p:clrMapOvr>
    <a:masterClrMapping/>
  </p:clrMapOvr>
  <p:transition>
    <p:rand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title"/>
          </p:nvPr>
        </p:nvSpPr>
        <p:spPr>
          <a:xfrm>
            <a:off x="228601" y="609600"/>
            <a:ext cx="7772400" cy="914400"/>
          </a:xfrm>
        </p:spPr>
        <p:txBody>
          <a:bodyPr/>
          <a:lstStyle/>
          <a:p>
            <a:pPr eaLnBrk="1" hangingPunct="1">
              <a:defRPr/>
            </a:pPr>
            <a:r>
              <a:rPr lang="en-US" dirty="0" smtClean="0"/>
              <a:t>Conflict with Indigenous Peoples</a:t>
            </a:r>
          </a:p>
        </p:txBody>
      </p:sp>
      <p:sp>
        <p:nvSpPr>
          <p:cNvPr id="17411" name="Rectangle 3"/>
          <p:cNvSpPr>
            <a:spLocks noGrp="1" noChangeArrowheads="1"/>
          </p:cNvSpPr>
          <p:nvPr>
            <p:ph idx="1"/>
          </p:nvPr>
        </p:nvSpPr>
        <p:spPr>
          <a:xfrm>
            <a:off x="228600" y="1524000"/>
            <a:ext cx="8686800" cy="4648200"/>
          </a:xfrm>
        </p:spPr>
        <p:txBody>
          <a:bodyPr>
            <a:normAutofit/>
          </a:bodyPr>
          <a:lstStyle/>
          <a:p>
            <a:pPr eaLnBrk="1" hangingPunct="1"/>
            <a:r>
              <a:rPr lang="en-US" sz="2000" dirty="0" smtClean="0"/>
              <a:t>Colonists displace indigenous peoples, trespass on hunting grounds</a:t>
            </a:r>
          </a:p>
          <a:p>
            <a:pPr eaLnBrk="1" hangingPunct="1"/>
            <a:r>
              <a:rPr lang="en-US" sz="2000" dirty="0" smtClean="0"/>
              <a:t>English settlers negotiate treaties, poorly understood by natives</a:t>
            </a:r>
          </a:p>
          <a:p>
            <a:pPr lvl="1" eaLnBrk="1" hangingPunct="1"/>
            <a:r>
              <a:rPr lang="en-US" sz="2000" dirty="0" smtClean="0"/>
              <a:t>No knowledge of English law </a:t>
            </a:r>
          </a:p>
          <a:p>
            <a:pPr eaLnBrk="1" hangingPunct="1"/>
            <a:r>
              <a:rPr lang="en-US" sz="2000" dirty="0" smtClean="0"/>
              <a:t>Military conflict frequent</a:t>
            </a:r>
          </a:p>
          <a:p>
            <a:pPr lvl="1" eaLnBrk="1" hangingPunct="1"/>
            <a:r>
              <a:rPr lang="en-US" sz="2000" dirty="0" smtClean="0"/>
              <a:t>Natives mounted raids </a:t>
            </a:r>
          </a:p>
          <a:p>
            <a:pPr lvl="2"/>
            <a:r>
              <a:rPr lang="en-US" sz="1800" dirty="0" smtClean="0"/>
              <a:t>Settlers retaliate by destroying their fields and villages </a:t>
            </a:r>
          </a:p>
          <a:p>
            <a:pPr lvl="1" eaLnBrk="1" hangingPunct="1"/>
            <a:r>
              <a:rPr lang="en-US" sz="2000" dirty="0" smtClean="0"/>
              <a:t>Natives also devastated by epidemic disease</a:t>
            </a:r>
          </a:p>
          <a:p>
            <a:pPr lvl="2"/>
            <a:r>
              <a:rPr lang="en-US" sz="1800" dirty="0" smtClean="0"/>
              <a:t>By 1800, indigenous people numbered 600,000</a:t>
            </a:r>
            <a:endParaRPr lang="en-US" sz="1800" dirty="0"/>
          </a:p>
          <a:p>
            <a:pPr lvl="1" eaLnBrk="1" hangingPunct="1"/>
            <a:r>
              <a:rPr lang="en-US" sz="2000" dirty="0" smtClean="0"/>
              <a:t>Between 1600-1800, approx. one million English, French, German, Dutch, Irish, and Scottish migrants cross the Atlantic and sought to displace natives</a:t>
            </a:r>
          </a:p>
        </p:txBody>
      </p:sp>
      <p:sp>
        <p:nvSpPr>
          <p:cNvPr id="17412" name="Slide Number Placeholder 5"/>
          <p:cNvSpPr>
            <a:spLocks noGrp="1"/>
          </p:cNvSpPr>
          <p:nvPr>
            <p:ph type="sldNum" sz="quarter" idx="12"/>
          </p:nvPr>
        </p:nvSpPr>
        <p:spPr>
          <a:noFill/>
        </p:spPr>
        <p:txBody>
          <a:bodyPr/>
          <a:lstStyle/>
          <a:p>
            <a:fld id="{7C430263-0A29-44F4-8A82-EC97FC9BECD0}" type="slidenum">
              <a:rPr lang="en-US" altLang="en-US" smtClean="0"/>
              <a:pPr/>
              <a:t>22</a:t>
            </a:fld>
            <a:endParaRPr lang="en-US" altLang="en-US" smtClean="0"/>
          </a:p>
        </p:txBody>
      </p:sp>
    </p:spTree>
  </p:cSld>
  <p:clrMapOvr>
    <a:masterClrMapping/>
  </p:clrMapOvr>
  <p:transition>
    <p:rand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4"/>
          <p:cNvSpPr>
            <a:spLocks noGrp="1" noChangeArrowheads="1"/>
          </p:cNvSpPr>
          <p:nvPr>
            <p:ph type="title"/>
          </p:nvPr>
        </p:nvSpPr>
        <p:spPr/>
        <p:txBody>
          <a:bodyPr/>
          <a:lstStyle/>
          <a:p>
            <a:pPr eaLnBrk="1" hangingPunct="1">
              <a:defRPr/>
            </a:pPr>
            <a:r>
              <a:rPr lang="en-US" smtClean="0"/>
              <a:t>North American Populations</a:t>
            </a:r>
          </a:p>
        </p:txBody>
      </p:sp>
      <p:graphicFrame>
        <p:nvGraphicFramePr>
          <p:cNvPr id="1026" name="Object 5"/>
          <p:cNvGraphicFramePr>
            <a:graphicFrameLocks noGrp="1" noChangeAspect="1"/>
          </p:cNvGraphicFramePr>
          <p:nvPr>
            <p:ph idx="1"/>
          </p:nvPr>
        </p:nvGraphicFramePr>
        <p:xfrm>
          <a:off x="609600" y="2352554"/>
          <a:ext cx="6348413" cy="3497505"/>
        </p:xfrm>
        <a:graphic>
          <a:graphicData uri="http://schemas.openxmlformats.org/presentationml/2006/ole">
            <mc:AlternateContent xmlns:mc="http://schemas.openxmlformats.org/markup-compatibility/2006">
              <mc:Choice xmlns:v="urn:schemas-microsoft-com:vml" Requires="v">
                <p:oleObj spid="_x0000_s1063" name="Chart" r:id="rId3" imgW="8229687" imgH="4533804" progId="MSGraph.Chart.8">
                  <p:embed followColorScheme="full"/>
                </p:oleObj>
              </mc:Choice>
              <mc:Fallback>
                <p:oleObj name="Chart" r:id="rId3" imgW="8229687" imgH="4533804" progId="MSGraph.Chart.8">
                  <p:embed followColorScheme="full"/>
                  <p:pic>
                    <p:nvPicPr>
                      <p:cNvPr id="0" name="Object 5"/>
                      <p:cNvPicPr>
                        <a:picLocks noChangeAspect="1" noChangeArrowheads="1"/>
                      </p:cNvPicPr>
                      <p:nvPr/>
                    </p:nvPicPr>
                    <p:blipFill>
                      <a:blip r:embed="rId4"/>
                      <a:srcRect/>
                      <a:stretch>
                        <a:fillRect/>
                      </a:stretch>
                    </p:blipFill>
                    <p:spPr bwMode="auto">
                      <a:xfrm>
                        <a:off x="609600" y="2352554"/>
                        <a:ext cx="6348413" cy="349750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Slide Number Placeholder 5"/>
          <p:cNvSpPr>
            <a:spLocks noGrp="1"/>
          </p:cNvSpPr>
          <p:nvPr>
            <p:ph type="sldNum" sz="quarter" idx="12"/>
          </p:nvPr>
        </p:nvSpPr>
        <p:spPr>
          <a:noFill/>
        </p:spPr>
        <p:txBody>
          <a:bodyPr/>
          <a:lstStyle/>
          <a:p>
            <a:fld id="{A9393AC6-605B-420B-9EC2-B948A82A77B2}" type="slidenum">
              <a:rPr lang="en-US" altLang="en-US" smtClean="0"/>
              <a:pPr/>
              <a:t>23</a:t>
            </a:fld>
            <a:endParaRPr lang="en-US" altLang="en-US" smtClean="0"/>
          </a:p>
        </p:txBody>
      </p:sp>
    </p:spTree>
  </p:cSld>
  <p:clrMapOvr>
    <a:masterClrMapping/>
  </p:clrMapOvr>
  <p:transition>
    <p:rand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Social Structures in the Americas </a:t>
            </a:r>
            <a:endParaRPr lang="en-US" dirty="0"/>
          </a:p>
        </p:txBody>
      </p:sp>
      <p:sp>
        <p:nvSpPr>
          <p:cNvPr id="3" name="Content Placeholder 2"/>
          <p:cNvSpPr>
            <a:spLocks noGrp="1"/>
          </p:cNvSpPr>
          <p:nvPr>
            <p:ph idx="1"/>
          </p:nvPr>
        </p:nvSpPr>
        <p:spPr/>
        <p:txBody>
          <a:bodyPr/>
          <a:lstStyle/>
          <a:p>
            <a:r>
              <a:rPr lang="en-US" dirty="0" smtClean="0"/>
              <a:t>Comparison of the following:</a:t>
            </a:r>
          </a:p>
          <a:p>
            <a:r>
              <a:rPr lang="en-US" dirty="0" smtClean="0"/>
              <a:t>Latin America</a:t>
            </a:r>
          </a:p>
          <a:p>
            <a:pPr lvl="1"/>
            <a:r>
              <a:rPr lang="en-US" dirty="0" smtClean="0"/>
              <a:t>Spain and Portugal</a:t>
            </a:r>
          </a:p>
          <a:p>
            <a:r>
              <a:rPr lang="en-US" dirty="0" smtClean="0"/>
              <a:t>North America</a:t>
            </a:r>
          </a:p>
          <a:p>
            <a:pPr lvl="1"/>
            <a:r>
              <a:rPr lang="en-US" dirty="0" smtClean="0"/>
              <a:t>England, France</a:t>
            </a:r>
          </a:p>
          <a:p>
            <a:endParaRPr lang="en-US" dirty="0"/>
          </a:p>
        </p:txBody>
      </p:sp>
      <p:sp>
        <p:nvSpPr>
          <p:cNvPr id="4" name="Slide Number Placeholder 3"/>
          <p:cNvSpPr>
            <a:spLocks noGrp="1"/>
          </p:cNvSpPr>
          <p:nvPr>
            <p:ph type="sldNum" sz="quarter" idx="12"/>
          </p:nvPr>
        </p:nvSpPr>
        <p:spPr/>
        <p:txBody>
          <a:bodyPr/>
          <a:lstStyle/>
          <a:p>
            <a:pPr>
              <a:defRPr/>
            </a:pPr>
            <a:fld id="{1BD2E5A1-A696-4ABD-8FB1-289AA1135E9C}" type="slidenum">
              <a:rPr lang="en-US" altLang="en-US" smtClean="0"/>
              <a:pPr>
                <a:defRPr/>
              </a:pPr>
              <a:t>24</a:t>
            </a:fld>
            <a:endParaRPr lang="en-US" altLang="en-US"/>
          </a:p>
        </p:txBody>
      </p:sp>
    </p:spTree>
  </p:cSld>
  <p:clrMapOvr>
    <a:masterClrMapping/>
  </p:clrMapOvr>
  <p:transition>
    <p:rand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a:xfrm>
            <a:off x="228600" y="304800"/>
            <a:ext cx="5562600" cy="1104900"/>
          </a:xfrm>
        </p:spPr>
        <p:txBody>
          <a:bodyPr>
            <a:normAutofit fontScale="90000"/>
          </a:bodyPr>
          <a:lstStyle/>
          <a:p>
            <a:pPr eaLnBrk="1" hangingPunct="1">
              <a:defRPr/>
            </a:pPr>
            <a:r>
              <a:rPr lang="en-US" sz="3800" dirty="0" smtClean="0"/>
              <a:t>The Formation of Multicultural Societies</a:t>
            </a:r>
          </a:p>
        </p:txBody>
      </p:sp>
      <p:sp>
        <p:nvSpPr>
          <p:cNvPr id="18435" name="Rectangle 3"/>
          <p:cNvSpPr>
            <a:spLocks noGrp="1" noChangeArrowheads="1"/>
          </p:cNvSpPr>
          <p:nvPr>
            <p:ph sz="half" idx="1"/>
          </p:nvPr>
        </p:nvSpPr>
        <p:spPr>
          <a:xfrm>
            <a:off x="304800" y="1790700"/>
            <a:ext cx="4648200" cy="4381500"/>
          </a:xfrm>
        </p:spPr>
        <p:txBody>
          <a:bodyPr/>
          <a:lstStyle/>
          <a:p>
            <a:pPr eaLnBrk="1" hangingPunct="1"/>
            <a:r>
              <a:rPr lang="en-US" sz="1600" dirty="0" smtClean="0"/>
              <a:t>European, African migrants primarily men</a:t>
            </a:r>
          </a:p>
          <a:p>
            <a:pPr eaLnBrk="1" hangingPunct="1"/>
            <a:r>
              <a:rPr lang="en-US" sz="1600" dirty="0" smtClean="0"/>
              <a:t>Relationships with native women formed</a:t>
            </a:r>
          </a:p>
          <a:p>
            <a:pPr eaLnBrk="1" hangingPunct="1"/>
            <a:r>
              <a:rPr lang="en-US" sz="1600" b="1" dirty="0" err="1" smtClean="0"/>
              <a:t>Mestizo</a:t>
            </a:r>
            <a:r>
              <a:rPr lang="en-US" sz="1600" b="1" dirty="0" smtClean="0"/>
              <a:t> (mixed) societies formed</a:t>
            </a:r>
          </a:p>
          <a:p>
            <a:pPr lvl="1" eaLnBrk="1" hangingPunct="1"/>
            <a:r>
              <a:rPr lang="en-US" sz="1600" dirty="0" smtClean="0"/>
              <a:t>People of Spanish and native parentage</a:t>
            </a:r>
          </a:p>
          <a:p>
            <a:pPr lvl="1" eaLnBrk="1" hangingPunct="1"/>
            <a:r>
              <a:rPr lang="en-US" sz="1600" dirty="0" smtClean="0"/>
              <a:t>Descendants of Spaniards and African slaves </a:t>
            </a:r>
            <a:r>
              <a:rPr lang="en-US" sz="1600" b="1" dirty="0" smtClean="0"/>
              <a:t>(“mulattoes”)</a:t>
            </a:r>
          </a:p>
          <a:p>
            <a:pPr lvl="1" eaLnBrk="1" hangingPunct="1"/>
            <a:r>
              <a:rPr lang="en-US" sz="1600" dirty="0" smtClean="0"/>
              <a:t>Descendants of </a:t>
            </a:r>
            <a:r>
              <a:rPr lang="en-US" sz="1600" b="1" dirty="0" smtClean="0"/>
              <a:t>African slaves and natives (“</a:t>
            </a:r>
            <a:r>
              <a:rPr lang="en-US" sz="1600" b="1" dirty="0" err="1" smtClean="0"/>
              <a:t>zambos</a:t>
            </a:r>
            <a:r>
              <a:rPr lang="en-US" sz="1600" b="1" dirty="0" smtClean="0"/>
              <a:t>”)</a:t>
            </a:r>
          </a:p>
          <a:p>
            <a:pPr eaLnBrk="1" hangingPunct="1"/>
            <a:r>
              <a:rPr lang="en-US" sz="1600" dirty="0" smtClean="0"/>
              <a:t>Less pronounced in Peru</a:t>
            </a:r>
          </a:p>
        </p:txBody>
      </p:sp>
      <p:pic>
        <p:nvPicPr>
          <p:cNvPr id="6" name="Content Placeholder 5" descr="mestizo-tradition.jpg"/>
          <p:cNvPicPr>
            <a:picLocks noGrp="1" noChangeAspect="1"/>
          </p:cNvPicPr>
          <p:nvPr>
            <p:ph sz="half" idx="2"/>
          </p:nvPr>
        </p:nvPicPr>
        <p:blipFill>
          <a:blip r:embed="rId2" cstate="print"/>
          <a:stretch>
            <a:fillRect/>
          </a:stretch>
        </p:blipFill>
        <p:spPr>
          <a:xfrm>
            <a:off x="5257800" y="685800"/>
            <a:ext cx="3890258" cy="5334000"/>
          </a:xfrm>
        </p:spPr>
      </p:pic>
      <p:sp>
        <p:nvSpPr>
          <p:cNvPr id="18436" name="Slide Number Placeholder 5"/>
          <p:cNvSpPr>
            <a:spLocks noGrp="1"/>
          </p:cNvSpPr>
          <p:nvPr>
            <p:ph type="sldNum" sz="quarter" idx="12"/>
          </p:nvPr>
        </p:nvSpPr>
        <p:spPr>
          <a:noFill/>
        </p:spPr>
        <p:txBody>
          <a:bodyPr/>
          <a:lstStyle/>
          <a:p>
            <a:fld id="{0866666E-726E-4699-82BF-A29AC67969C7}" type="slidenum">
              <a:rPr lang="en-US" altLang="en-US" smtClean="0"/>
              <a:pPr/>
              <a:t>25</a:t>
            </a:fld>
            <a:endParaRPr lang="en-US" altLang="en-US" smtClean="0"/>
          </a:p>
        </p:txBody>
      </p:sp>
      <p:sp>
        <p:nvSpPr>
          <p:cNvPr id="7" name="TextBox 6"/>
          <p:cNvSpPr txBox="1"/>
          <p:nvPr/>
        </p:nvSpPr>
        <p:spPr>
          <a:xfrm>
            <a:off x="0" y="4800600"/>
            <a:ext cx="5334000" cy="1754326"/>
          </a:xfrm>
          <a:prstGeom prst="rect">
            <a:avLst/>
          </a:prstGeom>
          <a:noFill/>
        </p:spPr>
        <p:txBody>
          <a:bodyPr wrap="square" rtlCol="0">
            <a:spAutoFit/>
          </a:bodyPr>
          <a:lstStyle/>
          <a:p>
            <a:pPr>
              <a:buFont typeface="Arial" pitchFamily="34" charset="0"/>
              <a:buChar char="•"/>
            </a:pPr>
            <a:r>
              <a:rPr lang="en-US" dirty="0" smtClean="0"/>
              <a:t>PICTURE:  Indigenous </a:t>
            </a:r>
            <a:r>
              <a:rPr lang="en-US" dirty="0" err="1" smtClean="0"/>
              <a:t>Zapotec</a:t>
            </a:r>
            <a:r>
              <a:rPr lang="en-US" dirty="0" smtClean="0"/>
              <a:t> painter Miguel Mateo Maldonado y Cabrera (1695–1768) created this domestic portrait of a multicultural family in the viceroyalty of New Spain, today's Mexico. A Spanish man gazes at his Mexican Indian wife and their </a:t>
            </a:r>
            <a:r>
              <a:rPr lang="en-US" dirty="0" err="1" smtClean="0"/>
              <a:t>mestizo</a:t>
            </a:r>
            <a:r>
              <a:rPr lang="en-US" dirty="0" smtClean="0"/>
              <a:t> daughter. </a:t>
            </a:r>
            <a:endParaRPr lang="en-US" dirty="0"/>
          </a:p>
        </p:txBody>
      </p:sp>
    </p:spTree>
  </p:cSld>
  <p:clrMapOvr>
    <a:masterClrMapping/>
  </p:clrMapOvr>
  <p:transition>
    <p:rand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Grp="1" noChangeArrowheads="1"/>
          </p:cNvSpPr>
          <p:nvPr>
            <p:ph type="title"/>
          </p:nvPr>
        </p:nvSpPr>
        <p:spPr/>
        <p:txBody>
          <a:bodyPr/>
          <a:lstStyle/>
          <a:p>
            <a:pPr eaLnBrk="1" hangingPunct="1">
              <a:defRPr/>
            </a:pPr>
            <a:r>
              <a:rPr lang="en-US" sz="4000" dirty="0" smtClean="0"/>
              <a:t>The Social Hierarchy in Latin America</a:t>
            </a:r>
          </a:p>
        </p:txBody>
      </p:sp>
      <p:sp>
        <p:nvSpPr>
          <p:cNvPr id="19459" name="Rectangle 3"/>
          <p:cNvSpPr>
            <a:spLocks noGrp="1" noChangeArrowheads="1"/>
          </p:cNvSpPr>
          <p:nvPr>
            <p:ph sz="half" idx="1"/>
          </p:nvPr>
        </p:nvSpPr>
        <p:spPr>
          <a:xfrm>
            <a:off x="228600" y="2362200"/>
            <a:ext cx="4724400" cy="3810000"/>
          </a:xfrm>
        </p:spPr>
        <p:txBody>
          <a:bodyPr/>
          <a:lstStyle/>
          <a:p>
            <a:pPr eaLnBrk="1" hangingPunct="1"/>
            <a:r>
              <a:rPr lang="en-US" dirty="0" smtClean="0"/>
              <a:t>Race-based hierarchy</a:t>
            </a:r>
          </a:p>
          <a:p>
            <a:pPr eaLnBrk="1" hangingPunct="1"/>
            <a:r>
              <a:rPr lang="en-US" sz="2000" b="1" i="1" dirty="0" err="1" smtClean="0"/>
              <a:t>Peninsulares</a:t>
            </a:r>
            <a:endParaRPr lang="en-US" sz="2000" b="1" dirty="0" smtClean="0"/>
          </a:p>
          <a:p>
            <a:pPr lvl="1" eaLnBrk="1" hangingPunct="1"/>
            <a:r>
              <a:rPr lang="en-US" sz="2000" b="1" dirty="0" smtClean="0"/>
              <a:t>migrants from Iberian peninsula</a:t>
            </a:r>
          </a:p>
          <a:p>
            <a:pPr eaLnBrk="1" hangingPunct="1"/>
            <a:r>
              <a:rPr lang="en-US" sz="2000" b="1" i="1" dirty="0" err="1" smtClean="0"/>
              <a:t>Criollos</a:t>
            </a:r>
            <a:r>
              <a:rPr lang="en-US" sz="2000" b="1" i="1" dirty="0" smtClean="0"/>
              <a:t> </a:t>
            </a:r>
            <a:r>
              <a:rPr lang="en-US" sz="2000" b="1" dirty="0" smtClean="0"/>
              <a:t>(creoles)</a:t>
            </a:r>
          </a:p>
          <a:p>
            <a:pPr lvl="1" eaLnBrk="1" hangingPunct="1"/>
            <a:r>
              <a:rPr lang="en-US" sz="2000" b="1" dirty="0" smtClean="0"/>
              <a:t>children of migrants</a:t>
            </a:r>
          </a:p>
          <a:p>
            <a:pPr eaLnBrk="1" hangingPunct="1"/>
            <a:r>
              <a:rPr lang="en-US" sz="2000" b="1" dirty="0" err="1" smtClean="0"/>
              <a:t>Mestizos</a:t>
            </a:r>
            <a:r>
              <a:rPr lang="en-US" sz="2000" b="1" dirty="0" smtClean="0"/>
              <a:t>, mulattoes, </a:t>
            </a:r>
            <a:r>
              <a:rPr lang="en-US" sz="2000" b="1" dirty="0" err="1" smtClean="0"/>
              <a:t>zambos</a:t>
            </a:r>
            <a:r>
              <a:rPr lang="en-US" sz="2000" b="1" dirty="0" smtClean="0"/>
              <a:t>, other combinations of parentage</a:t>
            </a:r>
          </a:p>
          <a:p>
            <a:pPr eaLnBrk="1" hangingPunct="1"/>
            <a:r>
              <a:rPr lang="en-US" sz="2000" b="1" dirty="0" smtClean="0"/>
              <a:t>Bottom: slaves, </a:t>
            </a:r>
            <a:r>
              <a:rPr lang="en-US" sz="2000" b="1" dirty="0" err="1" smtClean="0"/>
              <a:t>indians</a:t>
            </a:r>
            <a:r>
              <a:rPr lang="en-US" sz="2000" b="1" dirty="0" smtClean="0"/>
              <a:t>, conquered peoples</a:t>
            </a:r>
          </a:p>
        </p:txBody>
      </p:sp>
      <p:sp>
        <p:nvSpPr>
          <p:cNvPr id="19460" name="Slide Number Placeholder 5"/>
          <p:cNvSpPr>
            <a:spLocks noGrp="1"/>
          </p:cNvSpPr>
          <p:nvPr>
            <p:ph type="sldNum" sz="quarter" idx="12"/>
          </p:nvPr>
        </p:nvSpPr>
        <p:spPr>
          <a:noFill/>
        </p:spPr>
        <p:txBody>
          <a:bodyPr/>
          <a:lstStyle/>
          <a:p>
            <a:fld id="{1A686F96-226C-4D30-96BF-BFA82EEDDB7B}" type="slidenum">
              <a:rPr lang="en-US" altLang="en-US" smtClean="0"/>
              <a:pPr/>
              <a:t>26</a:t>
            </a:fld>
            <a:endParaRPr lang="en-US" altLang="en-US" smtClean="0"/>
          </a:p>
        </p:txBody>
      </p:sp>
      <p:graphicFrame>
        <p:nvGraphicFramePr>
          <p:cNvPr id="7" name="Diagram 6"/>
          <p:cNvGraphicFramePr/>
          <p:nvPr/>
        </p:nvGraphicFramePr>
        <p:xfrm>
          <a:off x="5029200" y="1524000"/>
          <a:ext cx="3886200" cy="3937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9462" name="Rectangle 8"/>
          <p:cNvSpPr>
            <a:spLocks noChangeArrowheads="1"/>
          </p:cNvSpPr>
          <p:nvPr/>
        </p:nvSpPr>
        <p:spPr bwMode="auto">
          <a:xfrm>
            <a:off x="6248400" y="5410200"/>
            <a:ext cx="2362200" cy="1143000"/>
          </a:xfrm>
          <a:prstGeom prst="rect">
            <a:avLst/>
          </a:prstGeom>
          <a:solidFill>
            <a:schemeClr val="accent1"/>
          </a:solidFill>
          <a:ln w="12700" cap="sq" algn="ctr">
            <a:solidFill>
              <a:schemeClr val="tx1"/>
            </a:solidFill>
            <a:round/>
            <a:headEnd type="none" w="sm" len="sm"/>
            <a:tailEnd type="none" w="sm" len="sm"/>
          </a:ln>
        </p:spPr>
        <p:txBody>
          <a:bodyPr/>
          <a:lstStyle/>
          <a:p>
            <a:pPr algn="ctr"/>
            <a:r>
              <a:rPr lang="en-US" sz="2400" dirty="0" smtClean="0"/>
              <a:t>Slaves, </a:t>
            </a:r>
            <a:r>
              <a:rPr lang="en-US" sz="2400" dirty="0" err="1" smtClean="0"/>
              <a:t>indians</a:t>
            </a:r>
            <a:r>
              <a:rPr lang="en-US" sz="2400" smtClean="0"/>
              <a:t>, and </a:t>
            </a:r>
            <a:r>
              <a:rPr lang="en-US" sz="2400" dirty="0"/>
              <a:t>conquered people</a:t>
            </a:r>
          </a:p>
        </p:txBody>
      </p:sp>
    </p:spTree>
  </p:cSld>
  <p:clrMapOvr>
    <a:masterClrMapping/>
  </p:clrMapOvr>
  <p:transition>
    <p:random/>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type="title"/>
          </p:nvPr>
        </p:nvSpPr>
        <p:spPr/>
        <p:txBody>
          <a:bodyPr/>
          <a:lstStyle/>
          <a:p>
            <a:pPr eaLnBrk="1" hangingPunct="1">
              <a:defRPr/>
            </a:pPr>
            <a:r>
              <a:rPr lang="en-US" dirty="0" smtClean="0"/>
              <a:t>Social Structure:  North America</a:t>
            </a:r>
          </a:p>
        </p:txBody>
      </p:sp>
      <p:sp>
        <p:nvSpPr>
          <p:cNvPr id="20483" name="Rectangle 3"/>
          <p:cNvSpPr>
            <a:spLocks noGrp="1" noChangeArrowheads="1"/>
          </p:cNvSpPr>
          <p:nvPr>
            <p:ph idx="1"/>
          </p:nvPr>
        </p:nvSpPr>
        <p:spPr>
          <a:xfrm>
            <a:off x="304800" y="1930400"/>
            <a:ext cx="8610600" cy="4241800"/>
          </a:xfrm>
        </p:spPr>
        <p:txBody>
          <a:bodyPr>
            <a:normAutofit fontScale="85000" lnSpcReduction="10000"/>
          </a:bodyPr>
          <a:lstStyle/>
          <a:p>
            <a:pPr eaLnBrk="1" hangingPunct="1"/>
            <a:r>
              <a:rPr lang="en-US" sz="2400" b="1" dirty="0" smtClean="0"/>
              <a:t>Higher ratio of French, English female migrants than in South America</a:t>
            </a:r>
          </a:p>
          <a:p>
            <a:pPr lvl="1" eaLnBrk="1" hangingPunct="1"/>
            <a:r>
              <a:rPr lang="en-US" sz="2400" dirty="0" smtClean="0"/>
              <a:t>Settlers marry w/in their own group</a:t>
            </a:r>
          </a:p>
          <a:p>
            <a:pPr eaLnBrk="1" hangingPunct="1"/>
            <a:r>
              <a:rPr lang="en-US" sz="2400" b="1" dirty="0" smtClean="0"/>
              <a:t>English colonies:  higher social stigma attached to relationships with natives, African slaves</a:t>
            </a:r>
          </a:p>
          <a:p>
            <a:pPr lvl="1" eaLnBrk="1" hangingPunct="1"/>
            <a:r>
              <a:rPr lang="en-US" sz="2400" dirty="0" smtClean="0"/>
              <a:t>Fuels racism</a:t>
            </a:r>
          </a:p>
          <a:p>
            <a:pPr lvl="1" eaLnBrk="1" hangingPunct="1"/>
            <a:r>
              <a:rPr lang="en-US" sz="2400" dirty="0" smtClean="0"/>
              <a:t>Did borrow cultural elements: </a:t>
            </a:r>
          </a:p>
          <a:p>
            <a:pPr lvl="2" eaLnBrk="1" hangingPunct="1"/>
            <a:r>
              <a:rPr lang="en-US" sz="2400" dirty="0" smtClean="0"/>
              <a:t> moccasins, deerskin clothes</a:t>
            </a:r>
          </a:p>
          <a:p>
            <a:pPr lvl="2" eaLnBrk="1" hangingPunct="1"/>
            <a:r>
              <a:rPr lang="en-US" sz="2400" dirty="0" smtClean="0"/>
              <a:t> African food crops and techniques:  rice</a:t>
            </a:r>
          </a:p>
          <a:p>
            <a:pPr eaLnBrk="1" hangingPunct="1"/>
            <a:r>
              <a:rPr lang="en-US" sz="2400" b="1" dirty="0" smtClean="0"/>
              <a:t>Fur traders have relationships with North American native women</a:t>
            </a:r>
          </a:p>
          <a:p>
            <a:pPr lvl="1" eaLnBrk="1" hangingPunct="1"/>
            <a:r>
              <a:rPr lang="en-US" sz="2400" dirty="0" smtClean="0"/>
              <a:t>Children: </a:t>
            </a:r>
            <a:r>
              <a:rPr lang="en-US" sz="2400" i="1" dirty="0" err="1" smtClean="0"/>
              <a:t>métis</a:t>
            </a:r>
            <a:r>
              <a:rPr lang="en-US" sz="2400" i="1" dirty="0" smtClean="0"/>
              <a:t> (mixed in French)</a:t>
            </a:r>
          </a:p>
          <a:p>
            <a:pPr lvl="1" eaLnBrk="1" hangingPunct="1"/>
            <a:endParaRPr lang="en-US" dirty="0" smtClean="0"/>
          </a:p>
        </p:txBody>
      </p:sp>
      <p:sp>
        <p:nvSpPr>
          <p:cNvPr id="20484" name="Slide Number Placeholder 5"/>
          <p:cNvSpPr>
            <a:spLocks noGrp="1"/>
          </p:cNvSpPr>
          <p:nvPr>
            <p:ph type="sldNum" sz="quarter" idx="12"/>
          </p:nvPr>
        </p:nvSpPr>
        <p:spPr>
          <a:noFill/>
        </p:spPr>
        <p:txBody>
          <a:bodyPr/>
          <a:lstStyle/>
          <a:p>
            <a:fld id="{89BF0435-185D-4B6A-A914-A85E3F249E78}" type="slidenum">
              <a:rPr lang="en-US" altLang="en-US" smtClean="0"/>
              <a:pPr/>
              <a:t>27</a:t>
            </a:fld>
            <a:endParaRPr lang="en-US" altLang="en-US" smtClean="0"/>
          </a:p>
        </p:txBody>
      </p:sp>
    </p:spTree>
  </p:cSld>
  <p:clrMapOvr>
    <a:masterClrMapping/>
  </p:clrMapOvr>
  <p:transition>
    <p:random/>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Women in Spanish/Portuguese America</a:t>
            </a:r>
            <a:endParaRPr lang="en-US" dirty="0"/>
          </a:p>
        </p:txBody>
      </p:sp>
      <p:sp>
        <p:nvSpPr>
          <p:cNvPr id="3" name="Content Placeholder 2"/>
          <p:cNvSpPr>
            <a:spLocks noGrp="1"/>
          </p:cNvSpPr>
          <p:nvPr>
            <p:ph idx="1"/>
          </p:nvPr>
        </p:nvSpPr>
        <p:spPr>
          <a:xfrm>
            <a:off x="381000" y="1790700"/>
            <a:ext cx="8534400" cy="4381500"/>
          </a:xfrm>
        </p:spPr>
        <p:txBody>
          <a:bodyPr/>
          <a:lstStyle/>
          <a:p>
            <a:r>
              <a:rPr lang="en-US" sz="2400" dirty="0" smtClean="0"/>
              <a:t>Privileged men-</a:t>
            </a:r>
            <a:r>
              <a:rPr lang="en-US" sz="2400" b="1" dirty="0" smtClean="0"/>
              <a:t>Patriarchal</a:t>
            </a:r>
          </a:p>
          <a:p>
            <a:r>
              <a:rPr lang="en-US" sz="2400" dirty="0" smtClean="0"/>
              <a:t>Society ignored gender if you are a slave</a:t>
            </a:r>
          </a:p>
          <a:p>
            <a:pPr lvl="1"/>
            <a:r>
              <a:rPr lang="en-US" sz="2400" dirty="0" smtClean="0"/>
              <a:t>Both male/female slaves receive harsh punishment	 </a:t>
            </a:r>
          </a:p>
          <a:p>
            <a:pPr lvl="1"/>
            <a:r>
              <a:rPr lang="en-US" sz="2400" dirty="0" smtClean="0"/>
              <a:t>Ex. Flogging </a:t>
            </a:r>
          </a:p>
          <a:p>
            <a:r>
              <a:rPr lang="en-US" sz="2400" dirty="0" smtClean="0"/>
              <a:t>Race and class was powerful in shaping women’s life</a:t>
            </a:r>
          </a:p>
          <a:p>
            <a:pPr lvl="1"/>
            <a:r>
              <a:rPr lang="en-US" sz="2400" dirty="0" smtClean="0"/>
              <a:t>European descent used elite position to advantage</a:t>
            </a:r>
          </a:p>
          <a:p>
            <a:pPr lvl="2"/>
            <a:r>
              <a:rPr lang="en-US" sz="2400" dirty="0" smtClean="0"/>
              <a:t>Still under strict patriarchal control</a:t>
            </a:r>
          </a:p>
          <a:p>
            <a:r>
              <a:rPr lang="en-US" sz="2400" dirty="0" smtClean="0"/>
              <a:t>Most disadvantaged:  black, </a:t>
            </a:r>
            <a:r>
              <a:rPr lang="en-US" sz="2400" dirty="0" err="1" smtClean="0"/>
              <a:t>mulatta</a:t>
            </a:r>
            <a:r>
              <a:rPr lang="en-US" sz="2400" dirty="0" smtClean="0"/>
              <a:t>, </a:t>
            </a:r>
            <a:r>
              <a:rPr lang="en-US" sz="2400" dirty="0" err="1" smtClean="0"/>
              <a:t>zamba</a:t>
            </a:r>
            <a:r>
              <a:rPr lang="en-US" sz="2400" dirty="0" smtClean="0"/>
              <a:t> slaves</a:t>
            </a:r>
            <a:endParaRPr lang="en-US" sz="2400" dirty="0"/>
          </a:p>
        </p:txBody>
      </p:sp>
      <p:sp>
        <p:nvSpPr>
          <p:cNvPr id="4" name="Slide Number Placeholder 3"/>
          <p:cNvSpPr>
            <a:spLocks noGrp="1"/>
          </p:cNvSpPr>
          <p:nvPr>
            <p:ph type="sldNum" sz="quarter" idx="12"/>
          </p:nvPr>
        </p:nvSpPr>
        <p:spPr/>
        <p:txBody>
          <a:bodyPr/>
          <a:lstStyle/>
          <a:p>
            <a:pPr>
              <a:defRPr/>
            </a:pPr>
            <a:fld id="{1BD2E5A1-A696-4ABD-8FB1-289AA1135E9C}" type="slidenum">
              <a:rPr lang="en-US" altLang="en-US" smtClean="0"/>
              <a:pPr>
                <a:defRPr/>
              </a:pPr>
              <a:t>28</a:t>
            </a:fld>
            <a:endParaRPr lang="en-US" altLang="en-US"/>
          </a:p>
        </p:txBody>
      </p:sp>
    </p:spTree>
  </p:cSld>
  <p:clrMapOvr>
    <a:masterClrMapping/>
  </p:clrMapOvr>
  <p:transition>
    <p:random/>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Mining and Agriculture in Spanish Empire</a:t>
            </a:r>
            <a:endParaRPr lang="en-US" dirty="0"/>
          </a:p>
        </p:txBody>
      </p:sp>
      <p:sp>
        <p:nvSpPr>
          <p:cNvPr id="3" name="Content Placeholder 2"/>
          <p:cNvSpPr>
            <a:spLocks noGrp="1"/>
          </p:cNvSpPr>
          <p:nvPr>
            <p:ph idx="1"/>
          </p:nvPr>
        </p:nvSpPr>
        <p:spPr/>
        <p:txBody>
          <a:bodyPr/>
          <a:lstStyle/>
          <a:p>
            <a:r>
              <a:rPr lang="en-US" dirty="0" smtClean="0"/>
              <a:t>Silver Mining</a:t>
            </a:r>
          </a:p>
          <a:p>
            <a:r>
              <a:rPr lang="en-US" dirty="0" smtClean="0"/>
              <a:t>Agriculture and craft production on the Hacienda</a:t>
            </a:r>
            <a:endParaRPr lang="en-US" dirty="0"/>
          </a:p>
        </p:txBody>
      </p:sp>
      <p:sp>
        <p:nvSpPr>
          <p:cNvPr id="4" name="Slide Number Placeholder 3"/>
          <p:cNvSpPr>
            <a:spLocks noGrp="1"/>
          </p:cNvSpPr>
          <p:nvPr>
            <p:ph type="sldNum" sz="quarter" idx="12"/>
          </p:nvPr>
        </p:nvSpPr>
        <p:spPr/>
        <p:txBody>
          <a:bodyPr/>
          <a:lstStyle/>
          <a:p>
            <a:pPr>
              <a:defRPr/>
            </a:pPr>
            <a:fld id="{1BD2E5A1-A696-4ABD-8FB1-289AA1135E9C}" type="slidenum">
              <a:rPr lang="en-US" altLang="en-US" smtClean="0"/>
              <a:pPr>
                <a:defRPr/>
              </a:pPr>
              <a:t>29</a:t>
            </a:fld>
            <a:endParaRPr lang="en-US" altLang="en-US"/>
          </a:p>
        </p:txBody>
      </p:sp>
    </p:spTree>
  </p:cSld>
  <p:clrMapOvr>
    <a:masterClrMapping/>
  </p:clrMapOvr>
  <p:transition>
    <p:rand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pPr eaLnBrk="1" hangingPunct="1">
              <a:defRPr/>
            </a:pPr>
            <a:r>
              <a:rPr lang="en-US" dirty="0" smtClean="0"/>
              <a:t>The Spanish Caribbean</a:t>
            </a:r>
          </a:p>
        </p:txBody>
      </p:sp>
      <p:sp>
        <p:nvSpPr>
          <p:cNvPr id="6148" name="Rectangle 3"/>
          <p:cNvSpPr>
            <a:spLocks noGrp="1" noChangeArrowheads="1"/>
          </p:cNvSpPr>
          <p:nvPr>
            <p:ph sz="half" idx="1"/>
          </p:nvPr>
        </p:nvSpPr>
        <p:spPr>
          <a:xfrm>
            <a:off x="457200" y="1790700"/>
            <a:ext cx="5105400" cy="4381500"/>
          </a:xfrm>
        </p:spPr>
        <p:txBody>
          <a:bodyPr>
            <a:normAutofit lnSpcReduction="10000"/>
          </a:bodyPr>
          <a:lstStyle/>
          <a:p>
            <a:pPr eaLnBrk="1" hangingPunct="1">
              <a:lnSpc>
                <a:spcPct val="90000"/>
              </a:lnSpc>
              <a:buFont typeface="Wingdings" pitchFamily="2" charset="2"/>
              <a:buChar char="n"/>
              <a:defRPr/>
            </a:pPr>
            <a:r>
              <a:rPr lang="en-US" dirty="0" smtClean="0"/>
              <a:t>Spanish mariners meet indigenous </a:t>
            </a:r>
            <a:r>
              <a:rPr lang="en-US" b="1" dirty="0" err="1" smtClean="0"/>
              <a:t>Tainos</a:t>
            </a:r>
            <a:r>
              <a:rPr lang="en-US" dirty="0" smtClean="0"/>
              <a:t> (</a:t>
            </a:r>
            <a:r>
              <a:rPr lang="en-US" dirty="0" err="1" smtClean="0"/>
              <a:t>Arawaks</a:t>
            </a:r>
            <a:r>
              <a:rPr lang="en-US" dirty="0" smtClean="0"/>
              <a:t>)</a:t>
            </a:r>
          </a:p>
          <a:p>
            <a:pPr lvl="1" eaLnBrk="1" hangingPunct="1">
              <a:lnSpc>
                <a:spcPct val="90000"/>
              </a:lnSpc>
              <a:defRPr/>
            </a:pPr>
            <a:r>
              <a:rPr lang="en-US" dirty="0" smtClean="0"/>
              <a:t>Originally from Orinoco River valley in South America, settled in Caribbean in late centuries BCE through 900 CE</a:t>
            </a:r>
          </a:p>
          <a:p>
            <a:pPr eaLnBrk="1" hangingPunct="1">
              <a:lnSpc>
                <a:spcPct val="90000"/>
              </a:lnSpc>
              <a:buFont typeface="Wingdings" pitchFamily="2" charset="2"/>
              <a:buChar char="n"/>
              <a:defRPr/>
            </a:pPr>
            <a:r>
              <a:rPr lang="en-US" dirty="0" smtClean="0"/>
              <a:t>Columbus uses Hispaniola (Haiti-Dominican Republic) as base for trading with </a:t>
            </a:r>
            <a:r>
              <a:rPr lang="en-US" dirty="0" err="1" smtClean="0"/>
              <a:t>Tainos</a:t>
            </a:r>
            <a:endParaRPr lang="en-US" dirty="0" smtClean="0"/>
          </a:p>
          <a:p>
            <a:pPr eaLnBrk="1" hangingPunct="1">
              <a:lnSpc>
                <a:spcPct val="90000"/>
              </a:lnSpc>
              <a:buFont typeface="Wingdings" pitchFamily="2" charset="2"/>
              <a:buChar char="n"/>
              <a:defRPr/>
            </a:pPr>
            <a:r>
              <a:rPr lang="en-US" dirty="0" smtClean="0"/>
              <a:t>Disappointed that </a:t>
            </a:r>
            <a:r>
              <a:rPr lang="en-US" dirty="0" err="1" smtClean="0"/>
              <a:t>Tainos</a:t>
            </a:r>
            <a:r>
              <a:rPr lang="en-US" dirty="0" smtClean="0"/>
              <a:t> had no spices, silks</a:t>
            </a:r>
          </a:p>
          <a:p>
            <a:pPr eaLnBrk="1" hangingPunct="1">
              <a:lnSpc>
                <a:spcPct val="90000"/>
              </a:lnSpc>
              <a:buFont typeface="Wingdings" pitchFamily="2" charset="2"/>
              <a:buChar char="n"/>
              <a:defRPr/>
            </a:pPr>
            <a:r>
              <a:rPr lang="en-US" dirty="0" smtClean="0"/>
              <a:t>Recruit locals </a:t>
            </a:r>
            <a:r>
              <a:rPr lang="en-US" dirty="0" err="1" smtClean="0"/>
              <a:t>Taino</a:t>
            </a:r>
            <a:r>
              <a:rPr lang="en-US" dirty="0" smtClean="0"/>
              <a:t> to mine gold instead</a:t>
            </a:r>
          </a:p>
          <a:p>
            <a:pPr eaLnBrk="1" hangingPunct="1">
              <a:lnSpc>
                <a:spcPct val="90000"/>
              </a:lnSpc>
              <a:buFont typeface="Wingdings" pitchFamily="2" charset="2"/>
              <a:buChar char="n"/>
              <a:defRPr/>
            </a:pPr>
            <a:r>
              <a:rPr lang="en-US" b="1" dirty="0" smtClean="0"/>
              <a:t>Recruitment of labor came from the institution known as</a:t>
            </a:r>
            <a:r>
              <a:rPr lang="en-US" b="1" i="1" dirty="0" smtClean="0"/>
              <a:t> </a:t>
            </a:r>
            <a:r>
              <a:rPr lang="en-US" b="1" i="1" u="sng" dirty="0" err="1" smtClean="0"/>
              <a:t>Encomienda</a:t>
            </a:r>
            <a:r>
              <a:rPr lang="en-US" b="1" i="1" dirty="0" smtClean="0"/>
              <a:t>: </a:t>
            </a:r>
            <a:r>
              <a:rPr lang="en-US" b="1" dirty="0" smtClean="0"/>
              <a:t>Forced labor</a:t>
            </a:r>
          </a:p>
          <a:p>
            <a:pPr eaLnBrk="1" hangingPunct="1">
              <a:lnSpc>
                <a:spcPct val="90000"/>
              </a:lnSpc>
              <a:buFont typeface="Wingdings" pitchFamily="2" charset="2"/>
              <a:buChar char="n"/>
              <a:defRPr/>
            </a:pPr>
            <a:r>
              <a:rPr lang="en-US" b="1" dirty="0" smtClean="0"/>
              <a:t>Spanish settlers:  </a:t>
            </a:r>
            <a:r>
              <a:rPr lang="en-US" b="1" i="1" dirty="0" err="1" smtClean="0"/>
              <a:t>encomenderos</a:t>
            </a:r>
            <a:r>
              <a:rPr lang="en-US" b="1" i="1" dirty="0" smtClean="0"/>
              <a:t> </a:t>
            </a:r>
            <a:r>
              <a:rPr lang="en-US" dirty="0" smtClean="0"/>
              <a:t>assumed the responsibility to look after their health, welfare, and encourage Christianity</a:t>
            </a:r>
            <a:endParaRPr lang="en-US" b="1" dirty="0" smtClean="0"/>
          </a:p>
          <a:p>
            <a:pPr lvl="1" eaLnBrk="1" hangingPunct="1">
              <a:lnSpc>
                <a:spcPct val="90000"/>
              </a:lnSpc>
              <a:defRPr/>
            </a:pPr>
            <a:endParaRPr lang="en-US" dirty="0" smtClean="0"/>
          </a:p>
        </p:txBody>
      </p:sp>
      <p:pic>
        <p:nvPicPr>
          <p:cNvPr id="2" name="Content Placeholder 5" descr="taino village.jpg"/>
          <p:cNvPicPr>
            <a:picLocks noGrp="1" noChangeAspect="1"/>
          </p:cNvPicPr>
          <p:nvPr>
            <p:ph sz="half" idx="2"/>
          </p:nvPr>
        </p:nvPicPr>
        <p:blipFill>
          <a:blip r:embed="rId2" cstate="print"/>
          <a:srcRect/>
          <a:stretch>
            <a:fillRect/>
          </a:stretch>
        </p:blipFill>
        <p:spPr>
          <a:xfrm>
            <a:off x="5638800" y="2514600"/>
            <a:ext cx="2917825" cy="2187575"/>
          </a:xfrm>
        </p:spPr>
      </p:pic>
      <p:sp>
        <p:nvSpPr>
          <p:cNvPr id="6149" name="Slide Number Placeholder 5"/>
          <p:cNvSpPr>
            <a:spLocks noGrp="1"/>
          </p:cNvSpPr>
          <p:nvPr>
            <p:ph type="sldNum" sz="quarter" idx="12"/>
          </p:nvPr>
        </p:nvSpPr>
        <p:spPr>
          <a:noFill/>
        </p:spPr>
        <p:txBody>
          <a:bodyPr/>
          <a:lstStyle/>
          <a:p>
            <a:fld id="{1AA810E2-CAB8-494D-A9F3-0661AAC22B08}" type="slidenum">
              <a:rPr lang="en-US" altLang="en-US" smtClean="0"/>
              <a:pPr/>
              <a:t>3</a:t>
            </a:fld>
            <a:endParaRPr lang="en-US" altLang="en-US" smtClean="0"/>
          </a:p>
        </p:txBody>
      </p:sp>
      <p:sp>
        <p:nvSpPr>
          <p:cNvPr id="6150" name="TextBox 6"/>
          <p:cNvSpPr txBox="1">
            <a:spLocks noChangeArrowheads="1"/>
          </p:cNvSpPr>
          <p:nvPr/>
        </p:nvSpPr>
        <p:spPr bwMode="auto">
          <a:xfrm>
            <a:off x="5715000" y="5029200"/>
            <a:ext cx="3048000" cy="646113"/>
          </a:xfrm>
          <a:prstGeom prst="rect">
            <a:avLst/>
          </a:prstGeom>
          <a:noFill/>
          <a:ln w="9525">
            <a:noFill/>
            <a:miter lim="800000"/>
            <a:headEnd/>
            <a:tailEnd/>
          </a:ln>
        </p:spPr>
        <p:txBody>
          <a:bodyPr>
            <a:spAutoFit/>
          </a:bodyPr>
          <a:lstStyle/>
          <a:p>
            <a:pPr algn="ctr"/>
            <a:r>
              <a:rPr lang="en-US"/>
              <a:t>Reconstruction of Taino village in Cuba</a:t>
            </a:r>
          </a:p>
        </p:txBody>
      </p:sp>
    </p:spTree>
  </p:cSld>
  <p:clrMapOvr>
    <a:masterClrMapping/>
  </p:clrMapOvr>
  <p:transition>
    <p:random/>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p:txBody>
          <a:bodyPr/>
          <a:lstStyle/>
          <a:p>
            <a:pPr eaLnBrk="1" hangingPunct="1">
              <a:defRPr/>
            </a:pPr>
            <a:r>
              <a:rPr lang="en-US" smtClean="0"/>
              <a:t>Mining in the Spanish Empire</a:t>
            </a:r>
          </a:p>
        </p:txBody>
      </p:sp>
      <p:sp>
        <p:nvSpPr>
          <p:cNvPr id="21507" name="Rectangle 3"/>
          <p:cNvSpPr>
            <a:spLocks noGrp="1" noChangeArrowheads="1"/>
          </p:cNvSpPr>
          <p:nvPr>
            <p:ph idx="1"/>
          </p:nvPr>
        </p:nvSpPr>
        <p:spPr>
          <a:xfrm>
            <a:off x="304800" y="1524000"/>
            <a:ext cx="8610600" cy="4648200"/>
          </a:xfrm>
        </p:spPr>
        <p:txBody>
          <a:bodyPr/>
          <a:lstStyle/>
          <a:p>
            <a:pPr eaLnBrk="1" hangingPunct="1">
              <a:lnSpc>
                <a:spcPct val="90000"/>
              </a:lnSpc>
            </a:pPr>
            <a:r>
              <a:rPr lang="en-US" sz="2800" b="1" dirty="0" smtClean="0"/>
              <a:t>Gold not extensive in Spanish holdings, but silver relatively plentiful</a:t>
            </a:r>
          </a:p>
          <a:p>
            <a:pPr lvl="1" eaLnBrk="1" hangingPunct="1">
              <a:lnSpc>
                <a:spcPct val="90000"/>
              </a:lnSpc>
            </a:pPr>
            <a:r>
              <a:rPr lang="en-US" sz="2800" b="1" dirty="0" smtClean="0"/>
              <a:t>Northern Mexico and Bolivia</a:t>
            </a:r>
          </a:p>
          <a:p>
            <a:pPr lvl="1" eaLnBrk="1" hangingPunct="1">
              <a:lnSpc>
                <a:spcPct val="90000"/>
              </a:lnSpc>
            </a:pPr>
            <a:r>
              <a:rPr lang="en-US" sz="2800" dirty="0" smtClean="0"/>
              <a:t>Extensive employment of natives</a:t>
            </a:r>
          </a:p>
          <a:p>
            <a:pPr lvl="2" eaLnBrk="1" hangingPunct="1">
              <a:lnSpc>
                <a:spcPct val="90000"/>
              </a:lnSpc>
            </a:pPr>
            <a:r>
              <a:rPr lang="en-US" sz="2800" b="1" dirty="0" smtClean="0"/>
              <a:t>Adapt the Incan </a:t>
            </a:r>
            <a:r>
              <a:rPr lang="en-US" sz="2800" b="1" i="1" dirty="0" err="1" smtClean="0"/>
              <a:t>mita</a:t>
            </a:r>
            <a:r>
              <a:rPr lang="en-US" sz="2800" b="1" i="1" dirty="0" smtClean="0"/>
              <a:t> </a:t>
            </a:r>
            <a:r>
              <a:rPr lang="en-US" sz="2800" b="1" dirty="0" smtClean="0"/>
              <a:t>system to recruit workers</a:t>
            </a:r>
          </a:p>
          <a:p>
            <a:pPr lvl="2" eaLnBrk="1" hangingPunct="1">
              <a:lnSpc>
                <a:spcPct val="90000"/>
              </a:lnSpc>
              <a:buNone/>
            </a:pPr>
            <a:endParaRPr lang="en-US" sz="2800" dirty="0" smtClean="0"/>
          </a:p>
          <a:p>
            <a:pPr lvl="1" eaLnBrk="1" hangingPunct="1">
              <a:lnSpc>
                <a:spcPct val="90000"/>
              </a:lnSpc>
            </a:pPr>
            <a:endParaRPr lang="en-US" dirty="0" smtClean="0"/>
          </a:p>
        </p:txBody>
      </p:sp>
      <p:sp>
        <p:nvSpPr>
          <p:cNvPr id="21508" name="Slide Number Placeholder 5"/>
          <p:cNvSpPr>
            <a:spLocks noGrp="1"/>
          </p:cNvSpPr>
          <p:nvPr>
            <p:ph type="sldNum" sz="quarter" idx="12"/>
          </p:nvPr>
        </p:nvSpPr>
        <p:spPr>
          <a:noFill/>
        </p:spPr>
        <p:txBody>
          <a:bodyPr/>
          <a:lstStyle/>
          <a:p>
            <a:fld id="{99F0EEEC-FC09-4F6A-8C61-97ECFD7CAA2D}" type="slidenum">
              <a:rPr lang="en-US" altLang="en-US" smtClean="0"/>
              <a:pPr/>
              <a:t>30</a:t>
            </a:fld>
            <a:endParaRPr lang="en-US" altLang="en-US" dirty="0" smtClean="0"/>
          </a:p>
        </p:txBody>
      </p:sp>
    </p:spTree>
  </p:cSld>
  <p:clrMapOvr>
    <a:masterClrMapping/>
  </p:clrMapOvr>
  <p:transition>
    <p:random/>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1BD2E5A1-A696-4ABD-8FB1-289AA1135E9C}" type="slidenum">
              <a:rPr lang="en-US" altLang="en-US" smtClean="0"/>
              <a:pPr>
                <a:defRPr/>
              </a:pPr>
              <a:t>31</a:t>
            </a:fld>
            <a:endParaRPr lang="en-US" altLang="en-US"/>
          </a:p>
        </p:txBody>
      </p:sp>
      <p:pic>
        <p:nvPicPr>
          <p:cNvPr id="5" name="Content Placeholder 4" descr="potosi1.jpg"/>
          <p:cNvPicPr>
            <a:picLocks noGrp="1" noChangeAspect="1"/>
          </p:cNvPicPr>
          <p:nvPr>
            <p:ph idx="4294967295"/>
          </p:nvPr>
        </p:nvPicPr>
        <p:blipFill>
          <a:blip r:embed="rId2"/>
          <a:stretch>
            <a:fillRect/>
          </a:stretch>
        </p:blipFill>
        <p:spPr>
          <a:xfrm>
            <a:off x="838200" y="1209535"/>
            <a:ext cx="7391400" cy="5648465"/>
          </a:xfrm>
        </p:spPr>
      </p:pic>
      <p:sp>
        <p:nvSpPr>
          <p:cNvPr id="8" name="TextBox 7"/>
          <p:cNvSpPr txBox="1"/>
          <p:nvPr/>
        </p:nvSpPr>
        <p:spPr>
          <a:xfrm>
            <a:off x="304800" y="0"/>
            <a:ext cx="8610600" cy="1323439"/>
          </a:xfrm>
          <a:prstGeom prst="rect">
            <a:avLst/>
          </a:prstGeom>
          <a:noFill/>
        </p:spPr>
        <p:txBody>
          <a:bodyPr wrap="square" rtlCol="0">
            <a:spAutoFit/>
          </a:bodyPr>
          <a:lstStyle/>
          <a:p>
            <a:r>
              <a:rPr lang="en-US" sz="1600" dirty="0" smtClean="0"/>
              <a:t>Mining operations at Potosí in South America gave rise to a large settlement that housed miners and others who supplied food, made charcoal, fashioned tools, and supported the enterprise. In this illustration from the mid-1580s, llamas laden with silver ore descend the mountain (background) while laborers work in the foreground to crush the ore and extract pure silver from it. </a:t>
            </a:r>
            <a:endParaRPr lang="en-US" sz="1600" dirty="0"/>
          </a:p>
        </p:txBody>
      </p:sp>
    </p:spTree>
  </p:cSld>
  <p:clrMapOvr>
    <a:masterClrMapping/>
  </p:clrMapOvr>
  <p:transition>
    <p:random/>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Potosi 1545-1600’s</a:t>
            </a:r>
            <a:endParaRPr lang="en-US" dirty="0"/>
          </a:p>
        </p:txBody>
      </p:sp>
      <p:pic>
        <p:nvPicPr>
          <p:cNvPr id="22531" name="Content Placeholder 6" descr="potosi.jpg"/>
          <p:cNvPicPr>
            <a:picLocks noGrp="1" noChangeAspect="1"/>
          </p:cNvPicPr>
          <p:nvPr>
            <p:ph sz="half" idx="1"/>
          </p:nvPr>
        </p:nvPicPr>
        <p:blipFill>
          <a:blip r:embed="rId2" cstate="print"/>
          <a:srcRect/>
          <a:stretch>
            <a:fillRect/>
          </a:stretch>
        </p:blipFill>
        <p:spPr>
          <a:xfrm>
            <a:off x="609600" y="2286000"/>
            <a:ext cx="3810000" cy="2873375"/>
          </a:xfrm>
        </p:spPr>
      </p:pic>
      <p:sp>
        <p:nvSpPr>
          <p:cNvPr id="22532" name="Content Placeholder 5"/>
          <p:cNvSpPr>
            <a:spLocks noGrp="1"/>
          </p:cNvSpPr>
          <p:nvPr>
            <p:ph sz="half" idx="2"/>
          </p:nvPr>
        </p:nvSpPr>
        <p:spPr>
          <a:xfrm>
            <a:off x="4495800" y="1790700"/>
            <a:ext cx="4419600" cy="4381500"/>
          </a:xfrm>
        </p:spPr>
        <p:txBody>
          <a:bodyPr>
            <a:normAutofit fontScale="92500" lnSpcReduction="20000"/>
          </a:bodyPr>
          <a:lstStyle/>
          <a:p>
            <a:pPr eaLnBrk="1" hangingPunct="1"/>
            <a:r>
              <a:rPr lang="en-US" sz="2000" b="1" dirty="0" smtClean="0"/>
              <a:t>Becomes the largest city in Americas during 16</a:t>
            </a:r>
            <a:r>
              <a:rPr lang="en-US" sz="2000" b="1" baseline="30000" dirty="0" smtClean="0"/>
              <a:t>th</a:t>
            </a:r>
            <a:r>
              <a:rPr lang="en-US" sz="2000" b="1" dirty="0" smtClean="0"/>
              <a:t> century</a:t>
            </a:r>
          </a:p>
          <a:p>
            <a:pPr eaLnBrk="1" hangingPunct="1"/>
            <a:r>
              <a:rPr lang="en-US" sz="2000" b="1" dirty="0" smtClean="0"/>
              <a:t>Large-scale silver mining</a:t>
            </a:r>
          </a:p>
          <a:p>
            <a:pPr eaLnBrk="1" hangingPunct="1"/>
            <a:r>
              <a:rPr lang="en-US" sz="2000" b="1" dirty="0" err="1" smtClean="0"/>
              <a:t>Mita</a:t>
            </a:r>
            <a:r>
              <a:rPr lang="en-US" sz="2000" b="1" dirty="0" smtClean="0"/>
              <a:t>-system of labor</a:t>
            </a:r>
          </a:p>
          <a:p>
            <a:pPr lvl="1" eaLnBrk="1" hangingPunct="1"/>
            <a:r>
              <a:rPr lang="en-US" sz="2000" dirty="0" smtClean="0"/>
              <a:t>Natives required to send 1/7</a:t>
            </a:r>
            <a:r>
              <a:rPr lang="en-US" sz="2000" baseline="30000" dirty="0" smtClean="0"/>
              <a:t>th</a:t>
            </a:r>
            <a:r>
              <a:rPr lang="en-US" sz="2000" dirty="0" smtClean="0"/>
              <a:t> of male pop. To work for 4 months</a:t>
            </a:r>
          </a:p>
          <a:p>
            <a:pPr eaLnBrk="1" hangingPunct="1"/>
            <a:r>
              <a:rPr lang="en-US" sz="2000" b="1" dirty="0" smtClean="0"/>
              <a:t>Low wages, harsh conditions</a:t>
            </a:r>
          </a:p>
          <a:p>
            <a:pPr lvl="1" eaLnBrk="1" hangingPunct="1"/>
            <a:r>
              <a:rPr lang="en-US" sz="1600" b="1" dirty="0" smtClean="0"/>
              <a:t>Haul heavy baskets of silver ore up steep mine shafts</a:t>
            </a:r>
          </a:p>
          <a:p>
            <a:pPr lvl="1" eaLnBrk="1" hangingPunct="1"/>
            <a:r>
              <a:rPr lang="en-US" sz="1600" b="1" dirty="0" smtClean="0"/>
              <a:t>Work w/ toxic mercury to separate silver from its ore</a:t>
            </a:r>
          </a:p>
          <a:p>
            <a:pPr eaLnBrk="1" hangingPunct="1"/>
            <a:r>
              <a:rPr lang="en-US" sz="2000" dirty="0" smtClean="0"/>
              <a:t>Death rates high</a:t>
            </a:r>
          </a:p>
          <a:p>
            <a:pPr eaLnBrk="1" hangingPunct="1"/>
            <a:r>
              <a:rPr lang="en-US" sz="2000" dirty="0" smtClean="0"/>
              <a:t>Population of 150,000 by 1600</a:t>
            </a:r>
          </a:p>
          <a:p>
            <a:pPr eaLnBrk="1" hangingPunct="1"/>
            <a:endParaRPr lang="en-US" dirty="0" smtClean="0"/>
          </a:p>
        </p:txBody>
      </p:sp>
      <p:sp>
        <p:nvSpPr>
          <p:cNvPr id="22533" name="Slide Number Placeholder 3"/>
          <p:cNvSpPr>
            <a:spLocks noGrp="1"/>
          </p:cNvSpPr>
          <p:nvPr>
            <p:ph type="sldNum" sz="quarter" idx="12"/>
          </p:nvPr>
        </p:nvSpPr>
        <p:spPr>
          <a:noFill/>
        </p:spPr>
        <p:txBody>
          <a:bodyPr/>
          <a:lstStyle/>
          <a:p>
            <a:fld id="{D33D0AD6-44A2-4BEA-A632-7C1D34F15F85}" type="slidenum">
              <a:rPr lang="en-US" altLang="en-US" smtClean="0"/>
              <a:pPr/>
              <a:t>32</a:t>
            </a:fld>
            <a:endParaRPr lang="en-US" altLang="en-US" smtClean="0"/>
          </a:p>
        </p:txBody>
      </p:sp>
      <p:sp>
        <p:nvSpPr>
          <p:cNvPr id="22534" name="TextBox 7"/>
          <p:cNvSpPr txBox="1">
            <a:spLocks noChangeArrowheads="1"/>
          </p:cNvSpPr>
          <p:nvPr/>
        </p:nvSpPr>
        <p:spPr bwMode="auto">
          <a:xfrm>
            <a:off x="990600" y="5486400"/>
            <a:ext cx="2438400" cy="923925"/>
          </a:xfrm>
          <a:prstGeom prst="rect">
            <a:avLst/>
          </a:prstGeom>
          <a:noFill/>
          <a:ln w="9525">
            <a:noFill/>
            <a:miter lim="800000"/>
            <a:headEnd/>
            <a:tailEnd/>
          </a:ln>
        </p:spPr>
        <p:txBody>
          <a:bodyPr>
            <a:spAutoFit/>
          </a:bodyPr>
          <a:lstStyle/>
          <a:p>
            <a:pPr algn="ctr"/>
            <a:r>
              <a:rPr lang="en-US"/>
              <a:t>Potosi  in 1553;  13,240 ‘ above sea level</a:t>
            </a:r>
          </a:p>
        </p:txBody>
      </p:sp>
    </p:spTree>
  </p:cSld>
  <p:clrMapOvr>
    <a:masterClrMapping/>
  </p:clrMapOvr>
  <p:transition>
    <p:random/>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p:txBody>
          <a:bodyPr/>
          <a:lstStyle/>
          <a:p>
            <a:pPr eaLnBrk="1" hangingPunct="1">
              <a:defRPr/>
            </a:pPr>
            <a:r>
              <a:rPr lang="en-US" smtClean="0"/>
              <a:t>Global Significance of Silver</a:t>
            </a:r>
          </a:p>
        </p:txBody>
      </p:sp>
      <p:sp>
        <p:nvSpPr>
          <p:cNvPr id="23555" name="Rectangle 3"/>
          <p:cNvSpPr>
            <a:spLocks noGrp="1" noChangeArrowheads="1"/>
          </p:cNvSpPr>
          <p:nvPr>
            <p:ph sz="half" idx="1"/>
          </p:nvPr>
        </p:nvSpPr>
        <p:spPr>
          <a:xfrm>
            <a:off x="0" y="1524000"/>
            <a:ext cx="4953000" cy="4648200"/>
          </a:xfrm>
        </p:spPr>
        <p:txBody>
          <a:bodyPr/>
          <a:lstStyle/>
          <a:p>
            <a:pPr eaLnBrk="1" hangingPunct="1"/>
            <a:r>
              <a:rPr lang="en-US" sz="2000" b="1" dirty="0" smtClean="0"/>
              <a:t>Traveled throughout the world and stimulated global trade</a:t>
            </a:r>
          </a:p>
          <a:p>
            <a:pPr eaLnBrk="1" hangingPunct="1"/>
            <a:r>
              <a:rPr lang="en-US" sz="2000" dirty="0" smtClean="0"/>
              <a:t>Major resource of income for Spanish crown</a:t>
            </a:r>
          </a:p>
          <a:p>
            <a:pPr lvl="1" eaLnBrk="1" hangingPunct="1"/>
            <a:r>
              <a:rPr lang="en-US" sz="2000" dirty="0" smtClean="0"/>
              <a:t>Helped Spanish kings gain wealth and power as well as Europe</a:t>
            </a:r>
          </a:p>
          <a:p>
            <a:pPr lvl="2" eaLnBrk="1" hangingPunct="1"/>
            <a:r>
              <a:rPr lang="en-US" dirty="0" smtClean="0"/>
              <a:t>1/5 of all silver went to the crown</a:t>
            </a:r>
          </a:p>
          <a:p>
            <a:pPr eaLnBrk="1" hangingPunct="1"/>
            <a:r>
              <a:rPr lang="en-US" sz="2000" dirty="0" smtClean="0"/>
              <a:t>Silver taken from Mexico to Philippines in Manila Galleons and then on to Asian markets</a:t>
            </a:r>
          </a:p>
          <a:p>
            <a:pPr eaLnBrk="1" hangingPunct="1"/>
            <a:endParaRPr lang="en-US" dirty="0" smtClean="0"/>
          </a:p>
        </p:txBody>
      </p:sp>
      <p:pic>
        <p:nvPicPr>
          <p:cNvPr id="6" name="Content Placeholder 5" descr="silver trade routes.jpg"/>
          <p:cNvPicPr>
            <a:picLocks noGrp="1" noChangeAspect="1"/>
          </p:cNvPicPr>
          <p:nvPr>
            <p:ph sz="half" idx="2"/>
          </p:nvPr>
        </p:nvPicPr>
        <p:blipFill>
          <a:blip r:embed="rId2"/>
          <a:stretch>
            <a:fillRect/>
          </a:stretch>
        </p:blipFill>
        <p:spPr>
          <a:xfrm>
            <a:off x="4724400" y="2458720"/>
            <a:ext cx="4419600" cy="2676314"/>
          </a:xfrm>
        </p:spPr>
      </p:pic>
      <p:sp>
        <p:nvSpPr>
          <p:cNvPr id="23556" name="Slide Number Placeholder 5"/>
          <p:cNvSpPr>
            <a:spLocks noGrp="1"/>
          </p:cNvSpPr>
          <p:nvPr>
            <p:ph type="sldNum" sz="quarter" idx="12"/>
          </p:nvPr>
        </p:nvSpPr>
        <p:spPr>
          <a:noFill/>
        </p:spPr>
        <p:txBody>
          <a:bodyPr/>
          <a:lstStyle/>
          <a:p>
            <a:fld id="{88B7C406-218C-417B-BBD9-D4C4C0ED472C}" type="slidenum">
              <a:rPr lang="en-US" altLang="en-US" smtClean="0"/>
              <a:pPr/>
              <a:t>33</a:t>
            </a:fld>
            <a:endParaRPr lang="en-US" altLang="en-US" smtClean="0"/>
          </a:p>
        </p:txBody>
      </p:sp>
      <p:sp>
        <p:nvSpPr>
          <p:cNvPr id="7" name="TextBox 6"/>
          <p:cNvSpPr txBox="1"/>
          <p:nvPr/>
        </p:nvSpPr>
        <p:spPr>
          <a:xfrm>
            <a:off x="5105400" y="5638800"/>
            <a:ext cx="3581400" cy="646331"/>
          </a:xfrm>
          <a:prstGeom prst="rect">
            <a:avLst/>
          </a:prstGeom>
          <a:noFill/>
        </p:spPr>
        <p:txBody>
          <a:bodyPr wrap="square" rtlCol="0">
            <a:spAutoFit/>
          </a:bodyPr>
          <a:lstStyle/>
          <a:p>
            <a:pPr eaLnBrk="1" hangingPunct="1"/>
            <a:r>
              <a:rPr lang="en-US" dirty="0" smtClean="0"/>
              <a:t>Silver “went round the world and made the world go round”</a:t>
            </a:r>
          </a:p>
        </p:txBody>
      </p:sp>
    </p:spTree>
  </p:cSld>
  <p:clrMapOvr>
    <a:masterClrMapping/>
  </p:clrMapOvr>
  <p:transition>
    <p:random/>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Grp="1" noChangeArrowheads="1"/>
          </p:cNvSpPr>
          <p:nvPr>
            <p:ph type="title"/>
          </p:nvPr>
        </p:nvSpPr>
        <p:spPr>
          <a:xfrm>
            <a:off x="609599" y="381000"/>
            <a:ext cx="6347713" cy="1219200"/>
          </a:xfrm>
        </p:spPr>
        <p:txBody>
          <a:bodyPr>
            <a:normAutofit fontScale="90000"/>
          </a:bodyPr>
          <a:lstStyle/>
          <a:p>
            <a:pPr algn="ctr" eaLnBrk="1" hangingPunct="1">
              <a:defRPr/>
            </a:pPr>
            <a:r>
              <a:rPr lang="en-US" sz="3800" dirty="0" smtClean="0">
                <a:solidFill>
                  <a:schemeClr val="tx1"/>
                </a:solidFill>
              </a:rPr>
              <a:t>Manila galleon route and the lands of Oceania, 1500-1800</a:t>
            </a:r>
          </a:p>
        </p:txBody>
      </p:sp>
      <p:pic>
        <p:nvPicPr>
          <p:cNvPr id="24579" name="Picture 7" descr="ben57549_2502"/>
          <p:cNvPicPr>
            <a:picLocks noGrp="1" noChangeAspect="1" noChangeArrowheads="1"/>
          </p:cNvPicPr>
          <p:nvPr>
            <p:ph idx="1"/>
          </p:nvPr>
        </p:nvPicPr>
        <p:blipFill>
          <a:blip r:embed="rId2" cstate="print"/>
          <a:srcRect/>
          <a:stretch>
            <a:fillRect/>
          </a:stretch>
        </p:blipFill>
        <p:spPr>
          <a:xfrm>
            <a:off x="545784" y="1600200"/>
            <a:ext cx="8193404" cy="5257800"/>
          </a:xfrm>
          <a:noFill/>
        </p:spPr>
      </p:pic>
      <p:sp>
        <p:nvSpPr>
          <p:cNvPr id="24580" name="Slide Number Placeholder 5"/>
          <p:cNvSpPr>
            <a:spLocks noGrp="1"/>
          </p:cNvSpPr>
          <p:nvPr>
            <p:ph type="sldNum" sz="quarter" idx="12"/>
          </p:nvPr>
        </p:nvSpPr>
        <p:spPr>
          <a:noFill/>
        </p:spPr>
        <p:txBody>
          <a:bodyPr/>
          <a:lstStyle/>
          <a:p>
            <a:fld id="{3E17F882-3C1A-40B2-A34A-E721CD736AB1}" type="slidenum">
              <a:rPr lang="en-US" altLang="en-US" smtClean="0"/>
              <a:pPr/>
              <a:t>34</a:t>
            </a:fld>
            <a:endParaRPr lang="en-US" altLang="en-US" smtClean="0"/>
          </a:p>
        </p:txBody>
      </p:sp>
    </p:spTree>
  </p:cSld>
  <p:clrMapOvr>
    <a:masterClrMapping/>
  </p:clrMapOvr>
  <p:transition>
    <p:random/>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ChangeArrowheads="1"/>
          </p:cNvSpPr>
          <p:nvPr>
            <p:ph type="title"/>
          </p:nvPr>
        </p:nvSpPr>
        <p:spPr/>
        <p:txBody>
          <a:bodyPr/>
          <a:lstStyle/>
          <a:p>
            <a:pPr algn="ctr" eaLnBrk="1" hangingPunct="1">
              <a:defRPr/>
            </a:pPr>
            <a:r>
              <a:rPr lang="en-US" dirty="0" smtClean="0"/>
              <a:t>The Hacienda</a:t>
            </a:r>
          </a:p>
        </p:txBody>
      </p:sp>
      <p:sp>
        <p:nvSpPr>
          <p:cNvPr id="25603" name="Rectangle 3"/>
          <p:cNvSpPr>
            <a:spLocks noGrp="1" noChangeArrowheads="1"/>
          </p:cNvSpPr>
          <p:nvPr>
            <p:ph idx="1"/>
          </p:nvPr>
        </p:nvSpPr>
        <p:spPr>
          <a:xfrm>
            <a:off x="0" y="1524000"/>
            <a:ext cx="3810000" cy="4648200"/>
          </a:xfrm>
        </p:spPr>
        <p:txBody>
          <a:bodyPr>
            <a:normAutofit fontScale="85000" lnSpcReduction="10000"/>
          </a:bodyPr>
          <a:lstStyle/>
          <a:p>
            <a:pPr eaLnBrk="1" hangingPunct="1"/>
            <a:r>
              <a:rPr lang="en-US" sz="2400" dirty="0" smtClean="0"/>
              <a:t>Apart from mining, </a:t>
            </a:r>
            <a:r>
              <a:rPr lang="en-US" sz="2400" b="1" dirty="0" smtClean="0"/>
              <a:t>farming, stock raising, and craft production was also the principal occupations</a:t>
            </a:r>
          </a:p>
          <a:p>
            <a:pPr eaLnBrk="1" hangingPunct="1"/>
            <a:r>
              <a:rPr lang="en-US" sz="2400" b="1" dirty="0" smtClean="0"/>
              <a:t>Hacienda:  The estate that produced </a:t>
            </a:r>
            <a:r>
              <a:rPr lang="en-US" sz="2400" b="1" dirty="0" smtClean="0"/>
              <a:t>foodstuffs</a:t>
            </a:r>
            <a:r>
              <a:rPr lang="en-US" sz="2400" b="1" dirty="0" smtClean="0"/>
              <a:t>, crafts for towns, </a:t>
            </a:r>
            <a:r>
              <a:rPr lang="en-US" sz="2400" b="1" dirty="0" smtClean="0"/>
              <a:t>cities</a:t>
            </a:r>
            <a:endParaRPr lang="en-US" sz="2400" b="1" dirty="0" smtClean="0"/>
          </a:p>
          <a:p>
            <a:pPr eaLnBrk="1" hangingPunct="1"/>
            <a:r>
              <a:rPr lang="en-US" sz="2400" b="1" dirty="0" smtClean="0"/>
              <a:t>Produced for local markets in mining districts, towns</a:t>
            </a:r>
          </a:p>
          <a:p>
            <a:pPr eaLnBrk="1" hangingPunct="1"/>
            <a:r>
              <a:rPr lang="en-US" sz="2400" dirty="0" smtClean="0"/>
              <a:t>Large estates produce products of European origin</a:t>
            </a:r>
          </a:p>
          <a:p>
            <a:pPr lvl="1" eaLnBrk="1" hangingPunct="1"/>
            <a:r>
              <a:rPr lang="en-US" sz="2400" dirty="0" smtClean="0"/>
              <a:t>Wheat, grapes, meat from pigs, cattle</a:t>
            </a:r>
          </a:p>
        </p:txBody>
      </p:sp>
      <p:sp>
        <p:nvSpPr>
          <p:cNvPr id="25604" name="Slide Number Placeholder 5"/>
          <p:cNvSpPr>
            <a:spLocks noGrp="1"/>
          </p:cNvSpPr>
          <p:nvPr>
            <p:ph type="sldNum" sz="quarter" idx="12"/>
          </p:nvPr>
        </p:nvSpPr>
        <p:spPr>
          <a:noFill/>
        </p:spPr>
        <p:txBody>
          <a:bodyPr/>
          <a:lstStyle/>
          <a:p>
            <a:fld id="{9ECF0F43-D7ED-4EEA-9D19-8AFAB36D931C}" type="slidenum">
              <a:rPr lang="en-US" altLang="en-US" smtClean="0"/>
              <a:pPr/>
              <a:t>35</a:t>
            </a:fld>
            <a:endParaRPr lang="en-US" altLang="en-US" smtClean="0"/>
          </a:p>
        </p:txBody>
      </p:sp>
      <p:pic>
        <p:nvPicPr>
          <p:cNvPr id="5" name="Picture 4" descr="hacienda.jpg"/>
          <p:cNvPicPr>
            <a:picLocks noChangeAspect="1"/>
          </p:cNvPicPr>
          <p:nvPr/>
        </p:nvPicPr>
        <p:blipFill>
          <a:blip r:embed="rId2"/>
          <a:stretch>
            <a:fillRect/>
          </a:stretch>
        </p:blipFill>
        <p:spPr>
          <a:xfrm>
            <a:off x="3733800" y="2015958"/>
            <a:ext cx="5410200" cy="4232441"/>
          </a:xfrm>
          <a:prstGeom prst="rect">
            <a:avLst/>
          </a:prstGeom>
        </p:spPr>
      </p:pic>
    </p:spTree>
  </p:cSld>
  <p:clrMapOvr>
    <a:masterClrMapping/>
  </p:clrMapOvr>
  <p:transition>
    <p:random/>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1" y="609600"/>
            <a:ext cx="7924800" cy="685800"/>
          </a:xfrm>
        </p:spPr>
        <p:txBody>
          <a:bodyPr/>
          <a:lstStyle/>
          <a:p>
            <a:r>
              <a:rPr lang="en-US" dirty="0" smtClean="0"/>
              <a:t>Labor Systems:  </a:t>
            </a:r>
            <a:r>
              <a:rPr lang="en-US" i="1" dirty="0" err="1" smtClean="0"/>
              <a:t>Encomienda</a:t>
            </a:r>
            <a:r>
              <a:rPr lang="en-US" dirty="0" smtClean="0"/>
              <a:t> System</a:t>
            </a:r>
            <a:endParaRPr lang="en-US" dirty="0"/>
          </a:p>
        </p:txBody>
      </p:sp>
      <p:sp>
        <p:nvSpPr>
          <p:cNvPr id="3" name="Content Placeholder 2"/>
          <p:cNvSpPr>
            <a:spLocks noGrp="1"/>
          </p:cNvSpPr>
          <p:nvPr>
            <p:ph idx="1"/>
          </p:nvPr>
        </p:nvSpPr>
        <p:spPr>
          <a:xfrm>
            <a:off x="304800" y="1676400"/>
            <a:ext cx="8610600" cy="4495800"/>
          </a:xfrm>
        </p:spPr>
        <p:txBody>
          <a:bodyPr>
            <a:normAutofit fontScale="92500" lnSpcReduction="20000"/>
          </a:bodyPr>
          <a:lstStyle/>
          <a:p>
            <a:pPr eaLnBrk="1" hangingPunct="1"/>
            <a:r>
              <a:rPr lang="en-US" sz="2800" b="1" i="1" dirty="0" err="1" smtClean="0"/>
              <a:t>Encomienda</a:t>
            </a:r>
            <a:r>
              <a:rPr lang="en-US" sz="2800" dirty="0" smtClean="0"/>
              <a:t> system of utilizing native labor force</a:t>
            </a:r>
          </a:p>
          <a:p>
            <a:pPr lvl="1" eaLnBrk="1" hangingPunct="1"/>
            <a:r>
              <a:rPr lang="en-US" sz="2800" dirty="0" smtClean="0"/>
              <a:t>Originally used during </a:t>
            </a:r>
            <a:r>
              <a:rPr lang="en-US" sz="2800" dirty="0" err="1" smtClean="0"/>
              <a:t>Reconquista</a:t>
            </a:r>
            <a:r>
              <a:rPr lang="en-US" sz="2800" dirty="0" smtClean="0"/>
              <a:t>:  used defeated Moorish population </a:t>
            </a:r>
          </a:p>
          <a:p>
            <a:pPr eaLnBrk="1" hangingPunct="1"/>
            <a:r>
              <a:rPr lang="en-US" sz="2800" dirty="0" smtClean="0"/>
              <a:t>Rampant abuses 1520-1540</a:t>
            </a:r>
          </a:p>
          <a:p>
            <a:pPr lvl="1" eaLnBrk="1" hangingPunct="1"/>
            <a:r>
              <a:rPr lang="en-US" sz="2800" dirty="0" smtClean="0"/>
              <a:t>Overworked them, demanded tribute</a:t>
            </a:r>
          </a:p>
          <a:p>
            <a:pPr eaLnBrk="1" hangingPunct="1"/>
            <a:r>
              <a:rPr lang="en-US" sz="2800" dirty="0" smtClean="0"/>
              <a:t>Gradually replaced by </a:t>
            </a:r>
            <a:r>
              <a:rPr lang="en-US" sz="2800" b="1" dirty="0" smtClean="0"/>
              <a:t>debt patronage</a:t>
            </a:r>
          </a:p>
          <a:p>
            <a:pPr lvl="1" eaLnBrk="1" hangingPunct="1"/>
            <a:r>
              <a:rPr lang="en-US" sz="2800" dirty="0" smtClean="0"/>
              <a:t>Spanish landowners </a:t>
            </a:r>
            <a:r>
              <a:rPr lang="en-US" sz="2800" b="1" dirty="0" smtClean="0"/>
              <a:t>advance loans to natives to buy seeds, tools etc.</a:t>
            </a:r>
          </a:p>
          <a:p>
            <a:pPr lvl="1" eaLnBrk="1" hangingPunct="1"/>
            <a:r>
              <a:rPr lang="en-US" sz="2800" b="1" dirty="0" smtClean="0"/>
              <a:t>Peasants repay loans with cheap labor</a:t>
            </a:r>
          </a:p>
          <a:p>
            <a:pPr lvl="1" eaLnBrk="1" hangingPunct="1"/>
            <a:r>
              <a:rPr lang="en-US" sz="2800" b="1" dirty="0" smtClean="0"/>
              <a:t>So low wages they couldn’t repay</a:t>
            </a:r>
          </a:p>
          <a:p>
            <a:endParaRPr lang="en-US" dirty="0"/>
          </a:p>
        </p:txBody>
      </p:sp>
      <p:sp>
        <p:nvSpPr>
          <p:cNvPr id="4" name="Slide Number Placeholder 3"/>
          <p:cNvSpPr>
            <a:spLocks noGrp="1"/>
          </p:cNvSpPr>
          <p:nvPr>
            <p:ph type="sldNum" sz="quarter" idx="12"/>
          </p:nvPr>
        </p:nvSpPr>
        <p:spPr/>
        <p:txBody>
          <a:bodyPr/>
          <a:lstStyle/>
          <a:p>
            <a:pPr>
              <a:defRPr/>
            </a:pPr>
            <a:fld id="{1BD2E5A1-A696-4ABD-8FB1-289AA1135E9C}" type="slidenum">
              <a:rPr lang="en-US" altLang="en-US" smtClean="0"/>
              <a:pPr>
                <a:defRPr/>
              </a:pPr>
              <a:t>36</a:t>
            </a:fld>
            <a:endParaRPr lang="en-US" altLang="en-US"/>
          </a:p>
        </p:txBody>
      </p:sp>
    </p:spTree>
  </p:cSld>
  <p:clrMapOvr>
    <a:masterClrMapping/>
  </p:clrMapOvr>
  <p:transition>
    <p:random/>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p:txBody>
          <a:bodyPr/>
          <a:lstStyle/>
          <a:p>
            <a:pPr eaLnBrk="1" hangingPunct="1">
              <a:defRPr/>
            </a:pPr>
            <a:r>
              <a:rPr lang="en-US" dirty="0" smtClean="0"/>
              <a:t>Resistance to Spanish Rule</a:t>
            </a:r>
          </a:p>
        </p:txBody>
      </p:sp>
      <p:sp>
        <p:nvSpPr>
          <p:cNvPr id="27651" name="Rectangle 3"/>
          <p:cNvSpPr>
            <a:spLocks noGrp="1" noChangeArrowheads="1"/>
          </p:cNvSpPr>
          <p:nvPr>
            <p:ph sz="half" idx="1"/>
          </p:nvPr>
        </p:nvSpPr>
        <p:spPr>
          <a:xfrm>
            <a:off x="304800" y="1790700"/>
            <a:ext cx="4648200" cy="4381500"/>
          </a:xfrm>
        </p:spPr>
        <p:txBody>
          <a:bodyPr/>
          <a:lstStyle/>
          <a:p>
            <a:pPr eaLnBrk="1" hangingPunct="1"/>
            <a:r>
              <a:rPr lang="en-US" sz="2400" dirty="0" smtClean="0"/>
              <a:t>Rebellion</a:t>
            </a:r>
          </a:p>
          <a:p>
            <a:pPr lvl="1" eaLnBrk="1" hangingPunct="1"/>
            <a:r>
              <a:rPr lang="en-US" sz="2400" b="1" dirty="0" smtClean="0"/>
              <a:t>Ex. Peru 1780 </a:t>
            </a:r>
            <a:r>
              <a:rPr lang="en-US" sz="2400" b="1" dirty="0" err="1" smtClean="0"/>
              <a:t>Túpac</a:t>
            </a:r>
            <a:r>
              <a:rPr lang="en-US" sz="2400" b="1" dirty="0" smtClean="0"/>
              <a:t> </a:t>
            </a:r>
            <a:r>
              <a:rPr lang="en-US" sz="2400" b="1" dirty="0" err="1" smtClean="0"/>
              <a:t>Amaru</a:t>
            </a:r>
            <a:r>
              <a:rPr lang="en-US" sz="2400" b="1" dirty="0" smtClean="0"/>
              <a:t> Rebellion</a:t>
            </a:r>
          </a:p>
          <a:p>
            <a:pPr lvl="2" eaLnBrk="1" hangingPunct="1"/>
            <a:r>
              <a:rPr lang="en-US" sz="2000" dirty="0" smtClean="0"/>
              <a:t>Named after the last Incan ruler who was beheaded by Spanish in 1572</a:t>
            </a:r>
          </a:p>
          <a:p>
            <a:pPr lvl="2" eaLnBrk="1" hangingPunct="1"/>
            <a:r>
              <a:rPr lang="en-US" sz="2000" dirty="0" smtClean="0"/>
              <a:t>60,000 natives revolt</a:t>
            </a:r>
          </a:p>
          <a:p>
            <a:pPr lvl="2" eaLnBrk="1" hangingPunct="1"/>
            <a:r>
              <a:rPr lang="en-US" sz="2000" dirty="0" smtClean="0"/>
              <a:t>Held out for 2 years until Spanish suppress it and kill thousands</a:t>
            </a:r>
          </a:p>
        </p:txBody>
      </p:sp>
      <p:pic>
        <p:nvPicPr>
          <p:cNvPr id="8" name="Content Placeholder 7" descr="tupac.jpg"/>
          <p:cNvPicPr>
            <a:picLocks noGrp="1" noChangeAspect="1"/>
          </p:cNvPicPr>
          <p:nvPr>
            <p:ph sz="half" idx="2"/>
          </p:nvPr>
        </p:nvPicPr>
        <p:blipFill>
          <a:blip r:embed="rId2"/>
          <a:stretch>
            <a:fillRect/>
          </a:stretch>
        </p:blipFill>
        <p:spPr>
          <a:xfrm>
            <a:off x="4953000" y="1676400"/>
            <a:ext cx="3810000" cy="3798778"/>
          </a:xfrm>
        </p:spPr>
      </p:pic>
      <p:sp>
        <p:nvSpPr>
          <p:cNvPr id="27652" name="Slide Number Placeholder 5"/>
          <p:cNvSpPr>
            <a:spLocks noGrp="1"/>
          </p:cNvSpPr>
          <p:nvPr>
            <p:ph type="sldNum" sz="quarter" idx="12"/>
          </p:nvPr>
        </p:nvSpPr>
        <p:spPr>
          <a:noFill/>
        </p:spPr>
        <p:txBody>
          <a:bodyPr/>
          <a:lstStyle/>
          <a:p>
            <a:fld id="{070900D9-7890-464A-8414-7410FA0CB063}" type="slidenum">
              <a:rPr lang="en-US" altLang="en-US" smtClean="0"/>
              <a:pPr/>
              <a:t>37</a:t>
            </a:fld>
            <a:endParaRPr lang="en-US" altLang="en-US" smtClean="0"/>
          </a:p>
        </p:txBody>
      </p:sp>
      <p:sp>
        <p:nvSpPr>
          <p:cNvPr id="9" name="TextBox 8"/>
          <p:cNvSpPr txBox="1"/>
          <p:nvPr/>
        </p:nvSpPr>
        <p:spPr>
          <a:xfrm>
            <a:off x="4800601" y="5486400"/>
            <a:ext cx="4343400" cy="923330"/>
          </a:xfrm>
          <a:prstGeom prst="rect">
            <a:avLst/>
          </a:prstGeom>
          <a:noFill/>
        </p:spPr>
        <p:txBody>
          <a:bodyPr wrap="square" rtlCol="0">
            <a:spAutoFit/>
          </a:bodyPr>
          <a:lstStyle/>
          <a:p>
            <a:r>
              <a:rPr lang="en-US" dirty="0" err="1" smtClean="0"/>
              <a:t>Tupac</a:t>
            </a:r>
            <a:r>
              <a:rPr lang="en-US" dirty="0" smtClean="0"/>
              <a:t> </a:t>
            </a:r>
            <a:r>
              <a:rPr lang="en-US" dirty="0" err="1" smtClean="0"/>
              <a:t>Amaru</a:t>
            </a:r>
            <a:r>
              <a:rPr lang="en-US" dirty="0" smtClean="0"/>
              <a:t> </a:t>
            </a:r>
            <a:r>
              <a:rPr lang="en-US" dirty="0" err="1" smtClean="0"/>
              <a:t>Shakur</a:t>
            </a:r>
            <a:r>
              <a:rPr lang="en-US" dirty="0" smtClean="0"/>
              <a:t> originally named </a:t>
            </a:r>
            <a:r>
              <a:rPr lang="en-US" dirty="0" err="1" smtClean="0"/>
              <a:t>Lesane</a:t>
            </a:r>
            <a:r>
              <a:rPr lang="en-US" dirty="0" smtClean="0"/>
              <a:t> Parish Crooks changed it to </a:t>
            </a:r>
            <a:r>
              <a:rPr lang="en-US" dirty="0" err="1" smtClean="0"/>
              <a:t>Tupac</a:t>
            </a:r>
            <a:r>
              <a:rPr lang="en-US" dirty="0" smtClean="0"/>
              <a:t> </a:t>
            </a:r>
            <a:r>
              <a:rPr lang="en-US" dirty="0" err="1" smtClean="0"/>
              <a:t>Amaru</a:t>
            </a:r>
            <a:r>
              <a:rPr lang="en-US" dirty="0" smtClean="0"/>
              <a:t> meaning “Shining Serpent”</a:t>
            </a:r>
            <a:endParaRPr lang="en-US" dirty="0"/>
          </a:p>
        </p:txBody>
      </p:sp>
    </p:spTree>
  </p:cSld>
  <p:clrMapOvr>
    <a:masterClrMapping/>
  </p:clrMapOvr>
  <p:transition>
    <p:random/>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Indigenous Peoples Turn to King for Protection Against Colonists</a:t>
            </a:r>
            <a:endParaRPr lang="en-US" dirty="0"/>
          </a:p>
        </p:txBody>
      </p:sp>
      <p:pic>
        <p:nvPicPr>
          <p:cNvPr id="6" name="Content Placeholder 5" descr="Spanish complaint.jpg"/>
          <p:cNvPicPr>
            <a:picLocks noGrp="1" noChangeAspect="1"/>
          </p:cNvPicPr>
          <p:nvPr>
            <p:ph sz="half" idx="1"/>
          </p:nvPr>
        </p:nvPicPr>
        <p:blipFill>
          <a:blip r:embed="rId2"/>
          <a:stretch>
            <a:fillRect/>
          </a:stretch>
        </p:blipFill>
        <p:spPr>
          <a:xfrm>
            <a:off x="689163" y="2160588"/>
            <a:ext cx="2928561" cy="3881437"/>
          </a:xfrm>
        </p:spPr>
      </p:pic>
      <p:sp>
        <p:nvSpPr>
          <p:cNvPr id="4" name="Content Placeholder 3"/>
          <p:cNvSpPr>
            <a:spLocks noGrp="1"/>
          </p:cNvSpPr>
          <p:nvPr>
            <p:ph sz="half" idx="2"/>
          </p:nvPr>
        </p:nvSpPr>
        <p:spPr/>
        <p:txBody>
          <a:bodyPr>
            <a:normAutofit fontScale="85000" lnSpcReduction="20000"/>
          </a:bodyPr>
          <a:lstStyle/>
          <a:p>
            <a:r>
              <a:rPr lang="en-US" sz="2000" dirty="0" smtClean="0"/>
              <a:t>Felipe </a:t>
            </a:r>
            <a:r>
              <a:rPr lang="en-US" sz="2000" dirty="0" err="1" smtClean="0"/>
              <a:t>Guaman</a:t>
            </a:r>
            <a:r>
              <a:rPr lang="en-US" sz="2000" dirty="0" smtClean="0"/>
              <a:t> </a:t>
            </a:r>
            <a:r>
              <a:rPr lang="en-US" sz="2000" dirty="0" err="1" smtClean="0"/>
              <a:t>Poma</a:t>
            </a:r>
            <a:r>
              <a:rPr lang="en-US" sz="2000" dirty="0" smtClean="0"/>
              <a:t> de Ayala depicted himself several times in his letter of complaint. Here, kneeling, he presents a copy of his work to the king of Spain. In fact, </a:t>
            </a:r>
            <a:r>
              <a:rPr lang="en-US" sz="2000" dirty="0" err="1" smtClean="0"/>
              <a:t>Guaman</a:t>
            </a:r>
            <a:r>
              <a:rPr lang="en-US" sz="2000" dirty="0" smtClean="0"/>
              <a:t> </a:t>
            </a:r>
            <a:r>
              <a:rPr lang="en-US" sz="2000" dirty="0" err="1" smtClean="0"/>
              <a:t>Poma</a:t>
            </a:r>
            <a:r>
              <a:rPr lang="en-US" sz="2000" dirty="0" smtClean="0"/>
              <a:t> never traveled to Spain, and his letter never reached the king. Nevertheless, </a:t>
            </a:r>
            <a:r>
              <a:rPr lang="en-US" sz="2000" dirty="0" err="1" smtClean="0"/>
              <a:t>Guaman</a:t>
            </a:r>
            <a:r>
              <a:rPr lang="en-US" sz="2000" dirty="0" smtClean="0"/>
              <a:t> </a:t>
            </a:r>
            <a:r>
              <a:rPr lang="en-US" sz="2000" dirty="0" err="1" smtClean="0"/>
              <a:t>Poma's</a:t>
            </a:r>
            <a:r>
              <a:rPr lang="en-US" sz="2000" dirty="0" smtClean="0"/>
              <a:t> illustrations offer remarkable images of early colonial Peru. </a:t>
            </a:r>
          </a:p>
          <a:p>
            <a:r>
              <a:rPr lang="en-US" sz="2000" dirty="0" smtClean="0"/>
              <a:t>He wrote passionately about abuses</a:t>
            </a:r>
            <a:endParaRPr lang="en-US" sz="2000" dirty="0"/>
          </a:p>
        </p:txBody>
      </p:sp>
      <p:sp>
        <p:nvSpPr>
          <p:cNvPr id="5" name="Slide Number Placeholder 4"/>
          <p:cNvSpPr>
            <a:spLocks noGrp="1"/>
          </p:cNvSpPr>
          <p:nvPr>
            <p:ph type="sldNum" sz="quarter" idx="12"/>
          </p:nvPr>
        </p:nvSpPr>
        <p:spPr/>
        <p:txBody>
          <a:bodyPr/>
          <a:lstStyle/>
          <a:p>
            <a:pPr>
              <a:defRPr/>
            </a:pPr>
            <a:fld id="{72814667-3150-43F0-82E8-BCDB7A9A1FF1}" type="slidenum">
              <a:rPr lang="en-US" altLang="en-US" smtClean="0"/>
              <a:pPr>
                <a:defRPr/>
              </a:pPr>
              <a:t>38</a:t>
            </a:fld>
            <a:endParaRPr lang="en-US" altLang="en-US"/>
          </a:p>
        </p:txBody>
      </p:sp>
    </p:spTree>
  </p:cSld>
  <p:clrMapOvr>
    <a:masterClrMapping/>
  </p:clrMapOvr>
  <p:transition>
    <p:random/>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Sugar and Slavery in Portuguese Brazil</a:t>
            </a:r>
            <a:endParaRPr lang="en-US" dirty="0"/>
          </a:p>
        </p:txBody>
      </p:sp>
      <p:sp>
        <p:nvSpPr>
          <p:cNvPr id="3" name="Content Placeholder 2"/>
          <p:cNvSpPr>
            <a:spLocks noGrp="1"/>
          </p:cNvSpPr>
          <p:nvPr>
            <p:ph idx="1"/>
          </p:nvPr>
        </p:nvSpPr>
        <p:spPr/>
        <p:txBody>
          <a:bodyPr/>
          <a:lstStyle/>
          <a:p>
            <a:r>
              <a:rPr lang="en-US" dirty="0" smtClean="0"/>
              <a:t>Empire dependent on the Sugar Trade</a:t>
            </a:r>
          </a:p>
          <a:p>
            <a:r>
              <a:rPr lang="en-US" dirty="0" smtClean="0"/>
              <a:t>Different labor recruitment:  African slaves</a:t>
            </a:r>
            <a:endParaRPr lang="en-US" dirty="0"/>
          </a:p>
        </p:txBody>
      </p:sp>
      <p:sp>
        <p:nvSpPr>
          <p:cNvPr id="5" name="Slide Number Placeholder 4"/>
          <p:cNvSpPr>
            <a:spLocks noGrp="1"/>
          </p:cNvSpPr>
          <p:nvPr>
            <p:ph type="sldNum" sz="quarter" idx="12"/>
          </p:nvPr>
        </p:nvSpPr>
        <p:spPr/>
        <p:txBody>
          <a:bodyPr/>
          <a:lstStyle/>
          <a:p>
            <a:pPr>
              <a:defRPr/>
            </a:pPr>
            <a:fld id="{72814667-3150-43F0-82E8-BCDB7A9A1FF1}" type="slidenum">
              <a:rPr lang="en-US" altLang="en-US" smtClean="0"/>
              <a:pPr>
                <a:defRPr/>
              </a:pPr>
              <a:t>39</a:t>
            </a:fld>
            <a:endParaRPr lang="en-US" altLang="en-US"/>
          </a:p>
        </p:txBody>
      </p:sp>
    </p:spTree>
  </p:cSld>
  <p:clrMapOvr>
    <a:masterClrMapping/>
  </p:clrMapOvr>
  <p:transition>
    <p:rand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52400" y="228600"/>
            <a:ext cx="8381999" cy="1701800"/>
          </a:xfrm>
        </p:spPr>
        <p:txBody>
          <a:bodyPr>
            <a:normAutofit fontScale="90000"/>
          </a:bodyPr>
          <a:lstStyle/>
          <a:p>
            <a:r>
              <a:rPr lang="en-US" sz="2000" dirty="0"/>
              <a:t>One of the earliest European depictions of Native Americans was this engraving of 1505. The caption informed readers that American peoples lived in communal society, where men took several wives but none had private possessions, and that they routinely smoked and consumed the bodies of slain enemies. How might such representations have shaped European ideas about native Americans? </a:t>
            </a:r>
          </a:p>
        </p:txBody>
      </p:sp>
      <p:sp>
        <p:nvSpPr>
          <p:cNvPr id="5" name="Slide Number Placeholder 4"/>
          <p:cNvSpPr>
            <a:spLocks noGrp="1"/>
          </p:cNvSpPr>
          <p:nvPr>
            <p:ph type="sldNum" sz="quarter" idx="12"/>
          </p:nvPr>
        </p:nvSpPr>
        <p:spPr/>
        <p:txBody>
          <a:bodyPr/>
          <a:lstStyle/>
          <a:p>
            <a:pPr>
              <a:defRPr/>
            </a:pPr>
            <a:fld id="{72814667-3150-43F0-82E8-BCDB7A9A1FF1}" type="slidenum">
              <a:rPr lang="en-US" altLang="en-US" smtClean="0"/>
              <a:pPr>
                <a:defRPr/>
              </a:pPr>
              <a:t>4</a:t>
            </a:fld>
            <a:endParaRPr lang="en-US" alt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2076308"/>
            <a:ext cx="6762750" cy="4814674"/>
          </a:xfrm>
          <a:prstGeom prst="rect">
            <a:avLst/>
          </a:prstGeom>
        </p:spPr>
      </p:pic>
    </p:spTree>
    <p:extLst>
      <p:ext uri="{BB962C8B-B14F-4D97-AF65-F5344CB8AC3E}">
        <p14:creationId xmlns:p14="http://schemas.microsoft.com/office/powerpoint/2010/main" val="4241005660"/>
      </p:ext>
    </p:extLst>
  </p:cSld>
  <p:clrMapOvr>
    <a:masterClrMapping/>
  </p:clrMapOvr>
  <p:transition>
    <p:random/>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title"/>
          </p:nvPr>
        </p:nvSpPr>
        <p:spPr/>
        <p:txBody>
          <a:bodyPr/>
          <a:lstStyle/>
          <a:p>
            <a:pPr algn="ctr" eaLnBrk="1" hangingPunct="1">
              <a:defRPr/>
            </a:pPr>
            <a:r>
              <a:rPr lang="en-US" dirty="0" smtClean="0"/>
              <a:t>The Sugar Mill:  The “</a:t>
            </a:r>
            <a:r>
              <a:rPr lang="en-US" dirty="0" err="1" smtClean="0"/>
              <a:t>Engenho</a:t>
            </a:r>
            <a:r>
              <a:rPr lang="en-US" dirty="0" smtClean="0"/>
              <a:t>”</a:t>
            </a:r>
          </a:p>
        </p:txBody>
      </p:sp>
      <p:sp>
        <p:nvSpPr>
          <p:cNvPr id="27651" name="Rectangle 3"/>
          <p:cNvSpPr>
            <a:spLocks noGrp="1" noChangeArrowheads="1"/>
          </p:cNvSpPr>
          <p:nvPr>
            <p:ph sz="half" idx="1"/>
          </p:nvPr>
        </p:nvSpPr>
        <p:spPr>
          <a:xfrm>
            <a:off x="381000" y="1790700"/>
            <a:ext cx="4572000" cy="4381500"/>
          </a:xfrm>
        </p:spPr>
        <p:txBody>
          <a:bodyPr>
            <a:normAutofit fontScale="92500" lnSpcReduction="10000"/>
          </a:bodyPr>
          <a:lstStyle/>
          <a:p>
            <a:pPr marL="342900" lvl="1" indent="-342900" eaLnBrk="1" hangingPunct="1">
              <a:lnSpc>
                <a:spcPct val="90000"/>
              </a:lnSpc>
              <a:buSzPct val="90000"/>
              <a:buFont typeface="Wingdings" charset="2"/>
              <a:buChar char="n"/>
              <a:defRPr/>
            </a:pPr>
            <a:r>
              <a:rPr lang="en-US" sz="2000" dirty="0" smtClean="0"/>
              <a:t>Portuguese word referring to the mill</a:t>
            </a:r>
          </a:p>
          <a:p>
            <a:pPr marL="342900" lvl="1" indent="-342900" eaLnBrk="1" hangingPunct="1">
              <a:lnSpc>
                <a:spcPct val="90000"/>
              </a:lnSpc>
              <a:buSzPct val="90000"/>
              <a:buFont typeface="Wingdings" charset="2"/>
              <a:buChar char="n"/>
              <a:defRPr/>
            </a:pPr>
            <a:r>
              <a:rPr lang="en-US" sz="2000" b="1" dirty="0" smtClean="0"/>
              <a:t>Most complex business enterprises in the Americas </a:t>
            </a:r>
          </a:p>
          <a:p>
            <a:pPr eaLnBrk="1" hangingPunct="1">
              <a:lnSpc>
                <a:spcPct val="90000"/>
              </a:lnSpc>
              <a:defRPr/>
            </a:pPr>
            <a:r>
              <a:rPr lang="en-US" sz="2000" dirty="0" smtClean="0"/>
              <a:t>Came to include the complex of land, labor, </a:t>
            </a:r>
            <a:r>
              <a:rPr lang="en-US" sz="2000" dirty="0" err="1" smtClean="0"/>
              <a:t>bldgs</a:t>
            </a:r>
            <a:r>
              <a:rPr lang="en-US" sz="2000" dirty="0" smtClean="0"/>
              <a:t>, animals, capital etc. all related to production of sugar</a:t>
            </a:r>
          </a:p>
          <a:p>
            <a:pPr eaLnBrk="1" hangingPunct="1">
              <a:lnSpc>
                <a:spcPct val="90000"/>
              </a:lnSpc>
              <a:defRPr/>
            </a:pPr>
            <a:r>
              <a:rPr lang="en-US" sz="2000" dirty="0" smtClean="0"/>
              <a:t>Dependant on heavy labor and specialized skills on the process</a:t>
            </a:r>
          </a:p>
          <a:p>
            <a:pPr eaLnBrk="1" hangingPunct="1">
              <a:lnSpc>
                <a:spcPct val="90000"/>
              </a:lnSpc>
              <a:defRPr/>
            </a:pPr>
            <a:r>
              <a:rPr lang="en-US" sz="2000" dirty="0" smtClean="0"/>
              <a:t>Process</a:t>
            </a:r>
          </a:p>
          <a:p>
            <a:pPr lvl="1" eaLnBrk="1" hangingPunct="1">
              <a:lnSpc>
                <a:spcPct val="90000"/>
              </a:lnSpc>
              <a:defRPr/>
            </a:pPr>
            <a:r>
              <a:rPr lang="en-US" sz="1600" dirty="0" smtClean="0"/>
              <a:t>Sugarcane to molasses, or refined to sugar for export </a:t>
            </a:r>
          </a:p>
          <a:p>
            <a:pPr eaLnBrk="1" hangingPunct="1">
              <a:lnSpc>
                <a:spcPct val="90000"/>
              </a:lnSpc>
              <a:defRPr/>
            </a:pPr>
            <a:r>
              <a:rPr lang="en-US" sz="2000" dirty="0" smtClean="0"/>
              <a:t>Low profit margins, but privileged status for Portuguese planters and owners</a:t>
            </a:r>
          </a:p>
          <a:p>
            <a:pPr lvl="1" eaLnBrk="1" hangingPunct="1">
              <a:lnSpc>
                <a:spcPct val="90000"/>
              </a:lnSpc>
              <a:buFontTx/>
              <a:buNone/>
              <a:defRPr/>
            </a:pPr>
            <a:endParaRPr lang="en-US" dirty="0" smtClean="0"/>
          </a:p>
          <a:p>
            <a:pPr lvl="1" eaLnBrk="1" hangingPunct="1">
              <a:lnSpc>
                <a:spcPct val="90000"/>
              </a:lnSpc>
              <a:buFont typeface="Wingdings" charset="2"/>
              <a:buNone/>
              <a:defRPr/>
            </a:pPr>
            <a:endParaRPr lang="en-US" dirty="0" smtClean="0"/>
          </a:p>
          <a:p>
            <a:pPr eaLnBrk="1" hangingPunct="1">
              <a:lnSpc>
                <a:spcPct val="90000"/>
              </a:lnSpc>
              <a:defRPr/>
            </a:pPr>
            <a:endParaRPr lang="en-US" dirty="0" smtClean="0"/>
          </a:p>
        </p:txBody>
      </p:sp>
      <p:pic>
        <p:nvPicPr>
          <p:cNvPr id="28676" name="Content Placeholder 5" descr="sugar cane press in brazil.jpg"/>
          <p:cNvPicPr>
            <a:picLocks noGrp="1" noChangeAspect="1"/>
          </p:cNvPicPr>
          <p:nvPr>
            <p:ph sz="half" idx="2"/>
          </p:nvPr>
        </p:nvPicPr>
        <p:blipFill>
          <a:blip r:embed="rId2" cstate="print"/>
          <a:stretch>
            <a:fillRect/>
          </a:stretch>
        </p:blipFill>
        <p:spPr>
          <a:xfrm>
            <a:off x="5564474" y="1213526"/>
            <a:ext cx="3303022" cy="4958674"/>
          </a:xfrm>
        </p:spPr>
      </p:pic>
      <p:sp>
        <p:nvSpPr>
          <p:cNvPr id="28677" name="Slide Number Placeholder 5"/>
          <p:cNvSpPr>
            <a:spLocks noGrp="1"/>
          </p:cNvSpPr>
          <p:nvPr>
            <p:ph type="sldNum" sz="quarter" idx="12"/>
          </p:nvPr>
        </p:nvSpPr>
        <p:spPr>
          <a:noFill/>
        </p:spPr>
        <p:txBody>
          <a:bodyPr/>
          <a:lstStyle/>
          <a:p>
            <a:fld id="{44F5CE8C-DC7B-4F4F-A4B4-74D7A703F61B}" type="slidenum">
              <a:rPr lang="en-US" altLang="en-US" smtClean="0"/>
              <a:pPr/>
              <a:t>40</a:t>
            </a:fld>
            <a:endParaRPr lang="en-US" altLang="en-US" smtClean="0"/>
          </a:p>
        </p:txBody>
      </p:sp>
      <p:sp>
        <p:nvSpPr>
          <p:cNvPr id="28678" name="TextBox 6"/>
          <p:cNvSpPr txBox="1">
            <a:spLocks noChangeArrowheads="1"/>
          </p:cNvSpPr>
          <p:nvPr/>
        </p:nvSpPr>
        <p:spPr bwMode="auto">
          <a:xfrm>
            <a:off x="5257800" y="6248400"/>
            <a:ext cx="3198813" cy="369888"/>
          </a:xfrm>
          <a:prstGeom prst="rect">
            <a:avLst/>
          </a:prstGeom>
          <a:noFill/>
          <a:ln w="9525">
            <a:noFill/>
            <a:miter lim="800000"/>
            <a:headEnd/>
            <a:tailEnd/>
          </a:ln>
        </p:spPr>
        <p:txBody>
          <a:bodyPr>
            <a:spAutoFit/>
          </a:bodyPr>
          <a:lstStyle/>
          <a:p>
            <a:r>
              <a:rPr lang="en-US"/>
              <a:t>Old sugarcane press in Brazil</a:t>
            </a:r>
          </a:p>
        </p:txBody>
      </p:sp>
    </p:spTree>
  </p:cSld>
  <p:clrMapOvr>
    <a:masterClrMapping/>
  </p:clrMapOvr>
  <p:transition>
    <p:random/>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Slavery in Brazil</a:t>
            </a:r>
            <a:endParaRPr lang="en-US" dirty="0"/>
          </a:p>
        </p:txBody>
      </p:sp>
      <p:sp>
        <p:nvSpPr>
          <p:cNvPr id="29699" name="Content Placeholder 2"/>
          <p:cNvSpPr>
            <a:spLocks noGrp="1"/>
          </p:cNvSpPr>
          <p:nvPr>
            <p:ph idx="1"/>
          </p:nvPr>
        </p:nvSpPr>
        <p:spPr>
          <a:xfrm>
            <a:off x="685800" y="1790700"/>
            <a:ext cx="8229600" cy="4381500"/>
          </a:xfrm>
        </p:spPr>
        <p:txBody>
          <a:bodyPr/>
          <a:lstStyle/>
          <a:p>
            <a:pPr eaLnBrk="1" hangingPunct="1">
              <a:lnSpc>
                <a:spcPct val="90000"/>
              </a:lnSpc>
            </a:pPr>
            <a:r>
              <a:rPr lang="en-US" sz="2800" dirty="0" smtClean="0"/>
              <a:t>Unlike Spanish system of forced native labor, Portuguese rely on imported African slaves</a:t>
            </a:r>
          </a:p>
          <a:p>
            <a:pPr lvl="1" eaLnBrk="1" hangingPunct="1">
              <a:lnSpc>
                <a:spcPct val="90000"/>
              </a:lnSpc>
            </a:pPr>
            <a:r>
              <a:rPr lang="en-US" sz="2800" dirty="0" smtClean="0"/>
              <a:t>Natives continually evaded Portuguese force</a:t>
            </a:r>
          </a:p>
          <a:p>
            <a:pPr lvl="1" eaLnBrk="1" hangingPunct="1">
              <a:lnSpc>
                <a:spcPct val="90000"/>
              </a:lnSpc>
            </a:pPr>
            <a:r>
              <a:rPr lang="en-US" sz="2800" dirty="0" smtClean="0"/>
              <a:t>Working conditions poor: 5-10% die annually</a:t>
            </a:r>
          </a:p>
          <a:p>
            <a:pPr lvl="2" eaLnBrk="1" hangingPunct="1">
              <a:lnSpc>
                <a:spcPct val="90000"/>
              </a:lnSpc>
            </a:pPr>
            <a:r>
              <a:rPr lang="en-US" sz="2800" dirty="0" smtClean="0"/>
              <a:t>If a slave lived for 5-6 years, the investment doubled and they could buy another slave</a:t>
            </a:r>
          </a:p>
          <a:p>
            <a:pPr lvl="1" eaLnBrk="1" hangingPunct="1">
              <a:lnSpc>
                <a:spcPct val="90000"/>
              </a:lnSpc>
            </a:pPr>
            <a:r>
              <a:rPr lang="en-US" sz="2800" dirty="0" smtClean="0"/>
              <a:t>Approximately one human life per ton of sugar</a:t>
            </a:r>
          </a:p>
          <a:p>
            <a:pPr lvl="1" eaLnBrk="1" hangingPunct="1">
              <a:lnSpc>
                <a:spcPct val="90000"/>
              </a:lnSpc>
            </a:pPr>
            <a:endParaRPr lang="en-US" dirty="0" smtClean="0"/>
          </a:p>
          <a:p>
            <a:endParaRPr lang="en-US" dirty="0" smtClean="0"/>
          </a:p>
        </p:txBody>
      </p:sp>
      <p:sp>
        <p:nvSpPr>
          <p:cNvPr id="29700" name="Slide Number Placeholder 3"/>
          <p:cNvSpPr>
            <a:spLocks noGrp="1"/>
          </p:cNvSpPr>
          <p:nvPr>
            <p:ph type="sldNum" sz="quarter" idx="12"/>
          </p:nvPr>
        </p:nvSpPr>
        <p:spPr>
          <a:noFill/>
        </p:spPr>
        <p:txBody>
          <a:bodyPr/>
          <a:lstStyle/>
          <a:p>
            <a:fld id="{A37F7F48-CCFF-4D69-9758-8A864FD56C2D}" type="slidenum">
              <a:rPr lang="en-US" altLang="en-US" smtClean="0"/>
              <a:pPr/>
              <a:t>41</a:t>
            </a:fld>
            <a:endParaRPr lang="en-US" altLang="en-US" smtClean="0"/>
          </a:p>
        </p:txBody>
      </p:sp>
      <p:pic>
        <p:nvPicPr>
          <p:cNvPr id="29701" name="Picture 2" descr="C:\Documents and Settings\ELIZABETH_CAIN\Local Settings\Temporary Internet Files\Content.IE5\Y2SICPQK\MC900300844[1].wmf"/>
          <p:cNvPicPr>
            <a:picLocks noChangeAspect="1" noChangeArrowheads="1"/>
          </p:cNvPicPr>
          <p:nvPr/>
        </p:nvPicPr>
        <p:blipFill>
          <a:blip r:embed="rId2" cstate="print"/>
          <a:srcRect/>
          <a:stretch>
            <a:fillRect/>
          </a:stretch>
        </p:blipFill>
        <p:spPr bwMode="auto">
          <a:xfrm>
            <a:off x="6957312" y="51248"/>
            <a:ext cx="1812925" cy="1509713"/>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Fur Trade and Settlers in </a:t>
            </a:r>
            <a:r>
              <a:rPr lang="en-US" dirty="0" err="1" smtClean="0"/>
              <a:t>N.America</a:t>
            </a:r>
            <a:endParaRPr lang="en-US" dirty="0"/>
          </a:p>
        </p:txBody>
      </p:sp>
      <p:sp>
        <p:nvSpPr>
          <p:cNvPr id="3" name="Content Placeholder 2"/>
          <p:cNvSpPr>
            <a:spLocks noGrp="1"/>
          </p:cNvSpPr>
          <p:nvPr>
            <p:ph sz="half" idx="1"/>
          </p:nvPr>
        </p:nvSpPr>
        <p:spPr>
          <a:xfrm>
            <a:off x="228600" y="1790700"/>
            <a:ext cx="4724400" cy="4381500"/>
          </a:xfrm>
        </p:spPr>
        <p:txBody>
          <a:bodyPr/>
          <a:lstStyle/>
          <a:p>
            <a:r>
              <a:rPr lang="en-US" dirty="0" smtClean="0"/>
              <a:t>Found convenient entrance through Hudson Strait and Hudson Bay</a:t>
            </a:r>
          </a:p>
          <a:p>
            <a:r>
              <a:rPr lang="en-US" dirty="0" smtClean="0"/>
              <a:t>See royal agents, adventurers, businessmen, and settlers connect parts of N. American interior by forts and trading posts</a:t>
            </a:r>
            <a:endParaRPr lang="en-US" dirty="0"/>
          </a:p>
        </p:txBody>
      </p:sp>
      <p:pic>
        <p:nvPicPr>
          <p:cNvPr id="6" name="Content Placeholder 5" descr="hudson.jpg"/>
          <p:cNvPicPr>
            <a:picLocks noGrp="1" noChangeAspect="1"/>
          </p:cNvPicPr>
          <p:nvPr>
            <p:ph sz="half" idx="2"/>
          </p:nvPr>
        </p:nvPicPr>
        <p:blipFill>
          <a:blip r:embed="rId2"/>
          <a:stretch>
            <a:fillRect/>
          </a:stretch>
        </p:blipFill>
        <p:spPr>
          <a:xfrm>
            <a:off x="4876800" y="2297362"/>
            <a:ext cx="4267200" cy="2738766"/>
          </a:xfrm>
        </p:spPr>
      </p:pic>
      <p:sp>
        <p:nvSpPr>
          <p:cNvPr id="4" name="Slide Number Placeholder 3"/>
          <p:cNvSpPr>
            <a:spLocks noGrp="1"/>
          </p:cNvSpPr>
          <p:nvPr>
            <p:ph type="sldNum" sz="quarter" idx="12"/>
          </p:nvPr>
        </p:nvSpPr>
        <p:spPr/>
        <p:txBody>
          <a:bodyPr/>
          <a:lstStyle/>
          <a:p>
            <a:pPr>
              <a:defRPr/>
            </a:pPr>
            <a:fld id="{1BD2E5A1-A696-4ABD-8FB1-289AA1135E9C}" type="slidenum">
              <a:rPr lang="en-US" altLang="en-US" smtClean="0"/>
              <a:pPr>
                <a:defRPr/>
              </a:pPr>
              <a:t>42</a:t>
            </a:fld>
            <a:endParaRPr lang="en-US" altLang="en-US"/>
          </a:p>
        </p:txBody>
      </p:sp>
    </p:spTree>
  </p:cSld>
  <p:clrMapOvr>
    <a:masterClrMapping/>
  </p:clrMapOvr>
  <p:transition>
    <p:random/>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p:txBody>
          <a:bodyPr/>
          <a:lstStyle/>
          <a:p>
            <a:pPr eaLnBrk="1" hangingPunct="1">
              <a:defRPr/>
            </a:pPr>
            <a:r>
              <a:rPr lang="en-US" smtClean="0"/>
              <a:t>Fur Trading in North America</a:t>
            </a:r>
          </a:p>
        </p:txBody>
      </p:sp>
      <p:sp>
        <p:nvSpPr>
          <p:cNvPr id="30723" name="Rectangle 3"/>
          <p:cNvSpPr>
            <a:spLocks noGrp="1" noChangeArrowheads="1"/>
          </p:cNvSpPr>
          <p:nvPr>
            <p:ph idx="1"/>
          </p:nvPr>
        </p:nvSpPr>
        <p:spPr>
          <a:xfrm>
            <a:off x="381000" y="1447800"/>
            <a:ext cx="8534400" cy="4724400"/>
          </a:xfrm>
        </p:spPr>
        <p:txBody>
          <a:bodyPr>
            <a:normAutofit fontScale="92500"/>
          </a:bodyPr>
          <a:lstStyle/>
          <a:p>
            <a:pPr eaLnBrk="1" hangingPunct="1"/>
            <a:r>
              <a:rPr lang="en-US" sz="2800" smtClean="0"/>
              <a:t>Indigenous peoples trade pelts for wool blankets, iron pots, firearms, alcohol</a:t>
            </a:r>
          </a:p>
          <a:p>
            <a:pPr eaLnBrk="1" hangingPunct="1"/>
            <a:r>
              <a:rPr lang="en-US" sz="2800" smtClean="0"/>
              <a:t>Effects</a:t>
            </a:r>
          </a:p>
          <a:p>
            <a:pPr lvl="1" eaLnBrk="1" hangingPunct="1"/>
            <a:r>
              <a:rPr lang="en-US" sz="2800" smtClean="0"/>
              <a:t>Beaver population declines rapidly</a:t>
            </a:r>
          </a:p>
          <a:p>
            <a:pPr lvl="1" eaLnBrk="1" hangingPunct="1"/>
            <a:r>
              <a:rPr lang="en-US" sz="2800" smtClean="0"/>
              <a:t>Beaver hunts cause frequent incursions into neighboring territories, conflicts</a:t>
            </a:r>
          </a:p>
          <a:p>
            <a:pPr eaLnBrk="1" hangingPunct="1"/>
            <a:r>
              <a:rPr lang="en-US" sz="2800" b="1" smtClean="0"/>
              <a:t>European settler-cultivators </a:t>
            </a:r>
            <a:r>
              <a:rPr lang="en-US" sz="2800" smtClean="0"/>
              <a:t>also displacing natives from traditional lands </a:t>
            </a:r>
          </a:p>
          <a:p>
            <a:pPr lvl="1" eaLnBrk="1" hangingPunct="1"/>
            <a:r>
              <a:rPr lang="en-US" sz="2800" smtClean="0"/>
              <a:t>Initially dependent on native assistance, as European grains did not grow well in many areas</a:t>
            </a:r>
          </a:p>
        </p:txBody>
      </p:sp>
      <p:sp>
        <p:nvSpPr>
          <p:cNvPr id="30724" name="Slide Number Placeholder 5"/>
          <p:cNvSpPr>
            <a:spLocks noGrp="1"/>
          </p:cNvSpPr>
          <p:nvPr>
            <p:ph type="sldNum" sz="quarter" idx="12"/>
          </p:nvPr>
        </p:nvSpPr>
        <p:spPr>
          <a:noFill/>
        </p:spPr>
        <p:txBody>
          <a:bodyPr/>
          <a:lstStyle/>
          <a:p>
            <a:fld id="{D498433F-0D7B-44C5-B55E-F7EE70EAEAB3}" type="slidenum">
              <a:rPr lang="en-US" altLang="en-US" smtClean="0"/>
              <a:pPr/>
              <a:t>43</a:t>
            </a:fld>
            <a:endParaRPr lang="en-US" altLang="en-US" smtClean="0"/>
          </a:p>
        </p:txBody>
      </p:sp>
      <p:pic>
        <p:nvPicPr>
          <p:cNvPr id="30725" name="Picture 5" descr="C:\Documents and Settings\ELIZABETH_CAIN\Local Settings\Temporary Internet Files\Content.IE5\IK5T1MHR\MC900387145[1].jpg"/>
          <p:cNvPicPr>
            <a:picLocks noChangeAspect="1" noChangeArrowheads="1"/>
          </p:cNvPicPr>
          <p:nvPr/>
        </p:nvPicPr>
        <p:blipFill>
          <a:blip r:embed="rId2" cstate="print"/>
          <a:srcRect/>
          <a:stretch>
            <a:fillRect/>
          </a:stretch>
        </p:blipFill>
        <p:spPr bwMode="auto">
          <a:xfrm>
            <a:off x="7848600" y="90488"/>
            <a:ext cx="914400" cy="1281112"/>
          </a:xfrm>
          <a:prstGeom prst="rect">
            <a:avLst/>
          </a:prstGeom>
          <a:noFill/>
          <a:ln w="9525">
            <a:noFill/>
            <a:miter lim="800000"/>
            <a:headEnd/>
            <a:tailEnd/>
          </a:ln>
        </p:spPr>
      </p:pic>
      <p:pic>
        <p:nvPicPr>
          <p:cNvPr id="30726" name="Picture 6" descr="C:\Documents and Settings\ELIZABETH_CAIN\Local Settings\Temporary Internet Files\Content.IE5\EWGHKJOS\MC900242901[1].wmf"/>
          <p:cNvPicPr>
            <a:picLocks noChangeAspect="1" noChangeArrowheads="1"/>
          </p:cNvPicPr>
          <p:nvPr/>
        </p:nvPicPr>
        <p:blipFill>
          <a:blip r:embed="rId3" cstate="print"/>
          <a:srcRect/>
          <a:stretch>
            <a:fillRect/>
          </a:stretch>
        </p:blipFill>
        <p:spPr bwMode="auto">
          <a:xfrm>
            <a:off x="8001000" y="4953000"/>
            <a:ext cx="912813" cy="750888"/>
          </a:xfrm>
          <a:prstGeom prst="rect">
            <a:avLst/>
          </a:prstGeom>
          <a:noFill/>
          <a:ln w="9525">
            <a:noFill/>
            <a:miter lim="800000"/>
            <a:headEnd/>
            <a:tailEnd/>
          </a:ln>
        </p:spPr>
      </p:pic>
      <p:pic>
        <p:nvPicPr>
          <p:cNvPr id="30727" name="Picture 8" descr="C:\Documents and Settings\ELIZABETH_CAIN\Local Settings\Temporary Internet Files\Content.IE5\F1IWKIVV\MC900084264[1].wmf"/>
          <p:cNvPicPr>
            <a:picLocks noChangeAspect="1" noChangeArrowheads="1"/>
          </p:cNvPicPr>
          <p:nvPr/>
        </p:nvPicPr>
        <p:blipFill>
          <a:blip r:embed="rId4" cstate="print"/>
          <a:srcRect/>
          <a:stretch>
            <a:fillRect/>
          </a:stretch>
        </p:blipFill>
        <p:spPr bwMode="auto">
          <a:xfrm>
            <a:off x="7086600" y="2362200"/>
            <a:ext cx="1268413" cy="819150"/>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p:cNvSpPr>
            <a:spLocks noGrp="1" noChangeArrowheads="1"/>
          </p:cNvSpPr>
          <p:nvPr>
            <p:ph type="title"/>
          </p:nvPr>
        </p:nvSpPr>
        <p:spPr/>
        <p:txBody>
          <a:bodyPr/>
          <a:lstStyle/>
          <a:p>
            <a:pPr eaLnBrk="1" hangingPunct="1">
              <a:defRPr/>
            </a:pPr>
            <a:r>
              <a:rPr lang="en-US" smtClean="0"/>
              <a:t>Development of Cash Crops</a:t>
            </a:r>
          </a:p>
        </p:txBody>
      </p:sp>
      <p:sp>
        <p:nvSpPr>
          <p:cNvPr id="31747" name="Rectangle 3"/>
          <p:cNvSpPr>
            <a:spLocks noGrp="1" noChangeArrowheads="1"/>
          </p:cNvSpPr>
          <p:nvPr>
            <p:ph idx="1"/>
          </p:nvPr>
        </p:nvSpPr>
        <p:spPr>
          <a:xfrm>
            <a:off x="228600" y="1447800"/>
            <a:ext cx="8686800" cy="4724400"/>
          </a:xfrm>
        </p:spPr>
        <p:txBody>
          <a:bodyPr>
            <a:normAutofit fontScale="70000" lnSpcReduction="20000"/>
          </a:bodyPr>
          <a:lstStyle/>
          <a:p>
            <a:pPr eaLnBrk="1" hangingPunct="1"/>
            <a:r>
              <a:rPr lang="en-US" sz="2800" dirty="0" smtClean="0"/>
              <a:t>Products developed for European markets</a:t>
            </a:r>
          </a:p>
          <a:p>
            <a:pPr lvl="1" eaLnBrk="1" hangingPunct="1"/>
            <a:r>
              <a:rPr lang="en-US" sz="2800" dirty="0" smtClean="0"/>
              <a:t>Tobacco- “the herb panacea”, “divine </a:t>
            </a:r>
            <a:r>
              <a:rPr lang="en-US" sz="2800" smtClean="0"/>
              <a:t>tobacco”</a:t>
            </a:r>
            <a:endParaRPr lang="en-US" sz="2800" dirty="0" smtClean="0"/>
          </a:p>
          <a:p>
            <a:pPr lvl="2" eaLnBrk="1" hangingPunct="1"/>
            <a:r>
              <a:rPr lang="en-US" sz="2800" dirty="0" smtClean="0"/>
              <a:t>By 1638 exporting 3 million pounds</a:t>
            </a:r>
          </a:p>
          <a:p>
            <a:pPr lvl="1" eaLnBrk="1" hangingPunct="1"/>
            <a:r>
              <a:rPr lang="en-US" sz="2800" dirty="0" smtClean="0"/>
              <a:t>Rice</a:t>
            </a:r>
          </a:p>
          <a:p>
            <a:pPr lvl="1" eaLnBrk="1" hangingPunct="1"/>
            <a:r>
              <a:rPr lang="en-US" sz="2800" dirty="0" smtClean="0"/>
              <a:t>Indigo</a:t>
            </a:r>
          </a:p>
          <a:p>
            <a:pPr lvl="1" eaLnBrk="1" hangingPunct="1"/>
            <a:r>
              <a:rPr lang="en-US" sz="2800" dirty="0" smtClean="0"/>
              <a:t>Cotton</a:t>
            </a:r>
          </a:p>
          <a:p>
            <a:pPr eaLnBrk="1" hangingPunct="1"/>
            <a:r>
              <a:rPr lang="en-US" sz="2800" dirty="0" smtClean="0"/>
              <a:t>Increases demand for imported slave labor</a:t>
            </a:r>
          </a:p>
          <a:p>
            <a:pPr lvl="1" eaLnBrk="1" hangingPunct="1"/>
            <a:r>
              <a:rPr lang="en-US" sz="2800" b="1" dirty="0" smtClean="0"/>
              <a:t>European indentured servants</a:t>
            </a:r>
            <a:r>
              <a:rPr lang="en-US" sz="2800" dirty="0" smtClean="0"/>
              <a:t>, 4-7 year terms</a:t>
            </a:r>
          </a:p>
          <a:p>
            <a:pPr lvl="2" eaLnBrk="1" hangingPunct="1"/>
            <a:r>
              <a:rPr lang="en-US" sz="2800" dirty="0" smtClean="0"/>
              <a:t>Chronically unemployed, orphans, political prisoners and criminals who wanted new life</a:t>
            </a:r>
            <a:endParaRPr lang="en-US" sz="2600" dirty="0"/>
          </a:p>
          <a:p>
            <a:pPr lvl="2" eaLnBrk="1" hangingPunct="1"/>
            <a:r>
              <a:rPr lang="en-US" sz="2600" dirty="0" smtClean="0"/>
              <a:t>Continues on smaller scale until early 20</a:t>
            </a:r>
            <a:r>
              <a:rPr lang="en-US" sz="2600" baseline="30000" dirty="0" smtClean="0"/>
              <a:t>th</a:t>
            </a:r>
            <a:r>
              <a:rPr lang="en-US" sz="2600" dirty="0" smtClean="0"/>
              <a:t> c.</a:t>
            </a:r>
          </a:p>
          <a:p>
            <a:pPr lvl="2" eaLnBrk="1" hangingPunct="1"/>
            <a:r>
              <a:rPr lang="en-US" sz="2600" dirty="0" smtClean="0"/>
              <a:t>Some become prominent figures, others only marginal employment, others die of disease or overwork</a:t>
            </a:r>
            <a:endParaRPr lang="en-US" sz="2800" dirty="0" smtClean="0"/>
          </a:p>
        </p:txBody>
      </p:sp>
      <p:sp>
        <p:nvSpPr>
          <p:cNvPr id="31748" name="Slide Number Placeholder 5"/>
          <p:cNvSpPr>
            <a:spLocks noGrp="1"/>
          </p:cNvSpPr>
          <p:nvPr>
            <p:ph type="sldNum" sz="quarter" idx="12"/>
          </p:nvPr>
        </p:nvSpPr>
        <p:spPr>
          <a:noFill/>
        </p:spPr>
        <p:txBody>
          <a:bodyPr/>
          <a:lstStyle/>
          <a:p>
            <a:fld id="{54CE206B-509C-4ADA-8399-932B6F57B9F6}" type="slidenum">
              <a:rPr lang="en-US" altLang="en-US" smtClean="0"/>
              <a:pPr/>
              <a:t>44</a:t>
            </a:fld>
            <a:endParaRPr lang="en-US" altLang="en-US" smtClean="0"/>
          </a:p>
        </p:txBody>
      </p:sp>
      <p:pic>
        <p:nvPicPr>
          <p:cNvPr id="31749" name="Picture 5" descr="C:\Documents and Settings\ELIZABETH_CAIN\Local Settings\Temporary Internet Files\Content.IE5\UP25GL47\MP910218748[1].jpg"/>
          <p:cNvPicPr>
            <a:picLocks noChangeAspect="1" noChangeArrowheads="1"/>
          </p:cNvPicPr>
          <p:nvPr/>
        </p:nvPicPr>
        <p:blipFill>
          <a:blip r:embed="rId2" cstate="print"/>
          <a:srcRect/>
          <a:stretch>
            <a:fillRect/>
          </a:stretch>
        </p:blipFill>
        <p:spPr bwMode="auto">
          <a:xfrm>
            <a:off x="7543800" y="304800"/>
            <a:ext cx="1114425" cy="1855788"/>
          </a:xfrm>
          <a:prstGeom prst="rect">
            <a:avLst/>
          </a:prstGeom>
          <a:noFill/>
          <a:ln w="9525">
            <a:noFill/>
            <a:miter lim="800000"/>
            <a:headEnd/>
            <a:tailEnd/>
          </a:ln>
        </p:spPr>
      </p:pic>
      <p:pic>
        <p:nvPicPr>
          <p:cNvPr id="31750" name="Picture 6" descr="C:\Documents and Settings\ELIZABETH_CAIN\Local Settings\Temporary Internet Files\Content.IE5\UP25GL47\MC900331375[1].wmf"/>
          <p:cNvPicPr>
            <a:picLocks noChangeAspect="1" noChangeArrowheads="1"/>
          </p:cNvPicPr>
          <p:nvPr/>
        </p:nvPicPr>
        <p:blipFill>
          <a:blip r:embed="rId3" cstate="print"/>
          <a:srcRect/>
          <a:stretch>
            <a:fillRect/>
          </a:stretch>
        </p:blipFill>
        <p:spPr bwMode="auto">
          <a:xfrm>
            <a:off x="6477000" y="3200400"/>
            <a:ext cx="1816100" cy="1265238"/>
          </a:xfrm>
          <a:prstGeom prst="rect">
            <a:avLst/>
          </a:prstGeom>
          <a:noFill/>
          <a:ln w="9525">
            <a:noFill/>
            <a:miter lim="800000"/>
            <a:headEnd/>
            <a:tailEnd/>
          </a:ln>
        </p:spPr>
      </p:pic>
      <p:pic>
        <p:nvPicPr>
          <p:cNvPr id="31751" name="Picture 7" descr="C:\Documents and Settings\ELIZABETH_CAIN\Local Settings\Temporary Internet Files\Content.IE5\CXITODCZ\MC900329284[1].wmf"/>
          <p:cNvPicPr>
            <a:picLocks noChangeAspect="1" noChangeArrowheads="1"/>
          </p:cNvPicPr>
          <p:nvPr/>
        </p:nvPicPr>
        <p:blipFill>
          <a:blip r:embed="rId4" cstate="print"/>
          <a:srcRect/>
          <a:stretch>
            <a:fillRect/>
          </a:stretch>
        </p:blipFill>
        <p:spPr bwMode="auto">
          <a:xfrm>
            <a:off x="5486400" y="2268537"/>
            <a:ext cx="1295400" cy="931863"/>
          </a:xfrm>
          <a:prstGeom prst="rect">
            <a:avLst/>
          </a:prstGeom>
          <a:noFill/>
          <a:ln w="9525">
            <a:noFill/>
            <a:miter lim="800000"/>
            <a:headEnd/>
            <a:tailEnd/>
          </a:ln>
        </p:spPr>
      </p:pic>
      <p:pic>
        <p:nvPicPr>
          <p:cNvPr id="31752" name="Picture 7" descr="Indian_indigo_dye_lump.jpg"/>
          <p:cNvPicPr>
            <a:picLocks noChangeAspect="1"/>
          </p:cNvPicPr>
          <p:nvPr/>
        </p:nvPicPr>
        <p:blipFill>
          <a:blip r:embed="rId5" cstate="print"/>
          <a:srcRect/>
          <a:stretch>
            <a:fillRect/>
          </a:stretch>
        </p:blipFill>
        <p:spPr bwMode="auto">
          <a:xfrm>
            <a:off x="2335655" y="2678906"/>
            <a:ext cx="1447800" cy="788988"/>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Grp="1" noChangeArrowheads="1"/>
          </p:cNvSpPr>
          <p:nvPr>
            <p:ph type="title"/>
          </p:nvPr>
        </p:nvSpPr>
        <p:spPr/>
        <p:txBody>
          <a:bodyPr/>
          <a:lstStyle/>
          <a:p>
            <a:pPr eaLnBrk="1" hangingPunct="1">
              <a:defRPr/>
            </a:pPr>
            <a:r>
              <a:rPr lang="en-US" smtClean="0"/>
              <a:t>Export of Tobacco from Virginia</a:t>
            </a:r>
          </a:p>
        </p:txBody>
      </p:sp>
      <p:graphicFrame>
        <p:nvGraphicFramePr>
          <p:cNvPr id="2050" name="Object 5"/>
          <p:cNvGraphicFramePr>
            <a:graphicFrameLocks noGrp="1" noChangeAspect="1"/>
          </p:cNvGraphicFramePr>
          <p:nvPr>
            <p:ph idx="1"/>
          </p:nvPr>
        </p:nvGraphicFramePr>
        <p:xfrm>
          <a:off x="609600" y="2352554"/>
          <a:ext cx="6348413" cy="3497505"/>
        </p:xfrm>
        <a:graphic>
          <a:graphicData uri="http://schemas.openxmlformats.org/presentationml/2006/ole">
            <mc:AlternateContent xmlns:mc="http://schemas.openxmlformats.org/markup-compatibility/2006">
              <mc:Choice xmlns:v="urn:schemas-microsoft-com:vml" Requires="v">
                <p:oleObj spid="_x0000_s2087" name="Chart" r:id="rId3" imgW="8229687" imgH="4533804" progId="MSGraph.Chart.8">
                  <p:embed followColorScheme="full"/>
                </p:oleObj>
              </mc:Choice>
              <mc:Fallback>
                <p:oleObj name="Chart" r:id="rId3" imgW="8229687" imgH="4533804" progId="MSGraph.Chart.8">
                  <p:embed followColorScheme="full"/>
                  <p:pic>
                    <p:nvPicPr>
                      <p:cNvPr id="0" name="Object 5"/>
                      <p:cNvPicPr>
                        <a:picLocks noChangeAspect="1" noChangeArrowheads="1"/>
                      </p:cNvPicPr>
                      <p:nvPr/>
                    </p:nvPicPr>
                    <p:blipFill>
                      <a:blip r:embed="rId4"/>
                      <a:srcRect/>
                      <a:stretch>
                        <a:fillRect/>
                      </a:stretch>
                    </p:blipFill>
                    <p:spPr bwMode="auto">
                      <a:xfrm>
                        <a:off x="609600" y="2352554"/>
                        <a:ext cx="6348413" cy="349750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Slide Number Placeholder 5"/>
          <p:cNvSpPr>
            <a:spLocks noGrp="1"/>
          </p:cNvSpPr>
          <p:nvPr>
            <p:ph type="sldNum" sz="quarter" idx="12"/>
          </p:nvPr>
        </p:nvSpPr>
        <p:spPr>
          <a:noFill/>
        </p:spPr>
        <p:txBody>
          <a:bodyPr/>
          <a:lstStyle/>
          <a:p>
            <a:fld id="{4C1045AF-EBA6-40AF-B62D-D026D13EE4C6}" type="slidenum">
              <a:rPr lang="en-US" altLang="en-US" smtClean="0"/>
              <a:pPr/>
              <a:t>45</a:t>
            </a:fld>
            <a:endParaRPr lang="en-US" altLang="en-US" smtClean="0"/>
          </a:p>
        </p:txBody>
      </p:sp>
    </p:spTree>
  </p:cSld>
  <p:clrMapOvr>
    <a:masterClrMapping/>
  </p:clrMapOvr>
  <p:transition>
    <p:random/>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Grp="1" noChangeArrowheads="1"/>
          </p:cNvSpPr>
          <p:nvPr>
            <p:ph type="title"/>
          </p:nvPr>
        </p:nvSpPr>
        <p:spPr/>
        <p:txBody>
          <a:bodyPr/>
          <a:lstStyle/>
          <a:p>
            <a:pPr eaLnBrk="1" hangingPunct="1">
              <a:defRPr/>
            </a:pPr>
            <a:r>
              <a:rPr lang="en-US" smtClean="0"/>
              <a:t>Slavery in North America</a:t>
            </a:r>
          </a:p>
        </p:txBody>
      </p:sp>
      <p:sp>
        <p:nvSpPr>
          <p:cNvPr id="32771" name="Rectangle 3"/>
          <p:cNvSpPr>
            <a:spLocks noGrp="1" noChangeArrowheads="1"/>
          </p:cNvSpPr>
          <p:nvPr>
            <p:ph idx="1"/>
          </p:nvPr>
        </p:nvSpPr>
        <p:spPr>
          <a:xfrm>
            <a:off x="381000" y="1790700"/>
            <a:ext cx="8534400" cy="4381500"/>
          </a:xfrm>
        </p:spPr>
        <p:txBody>
          <a:bodyPr/>
          <a:lstStyle/>
          <a:p>
            <a:pPr eaLnBrk="1" hangingPunct="1"/>
            <a:r>
              <a:rPr lang="en-US" smtClean="0"/>
              <a:t>African slaves in Virginia from 1610</a:t>
            </a:r>
          </a:p>
          <a:p>
            <a:pPr eaLnBrk="1" hangingPunct="1"/>
            <a:r>
              <a:rPr lang="en-US" smtClean="0"/>
              <a:t>Increasingly replace European indentured laborers, late 17</a:t>
            </a:r>
            <a:r>
              <a:rPr lang="en-US" baseline="30000" smtClean="0"/>
              <a:t>th</a:t>
            </a:r>
            <a:r>
              <a:rPr lang="en-US" smtClean="0"/>
              <a:t>-early 18</a:t>
            </a:r>
            <a:r>
              <a:rPr lang="en-US" baseline="30000" smtClean="0"/>
              <a:t>th</a:t>
            </a:r>
            <a:r>
              <a:rPr lang="en-US" smtClean="0"/>
              <a:t> centuries</a:t>
            </a:r>
          </a:p>
          <a:p>
            <a:pPr eaLnBrk="1" hangingPunct="1"/>
            <a:r>
              <a:rPr lang="en-US" smtClean="0"/>
              <a:t>Less prominent in north due to weak nature of cash-crop industry</a:t>
            </a:r>
          </a:p>
          <a:p>
            <a:pPr lvl="1" eaLnBrk="1" hangingPunct="1"/>
            <a:r>
              <a:rPr lang="en-US" smtClean="0"/>
              <a:t>Slave trading still important part of economy</a:t>
            </a:r>
          </a:p>
          <a:p>
            <a:pPr lvl="1" eaLnBrk="1" hangingPunct="1"/>
            <a:r>
              <a:rPr lang="en-US" smtClean="0"/>
              <a:t>Also, products made through slave labor</a:t>
            </a:r>
          </a:p>
          <a:p>
            <a:pPr lvl="2" eaLnBrk="1" hangingPunct="1"/>
            <a:r>
              <a:rPr lang="en-US" smtClean="0"/>
              <a:t>Rum, based on sugar from plantations</a:t>
            </a:r>
          </a:p>
        </p:txBody>
      </p:sp>
      <p:sp>
        <p:nvSpPr>
          <p:cNvPr id="32772" name="Slide Number Placeholder 5"/>
          <p:cNvSpPr>
            <a:spLocks noGrp="1"/>
          </p:cNvSpPr>
          <p:nvPr>
            <p:ph type="sldNum" sz="quarter" idx="12"/>
          </p:nvPr>
        </p:nvSpPr>
        <p:spPr>
          <a:noFill/>
        </p:spPr>
        <p:txBody>
          <a:bodyPr/>
          <a:lstStyle/>
          <a:p>
            <a:fld id="{CC9B2364-EAFA-4CDE-86E3-337022D4148C}" type="slidenum">
              <a:rPr lang="en-US" altLang="en-US" smtClean="0"/>
              <a:pPr/>
              <a:t>46</a:t>
            </a:fld>
            <a:endParaRPr lang="en-US" altLang="en-US" smtClean="0"/>
          </a:p>
        </p:txBody>
      </p:sp>
    </p:spTree>
  </p:cSld>
  <p:clrMapOvr>
    <a:masterClrMapping/>
  </p:clrMapOvr>
  <p:transition>
    <p:random/>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p:cNvSpPr>
            <a:spLocks noGrp="1" noChangeArrowheads="1"/>
          </p:cNvSpPr>
          <p:nvPr>
            <p:ph type="title"/>
          </p:nvPr>
        </p:nvSpPr>
        <p:spPr/>
        <p:txBody>
          <a:bodyPr/>
          <a:lstStyle/>
          <a:p>
            <a:pPr eaLnBrk="1" hangingPunct="1">
              <a:defRPr/>
            </a:pPr>
            <a:r>
              <a:rPr lang="en-US" dirty="0" smtClean="0"/>
              <a:t>Christianity and Native Religions</a:t>
            </a:r>
          </a:p>
        </p:txBody>
      </p:sp>
      <p:sp>
        <p:nvSpPr>
          <p:cNvPr id="33795" name="Rectangle 3"/>
          <p:cNvSpPr>
            <a:spLocks noGrp="1" noChangeArrowheads="1"/>
          </p:cNvSpPr>
          <p:nvPr>
            <p:ph sz="half" idx="1"/>
          </p:nvPr>
        </p:nvSpPr>
        <p:spPr>
          <a:xfrm>
            <a:off x="381000" y="2160589"/>
            <a:ext cx="6063676" cy="3880772"/>
          </a:xfrm>
        </p:spPr>
        <p:txBody>
          <a:bodyPr>
            <a:noAutofit/>
          </a:bodyPr>
          <a:lstStyle/>
          <a:p>
            <a:pPr eaLnBrk="1" hangingPunct="1">
              <a:lnSpc>
                <a:spcPct val="90000"/>
              </a:lnSpc>
            </a:pPr>
            <a:r>
              <a:rPr lang="en-US" sz="2000" dirty="0" smtClean="0">
                <a:solidFill>
                  <a:schemeClr val="tx1"/>
                </a:solidFill>
              </a:rPr>
              <a:t>Franciscan, Dominican, Jesuit missionaries from 16</a:t>
            </a:r>
            <a:r>
              <a:rPr lang="en-US" sz="2000" baseline="30000" dirty="0" smtClean="0">
                <a:solidFill>
                  <a:schemeClr val="tx1"/>
                </a:solidFill>
              </a:rPr>
              <a:t>th</a:t>
            </a:r>
            <a:r>
              <a:rPr lang="en-US" sz="2000" dirty="0" smtClean="0">
                <a:solidFill>
                  <a:schemeClr val="tx1"/>
                </a:solidFill>
              </a:rPr>
              <a:t> century campaigned to Christianize natives</a:t>
            </a:r>
          </a:p>
          <a:p>
            <a:pPr lvl="1">
              <a:lnSpc>
                <a:spcPct val="90000"/>
              </a:lnSpc>
            </a:pPr>
            <a:r>
              <a:rPr lang="en-US" dirty="0" smtClean="0">
                <a:solidFill>
                  <a:schemeClr val="tx1"/>
                </a:solidFill>
              </a:rPr>
              <a:t>Establish schools and taught nobles Christian doctrine, literacy</a:t>
            </a:r>
          </a:p>
          <a:p>
            <a:pPr lvl="1">
              <a:lnSpc>
                <a:spcPct val="90000"/>
              </a:lnSpc>
            </a:pPr>
            <a:r>
              <a:rPr lang="en-US" dirty="0" smtClean="0">
                <a:solidFill>
                  <a:schemeClr val="tx1"/>
                </a:solidFill>
              </a:rPr>
              <a:t>Franciscan Bernardino de </a:t>
            </a:r>
            <a:r>
              <a:rPr lang="en-US" dirty="0" err="1" smtClean="0">
                <a:solidFill>
                  <a:schemeClr val="tx1"/>
                </a:solidFill>
              </a:rPr>
              <a:t>Sahagún</a:t>
            </a:r>
            <a:r>
              <a:rPr lang="en-US" dirty="0" smtClean="0">
                <a:solidFill>
                  <a:schemeClr val="tx1"/>
                </a:solidFill>
              </a:rPr>
              <a:t> important</a:t>
            </a:r>
          </a:p>
          <a:p>
            <a:pPr lvl="2">
              <a:lnSpc>
                <a:spcPct val="90000"/>
              </a:lnSpc>
            </a:pPr>
            <a:r>
              <a:rPr lang="en-US" dirty="0" smtClean="0">
                <a:solidFill>
                  <a:schemeClr val="tx1"/>
                </a:solidFill>
              </a:rPr>
              <a:t>Preserved volumes of info about the language, customs, beliefs, literature and history of Mexico before conquest</a:t>
            </a:r>
          </a:p>
          <a:p>
            <a:pPr eaLnBrk="1" hangingPunct="1">
              <a:lnSpc>
                <a:spcPct val="90000"/>
              </a:lnSpc>
            </a:pPr>
            <a:r>
              <a:rPr lang="en-US" sz="2000" b="1" dirty="0" smtClean="0"/>
              <a:t>Due to conquest and plague, many natives in Spanish America concluded that their gods had abandoned them, converted to Catholicism</a:t>
            </a:r>
          </a:p>
          <a:p>
            <a:pPr lvl="2">
              <a:lnSpc>
                <a:spcPct val="90000"/>
              </a:lnSpc>
            </a:pPr>
            <a:r>
              <a:rPr lang="en-US" sz="2000" b="1" dirty="0" smtClean="0"/>
              <a:t>Yet often retained elements of pagan religion in Christian worship</a:t>
            </a:r>
          </a:p>
          <a:p>
            <a:pPr lvl="2">
              <a:lnSpc>
                <a:spcPct val="90000"/>
              </a:lnSpc>
            </a:pPr>
            <a:r>
              <a:rPr lang="en-US" sz="2000" b="1" dirty="0" smtClean="0"/>
              <a:t>Revered saints with qualities like their gods</a:t>
            </a:r>
          </a:p>
        </p:txBody>
      </p:sp>
      <p:pic>
        <p:nvPicPr>
          <p:cNvPr id="3" name="Content Placeholder 2"/>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444676" y="1371600"/>
            <a:ext cx="2394524" cy="4005386"/>
          </a:xfrm>
        </p:spPr>
      </p:pic>
      <p:sp>
        <p:nvSpPr>
          <p:cNvPr id="33796" name="Slide Number Placeholder 5"/>
          <p:cNvSpPr>
            <a:spLocks noGrp="1"/>
          </p:cNvSpPr>
          <p:nvPr>
            <p:ph type="sldNum" sz="quarter" idx="12"/>
          </p:nvPr>
        </p:nvSpPr>
        <p:spPr>
          <a:noFill/>
        </p:spPr>
        <p:txBody>
          <a:bodyPr/>
          <a:lstStyle/>
          <a:p>
            <a:fld id="{0E5B3802-70A0-4ECD-ADEB-1E0C4CE8599B}" type="slidenum">
              <a:rPr lang="en-US" altLang="en-US" smtClean="0"/>
              <a:pPr/>
              <a:t>47</a:t>
            </a:fld>
            <a:endParaRPr lang="en-US" altLang="en-US" smtClean="0"/>
          </a:p>
        </p:txBody>
      </p:sp>
      <p:sp>
        <p:nvSpPr>
          <p:cNvPr id="4" name="TextBox 3"/>
          <p:cNvSpPr txBox="1"/>
          <p:nvPr/>
        </p:nvSpPr>
        <p:spPr>
          <a:xfrm>
            <a:off x="6444676" y="5791200"/>
            <a:ext cx="2672526" cy="369332"/>
          </a:xfrm>
          <a:prstGeom prst="rect">
            <a:avLst/>
          </a:prstGeom>
          <a:noFill/>
        </p:spPr>
        <p:txBody>
          <a:bodyPr wrap="none" rtlCol="0">
            <a:spAutoFit/>
          </a:bodyPr>
          <a:lstStyle/>
          <a:p>
            <a:r>
              <a:rPr lang="en-US" dirty="0" err="1" smtClean="0"/>
              <a:t>Bernandino</a:t>
            </a:r>
            <a:r>
              <a:rPr lang="en-US" dirty="0" smtClean="0"/>
              <a:t> de </a:t>
            </a:r>
            <a:r>
              <a:rPr lang="en-US" dirty="0" err="1" smtClean="0"/>
              <a:t>Sahagun</a:t>
            </a:r>
            <a:endParaRPr lang="en-US" dirty="0"/>
          </a:p>
        </p:txBody>
      </p:sp>
    </p:spTree>
  </p:cSld>
  <p:clrMapOvr>
    <a:masterClrMapping/>
  </p:clrMapOvr>
  <p:transition>
    <p:random/>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type="title"/>
          </p:nvPr>
        </p:nvSpPr>
        <p:spPr>
          <a:xfrm>
            <a:off x="4724400" y="609600"/>
            <a:ext cx="2819400" cy="1320800"/>
          </a:xfrm>
        </p:spPr>
        <p:txBody>
          <a:bodyPr>
            <a:normAutofit/>
          </a:bodyPr>
          <a:lstStyle/>
          <a:p>
            <a:pPr eaLnBrk="1" hangingPunct="1">
              <a:defRPr/>
            </a:pPr>
            <a:r>
              <a:rPr lang="en-US" dirty="0" smtClean="0"/>
              <a:t>The Virgin of Guadalupe</a:t>
            </a:r>
          </a:p>
        </p:txBody>
      </p:sp>
      <p:pic>
        <p:nvPicPr>
          <p:cNvPr id="8" name="Content Placeholder 7" descr="virgin of guadaloupe.jpg"/>
          <p:cNvPicPr>
            <a:picLocks noGrp="1" noChangeAspect="1"/>
          </p:cNvPicPr>
          <p:nvPr>
            <p:ph sz="half" idx="1"/>
          </p:nvPr>
        </p:nvPicPr>
        <p:blipFill>
          <a:blip r:embed="rId3" cstate="print"/>
          <a:stretch>
            <a:fillRect/>
          </a:stretch>
        </p:blipFill>
        <p:spPr>
          <a:xfrm>
            <a:off x="-1" y="0"/>
            <a:ext cx="4597280" cy="5791200"/>
          </a:xfrm>
        </p:spPr>
      </p:pic>
      <p:sp>
        <p:nvSpPr>
          <p:cNvPr id="7" name="Content Placeholder 6"/>
          <p:cNvSpPr>
            <a:spLocks noGrp="1"/>
          </p:cNvSpPr>
          <p:nvPr>
            <p:ph sz="half" idx="2"/>
          </p:nvPr>
        </p:nvSpPr>
        <p:spPr>
          <a:xfrm>
            <a:off x="4724400" y="1790700"/>
            <a:ext cx="4267200" cy="4615788"/>
          </a:xfrm>
        </p:spPr>
        <p:txBody>
          <a:bodyPr>
            <a:normAutofit fontScale="77500" lnSpcReduction="20000"/>
          </a:bodyPr>
          <a:lstStyle/>
          <a:p>
            <a:r>
              <a:rPr lang="en-US" sz="2400" dirty="0" smtClean="0"/>
              <a:t>Legend where Virgin Mary appeared before the devout peasant, Juan Diego on a hill near Mexico City in 1531</a:t>
            </a:r>
          </a:p>
          <a:p>
            <a:r>
              <a:rPr lang="en-US" sz="2400" dirty="0" smtClean="0"/>
              <a:t>Site became popular local shrine that attracted pilgrims from all Mexico</a:t>
            </a:r>
          </a:p>
          <a:p>
            <a:r>
              <a:rPr lang="en-US" sz="2400" dirty="0" smtClean="0"/>
              <a:t>She gained reputation for performing miracles on behalf of those that visited her</a:t>
            </a:r>
          </a:p>
          <a:p>
            <a:r>
              <a:rPr lang="en-US" sz="2400" dirty="0" smtClean="0"/>
              <a:t>She came to symbolize a distinctly Mexican faith and promise of salvation</a:t>
            </a:r>
          </a:p>
          <a:p>
            <a:r>
              <a:rPr lang="en-US" sz="2400" dirty="0" smtClean="0"/>
              <a:t>Powerful symbol for Mexican nationalism</a:t>
            </a:r>
          </a:p>
          <a:p>
            <a:pPr marL="0" indent="0">
              <a:buNone/>
            </a:pPr>
            <a:r>
              <a:rPr lang="en-US" sz="2400" dirty="0" smtClean="0"/>
              <a:t> </a:t>
            </a:r>
            <a:endParaRPr lang="en-US" sz="2400" dirty="0"/>
          </a:p>
        </p:txBody>
      </p:sp>
      <p:sp>
        <p:nvSpPr>
          <p:cNvPr id="34820" name="Slide Number Placeholder 5"/>
          <p:cNvSpPr>
            <a:spLocks noGrp="1"/>
          </p:cNvSpPr>
          <p:nvPr>
            <p:ph type="sldNum" sz="quarter" idx="12"/>
          </p:nvPr>
        </p:nvSpPr>
        <p:spPr>
          <a:noFill/>
        </p:spPr>
        <p:txBody>
          <a:bodyPr/>
          <a:lstStyle/>
          <a:p>
            <a:fld id="{546E7EA2-A443-4061-A7FA-D6B616AD8B00}" type="slidenum">
              <a:rPr lang="en-US" altLang="en-US" smtClean="0"/>
              <a:pPr/>
              <a:t>48</a:t>
            </a:fld>
            <a:endParaRPr lang="en-US" altLang="en-US" smtClean="0"/>
          </a:p>
        </p:txBody>
      </p:sp>
      <p:sp>
        <p:nvSpPr>
          <p:cNvPr id="2" name="TextBox 1"/>
          <p:cNvSpPr txBox="1"/>
          <p:nvPr/>
        </p:nvSpPr>
        <p:spPr>
          <a:xfrm>
            <a:off x="0" y="5867400"/>
            <a:ext cx="5867400" cy="954107"/>
          </a:xfrm>
          <a:prstGeom prst="rect">
            <a:avLst/>
          </a:prstGeom>
          <a:noFill/>
        </p:spPr>
        <p:txBody>
          <a:bodyPr wrap="square" rtlCol="0">
            <a:spAutoFit/>
          </a:bodyPr>
          <a:lstStyle/>
          <a:p>
            <a:r>
              <a:rPr lang="en-US" sz="1400" dirty="0"/>
              <a:t>Famed Mexican painter Miguel Cabrera crafted this eighteenth-century depiction of the Virgin of Guadalupe. Recognized as the greatest painter in New Spain, he featured in this work one of Mexico's most powerful religious icons</a:t>
            </a:r>
          </a:p>
        </p:txBody>
      </p:sp>
    </p:spTree>
  </p:cSld>
  <p:clrMapOvr>
    <a:masterClrMapping/>
  </p:clrMapOvr>
  <p:transition>
    <p:random/>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p:cNvSpPr>
            <a:spLocks noGrp="1" noChangeArrowheads="1"/>
          </p:cNvSpPr>
          <p:nvPr>
            <p:ph type="title"/>
          </p:nvPr>
        </p:nvSpPr>
        <p:spPr/>
        <p:txBody>
          <a:bodyPr/>
          <a:lstStyle/>
          <a:p>
            <a:pPr eaLnBrk="1" hangingPunct="1">
              <a:defRPr/>
            </a:pPr>
            <a:r>
              <a:rPr lang="en-US" dirty="0" smtClean="0"/>
              <a:t>French and English Missions in N. America</a:t>
            </a:r>
          </a:p>
        </p:txBody>
      </p:sp>
      <p:sp>
        <p:nvSpPr>
          <p:cNvPr id="35843" name="Rectangle 3"/>
          <p:cNvSpPr>
            <a:spLocks noGrp="1" noChangeArrowheads="1"/>
          </p:cNvSpPr>
          <p:nvPr>
            <p:ph idx="1"/>
          </p:nvPr>
        </p:nvSpPr>
        <p:spPr/>
        <p:txBody>
          <a:bodyPr/>
          <a:lstStyle/>
          <a:p>
            <a:pPr eaLnBrk="1" hangingPunct="1"/>
            <a:r>
              <a:rPr lang="en-US" smtClean="0"/>
              <a:t>Less effective than Spanish missions</a:t>
            </a:r>
          </a:p>
          <a:p>
            <a:pPr lvl="1" eaLnBrk="1" hangingPunct="1"/>
            <a:r>
              <a:rPr lang="en-US" smtClean="0"/>
              <a:t>Spaniards ruled native populations more directly</a:t>
            </a:r>
          </a:p>
          <a:p>
            <a:pPr lvl="1" eaLnBrk="1" hangingPunct="1"/>
            <a:r>
              <a:rPr lang="en-US" smtClean="0"/>
              <a:t>Migration patterns of North American natives made it more difficult to conduct Missions</a:t>
            </a:r>
          </a:p>
          <a:p>
            <a:pPr lvl="1" eaLnBrk="1" hangingPunct="1"/>
            <a:r>
              <a:rPr lang="en-US" smtClean="0"/>
              <a:t>English colonists little interest in converting natives</a:t>
            </a:r>
          </a:p>
          <a:p>
            <a:pPr lvl="1" eaLnBrk="1" hangingPunct="1">
              <a:buFont typeface="Wingdings" charset="2"/>
              <a:buNone/>
            </a:pPr>
            <a:endParaRPr lang="en-US" smtClean="0"/>
          </a:p>
          <a:p>
            <a:pPr lvl="1" eaLnBrk="1" hangingPunct="1"/>
            <a:endParaRPr lang="en-US" smtClean="0"/>
          </a:p>
        </p:txBody>
      </p:sp>
      <p:sp>
        <p:nvSpPr>
          <p:cNvPr id="35844" name="Slide Number Placeholder 5"/>
          <p:cNvSpPr>
            <a:spLocks noGrp="1"/>
          </p:cNvSpPr>
          <p:nvPr>
            <p:ph type="sldNum" sz="quarter" idx="12"/>
          </p:nvPr>
        </p:nvSpPr>
        <p:spPr>
          <a:noFill/>
        </p:spPr>
        <p:txBody>
          <a:bodyPr/>
          <a:lstStyle/>
          <a:p>
            <a:fld id="{645A3ADC-1ED3-45C5-86DD-34C71568A8DC}" type="slidenum">
              <a:rPr lang="en-US" altLang="en-US" smtClean="0"/>
              <a:pPr/>
              <a:t>49</a:t>
            </a:fld>
            <a:endParaRPr lang="en-US" altLang="en-US" smtClean="0"/>
          </a:p>
        </p:txBody>
      </p:sp>
    </p:spTree>
  </p:cSld>
  <p:clrMapOvr>
    <a:masterClrMapping/>
  </p:clrMapOvr>
  <p:transition>
    <p:rand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8"/>
          <p:cNvSpPr>
            <a:spLocks noGrp="1" noChangeArrowheads="1"/>
          </p:cNvSpPr>
          <p:nvPr>
            <p:ph type="title"/>
          </p:nvPr>
        </p:nvSpPr>
        <p:spPr/>
        <p:txBody>
          <a:bodyPr>
            <a:normAutofit/>
          </a:bodyPr>
          <a:lstStyle/>
          <a:p>
            <a:pPr eaLnBrk="1" hangingPunct="1">
              <a:defRPr/>
            </a:pPr>
            <a:r>
              <a:rPr lang="en-US" smtClean="0"/>
              <a:t>From Mining to Plantation Agriculture</a:t>
            </a:r>
          </a:p>
        </p:txBody>
      </p:sp>
      <p:sp>
        <p:nvSpPr>
          <p:cNvPr id="7172" name="Rectangle 9"/>
          <p:cNvSpPr>
            <a:spLocks noGrp="1" noChangeArrowheads="1"/>
          </p:cNvSpPr>
          <p:nvPr>
            <p:ph sz="half" idx="1"/>
          </p:nvPr>
        </p:nvSpPr>
        <p:spPr>
          <a:xfrm>
            <a:off x="685800" y="1790700"/>
            <a:ext cx="4267200" cy="4381500"/>
          </a:xfrm>
        </p:spPr>
        <p:txBody>
          <a:bodyPr>
            <a:normAutofit fontScale="92500"/>
          </a:bodyPr>
          <a:lstStyle/>
          <a:p>
            <a:pPr eaLnBrk="1" hangingPunct="1">
              <a:buFont typeface="Wingdings" pitchFamily="2" charset="2"/>
              <a:buChar char="n"/>
              <a:defRPr/>
            </a:pPr>
            <a:r>
              <a:rPr lang="en-US" dirty="0" err="1" smtClean="0"/>
              <a:t>Tainos</a:t>
            </a:r>
            <a:r>
              <a:rPr lang="en-US" dirty="0" smtClean="0"/>
              <a:t> occasionally rebel, but outgunned by Spanish military technology</a:t>
            </a:r>
          </a:p>
          <a:p>
            <a:pPr eaLnBrk="1" hangingPunct="1">
              <a:buFont typeface="Wingdings" pitchFamily="2" charset="2"/>
              <a:buChar char="n"/>
              <a:defRPr/>
            </a:pPr>
            <a:r>
              <a:rPr lang="en-US" b="1" dirty="0" smtClean="0"/>
              <a:t>Smallpox epidemics begin 1518</a:t>
            </a:r>
          </a:p>
          <a:p>
            <a:pPr lvl="1" eaLnBrk="1" hangingPunct="1">
              <a:defRPr/>
            </a:pPr>
            <a:r>
              <a:rPr lang="en-US" dirty="0" smtClean="0"/>
              <a:t>Spaniards launch raids to kidnap and replace workers, spread disease further</a:t>
            </a:r>
          </a:p>
          <a:p>
            <a:pPr lvl="1" eaLnBrk="1" hangingPunct="1">
              <a:defRPr/>
            </a:pPr>
            <a:r>
              <a:rPr lang="en-US" b="1" dirty="0" err="1" smtClean="0"/>
              <a:t>Taino</a:t>
            </a:r>
            <a:r>
              <a:rPr lang="en-US" b="1" dirty="0" smtClean="0"/>
              <a:t> society disappears by middle of 16</a:t>
            </a:r>
            <a:r>
              <a:rPr lang="en-US" b="1" baseline="30000" dirty="0" smtClean="0"/>
              <a:t>th</a:t>
            </a:r>
            <a:r>
              <a:rPr lang="en-US" b="1" dirty="0" smtClean="0"/>
              <a:t> century</a:t>
            </a:r>
          </a:p>
          <a:p>
            <a:pPr lvl="2" eaLnBrk="1" hangingPunct="1">
              <a:defRPr/>
            </a:pPr>
            <a:r>
              <a:rPr lang="en-US" b="1" dirty="0" smtClean="0"/>
              <a:t>4 million  to a few 1,000</a:t>
            </a:r>
          </a:p>
          <a:p>
            <a:pPr eaLnBrk="1" hangingPunct="1">
              <a:buFont typeface="Wingdings" pitchFamily="2" charset="2"/>
              <a:buChar char="n"/>
              <a:defRPr/>
            </a:pPr>
            <a:r>
              <a:rPr lang="en-US" b="1" dirty="0" smtClean="0"/>
              <a:t>Limited gold production causes new interest in exploiting Caribbean for sugarcane production</a:t>
            </a:r>
          </a:p>
          <a:p>
            <a:pPr lvl="1" eaLnBrk="1" hangingPunct="1">
              <a:defRPr/>
            </a:pPr>
            <a:r>
              <a:rPr lang="en-US" dirty="0" smtClean="0"/>
              <a:t>Requires massive importation of slaves</a:t>
            </a:r>
          </a:p>
          <a:p>
            <a:pPr eaLnBrk="1" hangingPunct="1">
              <a:buFont typeface="Wingdings" pitchFamily="2" charset="2"/>
              <a:buChar char="n"/>
              <a:defRPr/>
            </a:pPr>
            <a:endParaRPr lang="en-US" dirty="0" smtClean="0"/>
          </a:p>
        </p:txBody>
      </p:sp>
      <p:pic>
        <p:nvPicPr>
          <p:cNvPr id="2" name="Content Placeholder 5" descr="FlorentineCodex_BK12_F54_smallpox.jpg"/>
          <p:cNvPicPr>
            <a:picLocks noGrp="1" noChangeAspect="1"/>
          </p:cNvPicPr>
          <p:nvPr>
            <p:ph sz="half" idx="2"/>
          </p:nvPr>
        </p:nvPicPr>
        <p:blipFill>
          <a:blip r:embed="rId2" cstate="print"/>
          <a:srcRect/>
          <a:stretch>
            <a:fillRect/>
          </a:stretch>
        </p:blipFill>
        <p:spPr>
          <a:xfrm>
            <a:off x="5105399" y="2209800"/>
            <a:ext cx="3948545" cy="3048000"/>
          </a:xfrm>
        </p:spPr>
      </p:pic>
      <p:sp>
        <p:nvSpPr>
          <p:cNvPr id="7173" name="Slide Number Placeholder 5"/>
          <p:cNvSpPr>
            <a:spLocks noGrp="1"/>
          </p:cNvSpPr>
          <p:nvPr>
            <p:ph type="sldNum" sz="quarter" idx="12"/>
          </p:nvPr>
        </p:nvSpPr>
        <p:spPr>
          <a:noFill/>
        </p:spPr>
        <p:txBody>
          <a:bodyPr/>
          <a:lstStyle/>
          <a:p>
            <a:fld id="{72E06B8C-E71B-4D56-9523-5CC09EE88411}" type="slidenum">
              <a:rPr lang="en-US" altLang="en-US" smtClean="0"/>
              <a:pPr/>
              <a:t>5</a:t>
            </a:fld>
            <a:endParaRPr lang="en-US" altLang="en-US" smtClean="0"/>
          </a:p>
        </p:txBody>
      </p:sp>
      <p:sp>
        <p:nvSpPr>
          <p:cNvPr id="6" name="TextBox 5"/>
          <p:cNvSpPr txBox="1"/>
          <p:nvPr/>
        </p:nvSpPr>
        <p:spPr>
          <a:xfrm>
            <a:off x="4953001" y="5638800"/>
            <a:ext cx="4191000" cy="923330"/>
          </a:xfrm>
          <a:prstGeom prst="rect">
            <a:avLst/>
          </a:prstGeom>
          <a:noFill/>
        </p:spPr>
        <p:txBody>
          <a:bodyPr wrap="square" rtlCol="0">
            <a:spAutoFit/>
          </a:bodyPr>
          <a:lstStyle/>
          <a:p>
            <a:r>
              <a:rPr lang="en-US" dirty="0" smtClean="0"/>
              <a:t>Surviving cultural elements of </a:t>
            </a:r>
            <a:r>
              <a:rPr lang="en-US" dirty="0" err="1" smtClean="0"/>
              <a:t>Taino</a:t>
            </a:r>
            <a:r>
              <a:rPr lang="en-US" dirty="0" smtClean="0"/>
              <a:t>:</a:t>
            </a:r>
          </a:p>
          <a:p>
            <a:r>
              <a:rPr lang="en-US" i="1" dirty="0" smtClean="0"/>
              <a:t>Canoe, hammock, hurricane, maize, and tobacco</a:t>
            </a:r>
            <a:endParaRPr lang="en-US" i="1" dirty="0"/>
          </a:p>
        </p:txBody>
      </p:sp>
    </p:spTree>
  </p:cSld>
  <p:clrMapOvr>
    <a:masterClrMapping/>
  </p:clrMapOvr>
  <p:transition>
    <p:random/>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2"/>
          <p:cNvSpPr>
            <a:spLocks noGrp="1" noChangeArrowheads="1"/>
          </p:cNvSpPr>
          <p:nvPr>
            <p:ph type="title"/>
          </p:nvPr>
        </p:nvSpPr>
        <p:spPr/>
        <p:txBody>
          <a:bodyPr/>
          <a:lstStyle/>
          <a:p>
            <a:pPr eaLnBrk="1" hangingPunct="1">
              <a:defRPr/>
            </a:pPr>
            <a:r>
              <a:rPr lang="en-US" smtClean="0"/>
              <a:t>Australia and the Larger World</a:t>
            </a:r>
          </a:p>
        </p:txBody>
      </p:sp>
      <p:sp>
        <p:nvSpPr>
          <p:cNvPr id="36867" name="Rectangle 3"/>
          <p:cNvSpPr>
            <a:spLocks noGrp="1" noChangeArrowheads="1"/>
          </p:cNvSpPr>
          <p:nvPr>
            <p:ph idx="1"/>
          </p:nvPr>
        </p:nvSpPr>
        <p:spPr/>
        <p:txBody>
          <a:bodyPr>
            <a:normAutofit fontScale="77500" lnSpcReduction="20000"/>
          </a:bodyPr>
          <a:lstStyle/>
          <a:p>
            <a:pPr eaLnBrk="1" hangingPunct="1"/>
            <a:r>
              <a:rPr lang="en-US" sz="2600" smtClean="0"/>
              <a:t>Broadly similar experiences to American natives</a:t>
            </a:r>
          </a:p>
          <a:p>
            <a:pPr eaLnBrk="1" hangingPunct="1"/>
            <a:r>
              <a:rPr lang="en-US" sz="2600" smtClean="0"/>
              <a:t>Portuguese mariners long in the region, but Dutch sailors make first recorded sighting of Australia in 1606</a:t>
            </a:r>
          </a:p>
          <a:p>
            <a:pPr eaLnBrk="1" hangingPunct="1"/>
            <a:r>
              <a:rPr lang="en-US" sz="2600" smtClean="0"/>
              <a:t>VOC surveys territory, conclude that it is of little value</a:t>
            </a:r>
          </a:p>
          <a:p>
            <a:pPr lvl="1" eaLnBrk="1" hangingPunct="1"/>
            <a:r>
              <a:rPr lang="en-US" sz="2200" smtClean="0"/>
              <a:t>Limited contact with indigenous peoples</a:t>
            </a:r>
          </a:p>
          <a:p>
            <a:pPr lvl="1" eaLnBrk="1" hangingPunct="1"/>
            <a:r>
              <a:rPr lang="en-US" sz="2200" smtClean="0"/>
              <a:t>Nomadic, fishing and foraging societies</a:t>
            </a:r>
          </a:p>
          <a:p>
            <a:pPr eaLnBrk="1" hangingPunct="1"/>
            <a:r>
              <a:rPr lang="en-US" sz="2600" smtClean="0"/>
              <a:t>British Captain James Cook lands at Botany Bay, 1770</a:t>
            </a:r>
          </a:p>
          <a:p>
            <a:pPr lvl="1" eaLnBrk="1" hangingPunct="1"/>
            <a:r>
              <a:rPr lang="en-US" sz="2200" smtClean="0"/>
              <a:t>Convicts shipped to Australia, outnumber free settlers until 1830</a:t>
            </a:r>
          </a:p>
        </p:txBody>
      </p:sp>
      <p:sp>
        <p:nvSpPr>
          <p:cNvPr id="36868" name="Slide Number Placeholder 5"/>
          <p:cNvSpPr>
            <a:spLocks noGrp="1"/>
          </p:cNvSpPr>
          <p:nvPr>
            <p:ph type="sldNum" sz="quarter" idx="12"/>
          </p:nvPr>
        </p:nvSpPr>
        <p:spPr>
          <a:noFill/>
        </p:spPr>
        <p:txBody>
          <a:bodyPr/>
          <a:lstStyle/>
          <a:p>
            <a:fld id="{0DF94794-F7C4-4B61-92D7-FD4C721861E5}" type="slidenum">
              <a:rPr lang="en-US" altLang="en-US" smtClean="0"/>
              <a:pPr/>
              <a:t>50</a:t>
            </a:fld>
            <a:endParaRPr lang="en-US" altLang="en-US" smtClean="0"/>
          </a:p>
        </p:txBody>
      </p:sp>
    </p:spTree>
  </p:cSld>
  <p:clrMapOvr>
    <a:masterClrMapping/>
  </p:clrMapOvr>
  <p:transition>
    <p:random/>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a:spLocks noGrp="1" noChangeArrowheads="1"/>
          </p:cNvSpPr>
          <p:nvPr>
            <p:ph type="title"/>
          </p:nvPr>
        </p:nvSpPr>
        <p:spPr/>
        <p:txBody>
          <a:bodyPr/>
          <a:lstStyle/>
          <a:p>
            <a:pPr eaLnBrk="1" hangingPunct="1">
              <a:defRPr/>
            </a:pPr>
            <a:r>
              <a:rPr lang="en-US" smtClean="0"/>
              <a:t>Australian Aborigine</a:t>
            </a:r>
          </a:p>
        </p:txBody>
      </p:sp>
      <p:pic>
        <p:nvPicPr>
          <p:cNvPr id="37891" name="Picture 5" descr="Aborigine"/>
          <p:cNvPicPr>
            <a:picLocks noGrp="1" noChangeAspect="1" noChangeArrowheads="1"/>
          </p:cNvPicPr>
          <p:nvPr>
            <p:ph idx="1"/>
          </p:nvPr>
        </p:nvPicPr>
        <p:blipFill>
          <a:blip r:embed="rId2" cstate="print"/>
          <a:stretch>
            <a:fillRect/>
          </a:stretch>
        </p:blipFill>
        <p:spPr>
          <a:xfrm>
            <a:off x="1395230" y="2160588"/>
            <a:ext cx="4777153" cy="3881437"/>
          </a:xfrm>
          <a:noFill/>
        </p:spPr>
      </p:pic>
      <p:sp>
        <p:nvSpPr>
          <p:cNvPr id="37892" name="Slide Number Placeholder 5"/>
          <p:cNvSpPr>
            <a:spLocks noGrp="1"/>
          </p:cNvSpPr>
          <p:nvPr>
            <p:ph type="sldNum" sz="quarter" idx="12"/>
          </p:nvPr>
        </p:nvSpPr>
        <p:spPr>
          <a:noFill/>
        </p:spPr>
        <p:txBody>
          <a:bodyPr/>
          <a:lstStyle/>
          <a:p>
            <a:fld id="{F8A1BFAE-E138-4C6F-BEA7-9C5E2E9ABB93}" type="slidenum">
              <a:rPr lang="en-US" altLang="en-US" smtClean="0"/>
              <a:pPr/>
              <a:t>51</a:t>
            </a:fld>
            <a:endParaRPr lang="en-US" altLang="en-US" smtClean="0"/>
          </a:p>
        </p:txBody>
      </p:sp>
    </p:spTree>
  </p:cSld>
  <p:clrMapOvr>
    <a:masterClrMapping/>
  </p:clrMapOvr>
  <p:transition>
    <p:random/>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p:cNvSpPr>
            <a:spLocks noGrp="1" noChangeArrowheads="1"/>
          </p:cNvSpPr>
          <p:nvPr>
            <p:ph type="title"/>
          </p:nvPr>
        </p:nvSpPr>
        <p:spPr/>
        <p:txBody>
          <a:bodyPr/>
          <a:lstStyle/>
          <a:p>
            <a:pPr eaLnBrk="1" hangingPunct="1">
              <a:defRPr/>
            </a:pPr>
            <a:r>
              <a:rPr lang="en-US" smtClean="0"/>
              <a:t>Pacific Islands and the Larger World</a:t>
            </a:r>
          </a:p>
        </p:txBody>
      </p:sp>
      <p:sp>
        <p:nvSpPr>
          <p:cNvPr id="38915" name="Rectangle 3"/>
          <p:cNvSpPr>
            <a:spLocks noGrp="1" noChangeArrowheads="1"/>
          </p:cNvSpPr>
          <p:nvPr>
            <p:ph idx="1"/>
          </p:nvPr>
        </p:nvSpPr>
        <p:spPr/>
        <p:txBody>
          <a:bodyPr>
            <a:normAutofit fontScale="92500" lnSpcReduction="20000"/>
          </a:bodyPr>
          <a:lstStyle/>
          <a:p>
            <a:pPr eaLnBrk="1" hangingPunct="1"/>
            <a:r>
              <a:rPr lang="en-US" sz="2600" dirty="0" smtClean="0"/>
              <a:t>Manila Galleons interested in quick trade routes, little exploration of Pacific</a:t>
            </a:r>
          </a:p>
          <a:p>
            <a:pPr lvl="1" eaLnBrk="1" hangingPunct="1"/>
            <a:r>
              <a:rPr lang="en-US" sz="2200" dirty="0" smtClean="0"/>
              <a:t>Islands of Guam and the Marianas significant, lay on trade routes</a:t>
            </a:r>
          </a:p>
          <a:p>
            <a:pPr lvl="1" eaLnBrk="1" hangingPunct="1"/>
            <a:r>
              <a:rPr lang="en-US" sz="2200" dirty="0" smtClean="0"/>
              <a:t>1670s-1680s took control of islands, smallpox destroys local population</a:t>
            </a:r>
          </a:p>
          <a:p>
            <a:pPr eaLnBrk="1" hangingPunct="1"/>
            <a:r>
              <a:rPr lang="en-US" sz="2600" b="1" dirty="0" smtClean="0"/>
              <a:t>James Cook visits Hawai’i in 1778</a:t>
            </a:r>
          </a:p>
          <a:p>
            <a:pPr lvl="1" eaLnBrk="1" hangingPunct="1"/>
            <a:r>
              <a:rPr lang="en-US" sz="2200" dirty="0" smtClean="0"/>
              <a:t>Good relationship with Hawaiians</a:t>
            </a:r>
          </a:p>
          <a:p>
            <a:pPr lvl="1" eaLnBrk="1" hangingPunct="1"/>
            <a:r>
              <a:rPr lang="en-US" sz="2200" dirty="0" smtClean="0"/>
              <a:t>Sailors spread venereal disease</a:t>
            </a:r>
          </a:p>
          <a:p>
            <a:pPr lvl="1" eaLnBrk="1" hangingPunct="1"/>
            <a:r>
              <a:rPr lang="en-US" sz="2200" dirty="0" smtClean="0"/>
              <a:t>Cook not welcomed in 1779, killed in dispute over petty thefts</a:t>
            </a:r>
          </a:p>
          <a:p>
            <a:pPr eaLnBrk="1" hangingPunct="1"/>
            <a:endParaRPr lang="en-US" sz="2600" dirty="0" smtClean="0"/>
          </a:p>
        </p:txBody>
      </p:sp>
      <p:sp>
        <p:nvSpPr>
          <p:cNvPr id="38916" name="Slide Number Placeholder 5"/>
          <p:cNvSpPr>
            <a:spLocks noGrp="1"/>
          </p:cNvSpPr>
          <p:nvPr>
            <p:ph type="sldNum" sz="quarter" idx="12"/>
          </p:nvPr>
        </p:nvSpPr>
        <p:spPr>
          <a:noFill/>
        </p:spPr>
        <p:txBody>
          <a:bodyPr/>
          <a:lstStyle/>
          <a:p>
            <a:fld id="{0E8BD65F-D70E-4494-97F6-E52107BF40BE}" type="slidenum">
              <a:rPr lang="en-US" altLang="en-US" smtClean="0"/>
              <a:pPr/>
              <a:t>52</a:t>
            </a:fld>
            <a:endParaRPr lang="en-US" altLang="en-US" smtClean="0"/>
          </a:p>
        </p:txBody>
      </p:sp>
    </p:spTree>
  </p:cSld>
  <p:clrMapOvr>
    <a:masterClrMapping/>
  </p:clrMapOvr>
  <p:transition>
    <p:rand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p:txBody>
          <a:bodyPr/>
          <a:lstStyle/>
          <a:p>
            <a:pPr eaLnBrk="1" hangingPunct="1">
              <a:defRPr/>
            </a:pPr>
            <a:r>
              <a:rPr lang="en-US" smtClean="0"/>
              <a:t>Conquest of Mexico and Peru</a:t>
            </a:r>
          </a:p>
        </p:txBody>
      </p:sp>
      <p:sp>
        <p:nvSpPr>
          <p:cNvPr id="8196" name="Rectangle 3"/>
          <p:cNvSpPr>
            <a:spLocks noGrp="1" noChangeArrowheads="1"/>
          </p:cNvSpPr>
          <p:nvPr>
            <p:ph sz="half" idx="1"/>
          </p:nvPr>
        </p:nvSpPr>
        <p:spPr>
          <a:xfrm>
            <a:off x="685800" y="1790700"/>
            <a:ext cx="4267200" cy="4381500"/>
          </a:xfrm>
        </p:spPr>
        <p:txBody>
          <a:bodyPr>
            <a:normAutofit fontScale="92500" lnSpcReduction="20000"/>
          </a:bodyPr>
          <a:lstStyle/>
          <a:p>
            <a:pPr eaLnBrk="1" hangingPunct="1">
              <a:buFont typeface="Wingdings" pitchFamily="2" charset="2"/>
              <a:buChar char="n"/>
              <a:defRPr/>
            </a:pPr>
            <a:r>
              <a:rPr lang="en-US" dirty="0" smtClean="0"/>
              <a:t>Spanish conquerors (</a:t>
            </a:r>
            <a:r>
              <a:rPr lang="en-US" i="1" dirty="0" smtClean="0"/>
              <a:t>conquistadores</a:t>
            </a:r>
            <a:r>
              <a:rPr lang="en-US" dirty="0" smtClean="0"/>
              <a:t>) explore other territories</a:t>
            </a:r>
          </a:p>
          <a:p>
            <a:pPr eaLnBrk="1" hangingPunct="1">
              <a:buFont typeface="Wingdings" pitchFamily="2" charset="2"/>
              <a:buChar char="n"/>
              <a:defRPr/>
            </a:pPr>
            <a:r>
              <a:rPr lang="en-US" b="1" dirty="0" err="1" smtClean="0"/>
              <a:t>Hernán</a:t>
            </a:r>
            <a:r>
              <a:rPr lang="en-US" b="1" dirty="0" smtClean="0"/>
              <a:t> Cortés </a:t>
            </a:r>
            <a:r>
              <a:rPr lang="en-US" dirty="0" smtClean="0"/>
              <a:t>and 450 men bring down Aztec empire in Mexico (1519-1521)</a:t>
            </a:r>
          </a:p>
          <a:p>
            <a:pPr lvl="1" eaLnBrk="1" hangingPunct="1">
              <a:buFont typeface="Wingdings" pitchFamily="2" charset="2"/>
              <a:buChar char="n"/>
              <a:defRPr/>
            </a:pPr>
            <a:r>
              <a:rPr lang="en-US" b="1" smtClean="0"/>
              <a:t>Advantages</a:t>
            </a:r>
            <a:endParaRPr lang="en-US" b="1" dirty="0" smtClean="0"/>
          </a:p>
          <a:p>
            <a:pPr lvl="1" eaLnBrk="1" hangingPunct="1">
              <a:defRPr/>
            </a:pPr>
            <a:r>
              <a:rPr lang="en-US" dirty="0" smtClean="0"/>
              <a:t>Smallpox destroys besieged Tenochtitlan</a:t>
            </a:r>
          </a:p>
          <a:p>
            <a:pPr lvl="1" eaLnBrk="1" hangingPunct="1">
              <a:defRPr/>
            </a:pPr>
            <a:r>
              <a:rPr lang="en-US" dirty="0" smtClean="0"/>
              <a:t>Steel weapons, muskets, cannons, horses</a:t>
            </a:r>
          </a:p>
          <a:p>
            <a:pPr lvl="1" eaLnBrk="1" hangingPunct="1">
              <a:defRPr/>
            </a:pPr>
            <a:r>
              <a:rPr lang="en-US" dirty="0" smtClean="0"/>
              <a:t>Divisions of indigenous peoples, Ex. Dona Marina</a:t>
            </a:r>
          </a:p>
          <a:p>
            <a:pPr eaLnBrk="1" hangingPunct="1">
              <a:buFont typeface="Wingdings" pitchFamily="2" charset="2"/>
              <a:buChar char="n"/>
              <a:defRPr/>
            </a:pPr>
            <a:r>
              <a:rPr lang="en-US" b="1" dirty="0" smtClean="0"/>
              <a:t>Francisco Pizarro </a:t>
            </a:r>
            <a:r>
              <a:rPr lang="en-US" dirty="0" smtClean="0"/>
              <a:t>and 600 men bring down Inca empire in Peru (1532-1533)</a:t>
            </a:r>
          </a:p>
          <a:p>
            <a:pPr lvl="1" eaLnBrk="1" hangingPunct="1">
              <a:defRPr/>
            </a:pPr>
            <a:r>
              <a:rPr lang="en-US" dirty="0" smtClean="0"/>
              <a:t>Calls conference of warring Inca rulers, massacres them all</a:t>
            </a:r>
          </a:p>
          <a:p>
            <a:pPr eaLnBrk="1" hangingPunct="1">
              <a:buFont typeface="Wingdings" pitchFamily="2" charset="2"/>
              <a:buNone/>
              <a:defRPr/>
            </a:pPr>
            <a:endParaRPr lang="en-US" dirty="0" smtClean="0"/>
          </a:p>
        </p:txBody>
      </p:sp>
      <p:pic>
        <p:nvPicPr>
          <p:cNvPr id="2" name="Content Placeholder 5" descr="guns germs.jpg"/>
          <p:cNvPicPr>
            <a:picLocks noGrp="1" noChangeAspect="1"/>
          </p:cNvPicPr>
          <p:nvPr>
            <p:ph sz="half" idx="2"/>
          </p:nvPr>
        </p:nvPicPr>
        <p:blipFill>
          <a:blip r:embed="rId2" cstate="print"/>
          <a:srcRect/>
          <a:stretch>
            <a:fillRect/>
          </a:stretch>
        </p:blipFill>
        <p:spPr>
          <a:xfrm>
            <a:off x="5562600" y="1905000"/>
            <a:ext cx="2868613" cy="4381500"/>
          </a:xfrm>
        </p:spPr>
      </p:pic>
      <p:sp>
        <p:nvSpPr>
          <p:cNvPr id="8197" name="Slide Number Placeholder 5"/>
          <p:cNvSpPr>
            <a:spLocks noGrp="1"/>
          </p:cNvSpPr>
          <p:nvPr>
            <p:ph type="sldNum" sz="quarter" idx="12"/>
          </p:nvPr>
        </p:nvSpPr>
        <p:spPr>
          <a:noFill/>
        </p:spPr>
        <p:txBody>
          <a:bodyPr/>
          <a:lstStyle/>
          <a:p>
            <a:fld id="{CFD56F33-E2E7-403F-BD3C-6C0F78579799}" type="slidenum">
              <a:rPr lang="en-US" altLang="en-US" smtClean="0"/>
              <a:pPr/>
              <a:t>6</a:t>
            </a:fld>
            <a:endParaRPr lang="en-US" altLang="en-US" smtClean="0"/>
          </a:p>
        </p:txBody>
      </p:sp>
    </p:spTree>
  </p:cSld>
  <p:clrMapOvr>
    <a:masterClrMapping/>
  </p:clrMapOvr>
  <p:transition>
    <p:rand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1" y="199363"/>
            <a:ext cx="8458200" cy="1320800"/>
          </a:xfrm>
        </p:spPr>
        <p:txBody>
          <a:bodyPr>
            <a:normAutofit fontScale="90000"/>
          </a:bodyPr>
          <a:lstStyle/>
          <a:p>
            <a:r>
              <a:rPr lang="en-US" sz="2400" dirty="0" smtClean="0"/>
              <a:t>This late-sixteenth-century painting idealized the Spanish conquest of the Aztec empire. Shown on the wall is </a:t>
            </a:r>
            <a:r>
              <a:rPr lang="en-US" sz="2400" dirty="0" err="1" smtClean="0"/>
              <a:t>Motecuzoma</a:t>
            </a:r>
            <a:r>
              <a:rPr lang="en-US" sz="2400" dirty="0" smtClean="0"/>
              <a:t>, captured by the Spaniards attacking his palace, and he is pleading with the Aztecs to surrender</a:t>
            </a:r>
            <a:endParaRPr lang="en-US" sz="2400" dirty="0"/>
          </a:p>
        </p:txBody>
      </p:sp>
      <p:sp>
        <p:nvSpPr>
          <p:cNvPr id="5" name="Slide Number Placeholder 4"/>
          <p:cNvSpPr>
            <a:spLocks noGrp="1"/>
          </p:cNvSpPr>
          <p:nvPr>
            <p:ph type="sldNum" sz="quarter" idx="12"/>
          </p:nvPr>
        </p:nvSpPr>
        <p:spPr/>
        <p:txBody>
          <a:bodyPr/>
          <a:lstStyle/>
          <a:p>
            <a:pPr>
              <a:defRPr/>
            </a:pPr>
            <a:fld id="{72814667-3150-43F0-82E8-BCDB7A9A1FF1}" type="slidenum">
              <a:rPr lang="en-US" altLang="en-US" smtClean="0"/>
              <a:pPr>
                <a:defRPr/>
              </a:pPr>
              <a:t>7</a:t>
            </a:fld>
            <a:endParaRPr lang="en-US" altLang="en-US"/>
          </a:p>
        </p:txBody>
      </p:sp>
      <p:pic>
        <p:nvPicPr>
          <p:cNvPr id="9" name="Content Placeholder 8" descr="Aztec surrender.jpg"/>
          <p:cNvPicPr>
            <a:picLocks noGrp="1" noChangeAspect="1"/>
          </p:cNvPicPr>
          <p:nvPr>
            <p:ph idx="4294967295"/>
          </p:nvPr>
        </p:nvPicPr>
        <p:blipFill>
          <a:blip r:embed="rId2" cstate="print"/>
          <a:stretch>
            <a:fillRect/>
          </a:stretch>
        </p:blipFill>
        <p:spPr>
          <a:xfrm>
            <a:off x="1" y="1669428"/>
            <a:ext cx="7848600" cy="5188572"/>
          </a:xfrm>
        </p:spPr>
      </p:pic>
    </p:spTree>
  </p:cSld>
  <p:clrMapOvr>
    <a:masterClrMapping/>
  </p:clrMapOvr>
  <p:transition>
    <p:rand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Conquest of Peru</a:t>
            </a:r>
            <a:endParaRPr lang="en-US" dirty="0"/>
          </a:p>
        </p:txBody>
      </p:sp>
      <p:pic>
        <p:nvPicPr>
          <p:cNvPr id="10" name="Content Placeholder 9" descr="Inca-Peru.jpg"/>
          <p:cNvPicPr>
            <a:picLocks noGrp="1" noChangeAspect="1"/>
          </p:cNvPicPr>
          <p:nvPr>
            <p:ph sz="half" idx="1"/>
          </p:nvPr>
        </p:nvPicPr>
        <p:blipFill>
          <a:blip r:embed="rId2" cstate="print"/>
          <a:stretch>
            <a:fillRect/>
          </a:stretch>
        </p:blipFill>
        <p:spPr>
          <a:xfrm>
            <a:off x="990600" y="1524000"/>
            <a:ext cx="3514999" cy="5282990"/>
          </a:xfrm>
        </p:spPr>
      </p:pic>
      <p:sp>
        <p:nvSpPr>
          <p:cNvPr id="7" name="Content Placeholder 6"/>
          <p:cNvSpPr>
            <a:spLocks noGrp="1"/>
          </p:cNvSpPr>
          <p:nvPr>
            <p:ph sz="half" idx="2"/>
          </p:nvPr>
        </p:nvSpPr>
        <p:spPr>
          <a:xfrm>
            <a:off x="4886598" y="2160590"/>
            <a:ext cx="2352402" cy="3880773"/>
          </a:xfrm>
        </p:spPr>
        <p:txBody>
          <a:bodyPr>
            <a:normAutofit/>
          </a:bodyPr>
          <a:lstStyle/>
          <a:p>
            <a:r>
              <a:rPr lang="en-US" dirty="0" smtClean="0"/>
              <a:t>In this illustration from Felipe </a:t>
            </a:r>
            <a:r>
              <a:rPr lang="en-US" dirty="0" err="1" smtClean="0"/>
              <a:t>Guaman</a:t>
            </a:r>
            <a:r>
              <a:rPr lang="en-US" dirty="0" smtClean="0"/>
              <a:t> </a:t>
            </a:r>
            <a:r>
              <a:rPr lang="en-US" dirty="0" err="1" smtClean="0"/>
              <a:t>Poma</a:t>
            </a:r>
            <a:r>
              <a:rPr lang="en-US" dirty="0" smtClean="0"/>
              <a:t> de Ayala’s letter of complaint to the Spanish king, conquistadores decapitate Atahualpa after executing him by strangulation in 1533.</a:t>
            </a:r>
            <a:endParaRPr lang="en-US" dirty="0"/>
          </a:p>
        </p:txBody>
      </p:sp>
      <p:sp>
        <p:nvSpPr>
          <p:cNvPr id="4" name="Slide Number Placeholder 3"/>
          <p:cNvSpPr>
            <a:spLocks noGrp="1"/>
          </p:cNvSpPr>
          <p:nvPr>
            <p:ph type="sldNum" sz="quarter" idx="12"/>
          </p:nvPr>
        </p:nvSpPr>
        <p:spPr/>
        <p:txBody>
          <a:bodyPr/>
          <a:lstStyle/>
          <a:p>
            <a:pPr>
              <a:defRPr/>
            </a:pPr>
            <a:fld id="{1BD2E5A1-A696-4ABD-8FB1-289AA1135E9C}" type="slidenum">
              <a:rPr lang="en-US" altLang="en-US" smtClean="0"/>
              <a:pPr>
                <a:defRPr/>
              </a:pPr>
              <a:t>8</a:t>
            </a:fld>
            <a:endParaRPr lang="en-US" altLang="en-US"/>
          </a:p>
        </p:txBody>
      </p:sp>
    </p:spTree>
  </p:cSld>
  <p:clrMapOvr>
    <a:masterClrMapping/>
  </p:clrMapOvr>
  <p:transition>
    <p:rand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en-US" dirty="0" smtClean="0"/>
              <a:t>Significance of the Aztec and Incan Conquest </a:t>
            </a:r>
            <a:endParaRPr lang="en-US" dirty="0"/>
          </a:p>
        </p:txBody>
      </p:sp>
      <p:sp>
        <p:nvSpPr>
          <p:cNvPr id="7" name="Content Placeholder 6"/>
          <p:cNvSpPr>
            <a:spLocks noGrp="1"/>
          </p:cNvSpPr>
          <p:nvPr>
            <p:ph idx="1"/>
          </p:nvPr>
        </p:nvSpPr>
        <p:spPr>
          <a:xfrm>
            <a:off x="228600" y="1790700"/>
            <a:ext cx="8686800" cy="4381500"/>
          </a:xfrm>
        </p:spPr>
        <p:txBody>
          <a:bodyPr/>
          <a:lstStyle/>
          <a:p>
            <a:r>
              <a:rPr lang="en-US" b="1" dirty="0" smtClean="0"/>
              <a:t>The Aztec and Inca empires both had clear lines of political authority, and both had the means to mobilize massive populations, collect taxes or tribute to maintain their societies, and recruit labor for public works projects. </a:t>
            </a:r>
          </a:p>
          <a:p>
            <a:pPr lvl="1"/>
            <a:r>
              <a:rPr lang="en-US" b="1" dirty="0" smtClean="0"/>
              <a:t>Vast empires in Mesoamerica and South America</a:t>
            </a:r>
          </a:p>
          <a:p>
            <a:r>
              <a:rPr lang="en-US" dirty="0" smtClean="0"/>
              <a:t>Despite this, Spanish conquistadors were able to conquer</a:t>
            </a:r>
          </a:p>
          <a:p>
            <a:endParaRPr lang="en-US" dirty="0"/>
          </a:p>
        </p:txBody>
      </p:sp>
      <p:sp>
        <p:nvSpPr>
          <p:cNvPr id="5" name="Slide Number Placeholder 4"/>
          <p:cNvSpPr>
            <a:spLocks noGrp="1"/>
          </p:cNvSpPr>
          <p:nvPr>
            <p:ph type="sldNum" sz="quarter" idx="12"/>
          </p:nvPr>
        </p:nvSpPr>
        <p:spPr/>
        <p:txBody>
          <a:bodyPr/>
          <a:lstStyle/>
          <a:p>
            <a:pPr>
              <a:defRPr/>
            </a:pPr>
            <a:fld id="{72814667-3150-43F0-82E8-BCDB7A9A1FF1}" type="slidenum">
              <a:rPr lang="en-US" altLang="en-US" smtClean="0"/>
              <a:pPr>
                <a:defRPr/>
              </a:pPr>
              <a:t>9</a:t>
            </a:fld>
            <a:endParaRPr lang="en-US" altLang="en-US"/>
          </a:p>
        </p:txBody>
      </p:sp>
    </p:spTree>
  </p:cSld>
  <p:clrMapOvr>
    <a:masterClrMapping/>
  </p:clrMapOvr>
  <p:transition>
    <p:random/>
  </p:transition>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2278</TotalTime>
  <Words>2631</Words>
  <Application>Microsoft Office PowerPoint</Application>
  <PresentationFormat>On-screen Show (4:3)</PresentationFormat>
  <Paragraphs>338</Paragraphs>
  <Slides>52</Slides>
  <Notes>1</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52</vt:i4>
      </vt:variant>
    </vt:vector>
  </HeadingPairs>
  <TitlesOfParts>
    <vt:vector size="58" baseType="lpstr">
      <vt:lpstr>Arial</vt:lpstr>
      <vt:lpstr>Trebuchet MS</vt:lpstr>
      <vt:lpstr>Wingdings</vt:lpstr>
      <vt:lpstr>Wingdings 3</vt:lpstr>
      <vt:lpstr>Facet</vt:lpstr>
      <vt:lpstr>Chart</vt:lpstr>
      <vt:lpstr>Colliding Worlds</vt:lpstr>
      <vt:lpstr>The Meeting of Two Worlds</vt:lpstr>
      <vt:lpstr>The Spanish Caribbean</vt:lpstr>
      <vt:lpstr>One of the earliest European depictions of Native Americans was this engraving of 1505. The caption informed readers that American peoples lived in communal society, where men took several wives but none had private possessions, and that they routinely smoked and consumed the bodies of slain enemies. How might such representations have shaped European ideas about native Americans? </vt:lpstr>
      <vt:lpstr>From Mining to Plantation Agriculture</vt:lpstr>
      <vt:lpstr>Conquest of Mexico and Peru</vt:lpstr>
      <vt:lpstr>This late-sixteenth-century painting idealized the Spanish conquest of the Aztec empire. Shown on the wall is Motecuzoma, captured by the Spaniards attacking his palace, and he is pleading with the Aztecs to surrender</vt:lpstr>
      <vt:lpstr>Conquest of Peru</vt:lpstr>
      <vt:lpstr>Significance of the Aztec and Incan Conquest </vt:lpstr>
      <vt:lpstr>Empires of Aztec and Inca</vt:lpstr>
      <vt:lpstr>Spanish Colonial Administration</vt:lpstr>
      <vt:lpstr>Portuguese Brazil</vt:lpstr>
      <vt:lpstr>Treaty of Tordesillas:  Lines of Demarcation</vt:lpstr>
      <vt:lpstr>Settler Colonies in North America</vt:lpstr>
      <vt:lpstr>Permanent colonies in North America</vt:lpstr>
      <vt:lpstr>Colonial Government in N. America </vt:lpstr>
      <vt:lpstr>Jamestown</vt:lpstr>
      <vt:lpstr>PowerPoint Presentation</vt:lpstr>
      <vt:lpstr>PowerPoint Presentation</vt:lpstr>
      <vt:lpstr>PowerPoint Presentation</vt:lpstr>
      <vt:lpstr>Relations with Indigenous Peoples</vt:lpstr>
      <vt:lpstr>Conflict with Indigenous Peoples</vt:lpstr>
      <vt:lpstr>North American Populations</vt:lpstr>
      <vt:lpstr>Social Structures in the Americas </vt:lpstr>
      <vt:lpstr>The Formation of Multicultural Societies</vt:lpstr>
      <vt:lpstr>The Social Hierarchy in Latin America</vt:lpstr>
      <vt:lpstr>Social Structure:  North America</vt:lpstr>
      <vt:lpstr>Women in Spanish/Portuguese America</vt:lpstr>
      <vt:lpstr>Mining and Agriculture in Spanish Empire</vt:lpstr>
      <vt:lpstr>Mining in the Spanish Empire</vt:lpstr>
      <vt:lpstr>PowerPoint Presentation</vt:lpstr>
      <vt:lpstr>Potosi 1545-1600’s</vt:lpstr>
      <vt:lpstr>Global Significance of Silver</vt:lpstr>
      <vt:lpstr>Manila galleon route and the lands of Oceania, 1500-1800</vt:lpstr>
      <vt:lpstr>The Hacienda</vt:lpstr>
      <vt:lpstr>Labor Systems:  Encomienda System</vt:lpstr>
      <vt:lpstr>Resistance to Spanish Rule</vt:lpstr>
      <vt:lpstr>Indigenous Peoples Turn to King for Protection Against Colonists</vt:lpstr>
      <vt:lpstr>Sugar and Slavery in Portuguese Brazil</vt:lpstr>
      <vt:lpstr>The Sugar Mill:  The “Engenho”</vt:lpstr>
      <vt:lpstr>Slavery in Brazil</vt:lpstr>
      <vt:lpstr>Fur Trade and Settlers in N.America</vt:lpstr>
      <vt:lpstr>Fur Trading in North America</vt:lpstr>
      <vt:lpstr>Development of Cash Crops</vt:lpstr>
      <vt:lpstr>Export of Tobacco from Virginia</vt:lpstr>
      <vt:lpstr>Slavery in North America</vt:lpstr>
      <vt:lpstr>Christianity and Native Religions</vt:lpstr>
      <vt:lpstr>The Virgin of Guadalupe</vt:lpstr>
      <vt:lpstr>French and English Missions in N. America</vt:lpstr>
      <vt:lpstr>Australia and the Larger World</vt:lpstr>
      <vt:lpstr>Australian Aborigine</vt:lpstr>
      <vt:lpstr>Pacific Islands and the Larger World</vt:lpstr>
    </vt:vector>
  </TitlesOfParts>
  <Company>Florida Atlantic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25</dc:title>
  <dc:creator>Henry Abramson</dc:creator>
  <cp:lastModifiedBy>ELIZABETH CAIN</cp:lastModifiedBy>
  <cp:revision>177</cp:revision>
  <dcterms:created xsi:type="dcterms:W3CDTF">2004-11-23T22:33:21Z</dcterms:created>
  <dcterms:modified xsi:type="dcterms:W3CDTF">2016-03-03T13:47:50Z</dcterms:modified>
</cp:coreProperties>
</file>