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7AACD2-558B-4F7E-8001-0998B8ABC6D4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FD9DD9-5EA8-417B-BD30-4A7CC77E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civilization in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Xia, Shang Dynasties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Shang Kings</a:t>
            </a:r>
            <a:endParaRPr lang="en-US" dirty="0"/>
          </a:p>
        </p:txBody>
      </p:sp>
      <p:pic>
        <p:nvPicPr>
          <p:cNvPr id="5" name="Content Placeholder 4" descr="shang da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80732"/>
            <a:ext cx="3886200" cy="258871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Intermediary between supreme being, Shang Di and mortals</a:t>
            </a:r>
          </a:p>
          <a:p>
            <a:r>
              <a:rPr lang="en-US" dirty="0" smtClean="0"/>
              <a:t>Directed affairs of state and responsible for the fertility of kingdom</a:t>
            </a:r>
          </a:p>
          <a:p>
            <a:pPr lvl="1"/>
            <a:r>
              <a:rPr lang="en-US" dirty="0" smtClean="0"/>
              <a:t>Ex. Ceremonies such as the dance with female fertility spirits</a:t>
            </a:r>
          </a:p>
          <a:p>
            <a:pPr lvl="1"/>
            <a:r>
              <a:rPr lang="en-US" dirty="0" smtClean="0"/>
              <a:t>Burned alive to placate the spirits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14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Shang had sizeable bureaucracy in Anyang</a:t>
            </a:r>
          </a:p>
          <a:p>
            <a:r>
              <a:rPr lang="en-US" dirty="0" smtClean="0"/>
              <a:t>Peasant and artisans were governed by local rulers who were vassals to king</a:t>
            </a:r>
          </a:p>
          <a:p>
            <a:pPr lvl="1"/>
            <a:r>
              <a:rPr lang="en-US" b="1" dirty="0" smtClean="0"/>
              <a:t>Feudalism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vassals depended on produce and labor from peasants </a:t>
            </a:r>
          </a:p>
          <a:p>
            <a:r>
              <a:rPr lang="en-US" dirty="0" smtClean="0"/>
              <a:t> The warriors collected tribute (agricultural produce) to give kings and supplied soldiers for king’s armies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h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57200"/>
            <a:ext cx="2037283" cy="2927131"/>
          </a:xfrm>
          <a:prstGeom prst="rect">
            <a:avLst/>
          </a:prstGeom>
        </p:spPr>
      </p:pic>
      <p:pic>
        <p:nvPicPr>
          <p:cNvPr id="5" name="Picture 4" descr="any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3505200"/>
            <a:ext cx="4112079" cy="300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Silk</a:t>
            </a:r>
          </a:p>
          <a:p>
            <a:r>
              <a:rPr lang="en-US" dirty="0" smtClean="0"/>
              <a:t>Ornately carved bronze vessels used to make offerings</a:t>
            </a:r>
          </a:p>
          <a:p>
            <a:pPr lvl="1"/>
            <a:r>
              <a:rPr lang="en-US" dirty="0" smtClean="0"/>
              <a:t>Grain, incense, wine, animals</a:t>
            </a:r>
          </a:p>
          <a:p>
            <a:pPr lvl="1"/>
            <a:r>
              <a:rPr lang="en-US" dirty="0" smtClean="0"/>
              <a:t>Water festivals</a:t>
            </a:r>
          </a:p>
          <a:p>
            <a:pPr lvl="2"/>
            <a:r>
              <a:rPr lang="en-US" dirty="0" smtClean="0"/>
              <a:t>Capsized, offered to gods of fertility and good harvest </a:t>
            </a:r>
          </a:p>
          <a:p>
            <a:endParaRPr lang="en-US" dirty="0"/>
          </a:p>
        </p:txBody>
      </p:sp>
      <p:pic>
        <p:nvPicPr>
          <p:cNvPr id="5" name="Picture 4" descr="Bronze vessel Late shang tap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52400"/>
            <a:ext cx="2136648" cy="2136648"/>
          </a:xfrm>
          <a:prstGeom prst="rect">
            <a:avLst/>
          </a:prstGeom>
        </p:spPr>
      </p:pic>
      <p:pic>
        <p:nvPicPr>
          <p:cNvPr id="7" name="Picture 6" descr="silk poun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199" y="4534159"/>
            <a:ext cx="3105497" cy="232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7546848" cy="4495800"/>
          </a:xfrm>
        </p:spPr>
        <p:txBody>
          <a:bodyPr/>
          <a:lstStyle/>
          <a:p>
            <a:r>
              <a:rPr lang="en-US" dirty="0" smtClean="0"/>
              <a:t>Shang Di</a:t>
            </a:r>
          </a:p>
          <a:p>
            <a:r>
              <a:rPr lang="en-US" dirty="0" smtClean="0"/>
              <a:t>Offerings</a:t>
            </a:r>
          </a:p>
          <a:p>
            <a:r>
              <a:rPr lang="en-US" dirty="0" smtClean="0"/>
              <a:t>Priests serve as </a:t>
            </a:r>
            <a:r>
              <a:rPr lang="en-US" b="1" dirty="0" smtClean="0"/>
              <a:t>oracles </a:t>
            </a:r>
            <a:r>
              <a:rPr lang="en-US" dirty="0" smtClean="0"/>
              <a:t>who would prophesy the future </a:t>
            </a:r>
          </a:p>
          <a:p>
            <a:pPr lvl="1"/>
            <a:r>
              <a:rPr lang="en-US" dirty="0" smtClean="0"/>
              <a:t>Warriors in battle, officials embarking on journeys, families negotiating marriage etc. </a:t>
            </a:r>
          </a:p>
          <a:p>
            <a:pPr lvl="1"/>
            <a:r>
              <a:rPr lang="en-US" dirty="0" smtClean="0"/>
              <a:t>Used bones of sheep, turtle shells, etc</a:t>
            </a:r>
          </a:p>
          <a:p>
            <a:pPr lvl="1"/>
            <a:r>
              <a:rPr lang="en-US" dirty="0" smtClean="0"/>
              <a:t>Priests greatly influenced the beliefs and behavior</a:t>
            </a:r>
          </a:p>
          <a:p>
            <a:r>
              <a:rPr lang="en-US" dirty="0" smtClean="0"/>
              <a:t>Helped give rise to writing</a:t>
            </a:r>
          </a:p>
          <a:p>
            <a:endParaRPr lang="en-US" dirty="0" smtClean="0"/>
          </a:p>
        </p:txBody>
      </p:sp>
      <p:pic>
        <p:nvPicPr>
          <p:cNvPr id="4" name="Picture 3" descr="Shng-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8600"/>
            <a:ext cx="4083050" cy="2509024"/>
          </a:xfrm>
          <a:prstGeom prst="rect">
            <a:avLst/>
          </a:prstGeom>
        </p:spPr>
      </p:pic>
      <p:pic>
        <p:nvPicPr>
          <p:cNvPr id="5" name="Picture 4" descr="oracleSh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158342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Family in Ancient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Family was central to Chinese society</a:t>
            </a:r>
          </a:p>
          <a:p>
            <a:r>
              <a:rPr lang="en-US" b="1" dirty="0" smtClean="0"/>
              <a:t>Patriarchal Society</a:t>
            </a:r>
          </a:p>
          <a:p>
            <a:pPr lvl="1"/>
            <a:r>
              <a:rPr lang="en-US" b="1" dirty="0" smtClean="0"/>
              <a:t>Elderly males head</a:t>
            </a:r>
          </a:p>
          <a:p>
            <a:pPr lvl="1"/>
            <a:r>
              <a:rPr lang="en-US" b="1" dirty="0" smtClean="0"/>
              <a:t>Women occasionally played prominent roles during Shang times</a:t>
            </a:r>
          </a:p>
          <a:p>
            <a:pPr lvl="2"/>
            <a:r>
              <a:rPr lang="en-US" b="1" dirty="0" smtClean="0"/>
              <a:t>Fu </a:t>
            </a:r>
            <a:r>
              <a:rPr lang="en-US" b="1" dirty="0" err="1" smtClean="0"/>
              <a:t>Hao</a:t>
            </a:r>
            <a:endParaRPr lang="en-US" b="1" dirty="0" smtClean="0"/>
          </a:p>
          <a:p>
            <a:r>
              <a:rPr lang="en-US" b="1" dirty="0" smtClean="0"/>
              <a:t>Veneration of ancestors</a:t>
            </a:r>
          </a:p>
          <a:p>
            <a:pPr lvl="1"/>
            <a:r>
              <a:rPr lang="en-US" dirty="0" smtClean="0"/>
              <a:t>Tend to graves of ancestors</a:t>
            </a:r>
          </a:p>
          <a:p>
            <a:pPr lvl="1"/>
            <a:r>
              <a:rPr lang="en-US" dirty="0" smtClean="0"/>
              <a:t>Ancestors support and protect the family if one tended to the spirit’s needs</a:t>
            </a:r>
          </a:p>
          <a:p>
            <a:pPr lvl="1"/>
            <a:r>
              <a:rPr lang="en-US" dirty="0" smtClean="0"/>
              <a:t>Bury tools, weapons, jewelry, and other material goods </a:t>
            </a:r>
          </a:p>
          <a:p>
            <a:pPr lvl="1"/>
            <a:r>
              <a:rPr lang="en-US" dirty="0" smtClean="0"/>
              <a:t>W/out organized religion, patriarchal head of family presided over the rights and ceremonies honoring ancestors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Oracle bones offer 1</a:t>
            </a:r>
            <a:r>
              <a:rPr lang="en-US" baseline="30000" dirty="0" smtClean="0"/>
              <a:t>st</a:t>
            </a:r>
            <a:r>
              <a:rPr lang="en-US" dirty="0" smtClean="0"/>
              <a:t> glimpse of early Chinese writing</a:t>
            </a:r>
          </a:p>
          <a:p>
            <a:r>
              <a:rPr lang="en-US" b="1" dirty="0" smtClean="0"/>
              <a:t>Pictograph</a:t>
            </a:r>
            <a:r>
              <a:rPr lang="en-US" dirty="0" smtClean="0"/>
              <a:t> like Sumer and Egypt</a:t>
            </a:r>
          </a:p>
          <a:p>
            <a:r>
              <a:rPr lang="en-US" dirty="0" smtClean="0"/>
              <a:t>Pictographs combined would become the </a:t>
            </a:r>
            <a:r>
              <a:rPr lang="en-US" b="1" dirty="0" smtClean="0"/>
              <a:t>ideographs</a:t>
            </a:r>
          </a:p>
          <a:p>
            <a:r>
              <a:rPr lang="en-US" dirty="0" smtClean="0"/>
              <a:t>Characters used today are direct descendants of writing used in Shang time</a:t>
            </a:r>
          </a:p>
          <a:p>
            <a:r>
              <a:rPr lang="en-US" dirty="0" smtClean="0"/>
              <a:t>Today it is more stylized, conventional, and abstract</a:t>
            </a:r>
            <a:endParaRPr lang="en-US" dirty="0"/>
          </a:p>
        </p:txBody>
      </p:sp>
      <p:pic>
        <p:nvPicPr>
          <p:cNvPr id="5" name="Content Placeholder 4" descr="complexsimp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11793" y="2174448"/>
            <a:ext cx="4219457" cy="3692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Ideographs</a:t>
            </a:r>
            <a:endParaRPr lang="en-US" dirty="0"/>
          </a:p>
        </p:txBody>
      </p:sp>
      <p:pic>
        <p:nvPicPr>
          <p:cNvPr id="5" name="Content Placeholder 4" descr="bamboo sli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9830"/>
            <a:ext cx="3886200" cy="291051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# increased dramatically </a:t>
            </a:r>
          </a:p>
          <a:p>
            <a:r>
              <a:rPr lang="en-US" dirty="0" smtClean="0"/>
              <a:t>3,000 at end of Shang era</a:t>
            </a:r>
          </a:p>
          <a:p>
            <a:r>
              <a:rPr lang="en-US" dirty="0" smtClean="0"/>
              <a:t>Well-educated scholars today know 8,000</a:t>
            </a:r>
          </a:p>
          <a:p>
            <a:r>
              <a:rPr lang="en-US" dirty="0" smtClean="0"/>
              <a:t>Becomes artistic expression</a:t>
            </a:r>
          </a:p>
          <a:p>
            <a:r>
              <a:rPr lang="en-US" dirty="0" smtClean="0"/>
              <a:t>Numerous Chinese speaking a variety of languages</a:t>
            </a:r>
          </a:p>
          <a:p>
            <a:r>
              <a:rPr lang="en-US" dirty="0" smtClean="0"/>
              <a:t>Becomes a bond for all groups in China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Isolated</a:t>
            </a:r>
          </a:p>
          <a:p>
            <a:r>
              <a:rPr lang="en-US" dirty="0" smtClean="0"/>
              <a:t>Natural barriers </a:t>
            </a:r>
          </a:p>
          <a:p>
            <a:pPr lvl="1"/>
            <a:r>
              <a:rPr lang="en-US" dirty="0" smtClean="0"/>
              <a:t>Himalayas </a:t>
            </a:r>
          </a:p>
          <a:p>
            <a:pPr lvl="1"/>
            <a:r>
              <a:rPr lang="en-US" dirty="0" smtClean="0"/>
              <a:t>Gobi Desert</a:t>
            </a:r>
          </a:p>
          <a:p>
            <a:pPr lvl="1"/>
            <a:r>
              <a:rPr lang="en-US" dirty="0" smtClean="0"/>
              <a:t>Pacific Ocean</a:t>
            </a:r>
          </a:p>
          <a:p>
            <a:pPr lvl="1"/>
            <a:r>
              <a:rPr lang="en-US" dirty="0" smtClean="0"/>
              <a:t>Mostly covered by mountains</a:t>
            </a:r>
          </a:p>
          <a:p>
            <a:r>
              <a:rPr lang="en-US" dirty="0" smtClean="0"/>
              <a:t>Rivers:  Huang He (Yellow River) and Yangtze River</a:t>
            </a:r>
          </a:p>
          <a:p>
            <a:pPr lvl="1"/>
            <a:r>
              <a:rPr lang="en-US" dirty="0" smtClean="0"/>
              <a:t>Facilitate the east-west movement for trade, travel etc.</a:t>
            </a:r>
          </a:p>
          <a:p>
            <a:pPr lvl="1"/>
            <a:r>
              <a:rPr lang="en-US" dirty="0" smtClean="0"/>
              <a:t>River valleys allowed for intensive agriculture</a:t>
            </a:r>
            <a:endParaRPr lang="en-US" dirty="0"/>
          </a:p>
        </p:txBody>
      </p:sp>
      <p:pic>
        <p:nvPicPr>
          <p:cNvPr id="4" name="Picture 3" descr="China Physical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3657600" cy="260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cient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838199"/>
            <a:ext cx="7497390" cy="5161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Huang He or “Yellow River”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Actually “yellow”</a:t>
            </a:r>
          </a:p>
          <a:p>
            <a:r>
              <a:rPr lang="en-US" sz="2400" dirty="0" smtClean="0"/>
              <a:t>2,920 miles emptying into the Yellow Sea</a:t>
            </a:r>
          </a:p>
          <a:p>
            <a:r>
              <a:rPr lang="en-US" sz="2400" b="1" dirty="0" smtClean="0"/>
              <a:t>Loess </a:t>
            </a:r>
            <a:r>
              <a:rPr lang="en-US" sz="2400" dirty="0" smtClean="0"/>
              <a:t>deposited from the blowing winds from Central Asia</a:t>
            </a:r>
          </a:p>
          <a:p>
            <a:r>
              <a:rPr lang="en-US" sz="2400" dirty="0" smtClean="0"/>
              <a:t>Left behind extremely fertile and soft soil</a:t>
            </a:r>
          </a:p>
          <a:p>
            <a:r>
              <a:rPr lang="en-US" sz="2400" dirty="0" smtClean="0"/>
              <a:t>Tremendous floods earned it the nickname “China’s Sorrow” </a:t>
            </a:r>
            <a:endParaRPr lang="en-US" sz="2400" dirty="0"/>
          </a:p>
        </p:txBody>
      </p:sp>
      <p:pic>
        <p:nvPicPr>
          <p:cNvPr id="6" name="Picture 5" descr="Yellow-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86200"/>
            <a:ext cx="1983688" cy="2842126"/>
          </a:xfrm>
          <a:prstGeom prst="rect">
            <a:avLst/>
          </a:prstGeom>
        </p:spPr>
      </p:pic>
      <p:pic>
        <p:nvPicPr>
          <p:cNvPr id="7" name="Picture 6" descr="Yellow Riv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0"/>
            <a:ext cx="4262437" cy="295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image of Yellow River</a:t>
            </a:r>
            <a:endParaRPr lang="en-US" dirty="0"/>
          </a:p>
        </p:txBody>
      </p:sp>
      <p:pic>
        <p:nvPicPr>
          <p:cNvPr id="4" name="Content Placeholder 3" descr="yellow1995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9526" y="1600200"/>
            <a:ext cx="679989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Millet and wheat to north</a:t>
            </a:r>
          </a:p>
          <a:p>
            <a:r>
              <a:rPr lang="en-US" dirty="0" smtClean="0"/>
              <a:t>Rice in the Yangtze </a:t>
            </a:r>
            <a:r>
              <a:rPr lang="en-US" smtClean="0"/>
              <a:t>River Valley</a:t>
            </a:r>
            <a:endParaRPr lang="en-US"/>
          </a:p>
        </p:txBody>
      </p:sp>
      <p:pic>
        <p:nvPicPr>
          <p:cNvPr id="4" name="Picture 3" descr="millet spr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2143125" cy="2143125"/>
          </a:xfrm>
          <a:prstGeom prst="rect">
            <a:avLst/>
          </a:prstGeom>
        </p:spPr>
      </p:pic>
      <p:pic>
        <p:nvPicPr>
          <p:cNvPr id="5" name="Picture 4" descr="millet a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819400"/>
            <a:ext cx="3124200" cy="3280410"/>
          </a:xfrm>
          <a:prstGeom prst="rect">
            <a:avLst/>
          </a:prstGeom>
        </p:spPr>
      </p:pic>
      <p:pic>
        <p:nvPicPr>
          <p:cNvPr id="6" name="Picture 5" descr="r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998766"/>
            <a:ext cx="4654044" cy="309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Organized state that regulated irrigation</a:t>
            </a:r>
          </a:p>
          <a:p>
            <a:r>
              <a:rPr lang="en-US" dirty="0" smtClean="0"/>
              <a:t>By 2000 BCE, they had an advanced technology and intellectual life</a:t>
            </a:r>
          </a:p>
          <a:p>
            <a:r>
              <a:rPr lang="en-US" dirty="0" smtClean="0"/>
              <a:t>They were skilled at riding horses and pottery making</a:t>
            </a:r>
          </a:p>
          <a:p>
            <a:r>
              <a:rPr lang="en-US" dirty="0" smtClean="0"/>
              <a:t>They used bronze and iron by 1000 BCE, soon coal as well</a:t>
            </a:r>
          </a:p>
          <a:p>
            <a:r>
              <a:rPr lang="en-US" dirty="0" smtClean="0"/>
              <a:t>Writing:  ideographic symbols</a:t>
            </a:r>
          </a:p>
          <a:p>
            <a:r>
              <a:rPr lang="en-US" dirty="0" smtClean="0"/>
              <a:t>Astronomy </a:t>
            </a:r>
          </a:p>
          <a:p>
            <a:r>
              <a:rPr lang="en-US" dirty="0" smtClean="0"/>
              <a:t>Chinese art</a:t>
            </a:r>
          </a:p>
          <a:p>
            <a:r>
              <a:rPr lang="en-US" dirty="0" smtClean="0"/>
              <a:t>Music</a:t>
            </a:r>
          </a:p>
          <a:p>
            <a:endParaRPr lang="en-US" dirty="0" smtClean="0"/>
          </a:p>
        </p:txBody>
      </p:sp>
      <p:pic>
        <p:nvPicPr>
          <p:cNvPr id="4" name="Picture 3" descr="shang ves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767481"/>
            <a:ext cx="3048000" cy="248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248400"/>
            <a:ext cx="483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Shang bronze vessel from 12-11</a:t>
            </a:r>
            <a:r>
              <a:rPr lang="en-US" baseline="30000" dirty="0" smtClean="0"/>
              <a:t>th</a:t>
            </a:r>
            <a:r>
              <a:rPr lang="en-US" dirty="0" smtClean="0"/>
              <a:t> c.BCE sold at auction for $86,500 in March 2011</a:t>
            </a:r>
            <a:endParaRPr lang="en-US" dirty="0"/>
          </a:p>
        </p:txBody>
      </p:sp>
      <p:pic>
        <p:nvPicPr>
          <p:cNvPr id="6" name="Picture 5" descr="ideographs from sh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2130323"/>
          </a:xfrm>
          <a:prstGeom prst="rect">
            <a:avLst/>
          </a:prstGeom>
        </p:spPr>
      </p:pic>
      <p:pic>
        <p:nvPicPr>
          <p:cNvPr id="7" name="Picture 6" descr="chinese-horse-pai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0"/>
            <a:ext cx="324746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Dynasties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Xia</a:t>
            </a:r>
          </a:p>
          <a:p>
            <a:r>
              <a:rPr lang="en-US" dirty="0" smtClean="0"/>
              <a:t>Began approximately 2200 BCE</a:t>
            </a:r>
          </a:p>
          <a:p>
            <a:r>
              <a:rPr lang="en-US" dirty="0" smtClean="0"/>
              <a:t>Created a monarchy </a:t>
            </a:r>
          </a:p>
          <a:p>
            <a:r>
              <a:rPr lang="en-US" dirty="0" smtClean="0"/>
              <a:t>Founder:  sage-king </a:t>
            </a:r>
            <a:r>
              <a:rPr lang="en-US" b="1" dirty="0" smtClean="0"/>
              <a:t>“Yu” </a:t>
            </a:r>
            <a:r>
              <a:rPr lang="en-US" dirty="0" smtClean="0"/>
              <a:t>who organized the organization of effective flood control projects</a:t>
            </a:r>
          </a:p>
          <a:p>
            <a:r>
              <a:rPr lang="en-US" b="1" dirty="0" smtClean="0"/>
              <a:t>No information survives </a:t>
            </a:r>
            <a:r>
              <a:rPr lang="en-US" dirty="0" smtClean="0"/>
              <a:t>but we do believe the dynasty encouraged the founding of cities and development of metallurgy</a:t>
            </a:r>
          </a:p>
          <a:p>
            <a:endParaRPr lang="en-US" dirty="0"/>
          </a:p>
        </p:txBody>
      </p:sp>
      <p:pic>
        <p:nvPicPr>
          <p:cNvPr id="7" name="Content Placeholder 6" descr="Yu-the-Grea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80999"/>
            <a:ext cx="4191000" cy="5888355"/>
          </a:xfrm>
        </p:spPr>
      </p:pic>
      <p:sp>
        <p:nvSpPr>
          <p:cNvPr id="8" name="Freeform 7"/>
          <p:cNvSpPr/>
          <p:nvPr/>
        </p:nvSpPr>
        <p:spPr>
          <a:xfrm>
            <a:off x="6795492" y="1482328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1"/>
          <p:cNvSpPr/>
          <p:nvPr/>
        </p:nvSpPr>
        <p:spPr>
          <a:xfrm>
            <a:off x="6679438" y="1455906"/>
            <a:ext cx="142843" cy="142508"/>
          </a:xfrm>
          <a:custGeom>
            <a:avLst/>
            <a:gdLst/>
            <a:ahLst/>
            <a:cxnLst/>
            <a:rect l="0" t="0" r="0" b="0"/>
            <a:pathLst>
              <a:path w="142843" h="142508">
                <a:moveTo>
                  <a:pt x="80335" y="8562"/>
                </a:moveTo>
                <a:lnTo>
                  <a:pt x="64958" y="874"/>
                </a:lnTo>
                <a:lnTo>
                  <a:pt x="60933" y="184"/>
                </a:lnTo>
                <a:lnTo>
                  <a:pt x="58470" y="0"/>
                </a:lnTo>
                <a:lnTo>
                  <a:pt x="56829" y="870"/>
                </a:lnTo>
                <a:lnTo>
                  <a:pt x="55734" y="2442"/>
                </a:lnTo>
                <a:lnTo>
                  <a:pt x="55004" y="4482"/>
                </a:lnTo>
                <a:lnTo>
                  <a:pt x="53526" y="5842"/>
                </a:lnTo>
                <a:lnTo>
                  <a:pt x="51548" y="6749"/>
                </a:lnTo>
                <a:lnTo>
                  <a:pt x="45985" y="8204"/>
                </a:lnTo>
                <a:lnTo>
                  <a:pt x="42578" y="8403"/>
                </a:lnTo>
                <a:lnTo>
                  <a:pt x="37048" y="8531"/>
                </a:lnTo>
                <a:lnTo>
                  <a:pt x="31349" y="8553"/>
                </a:lnTo>
                <a:lnTo>
                  <a:pt x="29819" y="9548"/>
                </a:lnTo>
                <a:lnTo>
                  <a:pt x="28798" y="11204"/>
                </a:lnTo>
                <a:lnTo>
                  <a:pt x="27160" y="16250"/>
                </a:lnTo>
                <a:lnTo>
                  <a:pt x="26033" y="16664"/>
                </a:lnTo>
                <a:lnTo>
                  <a:pt x="22135" y="17124"/>
                </a:lnTo>
                <a:lnTo>
                  <a:pt x="20699" y="18239"/>
                </a:lnTo>
                <a:lnTo>
                  <a:pt x="19742" y="19974"/>
                </a:lnTo>
                <a:lnTo>
                  <a:pt x="18205" y="25148"/>
                </a:lnTo>
                <a:lnTo>
                  <a:pt x="17995" y="28501"/>
                </a:lnTo>
                <a:lnTo>
                  <a:pt x="17860" y="33998"/>
                </a:lnTo>
                <a:lnTo>
                  <a:pt x="16857" y="34449"/>
                </a:lnTo>
                <a:lnTo>
                  <a:pt x="13096" y="34950"/>
                </a:lnTo>
                <a:lnTo>
                  <a:pt x="11696" y="36076"/>
                </a:lnTo>
                <a:lnTo>
                  <a:pt x="10763" y="37819"/>
                </a:lnTo>
                <a:lnTo>
                  <a:pt x="10141" y="39973"/>
                </a:lnTo>
                <a:lnTo>
                  <a:pt x="9727" y="42401"/>
                </a:lnTo>
                <a:lnTo>
                  <a:pt x="9449" y="45012"/>
                </a:lnTo>
                <a:lnTo>
                  <a:pt x="9007" y="51591"/>
                </a:lnTo>
                <a:lnTo>
                  <a:pt x="6300" y="55137"/>
                </a:lnTo>
                <a:lnTo>
                  <a:pt x="1218" y="60757"/>
                </a:lnTo>
                <a:lnTo>
                  <a:pt x="524" y="64172"/>
                </a:lnTo>
                <a:lnTo>
                  <a:pt x="77" y="69707"/>
                </a:lnTo>
                <a:lnTo>
                  <a:pt x="17" y="73110"/>
                </a:lnTo>
                <a:lnTo>
                  <a:pt x="0" y="75407"/>
                </a:lnTo>
                <a:lnTo>
                  <a:pt x="2965" y="81899"/>
                </a:lnTo>
                <a:lnTo>
                  <a:pt x="7919" y="91188"/>
                </a:lnTo>
                <a:lnTo>
                  <a:pt x="14199" y="102341"/>
                </a:lnTo>
                <a:lnTo>
                  <a:pt x="19377" y="110769"/>
                </a:lnTo>
                <a:lnTo>
                  <a:pt x="23821" y="117380"/>
                </a:lnTo>
                <a:lnTo>
                  <a:pt x="33342" y="130378"/>
                </a:lnTo>
                <a:lnTo>
                  <a:pt x="35116" y="131445"/>
                </a:lnTo>
                <a:lnTo>
                  <a:pt x="37290" y="132156"/>
                </a:lnTo>
                <a:lnTo>
                  <a:pt x="43169" y="133297"/>
                </a:lnTo>
                <a:lnTo>
                  <a:pt x="46618" y="133453"/>
                </a:lnTo>
                <a:lnTo>
                  <a:pt x="52177" y="133553"/>
                </a:lnTo>
                <a:lnTo>
                  <a:pt x="55583" y="136213"/>
                </a:lnTo>
                <a:lnTo>
                  <a:pt x="61114" y="141264"/>
                </a:lnTo>
                <a:lnTo>
                  <a:pt x="64516" y="141955"/>
                </a:lnTo>
                <a:lnTo>
                  <a:pt x="70044" y="142398"/>
                </a:lnTo>
                <a:lnTo>
                  <a:pt x="73446" y="142459"/>
                </a:lnTo>
                <a:lnTo>
                  <a:pt x="87903" y="142507"/>
                </a:lnTo>
                <a:lnTo>
                  <a:pt x="91306" y="139862"/>
                </a:lnTo>
                <a:lnTo>
                  <a:pt x="96833" y="134819"/>
                </a:lnTo>
                <a:lnTo>
                  <a:pt x="100235" y="134130"/>
                </a:lnTo>
                <a:lnTo>
                  <a:pt x="105763" y="133687"/>
                </a:lnTo>
                <a:lnTo>
                  <a:pt x="109165" y="130981"/>
                </a:lnTo>
                <a:lnTo>
                  <a:pt x="114693" y="125899"/>
                </a:lnTo>
                <a:lnTo>
                  <a:pt x="118095" y="125204"/>
                </a:lnTo>
                <a:lnTo>
                  <a:pt x="123622" y="124758"/>
                </a:lnTo>
                <a:lnTo>
                  <a:pt x="124076" y="123729"/>
                </a:lnTo>
                <a:lnTo>
                  <a:pt x="124580" y="119940"/>
                </a:lnTo>
                <a:lnTo>
                  <a:pt x="125707" y="118533"/>
                </a:lnTo>
                <a:lnTo>
                  <a:pt x="127450" y="117595"/>
                </a:lnTo>
                <a:lnTo>
                  <a:pt x="129604" y="116969"/>
                </a:lnTo>
                <a:lnTo>
                  <a:pt x="131040" y="115560"/>
                </a:lnTo>
                <a:lnTo>
                  <a:pt x="131997" y="113629"/>
                </a:lnTo>
                <a:lnTo>
                  <a:pt x="133535" y="108140"/>
                </a:lnTo>
                <a:lnTo>
                  <a:pt x="133745" y="104744"/>
                </a:lnTo>
                <a:lnTo>
                  <a:pt x="133880" y="99219"/>
                </a:lnTo>
                <a:lnTo>
                  <a:pt x="136544" y="95818"/>
                </a:lnTo>
                <a:lnTo>
                  <a:pt x="138644" y="93522"/>
                </a:lnTo>
                <a:lnTo>
                  <a:pt x="140043" y="90999"/>
                </a:lnTo>
                <a:lnTo>
                  <a:pt x="140976" y="88325"/>
                </a:lnTo>
                <a:lnTo>
                  <a:pt x="141598" y="85550"/>
                </a:lnTo>
                <a:lnTo>
                  <a:pt x="142013" y="82707"/>
                </a:lnTo>
                <a:lnTo>
                  <a:pt x="142289" y="79820"/>
                </a:lnTo>
                <a:lnTo>
                  <a:pt x="142733" y="72799"/>
                </a:lnTo>
                <a:lnTo>
                  <a:pt x="142793" y="69192"/>
                </a:lnTo>
                <a:lnTo>
                  <a:pt x="142842" y="41186"/>
                </a:lnTo>
                <a:lnTo>
                  <a:pt x="141850" y="39241"/>
                </a:lnTo>
                <a:lnTo>
                  <a:pt x="140196" y="37944"/>
                </a:lnTo>
                <a:lnTo>
                  <a:pt x="135154" y="35864"/>
                </a:lnTo>
                <a:lnTo>
                  <a:pt x="134740" y="34701"/>
                </a:lnTo>
                <a:lnTo>
                  <a:pt x="134280" y="30763"/>
                </a:lnTo>
                <a:lnTo>
                  <a:pt x="133913" y="26425"/>
                </a:lnTo>
                <a:lnTo>
                  <a:pt x="133913" y="264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2"/>
          <p:cNvSpPr/>
          <p:nvPr/>
        </p:nvSpPr>
        <p:spPr>
          <a:xfrm>
            <a:off x="6759883" y="1589484"/>
            <a:ext cx="61919" cy="62498"/>
          </a:xfrm>
          <a:custGeom>
            <a:avLst/>
            <a:gdLst/>
            <a:ahLst/>
            <a:cxnLst/>
            <a:rect l="0" t="0" r="0" b="0"/>
            <a:pathLst>
              <a:path w="61919" h="62498">
                <a:moveTo>
                  <a:pt x="17749" y="17859"/>
                </a:moveTo>
                <a:lnTo>
                  <a:pt x="4112" y="17859"/>
                </a:lnTo>
                <a:lnTo>
                  <a:pt x="2704" y="18852"/>
                </a:lnTo>
                <a:lnTo>
                  <a:pt x="1767" y="20505"/>
                </a:lnTo>
                <a:lnTo>
                  <a:pt x="260" y="25548"/>
                </a:lnTo>
                <a:lnTo>
                  <a:pt x="138" y="26954"/>
                </a:lnTo>
                <a:lnTo>
                  <a:pt x="55" y="28883"/>
                </a:lnTo>
                <a:lnTo>
                  <a:pt x="0" y="31162"/>
                </a:lnTo>
                <a:lnTo>
                  <a:pt x="956" y="32681"/>
                </a:lnTo>
                <a:lnTo>
                  <a:pt x="2584" y="33693"/>
                </a:lnTo>
                <a:lnTo>
                  <a:pt x="4663" y="34369"/>
                </a:lnTo>
                <a:lnTo>
                  <a:pt x="6049" y="35811"/>
                </a:lnTo>
                <a:lnTo>
                  <a:pt x="6972" y="37764"/>
                </a:lnTo>
                <a:lnTo>
                  <a:pt x="8711" y="44246"/>
                </a:lnTo>
                <a:lnTo>
                  <a:pt x="9740" y="45372"/>
                </a:lnTo>
                <a:lnTo>
                  <a:pt x="16499" y="52302"/>
                </a:lnTo>
                <a:lnTo>
                  <a:pt x="25328" y="61154"/>
                </a:lnTo>
                <a:lnTo>
                  <a:pt x="26770" y="61606"/>
                </a:lnTo>
                <a:lnTo>
                  <a:pt x="28725" y="61906"/>
                </a:lnTo>
                <a:lnTo>
                  <a:pt x="34249" y="62389"/>
                </a:lnTo>
                <a:lnTo>
                  <a:pt x="37650" y="62455"/>
                </a:lnTo>
                <a:lnTo>
                  <a:pt x="43178" y="62497"/>
                </a:lnTo>
                <a:lnTo>
                  <a:pt x="43632" y="61509"/>
                </a:lnTo>
                <a:lnTo>
                  <a:pt x="43935" y="59857"/>
                </a:lnTo>
                <a:lnTo>
                  <a:pt x="44135" y="57764"/>
                </a:lnTo>
                <a:lnTo>
                  <a:pt x="45262" y="56369"/>
                </a:lnTo>
                <a:lnTo>
                  <a:pt x="47006" y="55439"/>
                </a:lnTo>
                <a:lnTo>
                  <a:pt x="49160" y="54818"/>
                </a:lnTo>
                <a:lnTo>
                  <a:pt x="51588" y="53413"/>
                </a:lnTo>
                <a:lnTo>
                  <a:pt x="54199" y="51484"/>
                </a:lnTo>
                <a:lnTo>
                  <a:pt x="60779" y="45998"/>
                </a:lnTo>
                <a:lnTo>
                  <a:pt x="61318" y="44556"/>
                </a:lnTo>
                <a:lnTo>
                  <a:pt x="61678" y="42603"/>
                </a:lnTo>
                <a:lnTo>
                  <a:pt x="61918" y="40308"/>
                </a:lnTo>
                <a:lnTo>
                  <a:pt x="61085" y="37786"/>
                </a:lnTo>
                <a:lnTo>
                  <a:pt x="59539" y="35113"/>
                </a:lnTo>
                <a:lnTo>
                  <a:pt x="54667" y="28433"/>
                </a:lnTo>
                <a:lnTo>
                  <a:pt x="54267" y="26893"/>
                </a:lnTo>
                <a:lnTo>
                  <a:pt x="54001" y="24874"/>
                </a:lnTo>
                <a:lnTo>
                  <a:pt x="53573" y="19245"/>
                </a:lnTo>
                <a:lnTo>
                  <a:pt x="52546" y="17791"/>
                </a:lnTo>
                <a:lnTo>
                  <a:pt x="50869" y="15829"/>
                </a:lnTo>
                <a:lnTo>
                  <a:pt x="44545" y="8937"/>
                </a:lnTo>
                <a:lnTo>
                  <a:pt x="44541" y="8933"/>
                </a:lnTo>
                <a:lnTo>
                  <a:pt x="44540" y="8931"/>
                </a:lnTo>
                <a:lnTo>
                  <a:pt x="445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3"/>
          <p:cNvSpPr/>
          <p:nvPr/>
        </p:nvSpPr>
        <p:spPr>
          <a:xfrm>
            <a:off x="6777632" y="1634135"/>
            <a:ext cx="35688" cy="79082"/>
          </a:xfrm>
          <a:custGeom>
            <a:avLst/>
            <a:gdLst/>
            <a:ahLst/>
            <a:cxnLst/>
            <a:rect l="0" t="0" r="0" b="0"/>
            <a:pathLst>
              <a:path w="35688" h="79082">
                <a:moveTo>
                  <a:pt x="26789" y="8927"/>
                </a:moveTo>
                <a:lnTo>
                  <a:pt x="26789" y="1239"/>
                </a:lnTo>
                <a:lnTo>
                  <a:pt x="25797" y="825"/>
                </a:lnTo>
                <a:lnTo>
                  <a:pt x="24144" y="549"/>
                </a:lnTo>
                <a:lnTo>
                  <a:pt x="18228" y="29"/>
                </a:lnTo>
                <a:lnTo>
                  <a:pt x="10204" y="0"/>
                </a:lnTo>
                <a:lnTo>
                  <a:pt x="8787" y="1983"/>
                </a:lnTo>
                <a:lnTo>
                  <a:pt x="6850" y="5290"/>
                </a:lnTo>
                <a:lnTo>
                  <a:pt x="1353" y="15374"/>
                </a:lnTo>
                <a:lnTo>
                  <a:pt x="903" y="17194"/>
                </a:lnTo>
                <a:lnTo>
                  <a:pt x="602" y="19399"/>
                </a:lnTo>
                <a:lnTo>
                  <a:pt x="401" y="21862"/>
                </a:lnTo>
                <a:lnTo>
                  <a:pt x="268" y="24496"/>
                </a:lnTo>
                <a:lnTo>
                  <a:pt x="36" y="34043"/>
                </a:lnTo>
                <a:lnTo>
                  <a:pt x="0" y="65936"/>
                </a:lnTo>
                <a:lnTo>
                  <a:pt x="993" y="67769"/>
                </a:lnTo>
                <a:lnTo>
                  <a:pt x="2646" y="68991"/>
                </a:lnTo>
                <a:lnTo>
                  <a:pt x="7689" y="70952"/>
                </a:lnTo>
                <a:lnTo>
                  <a:pt x="9095" y="72105"/>
                </a:lnTo>
                <a:lnTo>
                  <a:pt x="11024" y="73866"/>
                </a:lnTo>
                <a:lnTo>
                  <a:pt x="16509" y="79081"/>
                </a:lnTo>
                <a:lnTo>
                  <a:pt x="17952" y="78517"/>
                </a:lnTo>
                <a:lnTo>
                  <a:pt x="19905" y="77148"/>
                </a:lnTo>
                <a:lnTo>
                  <a:pt x="26670" y="71534"/>
                </a:lnTo>
                <a:lnTo>
                  <a:pt x="34467" y="63755"/>
                </a:lnTo>
                <a:lnTo>
                  <a:pt x="34884" y="62346"/>
                </a:lnTo>
                <a:lnTo>
                  <a:pt x="35163" y="60415"/>
                </a:lnTo>
                <a:lnTo>
                  <a:pt x="35609" y="54927"/>
                </a:lnTo>
                <a:lnTo>
                  <a:pt x="35669" y="51530"/>
                </a:lnTo>
                <a:lnTo>
                  <a:pt x="35687" y="49235"/>
                </a:lnTo>
                <a:lnTo>
                  <a:pt x="34705" y="46713"/>
                </a:lnTo>
                <a:lnTo>
                  <a:pt x="33058" y="44040"/>
                </a:lnTo>
                <a:lnTo>
                  <a:pt x="26822" y="35759"/>
                </a:lnTo>
                <a:lnTo>
                  <a:pt x="26792" y="35720"/>
                </a:lnTo>
                <a:lnTo>
                  <a:pt x="26790" y="35716"/>
                </a:lnTo>
                <a:lnTo>
                  <a:pt x="26789" y="267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4"/>
          <p:cNvSpPr/>
          <p:nvPr/>
        </p:nvSpPr>
        <p:spPr>
          <a:xfrm>
            <a:off x="6786572" y="1687710"/>
            <a:ext cx="53190" cy="62500"/>
          </a:xfrm>
          <a:custGeom>
            <a:avLst/>
            <a:gdLst/>
            <a:ahLst/>
            <a:cxnLst/>
            <a:rect l="0" t="0" r="0" b="0"/>
            <a:pathLst>
              <a:path w="53190" h="62500">
                <a:moveTo>
                  <a:pt x="26779" y="0"/>
                </a:moveTo>
                <a:lnTo>
                  <a:pt x="13218" y="0"/>
                </a:lnTo>
                <a:lnTo>
                  <a:pt x="11785" y="993"/>
                </a:lnTo>
                <a:lnTo>
                  <a:pt x="10830" y="2646"/>
                </a:lnTo>
                <a:lnTo>
                  <a:pt x="9297" y="7689"/>
                </a:lnTo>
                <a:lnTo>
                  <a:pt x="8179" y="8103"/>
                </a:lnTo>
                <a:lnTo>
                  <a:pt x="6442" y="8378"/>
                </a:lnTo>
                <a:lnTo>
                  <a:pt x="1264" y="8821"/>
                </a:lnTo>
                <a:lnTo>
                  <a:pt x="840" y="9849"/>
                </a:lnTo>
                <a:lnTo>
                  <a:pt x="556" y="11527"/>
                </a:lnTo>
                <a:lnTo>
                  <a:pt x="102" y="16609"/>
                </a:lnTo>
                <a:lnTo>
                  <a:pt x="40" y="19950"/>
                </a:lnTo>
                <a:lnTo>
                  <a:pt x="0" y="30179"/>
                </a:lnTo>
                <a:lnTo>
                  <a:pt x="989" y="33018"/>
                </a:lnTo>
                <a:lnTo>
                  <a:pt x="2640" y="35903"/>
                </a:lnTo>
                <a:lnTo>
                  <a:pt x="7679" y="42921"/>
                </a:lnTo>
                <a:lnTo>
                  <a:pt x="9085" y="44489"/>
                </a:lnTo>
                <a:lnTo>
                  <a:pt x="16499" y="52186"/>
                </a:lnTo>
                <a:lnTo>
                  <a:pt x="17942" y="52650"/>
                </a:lnTo>
                <a:lnTo>
                  <a:pt x="19895" y="52960"/>
                </a:lnTo>
                <a:lnTo>
                  <a:pt x="22190" y="53166"/>
                </a:lnTo>
                <a:lnTo>
                  <a:pt x="24712" y="54296"/>
                </a:lnTo>
                <a:lnTo>
                  <a:pt x="27385" y="56041"/>
                </a:lnTo>
                <a:lnTo>
                  <a:pt x="34064" y="61231"/>
                </a:lnTo>
                <a:lnTo>
                  <a:pt x="35604" y="61657"/>
                </a:lnTo>
                <a:lnTo>
                  <a:pt x="37623" y="61941"/>
                </a:lnTo>
                <a:lnTo>
                  <a:pt x="44228" y="62475"/>
                </a:lnTo>
                <a:lnTo>
                  <a:pt x="49258" y="62499"/>
                </a:lnTo>
                <a:lnTo>
                  <a:pt x="50694" y="61509"/>
                </a:lnTo>
                <a:lnTo>
                  <a:pt x="51651" y="59858"/>
                </a:lnTo>
                <a:lnTo>
                  <a:pt x="53189" y="54819"/>
                </a:lnTo>
                <a:lnTo>
                  <a:pt x="52323" y="53413"/>
                </a:lnTo>
                <a:lnTo>
                  <a:pt x="50754" y="51484"/>
                </a:lnTo>
                <a:lnTo>
                  <a:pt x="45846" y="45999"/>
                </a:lnTo>
                <a:lnTo>
                  <a:pt x="37055" y="37079"/>
                </a:lnTo>
                <a:lnTo>
                  <a:pt x="26802" y="26813"/>
                </a:lnTo>
                <a:lnTo>
                  <a:pt x="26781" y="26793"/>
                </a:lnTo>
                <a:lnTo>
                  <a:pt x="26779" y="26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5"/>
          <p:cNvSpPr/>
          <p:nvPr/>
        </p:nvSpPr>
        <p:spPr>
          <a:xfrm>
            <a:off x="6786563" y="1759148"/>
            <a:ext cx="44648" cy="62498"/>
          </a:xfrm>
          <a:custGeom>
            <a:avLst/>
            <a:gdLst/>
            <a:ahLst/>
            <a:cxnLst/>
            <a:rect l="0" t="0" r="0" b="0"/>
            <a:pathLst>
              <a:path w="44648" h="62498">
                <a:moveTo>
                  <a:pt x="35718" y="0"/>
                </a:moveTo>
                <a:lnTo>
                  <a:pt x="10280" y="0"/>
                </a:lnTo>
                <a:lnTo>
                  <a:pt x="8837" y="992"/>
                </a:lnTo>
                <a:lnTo>
                  <a:pt x="6884" y="2646"/>
                </a:lnTo>
                <a:lnTo>
                  <a:pt x="4589" y="4741"/>
                </a:lnTo>
                <a:lnTo>
                  <a:pt x="3059" y="7129"/>
                </a:lnTo>
                <a:lnTo>
                  <a:pt x="2039" y="9714"/>
                </a:lnTo>
                <a:lnTo>
                  <a:pt x="118" y="17383"/>
                </a:lnTo>
                <a:lnTo>
                  <a:pt x="79" y="18534"/>
                </a:lnTo>
                <a:lnTo>
                  <a:pt x="4" y="28865"/>
                </a:lnTo>
                <a:lnTo>
                  <a:pt x="0" y="43006"/>
                </a:lnTo>
                <a:lnTo>
                  <a:pt x="992" y="44546"/>
                </a:lnTo>
                <a:lnTo>
                  <a:pt x="2645" y="46564"/>
                </a:lnTo>
                <a:lnTo>
                  <a:pt x="7688" y="52193"/>
                </a:lnTo>
                <a:lnTo>
                  <a:pt x="13302" y="57908"/>
                </a:lnTo>
                <a:lnTo>
                  <a:pt x="15814" y="59441"/>
                </a:lnTo>
                <a:lnTo>
                  <a:pt x="18478" y="60463"/>
                </a:lnTo>
                <a:lnTo>
                  <a:pt x="26302" y="62388"/>
                </a:lnTo>
                <a:lnTo>
                  <a:pt x="27456" y="62428"/>
                </a:lnTo>
                <a:lnTo>
                  <a:pt x="34434" y="62497"/>
                </a:lnTo>
                <a:lnTo>
                  <a:pt x="35854" y="61509"/>
                </a:lnTo>
                <a:lnTo>
                  <a:pt x="37794" y="59857"/>
                </a:lnTo>
                <a:lnTo>
                  <a:pt x="44612" y="53610"/>
                </a:lnTo>
                <a:lnTo>
                  <a:pt x="44645" y="53581"/>
                </a:lnTo>
                <a:lnTo>
                  <a:pt x="44647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6"/>
          <p:cNvSpPr/>
          <p:nvPr/>
        </p:nvSpPr>
        <p:spPr>
          <a:xfrm>
            <a:off x="6822282" y="1857375"/>
            <a:ext cx="53578" cy="80331"/>
          </a:xfrm>
          <a:custGeom>
            <a:avLst/>
            <a:gdLst/>
            <a:ahLst/>
            <a:cxnLst/>
            <a:rect l="0" t="0" r="0" b="0"/>
            <a:pathLst>
              <a:path w="53578" h="80331">
                <a:moveTo>
                  <a:pt x="17858" y="0"/>
                </a:moveTo>
                <a:lnTo>
                  <a:pt x="369" y="0"/>
                </a:lnTo>
                <a:lnTo>
                  <a:pt x="246" y="992"/>
                </a:lnTo>
                <a:lnTo>
                  <a:pt x="162" y="2645"/>
                </a:lnTo>
                <a:lnTo>
                  <a:pt x="8" y="8562"/>
                </a:lnTo>
                <a:lnTo>
                  <a:pt x="0" y="29014"/>
                </a:lnTo>
                <a:lnTo>
                  <a:pt x="992" y="32241"/>
                </a:lnTo>
                <a:lnTo>
                  <a:pt x="2644" y="35385"/>
                </a:lnTo>
                <a:lnTo>
                  <a:pt x="4739" y="38472"/>
                </a:lnTo>
                <a:lnTo>
                  <a:pt x="6136" y="41523"/>
                </a:lnTo>
                <a:lnTo>
                  <a:pt x="7067" y="44549"/>
                </a:lnTo>
                <a:lnTo>
                  <a:pt x="7687" y="47559"/>
                </a:lnTo>
                <a:lnTo>
                  <a:pt x="9092" y="50557"/>
                </a:lnTo>
                <a:lnTo>
                  <a:pt x="11022" y="53548"/>
                </a:lnTo>
                <a:lnTo>
                  <a:pt x="13300" y="56535"/>
                </a:lnTo>
                <a:lnTo>
                  <a:pt x="14820" y="59518"/>
                </a:lnTo>
                <a:lnTo>
                  <a:pt x="15832" y="62499"/>
                </a:lnTo>
                <a:lnTo>
                  <a:pt x="16508" y="65478"/>
                </a:lnTo>
                <a:lnTo>
                  <a:pt x="17950" y="67464"/>
                </a:lnTo>
                <a:lnTo>
                  <a:pt x="19904" y="68789"/>
                </a:lnTo>
                <a:lnTo>
                  <a:pt x="22199" y="69671"/>
                </a:lnTo>
                <a:lnTo>
                  <a:pt x="24720" y="71252"/>
                </a:lnTo>
                <a:lnTo>
                  <a:pt x="27393" y="73298"/>
                </a:lnTo>
                <a:lnTo>
                  <a:pt x="35230" y="79953"/>
                </a:lnTo>
                <a:lnTo>
                  <a:pt x="36385" y="80091"/>
                </a:lnTo>
                <a:lnTo>
                  <a:pt x="38147" y="80183"/>
                </a:lnTo>
                <a:lnTo>
                  <a:pt x="43363" y="80330"/>
                </a:lnTo>
                <a:lnTo>
                  <a:pt x="43791" y="79350"/>
                </a:lnTo>
                <a:lnTo>
                  <a:pt x="44077" y="77705"/>
                </a:lnTo>
                <a:lnTo>
                  <a:pt x="44645" y="71469"/>
                </a:lnTo>
                <a:lnTo>
                  <a:pt x="44646" y="71446"/>
                </a:lnTo>
                <a:lnTo>
                  <a:pt x="53577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7"/>
          <p:cNvSpPr/>
          <p:nvPr/>
        </p:nvSpPr>
        <p:spPr>
          <a:xfrm>
            <a:off x="6831210" y="1902023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0"/>
                </a:moveTo>
                <a:lnTo>
                  <a:pt x="0" y="4740"/>
                </a:lnTo>
                <a:lnTo>
                  <a:pt x="993" y="6137"/>
                </a:lnTo>
                <a:lnTo>
                  <a:pt x="2646" y="7068"/>
                </a:lnTo>
                <a:lnTo>
                  <a:pt x="4740" y="7688"/>
                </a:lnTo>
                <a:lnTo>
                  <a:pt x="6137" y="9094"/>
                </a:lnTo>
                <a:lnTo>
                  <a:pt x="7068" y="11024"/>
                </a:lnTo>
                <a:lnTo>
                  <a:pt x="8925" y="17844"/>
                </a:lnTo>
                <a:lnTo>
                  <a:pt x="8929" y="17856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8"/>
          <p:cNvSpPr/>
          <p:nvPr/>
        </p:nvSpPr>
        <p:spPr>
          <a:xfrm>
            <a:off x="6866929" y="1973473"/>
            <a:ext cx="26790" cy="26778"/>
          </a:xfrm>
          <a:custGeom>
            <a:avLst/>
            <a:gdLst/>
            <a:ahLst/>
            <a:cxnLst/>
            <a:rect l="0" t="0" r="0" b="0"/>
            <a:pathLst>
              <a:path w="26790" h="26778">
                <a:moveTo>
                  <a:pt x="0" y="26777"/>
                </a:moveTo>
                <a:lnTo>
                  <a:pt x="4739" y="26777"/>
                </a:lnTo>
                <a:lnTo>
                  <a:pt x="6137" y="25784"/>
                </a:lnTo>
                <a:lnTo>
                  <a:pt x="7068" y="24131"/>
                </a:lnTo>
                <a:lnTo>
                  <a:pt x="8562" y="19088"/>
                </a:lnTo>
                <a:lnTo>
                  <a:pt x="8685" y="17682"/>
                </a:lnTo>
                <a:lnTo>
                  <a:pt x="8766" y="15753"/>
                </a:lnTo>
                <a:lnTo>
                  <a:pt x="8857" y="10963"/>
                </a:lnTo>
                <a:lnTo>
                  <a:pt x="8929" y="30"/>
                </a:lnTo>
                <a:lnTo>
                  <a:pt x="8930" y="0"/>
                </a:lnTo>
                <a:lnTo>
                  <a:pt x="8930" y="4732"/>
                </a:lnTo>
                <a:lnTo>
                  <a:pt x="9922" y="6127"/>
                </a:lnTo>
                <a:lnTo>
                  <a:pt x="11575" y="7057"/>
                </a:lnTo>
                <a:lnTo>
                  <a:pt x="16619" y="8550"/>
                </a:lnTo>
                <a:lnTo>
                  <a:pt x="18025" y="9664"/>
                </a:lnTo>
                <a:lnTo>
                  <a:pt x="19953" y="11400"/>
                </a:lnTo>
                <a:lnTo>
                  <a:pt x="26766" y="17825"/>
                </a:lnTo>
                <a:lnTo>
                  <a:pt x="26787" y="17844"/>
                </a:lnTo>
                <a:lnTo>
                  <a:pt x="26789" y="178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9"/>
          <p:cNvSpPr/>
          <p:nvPr/>
        </p:nvSpPr>
        <p:spPr>
          <a:xfrm>
            <a:off x="6545460" y="1669851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0368" y="0"/>
                </a:moveTo>
                <a:lnTo>
                  <a:pt x="88929" y="8562"/>
                </a:lnTo>
                <a:lnTo>
                  <a:pt x="89134" y="11412"/>
                </a:lnTo>
                <a:lnTo>
                  <a:pt x="89265" y="16586"/>
                </a:lnTo>
                <a:lnTo>
                  <a:pt x="89297" y="43288"/>
                </a:lnTo>
                <a:lnTo>
                  <a:pt x="88305" y="44734"/>
                </a:lnTo>
                <a:lnTo>
                  <a:pt x="86652" y="46690"/>
                </a:lnTo>
                <a:lnTo>
                  <a:pt x="84557" y="48986"/>
                </a:lnTo>
                <a:lnTo>
                  <a:pt x="83160" y="51509"/>
                </a:lnTo>
                <a:lnTo>
                  <a:pt x="82230" y="54183"/>
                </a:lnTo>
                <a:lnTo>
                  <a:pt x="80736" y="60863"/>
                </a:lnTo>
                <a:lnTo>
                  <a:pt x="79621" y="62404"/>
                </a:lnTo>
                <a:lnTo>
                  <a:pt x="77885" y="64423"/>
                </a:lnTo>
                <a:lnTo>
                  <a:pt x="72712" y="70052"/>
                </a:lnTo>
                <a:lnTo>
                  <a:pt x="72287" y="71506"/>
                </a:lnTo>
                <a:lnTo>
                  <a:pt x="72003" y="73468"/>
                </a:lnTo>
                <a:lnTo>
                  <a:pt x="71815" y="75768"/>
                </a:lnTo>
                <a:lnTo>
                  <a:pt x="70697" y="78293"/>
                </a:lnTo>
                <a:lnTo>
                  <a:pt x="68960" y="80969"/>
                </a:lnTo>
                <a:lnTo>
                  <a:pt x="62886" y="88810"/>
                </a:lnTo>
                <a:lnTo>
                  <a:pt x="57880" y="93893"/>
                </a:lnTo>
                <a:lnTo>
                  <a:pt x="55454" y="95338"/>
                </a:lnTo>
                <a:lnTo>
                  <a:pt x="52844" y="96301"/>
                </a:lnTo>
                <a:lnTo>
                  <a:pt x="46267" y="97846"/>
                </a:lnTo>
                <a:lnTo>
                  <a:pt x="44736" y="97973"/>
                </a:lnTo>
                <a:lnTo>
                  <a:pt x="42723" y="98058"/>
                </a:lnTo>
                <a:lnTo>
                  <a:pt x="37103" y="98193"/>
                </a:lnTo>
                <a:lnTo>
                  <a:pt x="10574" y="98227"/>
                </a:lnTo>
                <a:lnTo>
                  <a:pt x="10026" y="97234"/>
                </a:lnTo>
                <a:lnTo>
                  <a:pt x="9660" y="95581"/>
                </a:lnTo>
                <a:lnTo>
                  <a:pt x="8939" y="89370"/>
                </a:lnTo>
                <a:lnTo>
                  <a:pt x="8931" y="89304"/>
                </a:lnTo>
                <a:lnTo>
                  <a:pt x="8931" y="89301"/>
                </a:lnTo>
                <a:lnTo>
                  <a:pt x="8931" y="89300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0"/>
          <p:cNvSpPr/>
          <p:nvPr/>
        </p:nvSpPr>
        <p:spPr>
          <a:xfrm>
            <a:off x="6724064" y="1696640"/>
            <a:ext cx="62499" cy="89298"/>
          </a:xfrm>
          <a:custGeom>
            <a:avLst/>
            <a:gdLst/>
            <a:ahLst/>
            <a:cxnLst/>
            <a:rect l="0" t="0" r="0" b="0"/>
            <a:pathLst>
              <a:path w="62499" h="89298">
                <a:moveTo>
                  <a:pt x="8920" y="0"/>
                </a:moveTo>
                <a:lnTo>
                  <a:pt x="1231" y="7689"/>
                </a:lnTo>
                <a:lnTo>
                  <a:pt x="817" y="9095"/>
                </a:lnTo>
                <a:lnTo>
                  <a:pt x="541" y="11024"/>
                </a:lnTo>
                <a:lnTo>
                  <a:pt x="99" y="16510"/>
                </a:lnTo>
                <a:lnTo>
                  <a:pt x="38" y="19905"/>
                </a:lnTo>
                <a:lnTo>
                  <a:pt x="0" y="30170"/>
                </a:lnTo>
                <a:lnTo>
                  <a:pt x="989" y="32020"/>
                </a:lnTo>
                <a:lnTo>
                  <a:pt x="2640" y="33253"/>
                </a:lnTo>
                <a:lnTo>
                  <a:pt x="4734" y="34075"/>
                </a:lnTo>
                <a:lnTo>
                  <a:pt x="6129" y="35615"/>
                </a:lnTo>
                <a:lnTo>
                  <a:pt x="7059" y="37634"/>
                </a:lnTo>
                <a:lnTo>
                  <a:pt x="8552" y="43263"/>
                </a:lnTo>
                <a:lnTo>
                  <a:pt x="9667" y="44717"/>
                </a:lnTo>
                <a:lnTo>
                  <a:pt x="11403" y="46679"/>
                </a:lnTo>
                <a:lnTo>
                  <a:pt x="13551" y="48979"/>
                </a:lnTo>
                <a:lnTo>
                  <a:pt x="15976" y="50512"/>
                </a:lnTo>
                <a:lnTo>
                  <a:pt x="18585" y="51534"/>
                </a:lnTo>
                <a:lnTo>
                  <a:pt x="21316" y="52215"/>
                </a:lnTo>
                <a:lnTo>
                  <a:pt x="24129" y="53662"/>
                </a:lnTo>
                <a:lnTo>
                  <a:pt x="26997" y="55618"/>
                </a:lnTo>
                <a:lnTo>
                  <a:pt x="29901" y="57915"/>
                </a:lnTo>
                <a:lnTo>
                  <a:pt x="31837" y="60438"/>
                </a:lnTo>
                <a:lnTo>
                  <a:pt x="33127" y="63112"/>
                </a:lnTo>
                <a:lnTo>
                  <a:pt x="33988" y="65888"/>
                </a:lnTo>
                <a:lnTo>
                  <a:pt x="35554" y="67738"/>
                </a:lnTo>
                <a:lnTo>
                  <a:pt x="37590" y="68971"/>
                </a:lnTo>
                <a:lnTo>
                  <a:pt x="39940" y="69793"/>
                </a:lnTo>
                <a:lnTo>
                  <a:pt x="41505" y="71334"/>
                </a:lnTo>
                <a:lnTo>
                  <a:pt x="42550" y="73353"/>
                </a:lnTo>
                <a:lnTo>
                  <a:pt x="43246" y="75691"/>
                </a:lnTo>
                <a:lnTo>
                  <a:pt x="44702" y="77250"/>
                </a:lnTo>
                <a:lnTo>
                  <a:pt x="46665" y="78289"/>
                </a:lnTo>
                <a:lnTo>
                  <a:pt x="48967" y="78982"/>
                </a:lnTo>
                <a:lnTo>
                  <a:pt x="51492" y="80436"/>
                </a:lnTo>
                <a:lnTo>
                  <a:pt x="54169" y="82397"/>
                </a:lnTo>
                <a:lnTo>
                  <a:pt x="62489" y="89290"/>
                </a:lnTo>
                <a:lnTo>
                  <a:pt x="62496" y="89296"/>
                </a:lnTo>
                <a:lnTo>
                  <a:pt x="6249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 1766 – 1122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19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Excavation of Anyang</a:t>
            </a:r>
          </a:p>
          <a:p>
            <a:r>
              <a:rPr lang="en-US" dirty="0" smtClean="0"/>
              <a:t>Warlike nomads who fought on horseback from chariots with bronze weapons</a:t>
            </a:r>
          </a:p>
          <a:p>
            <a:pPr lvl="1"/>
            <a:r>
              <a:rPr lang="en-US" dirty="0" smtClean="0"/>
              <a:t>Compare them to the Aryans conquering n. India</a:t>
            </a:r>
          </a:p>
        </p:txBody>
      </p:sp>
      <p:pic>
        <p:nvPicPr>
          <p:cNvPr id="5" name="Content Placeholder 4" descr="Shang_Dynasty_bronze_ax_hea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18609" y="1905000"/>
            <a:ext cx="4057027" cy="3657600"/>
          </a:xfrm>
        </p:spPr>
      </p:pic>
      <p:sp>
        <p:nvSpPr>
          <p:cNvPr id="6" name="TextBox 5"/>
          <p:cNvSpPr txBox="1"/>
          <p:nvPr/>
        </p:nvSpPr>
        <p:spPr>
          <a:xfrm>
            <a:off x="4800600" y="6096000"/>
            <a:ext cx="38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Shang Bronze Axe with human 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1264</TotalTime>
  <Words>569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Early civilization in China</vt:lpstr>
      <vt:lpstr>Geography of China</vt:lpstr>
      <vt:lpstr>Slide 3</vt:lpstr>
      <vt:lpstr>Huang He or “Yellow River”</vt:lpstr>
      <vt:lpstr>Satellite image of Yellow River</vt:lpstr>
      <vt:lpstr>Agriculture</vt:lpstr>
      <vt:lpstr>Early Origins</vt:lpstr>
      <vt:lpstr>Dynasties of China</vt:lpstr>
      <vt:lpstr>Shang Dynasty 1766 – 1122 BCE</vt:lpstr>
      <vt:lpstr>Strong Shang Kings</vt:lpstr>
      <vt:lpstr>Government</vt:lpstr>
      <vt:lpstr>Art </vt:lpstr>
      <vt:lpstr>Religion</vt:lpstr>
      <vt:lpstr>Family in Ancient China</vt:lpstr>
      <vt:lpstr>Writing</vt:lpstr>
      <vt:lpstr>Ideographs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 Empire</dc:title>
  <dc:creator> </dc:creator>
  <cp:lastModifiedBy>ELIZABETH_CAIN</cp:lastModifiedBy>
  <cp:revision>76</cp:revision>
  <dcterms:created xsi:type="dcterms:W3CDTF">2010-02-23T16:44:00Z</dcterms:created>
  <dcterms:modified xsi:type="dcterms:W3CDTF">2013-09-11T19:47:01Z</dcterms:modified>
</cp:coreProperties>
</file>