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5" r:id="rId4"/>
    <p:sldId id="265" r:id="rId5"/>
    <p:sldId id="266" r:id="rId6"/>
    <p:sldId id="267" r:id="rId7"/>
    <p:sldId id="268" r:id="rId8"/>
    <p:sldId id="270" r:id="rId9"/>
    <p:sldId id="271" r:id="rId10"/>
    <p:sldId id="281" r:id="rId11"/>
    <p:sldId id="282" r:id="rId12"/>
    <p:sldId id="283" r:id="rId13"/>
    <p:sldId id="286" r:id="rId14"/>
    <p:sldId id="284" r:id="rId15"/>
    <p:sldId id="279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B222F8-9864-4BDF-9744-DBA2D9B96181}" type="datetimeFigureOut">
              <a:rPr lang="en-US" smtClean="0"/>
              <a:pPr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E20588-249B-460F-97BE-7F5F1C56F1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6531"/>
            <a:ext cx="2649450" cy="2661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Societies in </a:t>
            </a:r>
            <a:r>
              <a:rPr lang="en-US" smtClean="0"/>
              <a:t>South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Caste and Varna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Older than </a:t>
            </a:r>
            <a:r>
              <a:rPr lang="en-US" i="1" dirty="0" err="1" smtClean="0"/>
              <a:t>jati</a:t>
            </a:r>
            <a:r>
              <a:rPr lang="en-US" i="1" dirty="0" smtClean="0"/>
              <a:t>, </a:t>
            </a:r>
            <a:r>
              <a:rPr lang="en-US" dirty="0" smtClean="0"/>
              <a:t>system of</a:t>
            </a:r>
            <a:r>
              <a:rPr lang="en-US" i="1" dirty="0" smtClean="0"/>
              <a:t> </a:t>
            </a:r>
            <a:r>
              <a:rPr lang="en-US" dirty="0" smtClean="0"/>
              <a:t>broad categories in the hierarchy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Brahmins</a:t>
            </a:r>
            <a:r>
              <a:rPr lang="en-US" dirty="0" smtClean="0"/>
              <a:t> rituals and sacrifices ensure proper functioning of the world</a:t>
            </a:r>
          </a:p>
          <a:p>
            <a:pPr lvl="1"/>
            <a:r>
              <a:rPr lang="en-US" dirty="0" smtClean="0"/>
              <a:t>Tribal medicine men and sorcerers will find place here</a:t>
            </a:r>
          </a:p>
          <a:p>
            <a:r>
              <a:rPr lang="en-US" b="1" dirty="0" err="1" smtClean="0"/>
              <a:t>Kshatriyas</a:t>
            </a:r>
            <a:r>
              <a:rPr lang="en-US" dirty="0" smtClean="0"/>
              <a:t>: warrior and rulers protect and govern society	</a:t>
            </a:r>
          </a:p>
          <a:p>
            <a:pPr lvl="1"/>
            <a:r>
              <a:rPr lang="en-US" dirty="0" smtClean="0"/>
              <a:t>Frequently in conflict over ranking higher over Brahmin, but eventually Brahmins will emerge top</a:t>
            </a:r>
          </a:p>
          <a:p>
            <a:r>
              <a:rPr lang="en-US" b="1" dirty="0" err="1" smtClean="0"/>
              <a:t>Vaisya</a:t>
            </a:r>
            <a:r>
              <a:rPr lang="en-US" dirty="0" smtClean="0"/>
              <a:t> were commoners that cultivated the land</a:t>
            </a:r>
          </a:p>
          <a:p>
            <a:pPr lvl="1"/>
            <a:r>
              <a:rPr lang="en-US" dirty="0" smtClean="0"/>
              <a:t>Business class or merchants become dominant</a:t>
            </a:r>
          </a:p>
          <a:p>
            <a:r>
              <a:rPr lang="en-US" b="1" dirty="0" smtClean="0"/>
              <a:t>Top 3 castes regarded as pure Aryans</a:t>
            </a:r>
          </a:p>
          <a:p>
            <a:r>
              <a:rPr lang="en-US" b="1" dirty="0" smtClean="0"/>
              <a:t>Called the “twice born” </a:t>
            </a:r>
          </a:p>
          <a:p>
            <a:pPr lvl="1"/>
            <a:r>
              <a:rPr lang="en-US" b="1" dirty="0" smtClean="0"/>
              <a:t>B/c they experienced physical birth and born into status as people of Aryan descent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Sudras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Servants to the top castes</a:t>
            </a:r>
          </a:p>
          <a:p>
            <a:r>
              <a:rPr lang="en-US" dirty="0" smtClean="0"/>
              <a:t>Margins of Aryan society</a:t>
            </a:r>
          </a:p>
          <a:p>
            <a:r>
              <a:rPr lang="en-US" dirty="0" smtClean="0"/>
              <a:t>Not allowed to hear or take part in Aryan rituals</a:t>
            </a:r>
          </a:p>
          <a:p>
            <a:r>
              <a:rPr lang="en-US" dirty="0" smtClean="0"/>
              <a:t>Valued little</a:t>
            </a:r>
          </a:p>
          <a:p>
            <a:pPr lvl="1"/>
            <a:r>
              <a:rPr lang="en-US" dirty="0" smtClean="0"/>
              <a:t>Ex. Brahmins could kill a </a:t>
            </a:r>
            <a:r>
              <a:rPr lang="en-US" dirty="0" err="1" smtClean="0"/>
              <a:t>Sudra</a:t>
            </a:r>
            <a:r>
              <a:rPr lang="en-US" dirty="0" smtClean="0"/>
              <a:t> and be penalized as if he had killed a cat or dog</a:t>
            </a:r>
            <a:endParaRPr lang="en-US" dirty="0"/>
          </a:p>
        </p:txBody>
      </p:sp>
      <p:pic>
        <p:nvPicPr>
          <p:cNvPr id="7" name="Picture 8" descr="shud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50606"/>
            <a:ext cx="3962400" cy="4888194"/>
          </a:xfrm>
          <a:prstGeom prst="rect">
            <a:avLst/>
          </a:prstGeom>
          <a:noFill/>
        </p:spPr>
      </p:pic>
      <p:pic>
        <p:nvPicPr>
          <p:cNvPr id="8" name="Picture 4" descr="brah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799"/>
            <a:ext cx="2743200" cy="18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657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Harijans</a:t>
            </a:r>
            <a:r>
              <a:rPr lang="en-US" dirty="0" smtClean="0"/>
              <a:t> or “Untouchables”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Outside of the </a:t>
            </a:r>
            <a:r>
              <a:rPr lang="en-US" b="1" dirty="0" err="1" smtClean="0"/>
              <a:t>varna</a:t>
            </a:r>
            <a:r>
              <a:rPr lang="en-US" b="1" dirty="0" smtClean="0"/>
              <a:t> system</a:t>
            </a:r>
          </a:p>
          <a:p>
            <a:r>
              <a:rPr lang="en-US" b="1" dirty="0" smtClean="0"/>
              <a:t>Most unclean and polluting jobs</a:t>
            </a:r>
          </a:p>
          <a:p>
            <a:endParaRPr lang="en-US" dirty="0"/>
          </a:p>
        </p:txBody>
      </p:sp>
      <p:pic>
        <p:nvPicPr>
          <p:cNvPr id="8" name="Content Placeholder 7" descr="caste w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199" y="152400"/>
            <a:ext cx="4876801" cy="5541266"/>
          </a:xfrm>
        </p:spPr>
      </p:pic>
      <p:sp>
        <p:nvSpPr>
          <p:cNvPr id="9" name="TextBox 8"/>
          <p:cNvSpPr txBox="1"/>
          <p:nvPr/>
        </p:nvSpPr>
        <p:spPr>
          <a:xfrm>
            <a:off x="4572000" y="556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1947 photograph from </a:t>
            </a:r>
            <a:r>
              <a:rPr lang="en-US" sz="1200" i="1" dirty="0" smtClean="0"/>
              <a:t>Life</a:t>
            </a:r>
            <a:r>
              <a:rPr lang="en-US" sz="1200" dirty="0" smtClean="0"/>
              <a:t> magazine  illustrates the “purity and pollution” thinking that has  long been central to the ideology of caste.  It shows a high-caste dropping wages wrapped in a leaf into the outstretched hands of his low-caste  workers.  By avoiding direct physical contact with them, he escapes the ritual pollution that would otherwise ensue.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Harijans</a:t>
            </a:r>
            <a:r>
              <a:rPr lang="en-US" dirty="0" smtClean="0"/>
              <a:t> or “Untouchables”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Although the Indian constitution of 1950 legally abolished “</a:t>
            </a:r>
            <a:r>
              <a:rPr lang="en-US" dirty="0" err="1" smtClean="0"/>
              <a:t>untouchability</a:t>
            </a:r>
            <a:r>
              <a:rPr lang="en-US" dirty="0" smtClean="0"/>
              <a:t>,” active discrimination persists against this lowest group in the caste hierarchy, now known as </a:t>
            </a:r>
            <a:r>
              <a:rPr lang="en-US" dirty="0" err="1" smtClean="0"/>
              <a:t>Dalits</a:t>
            </a:r>
            <a:r>
              <a:rPr lang="en-US" dirty="0" smtClean="0"/>
              <a:t>, or the oppressed. Sweeping is just one of many </a:t>
            </a:r>
            <a:r>
              <a:rPr lang="en-US" dirty="0" err="1" smtClean="0"/>
              <a:t>Dalit</a:t>
            </a:r>
            <a:r>
              <a:rPr lang="en-US" dirty="0" smtClean="0"/>
              <a:t> occupations; here several sweepers perform their tasks in front of an upper-caste home.</a:t>
            </a:r>
            <a:endParaRPr lang="en-US" dirty="0"/>
          </a:p>
        </p:txBody>
      </p:sp>
      <p:pic>
        <p:nvPicPr>
          <p:cNvPr id="8" name="Content Placeholder 7" descr="untouchab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3821" y="533400"/>
            <a:ext cx="3998868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382000" cy="1066800"/>
          </a:xfrm>
        </p:spPr>
        <p:txBody>
          <a:bodyPr/>
          <a:lstStyle/>
          <a:p>
            <a:r>
              <a:rPr lang="en-US" dirty="0" smtClean="0"/>
              <a:t>Caste as </a:t>
            </a:r>
            <a:r>
              <a:rPr lang="en-US" b="1" i="1" dirty="0" err="1" smtClean="0"/>
              <a:t>Jati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49424"/>
            <a:ext cx="4495800" cy="4525963"/>
          </a:xfrm>
        </p:spPr>
        <p:txBody>
          <a:bodyPr/>
          <a:lstStyle/>
          <a:p>
            <a:r>
              <a:rPr lang="en-US" b="1" i="1" dirty="0" err="1" smtClean="0"/>
              <a:t>Jati</a:t>
            </a:r>
            <a:r>
              <a:rPr lang="en-US" b="1" i="1" dirty="0" smtClean="0"/>
              <a:t> </a:t>
            </a:r>
            <a:r>
              <a:rPr lang="en-US" dirty="0" smtClean="0"/>
              <a:t>is your occupational group (</a:t>
            </a:r>
            <a:r>
              <a:rPr lang="en-US" dirty="0" err="1" smtClean="0"/>
              <a:t>subcaste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Marriage and eating together permitted only w/in your own </a:t>
            </a:r>
            <a:r>
              <a:rPr lang="en-US" dirty="0" err="1" smtClean="0"/>
              <a:t>jati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jati</a:t>
            </a:r>
            <a:r>
              <a:rPr lang="en-US" dirty="0" smtClean="0"/>
              <a:t> had own set of duties, rules and obligations</a:t>
            </a:r>
          </a:p>
          <a:p>
            <a:pPr lvl="1"/>
            <a:r>
              <a:rPr lang="en-US" dirty="0" smtClean="0"/>
              <a:t>It defined their place in society</a:t>
            </a:r>
          </a:p>
          <a:p>
            <a:pPr lvl="1"/>
            <a:r>
              <a:rPr lang="en-US" dirty="0" smtClean="0"/>
              <a:t>“It’s better to do one’s duty badly than another’s well.”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i="1" dirty="0"/>
          </a:p>
        </p:txBody>
      </p:sp>
      <p:pic>
        <p:nvPicPr>
          <p:cNvPr id="7" name="Content Placeholder 6" descr="purush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9770" y="2133600"/>
            <a:ext cx="4584230" cy="2758712"/>
          </a:xfrm>
        </p:spPr>
      </p:pic>
      <p:sp>
        <p:nvSpPr>
          <p:cNvPr id="4" name="Freeform 3"/>
          <p:cNvSpPr/>
          <p:nvPr/>
        </p:nvSpPr>
        <p:spPr>
          <a:xfrm>
            <a:off x="4112964" y="5006528"/>
            <a:ext cx="2463" cy="1"/>
          </a:xfrm>
          <a:custGeom>
            <a:avLst/>
            <a:gdLst/>
            <a:ahLst/>
            <a:cxnLst/>
            <a:rect l="0" t="0" r="0" b="0"/>
            <a:pathLst>
              <a:path w="2463" h="1">
                <a:moveTo>
                  <a:pt x="0" y="0"/>
                </a:moveTo>
                <a:lnTo>
                  <a:pt x="2462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"/>
          <p:cNvSpPr/>
          <p:nvPr/>
        </p:nvSpPr>
        <p:spPr>
          <a:xfrm>
            <a:off x="4229298" y="4998210"/>
            <a:ext cx="16620" cy="1"/>
          </a:xfrm>
          <a:custGeom>
            <a:avLst/>
            <a:gdLst/>
            <a:ahLst/>
            <a:cxnLst/>
            <a:rect l="0" t="0" r="0" b="0"/>
            <a:pathLst>
              <a:path w="16620" h="1">
                <a:moveTo>
                  <a:pt x="0" y="0"/>
                </a:moveTo>
                <a:lnTo>
                  <a:pt x="166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Exam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be able to compare social inequalities of all types, not just caste system in India (Foundations unit)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Patriarchal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Enforced in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Lawbook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of Manu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Dealt w/ proper moral and social behavior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“A virtuous wife should constantly serve her husband.”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Woman’s most important role is to bear children and maintain home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 in history, women seen as “unclean below the navel”, so forbidden to learn the Vedas and excluded from public rituals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Caste,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inheritance through male line</a:t>
            </a:r>
          </a:p>
          <a:p>
            <a:endParaRPr lang="en-US" dirty="0"/>
          </a:p>
        </p:txBody>
      </p:sp>
      <p:pic>
        <p:nvPicPr>
          <p:cNvPr id="5" name="Content Placeholder 4" descr="law of man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1942" y="685799"/>
            <a:ext cx="1987258" cy="5355569"/>
          </a:xfrm>
        </p:spPr>
      </p:pic>
      <p:sp>
        <p:nvSpPr>
          <p:cNvPr id="6" name="TextBox 5"/>
          <p:cNvSpPr txBox="1"/>
          <p:nvPr/>
        </p:nvSpPr>
        <p:spPr>
          <a:xfrm>
            <a:off x="6324600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greenish-blue schist (metamorphic rock) carving illustrates the devotion of a mother to her child. 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practice of “</a:t>
            </a:r>
            <a:r>
              <a:rPr lang="en-US" i="1" dirty="0" smtClean="0"/>
              <a:t>sati”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Best example of women’s dependence on men</a:t>
            </a:r>
          </a:p>
          <a:p>
            <a:pPr lvl="1"/>
            <a:r>
              <a:rPr lang="en-US" dirty="0" smtClean="0"/>
              <a:t>Widow voluntarily threw herself onto the funeral pyre of her deceased husband to join him in death</a:t>
            </a:r>
          </a:p>
          <a:p>
            <a:r>
              <a:rPr lang="en-US" b="1" dirty="0" smtClean="0"/>
              <a:t>Never became widely practiced</a:t>
            </a:r>
          </a:p>
          <a:p>
            <a:r>
              <a:rPr lang="en-US" dirty="0" smtClean="0"/>
              <a:t>Moralists recommended it to socially prominent men</a:t>
            </a:r>
          </a:p>
          <a:p>
            <a:r>
              <a:rPr lang="en-US" b="1" dirty="0" smtClean="0"/>
              <a:t>Reinforced subordination of women</a:t>
            </a:r>
            <a:endParaRPr lang="en-US" b="1" dirty="0"/>
          </a:p>
        </p:txBody>
      </p:sp>
      <p:pic>
        <p:nvPicPr>
          <p:cNvPr id="5" name="Picture 5" descr="sa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362200"/>
            <a:ext cx="4313389" cy="323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Aryan Religion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10838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Major deity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Rig Veda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war god, rain, water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Polytheistic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Elaborate ritual sacrifices to gods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of Brahmins important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Sacrifice or slaughter 100s of animals, chanted, used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soma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Soma The Divine Hallucinog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2209800" cy="2375535"/>
          </a:xfrm>
        </p:spPr>
      </p:pic>
      <p:pic>
        <p:nvPicPr>
          <p:cNvPr id="5" name="Picture 4" descr="in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0"/>
            <a:ext cx="3200400" cy="5712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7912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Accompanied by an attendant bearing his banner and weapons, </a:t>
            </a:r>
            <a:r>
              <a:rPr lang="en-US" sz="1200" dirty="0" err="1" smtClean="0"/>
              <a:t>Indra</a:t>
            </a:r>
            <a:r>
              <a:rPr lang="en-US" sz="1200" dirty="0" smtClean="0"/>
              <a:t>, chief deity of the Rig Veda, rides an elephant that carries him through the clouds, while a king and a crowd of people in the landscape below worship a sacred tree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Teachings of the </a:t>
            </a:r>
            <a:r>
              <a:rPr lang="en-US" b="1" i="1" dirty="0" smtClean="0"/>
              <a:t>Upanishads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50292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800-400 BCE, some later collections until 13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CE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Dialogues from sages to students -dialogues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Emphasized high ethical standards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Discourage greed, envy, gluttony,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Advocated honesty, self-control, charity, mercy, personal integrity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Respect to all living things –animals also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Doctrine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Brahman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Universal Soul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Samsara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reincarnation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Karma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good /bad deeds that follow to the next life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Moksha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deep dreamless sleep that came from permanent liberation from physical incarnations and become one with Brahman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 descr="upanishads 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2057400"/>
            <a:ext cx="29210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Exam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subcontinent is called South 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Harappa and the collapse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Aryan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aryan map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Aryans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057400"/>
            <a:ext cx="7086600" cy="4717987"/>
          </a:xfrm>
        </p:spPr>
        <p:txBody>
          <a:bodyPr>
            <a:normAutofit/>
          </a:bodyPr>
          <a:lstStyle/>
          <a:p>
            <a:r>
              <a:rPr lang="en-US" b="1" dirty="0" smtClean="0"/>
              <a:t>After 1500 BCE, for centuries Dravidian and Indo European peoples intermarried, interacted and laid foundations of society</a:t>
            </a:r>
          </a:p>
          <a:p>
            <a:r>
              <a:rPr lang="en-US" b="1" dirty="0" smtClean="0"/>
              <a:t>Who were they?</a:t>
            </a:r>
            <a:endParaRPr lang="en-US" dirty="0" smtClean="0"/>
          </a:p>
          <a:p>
            <a:r>
              <a:rPr lang="en-US" dirty="0" smtClean="0"/>
              <a:t>Light-skinned Indo European language speakers</a:t>
            </a:r>
          </a:p>
          <a:p>
            <a:r>
              <a:rPr lang="en-US" dirty="0" smtClean="0"/>
              <a:t>Pastoralists</a:t>
            </a:r>
          </a:p>
          <a:p>
            <a:pPr lvl="1"/>
            <a:r>
              <a:rPr lang="en-US" dirty="0" smtClean="0"/>
              <a:t>Sheep, goats</a:t>
            </a:r>
          </a:p>
          <a:p>
            <a:r>
              <a:rPr lang="en-US" dirty="0" smtClean="0"/>
              <a:t>Prized horses</a:t>
            </a:r>
          </a:p>
          <a:p>
            <a:pPr lvl="1"/>
            <a:r>
              <a:rPr lang="en-US" dirty="0" smtClean="0"/>
              <a:t>Expensive b/c rare in India</a:t>
            </a:r>
          </a:p>
          <a:p>
            <a:pPr lvl="1"/>
            <a:r>
              <a:rPr lang="en-US" dirty="0" smtClean="0"/>
              <a:t>Harness to carts, wagons, chariots</a:t>
            </a:r>
          </a:p>
          <a:p>
            <a:r>
              <a:rPr lang="en-US" dirty="0" smtClean="0"/>
              <a:t>Principal measure of wealth:  cattle </a:t>
            </a:r>
          </a:p>
          <a:p>
            <a:endParaRPr lang="en-US" dirty="0"/>
          </a:p>
        </p:txBody>
      </p:sp>
      <p:pic>
        <p:nvPicPr>
          <p:cNvPr id="5" name="Content Placeholder 4" descr="aryan-bow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68588" y="4839461"/>
            <a:ext cx="2875412" cy="2018539"/>
          </a:xfrm>
        </p:spPr>
      </p:pic>
      <p:pic>
        <p:nvPicPr>
          <p:cNvPr id="6" name="Picture 5" descr="aryan s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1752600" cy="5217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5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bronze sword manufactured by Aryan craftsmen was a much stronger and more effective weapon than the lighter swords of </a:t>
            </a:r>
            <a:r>
              <a:rPr lang="en-US" sz="1400" dirty="0" err="1" smtClean="0"/>
              <a:t>Harappan</a:t>
            </a:r>
            <a:r>
              <a:rPr lang="en-US" sz="1400" dirty="0" smtClean="0"/>
              <a:t> defenders. 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Vedic Age 1500 BCE-500 BCE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724400" cy="4717987"/>
          </a:xfrm>
        </p:spPr>
        <p:txBody>
          <a:bodyPr>
            <a:normAutofit/>
          </a:bodyPr>
          <a:lstStyle/>
          <a:p>
            <a:r>
              <a:rPr lang="en-US" dirty="0" smtClean="0"/>
              <a:t>Shows early Aryan society</a:t>
            </a:r>
          </a:p>
          <a:p>
            <a:r>
              <a:rPr lang="en-US" dirty="0" smtClean="0"/>
              <a:t>Had no writing originally</a:t>
            </a:r>
          </a:p>
          <a:p>
            <a:r>
              <a:rPr lang="en-US" dirty="0" smtClean="0"/>
              <a:t>Passed down religious and literary works orally in their sacred language, </a:t>
            </a:r>
            <a:r>
              <a:rPr lang="en-US" b="1" dirty="0" smtClean="0"/>
              <a:t>Sanskrit</a:t>
            </a:r>
            <a:endParaRPr lang="en-US" dirty="0" smtClean="0"/>
          </a:p>
          <a:p>
            <a:r>
              <a:rPr lang="en-US" b="1" dirty="0" smtClean="0"/>
              <a:t>Vedas</a:t>
            </a:r>
            <a:r>
              <a:rPr lang="en-US" dirty="0" smtClean="0"/>
              <a:t> is the collection of hymns, songs, prayers, and rituals honoring the various gods </a:t>
            </a:r>
          </a:p>
          <a:p>
            <a:pPr lvl="1"/>
            <a:r>
              <a:rPr lang="en-US" i="1" dirty="0" smtClean="0"/>
              <a:t>“Veda” </a:t>
            </a:r>
            <a:r>
              <a:rPr lang="en-US" dirty="0" smtClean="0"/>
              <a:t> means “wisdom” or “knowledge”</a:t>
            </a:r>
          </a:p>
          <a:p>
            <a:r>
              <a:rPr lang="en-US" b="1" i="1" dirty="0" smtClean="0"/>
              <a:t>Rig Veda is the most important</a:t>
            </a:r>
            <a:endParaRPr lang="en-US" b="1" dirty="0" smtClean="0"/>
          </a:p>
          <a:p>
            <a:pPr lvl="1"/>
            <a:r>
              <a:rPr lang="en-US" dirty="0" smtClean="0"/>
              <a:t>1,028 hymns to Aryan gods</a:t>
            </a:r>
          </a:p>
          <a:p>
            <a:pPr lvl="1"/>
            <a:r>
              <a:rPr lang="en-US" dirty="0" smtClean="0"/>
              <a:t>Earliest and most important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veda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133600"/>
            <a:ext cx="295275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see from the Vedas?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Refers frequently to the conflicts w/ the indigenous people “</a:t>
            </a:r>
            <a:r>
              <a:rPr lang="en-US" dirty="0" err="1" smtClean="0"/>
              <a:t>dasas</a:t>
            </a:r>
            <a:r>
              <a:rPr lang="en-US" dirty="0" smtClean="0"/>
              <a:t>” meaning “enemies”</a:t>
            </a:r>
          </a:p>
          <a:p>
            <a:pPr lvl="1"/>
            <a:r>
              <a:rPr lang="en-US" b="1" dirty="0" smtClean="0"/>
              <a:t>Ex. </a:t>
            </a:r>
            <a:r>
              <a:rPr lang="en-US" b="1" dirty="0" err="1" smtClean="0"/>
              <a:t>Indra</a:t>
            </a:r>
            <a:r>
              <a:rPr lang="en-US" b="1" dirty="0" smtClean="0"/>
              <a:t>-war god and military hero</a:t>
            </a:r>
          </a:p>
          <a:p>
            <a:pPr lvl="2"/>
            <a:r>
              <a:rPr lang="en-US" b="1" dirty="0" smtClean="0"/>
              <a:t>Ravages citadels, smashed dams, destroyed forts</a:t>
            </a:r>
          </a:p>
          <a:p>
            <a:endParaRPr lang="en-US" dirty="0" smtClean="0"/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5" name="Content Placeholder 4" descr="indra my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133600"/>
            <a:ext cx="312812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7338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Changing Political Organization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49424"/>
            <a:ext cx="3962400" cy="4525963"/>
          </a:xfrm>
        </p:spPr>
        <p:txBody>
          <a:bodyPr/>
          <a:lstStyle/>
          <a:p>
            <a:r>
              <a:rPr lang="en-US" dirty="0" smtClean="0"/>
              <a:t>Aryans began to settle and rely on agriculture</a:t>
            </a:r>
          </a:p>
          <a:p>
            <a:r>
              <a:rPr lang="en-US" dirty="0" smtClean="0"/>
              <a:t>Created regional kingdoms </a:t>
            </a:r>
            <a:endParaRPr lang="en-US" dirty="0"/>
          </a:p>
        </p:txBody>
      </p:sp>
      <p:pic>
        <p:nvPicPr>
          <p:cNvPr id="7" name="Content Placeholder 6" descr="aryan inva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57699" y="609600"/>
            <a:ext cx="4686301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 err="1" smtClean="0"/>
              <a:t>Varnas</a:t>
            </a:r>
            <a:r>
              <a:rPr lang="en-US" i="1" dirty="0" smtClean="0"/>
              <a:t>:  </a:t>
            </a:r>
            <a:r>
              <a:rPr lang="en-US" dirty="0" smtClean="0"/>
              <a:t>The 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Caste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comes from Portuguese word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casta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“race” or “purity of blood”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Social Organization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Varna means “color” but becomes “class”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Origins in Aryan domination of Dravidians</a:t>
            </a:r>
          </a:p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Jati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(means “birth group) subsystem of castes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Related to urbanization, increasing social and economic complexity</a:t>
            </a: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one had its proper occupation, duties, rituals</a:t>
            </a:r>
          </a:p>
          <a:p>
            <a:endParaRPr lang="en-US" dirty="0"/>
          </a:p>
        </p:txBody>
      </p:sp>
      <p:pic>
        <p:nvPicPr>
          <p:cNvPr id="9" name="Content Placeholder 8" descr="caste-system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514600"/>
            <a:ext cx="4191000" cy="4191000"/>
          </a:xfrm>
        </p:spPr>
      </p:pic>
      <p:pic>
        <p:nvPicPr>
          <p:cNvPr id="4" name="Picture 8" descr="shu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0"/>
            <a:ext cx="1145598" cy="1600200"/>
          </a:xfrm>
          <a:prstGeom prst="rect">
            <a:avLst/>
          </a:prstGeom>
          <a:noFill/>
        </p:spPr>
      </p:pic>
      <p:pic>
        <p:nvPicPr>
          <p:cNvPr id="5" name="Picture 7" descr="vaish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038600"/>
            <a:ext cx="982749" cy="1266825"/>
          </a:xfrm>
          <a:prstGeom prst="rect">
            <a:avLst/>
          </a:prstGeom>
          <a:noFill/>
        </p:spPr>
      </p:pic>
      <p:pic>
        <p:nvPicPr>
          <p:cNvPr id="6" name="Picture 6" descr="kshat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1371600" cy="1371600"/>
          </a:xfrm>
          <a:prstGeom prst="rect">
            <a:avLst/>
          </a:prstGeom>
          <a:noFill/>
        </p:spPr>
      </p:pic>
      <p:pic>
        <p:nvPicPr>
          <p:cNvPr id="7" name="Picture 4" descr="brah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981200"/>
            <a:ext cx="1676400" cy="116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2786</TotalTime>
  <Words>894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Georgia</vt:lpstr>
      <vt:lpstr>Times New Roman</vt:lpstr>
      <vt:lpstr>Trebuchet MS</vt:lpstr>
      <vt:lpstr>Wingdings 2</vt:lpstr>
      <vt:lpstr>Urban</vt:lpstr>
      <vt:lpstr>Early Societies in South Asia</vt:lpstr>
      <vt:lpstr>AP Exam Tip</vt:lpstr>
      <vt:lpstr>PowerPoint Presentation</vt:lpstr>
      <vt:lpstr>Early Aryan India</vt:lpstr>
      <vt:lpstr>Early Aryans</vt:lpstr>
      <vt:lpstr>Vedic Age 1500 BCE-500 BCE </vt:lpstr>
      <vt:lpstr>What do we see from the Vedas?</vt:lpstr>
      <vt:lpstr>Changing Political Organization</vt:lpstr>
      <vt:lpstr>Varnas:  The Caste System</vt:lpstr>
      <vt:lpstr>Caste and Varna</vt:lpstr>
      <vt:lpstr>Sudras</vt:lpstr>
      <vt:lpstr>Harijans or “Untouchables”</vt:lpstr>
      <vt:lpstr>Harijans or “Untouchables”</vt:lpstr>
      <vt:lpstr>Caste as Jati</vt:lpstr>
      <vt:lpstr>AP Exam Tip</vt:lpstr>
      <vt:lpstr>Patriarchal Society</vt:lpstr>
      <vt:lpstr>The practice of “sati”</vt:lpstr>
      <vt:lpstr>  Aryan Religion</vt:lpstr>
      <vt:lpstr>Teachings of the Upanishads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Societies in East Asia</dc:title>
  <dc:creator>CCSD</dc:creator>
  <cp:lastModifiedBy>OLIVIA THATCHER</cp:lastModifiedBy>
  <cp:revision>133</cp:revision>
  <dcterms:created xsi:type="dcterms:W3CDTF">2010-08-23T16:50:36Z</dcterms:created>
  <dcterms:modified xsi:type="dcterms:W3CDTF">2016-09-13T16:52:37Z</dcterms:modified>
</cp:coreProperties>
</file>