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7" autoAdjust="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81B7-7DAD-45BD-9DAD-C54A9919D00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D5080-DF30-42C0-B44D-14CFFE7CD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5080-DF30-42C0-B44D-14CFFE7CD3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B0DA-EC2D-4285-BD39-2FBE1351B74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8CF-BA41-40E3-A088-4911A16C4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2D71-4339-4C05-9F0C-5CFBB564B43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5212-55B7-4D9A-BABE-E77A71D33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2BA5-5DB1-44D2-9C5D-9117FC4ACA3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B758-4B2F-4956-B19F-8625A7461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1648-DA36-4D7B-893C-95C9BD453490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7D46-B659-4C13-ABD1-CB31E2306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3EC0-DF1A-4E0D-81C2-93F27CF3D6E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83E6-62A5-45F6-8BEB-3EDCB9E63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B1A2-7261-4977-A0B6-5DFF5AFA4096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8FFF-E9DE-4B8E-AEC1-AE4FB859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C6B9-3506-4880-9A17-4314C77BEBD0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F72A-2A17-49A4-A854-A6A54E30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ADC5-44DE-43D2-A16C-8BF4B0A57DE1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76EA-6969-4A53-928A-679D93B58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5423-D26A-4391-9BC7-C7014529AA9B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F5B8-72F9-403D-9810-DB6ABAE9F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E937-B77D-4148-B1DD-B8679D25EE55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4A65-A4A7-478C-ABFD-A871B626F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C5E4-6FE9-4133-BA1E-B0DA555A8C0A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36B-719C-4B10-9C80-49DB0B1F0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660CF-8286-4F30-B240-E62D402280EB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72042-4EE1-428A-9EB2-D0BF988F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 of Exploration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Europeans Explore the East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2638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76600"/>
            <a:ext cx="2505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562600"/>
          </a:xfrm>
        </p:spPr>
        <p:txBody>
          <a:bodyPr rtlCol="0">
            <a:normAutofit fontScale="92500" lnSpcReduction="20000"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 smtClean="0"/>
              <a:t>Portugal </a:t>
            </a:r>
            <a:r>
              <a:rPr lang="en-US" sz="2400" dirty="0"/>
              <a:t>– </a:t>
            </a:r>
            <a:r>
              <a:rPr lang="en-US" sz="2400" dirty="0" smtClean="0"/>
              <a:t>first to go exploring in N. Africa</a:t>
            </a:r>
          </a:p>
          <a:p>
            <a:pPr marL="1371600" lvl="2" indent="-571500" fontAlgn="auto">
              <a:spcAft>
                <a:spcPts val="0"/>
              </a:spcAft>
              <a:defRPr/>
            </a:pPr>
            <a:r>
              <a:rPr lang="en-US" sz="1600" dirty="0" smtClean="0"/>
              <a:t>Conquered Muslim city w/ exotic stores and </a:t>
            </a:r>
            <a:r>
              <a:rPr lang="en-US" sz="1600" dirty="0" err="1" smtClean="0"/>
              <a:t>gold,silver</a:t>
            </a:r>
            <a:r>
              <a:rPr lang="en-US" sz="1600" dirty="0" smtClean="0"/>
              <a:t>, jewels</a:t>
            </a:r>
            <a:endParaRPr lang="en-US" sz="1600" dirty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Prince </a:t>
            </a:r>
            <a:r>
              <a:rPr lang="en-US" dirty="0"/>
              <a:t>Henry the Navigator 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/>
              <a:t>Founded a navigation school after</a:t>
            </a:r>
          </a:p>
          <a:p>
            <a:pPr marL="1771650" lvl="3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dirty="0" smtClean="0"/>
              <a:t>Mapmakers, instrument makers, shipbuilders, scientists, and sea captains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smtClean="0"/>
              <a:t>Eventually establish trading posts along West Africa (gold, ivory, slaves)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" name="Content Placeholder 7" descr="Henry is my homebo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76400"/>
            <a:ext cx="4291013" cy="429101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Lets get to Asia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06963"/>
          </a:xfrm>
        </p:spPr>
        <p:txBody>
          <a:bodyPr/>
          <a:lstStyle/>
          <a:p>
            <a:pPr marL="514350" lvl="1" indent="-514350">
              <a:buFont typeface="Constantia" pitchFamily="18" charset="0"/>
              <a:buAutoNum type="alphaUcPeriod" startAt="2"/>
            </a:pPr>
            <a:r>
              <a:rPr lang="en-US" sz="3200" dirty="0" err="1" smtClean="0"/>
              <a:t>Bartholomeu</a:t>
            </a:r>
            <a:r>
              <a:rPr lang="en-US" sz="3200" dirty="0" smtClean="0"/>
              <a:t> Dias</a:t>
            </a:r>
          </a:p>
          <a:p>
            <a:pPr marL="914400" lvl="2" indent="-514350">
              <a:buFont typeface="Constantia" pitchFamily="18" charset="0"/>
              <a:buAutoNum type="arabicParenR"/>
            </a:pPr>
            <a:r>
              <a:rPr lang="en-US" sz="2800" dirty="0" smtClean="0"/>
              <a:t>Sailed around the southern tip of Africa – Cape of Good Hope.</a:t>
            </a:r>
          </a:p>
          <a:p>
            <a:pPr marL="1371600" lvl="3" indent="-514350"/>
            <a:r>
              <a:rPr lang="en-US" sz="2600" dirty="0" smtClean="0"/>
              <a:t>Storm blew them around tip of Africa</a:t>
            </a:r>
          </a:p>
          <a:p>
            <a:pPr marL="914400" lvl="2" indent="-514350">
              <a:buFont typeface="Constantia" pitchFamily="18" charset="0"/>
              <a:buAutoNum type="arabicParenR"/>
            </a:pPr>
            <a:r>
              <a:rPr lang="en-US" sz="3200" dirty="0" smtClean="0"/>
              <a:t>However, returns home due to little food and exhausted crew.</a:t>
            </a:r>
          </a:p>
          <a:p>
            <a:endParaRPr lang="en-US" dirty="0" smtClean="0"/>
          </a:p>
        </p:txBody>
      </p:sp>
      <p:pic>
        <p:nvPicPr>
          <p:cNvPr id="22531" name="Content Placeholder 4" descr="Diaz Rout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505200"/>
            <a:ext cx="2482850" cy="3225800"/>
          </a:xfrm>
        </p:spPr>
      </p:pic>
      <p:pic>
        <p:nvPicPr>
          <p:cNvPr id="22532" name="Picture 5" descr="Dia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Portugal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906963"/>
          </a:xfrm>
        </p:spPr>
        <p:txBody>
          <a:bodyPr/>
          <a:lstStyle/>
          <a:p>
            <a:pPr lvl="1" indent="-742950">
              <a:buFont typeface="Constantia" pitchFamily="18" charset="0"/>
              <a:buAutoNum type="alphaUcPeriod" startAt="3"/>
            </a:pPr>
            <a:r>
              <a:rPr lang="en-US" sz="3600" dirty="0" smtClean="0"/>
              <a:t>Vasco </a:t>
            </a:r>
            <a:r>
              <a:rPr lang="en-US" sz="3600" dirty="0" err="1" smtClean="0"/>
              <a:t>da</a:t>
            </a:r>
            <a:r>
              <a:rPr lang="en-US" sz="3600" dirty="0" smtClean="0"/>
              <a:t> Gama </a:t>
            </a:r>
          </a:p>
          <a:p>
            <a:pPr lvl="2" indent="-742950">
              <a:buFont typeface="Constantia" pitchFamily="18" charset="0"/>
              <a:buAutoNum type="arabicParenR"/>
            </a:pPr>
            <a:r>
              <a:rPr lang="en-US" dirty="0" smtClean="0"/>
              <a:t>Began to explore </a:t>
            </a:r>
            <a:r>
              <a:rPr lang="en-US" dirty="0" err="1" smtClean="0"/>
              <a:t>s.e</a:t>
            </a:r>
            <a:r>
              <a:rPr lang="en-US" dirty="0" smtClean="0"/>
              <a:t>. Africa</a:t>
            </a:r>
          </a:p>
          <a:p>
            <a:pPr lvl="2" indent="-742950">
              <a:buFont typeface="Constantia" pitchFamily="18" charset="0"/>
              <a:buAutoNum type="arabicParenR"/>
            </a:pPr>
            <a:r>
              <a:rPr lang="en-US" dirty="0" smtClean="0"/>
              <a:t>Sailed from Portugal to India (it took 10 months) </a:t>
            </a:r>
          </a:p>
          <a:p>
            <a:pPr lvl="2" indent="-742950"/>
            <a:r>
              <a:rPr lang="en-US" dirty="0" smtClean="0"/>
              <a:t>Found silk, porcelain,  gems, and spices</a:t>
            </a:r>
          </a:p>
          <a:p>
            <a:pPr lvl="2" indent="-742950"/>
            <a:r>
              <a:rPr lang="en-US" dirty="0" smtClean="0"/>
              <a:t>His cargo was 60 times the cost of voyage</a:t>
            </a:r>
          </a:p>
          <a:p>
            <a:pPr lvl="2" indent="-742950"/>
            <a:r>
              <a:rPr lang="en-US" dirty="0" smtClean="0"/>
              <a:t>His voyage was 27,000 miles direct to India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024" y="1522982"/>
            <a:ext cx="3960776" cy="39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Constantia" pitchFamily="18" charset="0"/>
              <a:buAutoNum type="romanUcPeriod"/>
            </a:pPr>
            <a:r>
              <a:rPr lang="en-US" dirty="0" smtClean="0"/>
              <a:t> Spain – Conquistadors – God, Glory, and Gold. 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 Columbus – 1492 -sails to try and find Indies, but lands on Hispaniola (Dominican Republic and Haiti)</a:t>
            </a:r>
          </a:p>
          <a:p>
            <a:pPr marL="1371600" lvl="2" indent="-571500"/>
            <a:r>
              <a:rPr lang="en-US" dirty="0" smtClean="0"/>
              <a:t>Thought he had reached East Indies</a:t>
            </a:r>
          </a:p>
          <a:p>
            <a:pPr marL="1371600" lvl="2" indent="-571500">
              <a:buFont typeface="Constantia" pitchFamily="18" charset="0"/>
              <a:buAutoNum type="arabicParenR"/>
            </a:pPr>
            <a:r>
              <a:rPr lang="en-US" sz="2800" dirty="0" smtClean="0"/>
              <a:t>Portuguese, not happy… Increased tensions b/n Spain and Portugal</a:t>
            </a:r>
          </a:p>
          <a:p>
            <a:pPr marL="1828800" lvl="3" indent="-571500"/>
            <a:r>
              <a:rPr lang="en-US" dirty="0" smtClean="0"/>
              <a:t>Did Columbus find lands that Portuguese sailors might have reached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n-US" dirty="0" smtClean="0"/>
              <a:t>Treaty </a:t>
            </a:r>
            <a:r>
              <a:rPr lang="en-US" dirty="0"/>
              <a:t>of </a:t>
            </a:r>
            <a:r>
              <a:rPr lang="en-US" dirty="0" err="1"/>
              <a:t>Tordesillas</a:t>
            </a:r>
            <a:r>
              <a:rPr lang="en-US" dirty="0"/>
              <a:t> </a:t>
            </a:r>
            <a:r>
              <a:rPr lang="en-US" dirty="0" smtClean="0"/>
              <a:t>– 1494 drawn up by Pope Alexander VI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Claimed </a:t>
            </a:r>
            <a:r>
              <a:rPr lang="en-US" dirty="0"/>
              <a:t>to divide the world between Spain and Portugal.  </a:t>
            </a:r>
            <a:r>
              <a:rPr lang="en-US" dirty="0" smtClean="0"/>
              <a:t>(Line of Demarcation)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France</a:t>
            </a:r>
            <a:r>
              <a:rPr lang="en-US" dirty="0"/>
              <a:t>, England, and others saw the “New World” as fair game.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752600" y="4572000"/>
            <a:ext cx="5486400" cy="566738"/>
          </a:xfrm>
        </p:spPr>
        <p:txBody>
          <a:bodyPr/>
          <a:lstStyle/>
          <a:p>
            <a:r>
              <a:rPr lang="en-US" sz="3600" smtClean="0"/>
              <a:t>Treaty of Tordesillas</a:t>
            </a:r>
          </a:p>
        </p:txBody>
      </p:sp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81600"/>
            <a:ext cx="5486400" cy="804863"/>
          </a:xfrm>
        </p:spPr>
        <p:txBody>
          <a:bodyPr/>
          <a:lstStyle/>
          <a:p>
            <a:r>
              <a:rPr lang="en-US" sz="2800" smtClean="0"/>
              <a:t>Spain got everything to the West, with Portugal gaining eveything to the East</a:t>
            </a:r>
          </a:p>
        </p:txBody>
      </p:sp>
      <p:pic>
        <p:nvPicPr>
          <p:cNvPr id="26627" name="Picture 2" descr="800px-Spain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7930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Picture Placeholder 8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4114800"/>
          </a:xfrm>
        </p:spPr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to Riches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71500" indent="-571500">
              <a:buFont typeface="Constantia" pitchFamily="18" charset="0"/>
              <a:buAutoNum type="romanUcPeriod"/>
            </a:pPr>
            <a:r>
              <a:rPr lang="en-US" sz="2800" dirty="0" smtClean="0"/>
              <a:t>Portugal – already found Asia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Take control of Spice trade.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1510 – Capture Goa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1514 – Control Straits of Hormuz 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Other nations see this success, and join in.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endParaRPr lang="en-US" dirty="0" smtClean="0"/>
          </a:p>
          <a:p>
            <a:pPr marL="971550" lvl="1" indent="-571500">
              <a:buFont typeface="Constantia" pitchFamily="18" charset="0"/>
              <a:buAutoNum type="alphaUcPeriod"/>
            </a:pPr>
            <a:endParaRPr lang="en-US" dirty="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7429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to Riches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116388" cy="4678363"/>
          </a:xfrm>
        </p:spPr>
        <p:txBody>
          <a:bodyPr/>
          <a:lstStyle/>
          <a:p>
            <a:pPr marL="571500" indent="-571500">
              <a:buFont typeface="Constantia" pitchFamily="18" charset="0"/>
              <a:buAutoNum type="romanUcPeriod" startAt="2"/>
            </a:pPr>
            <a:r>
              <a:rPr lang="en-US" dirty="0" smtClean="0"/>
              <a:t>England and </a:t>
            </a:r>
            <a:r>
              <a:rPr lang="en-US" smtClean="0"/>
              <a:t>the Netherlands </a:t>
            </a:r>
            <a:r>
              <a:rPr lang="en-US" dirty="0" smtClean="0"/>
              <a:t>battle for dominance in Asia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dirty="0" smtClean="0"/>
              <a:t>1600 – begin to challenge Portugal</a:t>
            </a:r>
          </a:p>
          <a:p>
            <a:pPr marL="1371600" lvl="2" indent="-571500"/>
            <a:r>
              <a:rPr lang="en-US" dirty="0" smtClean="0"/>
              <a:t>Dutch have 20,000 ships which they use to throw out Portugal</a:t>
            </a:r>
          </a:p>
          <a:p>
            <a:pPr marL="971550" lvl="1" indent="-571500">
              <a:buFont typeface="Constantia" pitchFamily="18" charset="0"/>
              <a:buAutoNum type="alphaUcPeriod" startAt="2"/>
            </a:pPr>
            <a:r>
              <a:rPr lang="en-US" dirty="0" smtClean="0"/>
              <a:t>East India Company (English and Dutch)</a:t>
            </a:r>
          </a:p>
          <a:p>
            <a:pPr marL="1371600" lvl="2" indent="-571500"/>
            <a:r>
              <a:rPr lang="en-US" dirty="0" smtClean="0"/>
              <a:t>Dutch (wealthier) eventually boots out England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4099737" cy="22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to Riches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Font typeface="Constantia" pitchFamily="18" charset="0"/>
              <a:buAutoNum type="romanUcPeriod" startAt="3"/>
            </a:pPr>
            <a:r>
              <a:rPr lang="en-US" smtClean="0"/>
              <a:t>The Netherlands</a:t>
            </a:r>
          </a:p>
          <a:p>
            <a:pPr marL="971550" lvl="1" indent="-571500">
              <a:buFont typeface="Constantia" pitchFamily="18" charset="0"/>
              <a:buAutoNum type="romanUcPeriod" startAt="3"/>
            </a:pPr>
            <a:r>
              <a:rPr lang="en-US" smtClean="0"/>
              <a:t>Control Indian Ocean</a:t>
            </a:r>
          </a:p>
          <a:p>
            <a:pPr marL="971550" lvl="1" indent="-571500">
              <a:buFont typeface="Constantia" pitchFamily="18" charset="0"/>
              <a:buAutoNum type="romanUcPeriod" startAt="3"/>
            </a:pPr>
            <a:r>
              <a:rPr lang="en-US" smtClean="0"/>
              <a:t>Amsterdam becomes a leading commercial center.</a:t>
            </a:r>
          </a:p>
          <a:p>
            <a:pPr marL="971550" lvl="1" indent="-571500">
              <a:buFont typeface="Constantia" pitchFamily="18" charset="0"/>
              <a:buAutoNum type="romanUcPeriod" startAt="3"/>
            </a:pPr>
            <a:r>
              <a:rPr lang="en-US" smtClean="0"/>
              <a:t>English East India Company is still around, but not as influential.</a:t>
            </a:r>
          </a:p>
        </p:txBody>
      </p:sp>
      <p:pic>
        <p:nvPicPr>
          <p:cNvPr id="29699" name="Content Placeholder 4" descr="amst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470400" cy="329406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Refer to the primary source page, Practical Navigation, and look for pictures of tools that were used for navigation on ships during the Age of Exploration.</a:t>
            </a:r>
          </a:p>
          <a:p>
            <a:r>
              <a:rPr lang="en-US" dirty="0" smtClean="0"/>
              <a:t> Next match the correct term to the correct description and use of each instrument. </a:t>
            </a:r>
          </a:p>
          <a:p>
            <a:r>
              <a:rPr lang="en-US" dirty="0" smtClean="0"/>
              <a:t>Then draw an illustration of the instrument and a short explanation of the use of that tool on chart paper.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Exploration?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None/>
            </a:pPr>
            <a:r>
              <a:rPr lang="en-US" dirty="0" smtClean="0"/>
              <a:t>Thanks to the Renaissance, Europeans had a new spirit of adventure and curiosity</a:t>
            </a:r>
          </a:p>
          <a:p>
            <a:pPr marL="571500" indent="-571500">
              <a:buFont typeface="Arial" charset="0"/>
              <a:buNone/>
            </a:pPr>
            <a:endParaRPr lang="en-US" dirty="0" smtClean="0"/>
          </a:p>
          <a:p>
            <a:pPr marL="571500" indent="-571500">
              <a:buFont typeface="Arial" charset="0"/>
              <a:buNone/>
            </a:pPr>
            <a:r>
              <a:rPr lang="en-US" dirty="0" smtClean="0"/>
              <a:t>Early 1400’s, the desire to grow rich, spread Christianity, and advanced technology spur exploration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“God, Glory, and Gold”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Font typeface="Constantia" pitchFamily="18" charset="0"/>
              <a:buAutoNum type="romanUcPeriod"/>
            </a:pPr>
            <a:r>
              <a:rPr lang="en-US" sz="3600" smtClean="0"/>
              <a:t>1400’s – Why go exploring?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3600" smtClean="0"/>
              <a:t>Grow rich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3600" smtClean="0"/>
              <a:t>Spread Christianity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3600" smtClean="0"/>
              <a:t>Sailing technology</a:t>
            </a:r>
          </a:p>
        </p:txBody>
      </p:sp>
      <p:pic>
        <p:nvPicPr>
          <p:cNvPr id="5" name="Content Placeholder 4" descr="ForGoldGodGloryMural.Webs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3811588" cy="33528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“God, Glory, and Gold”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Constantia" pitchFamily="18" charset="0"/>
              <a:buAutoNum type="romanUcPeriod" startAt="2"/>
            </a:pPr>
            <a:r>
              <a:rPr lang="en-US" dirty="0" smtClean="0"/>
              <a:t>Getting rich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2400" dirty="0" smtClean="0"/>
              <a:t>The Crusades had introduced Europeans to spices and luxury goods from Asia.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2400" dirty="0" smtClean="0"/>
              <a:t>Muslims and Italians controlled spice trade. </a:t>
            </a:r>
          </a:p>
          <a:p>
            <a:pPr marL="971550" lvl="1" indent="-571500">
              <a:buFont typeface="Constantia" pitchFamily="18" charset="0"/>
              <a:buAutoNum type="alphaUcPeriod"/>
            </a:pPr>
            <a:r>
              <a:rPr lang="en-US" sz="2400" dirty="0" smtClean="0"/>
              <a:t>Finding a new route to Asia would cut off the “middle man” and allow their own profits </a:t>
            </a:r>
            <a:r>
              <a:rPr lang="en-US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18240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0859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“God, Glory, and Gold”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dirty="0" smtClean="0"/>
              <a:t>Spread Christianity.</a:t>
            </a:r>
          </a:p>
          <a:p>
            <a:pPr marL="971550" lvl="1" indent="-57150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/>
              <a:t>Stop Islam and spread Christianity.</a:t>
            </a:r>
          </a:p>
          <a:p>
            <a:pPr marL="1371600" lvl="2" indent="-571500" fontAlgn="auto">
              <a:spcAft>
                <a:spcPts val="0"/>
              </a:spcAft>
              <a:defRPr/>
            </a:pPr>
            <a:r>
              <a:rPr lang="en-US" dirty="0" smtClean="0"/>
              <a:t>Crusades left distrust</a:t>
            </a:r>
          </a:p>
          <a:p>
            <a:pPr marL="971550" lvl="1" indent="-57150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 smtClean="0"/>
              <a:t>Bartholomew Dias</a:t>
            </a:r>
            <a:r>
              <a:rPr lang="en-US" sz="2800" dirty="0" smtClean="0"/>
              <a:t> explains his reason</a:t>
            </a:r>
          </a:p>
          <a:p>
            <a:pPr marL="971550" lvl="1" indent="-571500" fontAlgn="auto">
              <a:spcAft>
                <a:spcPts val="0"/>
              </a:spcAft>
              <a:defRPr/>
            </a:pPr>
            <a:r>
              <a:rPr lang="en-US" dirty="0" smtClean="0"/>
              <a:t> “To serve God and His Majesty, to give light to those who were in darkness and to grow rich as all men desire to do.”</a:t>
            </a:r>
            <a:endParaRPr lang="en-US" dirty="0"/>
          </a:p>
        </p:txBody>
      </p:sp>
      <p:pic>
        <p:nvPicPr>
          <p:cNvPr id="7" name="Content Placeholder 6" descr="Muslims v Christia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4299"/>
            <a:ext cx="4038600" cy="4437764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“God, Glory, and Gold”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en-US" dirty="0" smtClean="0"/>
              <a:t>Technology – Making exploration possible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Caravels with triangular sails (could also carry weapons).</a:t>
            </a:r>
          </a:p>
          <a:p>
            <a:pPr marL="1314450" lvl="2" indent="-514350" fontAlgn="auto">
              <a:spcAft>
                <a:spcPts val="0"/>
              </a:spcAft>
              <a:defRPr/>
            </a:pPr>
            <a:r>
              <a:rPr lang="en-US" dirty="0" smtClean="0"/>
              <a:t>Caravel was up to 65’ long</a:t>
            </a:r>
          </a:p>
          <a:p>
            <a:pPr marL="1314450" lvl="2" indent="-514350" fontAlgn="auto">
              <a:spcAft>
                <a:spcPts val="0"/>
              </a:spcAft>
              <a:defRPr/>
            </a:pPr>
            <a:r>
              <a:rPr lang="en-US" dirty="0" smtClean="0"/>
              <a:t>Triangular sails for </a:t>
            </a:r>
            <a:r>
              <a:rPr lang="en-US" dirty="0" err="1" smtClean="0"/>
              <a:t>manueverability</a:t>
            </a:r>
            <a:endParaRPr lang="en-US" dirty="0" smtClean="0"/>
          </a:p>
          <a:p>
            <a:pPr marL="1314450" lvl="2" indent="-514350" fontAlgn="auto">
              <a:spcAft>
                <a:spcPts val="0"/>
              </a:spcAft>
              <a:defRPr/>
            </a:pPr>
            <a:r>
              <a:rPr lang="en-US" dirty="0" smtClean="0"/>
              <a:t>Square sails for power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Trained </a:t>
            </a:r>
            <a:r>
              <a:rPr lang="en-US" dirty="0"/>
              <a:t>sailors – they could navigate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Astrolabe than sextant which measured height of stars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Cartographers</a:t>
            </a:r>
            <a:r>
              <a:rPr lang="en-US" dirty="0"/>
              <a:t>’ skills improved </a:t>
            </a:r>
            <a:endParaRPr lang="en-US" dirty="0" smtClean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Ptolemy </a:t>
            </a:r>
            <a:r>
              <a:rPr lang="en-US" dirty="0"/>
              <a:t>– created grid system (longitude and latitude)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Steering system</a:t>
            </a:r>
            <a:endParaRPr lang="en-US" dirty="0"/>
          </a:p>
          <a:p>
            <a:pPr marL="971550" lvl="1" indent="-571500" fontAlgn="auto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had sun, moon, stars to guide them</a:t>
            </a:r>
          </a:p>
          <a:p>
            <a:r>
              <a:rPr lang="en-US" dirty="0" smtClean="0"/>
              <a:t>Sailors/ inventors experimented with new tools for navigation and new designs for sailing ships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701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Constantia</vt:lpstr>
      <vt:lpstr>Office Theme</vt:lpstr>
      <vt:lpstr>Age of Exploration</vt:lpstr>
      <vt:lpstr>PowerPoint Presentation</vt:lpstr>
      <vt:lpstr>Why Exploration?</vt:lpstr>
      <vt:lpstr>“God, Glory, and Gold”</vt:lpstr>
      <vt:lpstr>“God, Glory, and Gold”</vt:lpstr>
      <vt:lpstr>“God, Glory, and Gold”</vt:lpstr>
      <vt:lpstr>“God, Glory, and Gold”</vt:lpstr>
      <vt:lpstr>PowerPoint Presentation</vt:lpstr>
      <vt:lpstr>PowerPoint Presentation</vt:lpstr>
      <vt:lpstr>Portugal</vt:lpstr>
      <vt:lpstr>Now, Lets get to Asia</vt:lpstr>
      <vt:lpstr>Still Portugal</vt:lpstr>
      <vt:lpstr>Spain</vt:lpstr>
      <vt:lpstr>PowerPoint Presentation</vt:lpstr>
      <vt:lpstr>Treaty of Tordesillas</vt:lpstr>
      <vt:lpstr>Race to Riches</vt:lpstr>
      <vt:lpstr>Race to Riches</vt:lpstr>
      <vt:lpstr>Race to Riches</vt:lpstr>
      <vt:lpstr>Practical Navigation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CCSD</dc:creator>
  <cp:lastModifiedBy>OLIVIA THATCHER</cp:lastModifiedBy>
  <cp:revision>48</cp:revision>
  <dcterms:created xsi:type="dcterms:W3CDTF">2010-04-10T13:27:08Z</dcterms:created>
  <dcterms:modified xsi:type="dcterms:W3CDTF">2016-11-16T14:19:20Z</dcterms:modified>
</cp:coreProperties>
</file>