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6" r:id="rId8"/>
    <p:sldId id="264" r:id="rId9"/>
    <p:sldId id="267" r:id="rId10"/>
    <p:sldId id="269" r:id="rId11"/>
    <p:sldId id="270" r:id="rId12"/>
    <p:sldId id="271" r:id="rId13"/>
    <p:sldId id="272" r:id="rId14"/>
    <p:sldId id="26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DD92-698B-4C6B-9EDD-1788123ED2C2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1D6B-607A-4362-ACA0-27991568C9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DD92-698B-4C6B-9EDD-1788123ED2C2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1D6B-607A-4362-ACA0-27991568C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DD92-698B-4C6B-9EDD-1788123ED2C2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1D6B-607A-4362-ACA0-27991568C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DD92-698B-4C6B-9EDD-1788123ED2C2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1D6B-607A-4362-ACA0-27991568C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DD92-698B-4C6B-9EDD-1788123ED2C2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1D6B-607A-4362-ACA0-27991568C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DD92-698B-4C6B-9EDD-1788123ED2C2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1D6B-607A-4362-ACA0-27991568C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DD92-698B-4C6B-9EDD-1788123ED2C2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1D6B-607A-4362-ACA0-27991568C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DD92-698B-4C6B-9EDD-1788123ED2C2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1D6B-607A-4362-ACA0-27991568C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DD92-698B-4C6B-9EDD-1788123ED2C2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1D6B-607A-4362-ACA0-27991568C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DD92-698B-4C6B-9EDD-1788123ED2C2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1D6B-607A-4362-ACA0-27991568C9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F0ADD92-698B-4C6B-9EDD-1788123ED2C2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7B1D6B-607A-4362-ACA0-27991568C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F0ADD92-698B-4C6B-9EDD-1788123ED2C2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7B1D6B-607A-4362-ACA0-27991568C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1789-1815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Changing French Society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Changes made by National Assembly 1789-1791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Abolish social order </a:t>
            </a:r>
            <a:r>
              <a:rPr lang="en-US" dirty="0" smtClean="0"/>
              <a:t>or</a:t>
            </a:r>
            <a:r>
              <a:rPr lang="en-US" b="1" i="1" dirty="0" smtClean="0"/>
              <a:t> “</a:t>
            </a:r>
            <a:r>
              <a:rPr lang="en-US" b="1" i="1" dirty="0" err="1" smtClean="0"/>
              <a:t>ancien</a:t>
            </a:r>
            <a:r>
              <a:rPr lang="en-US" b="1" i="1" dirty="0" smtClean="0"/>
              <a:t> regime”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Altered the role of Church</a:t>
            </a:r>
          </a:p>
          <a:p>
            <a:pPr lvl="1"/>
            <a:r>
              <a:rPr lang="en-US" dirty="0" smtClean="0"/>
              <a:t>Seize church lands</a:t>
            </a:r>
          </a:p>
          <a:p>
            <a:pPr lvl="1"/>
            <a:r>
              <a:rPr lang="en-US" dirty="0" smtClean="0"/>
              <a:t>Abolish First Estate</a:t>
            </a:r>
          </a:p>
          <a:p>
            <a:pPr lvl="1"/>
            <a:r>
              <a:rPr lang="en-US" dirty="0" smtClean="0"/>
              <a:t>Define clergy as civilians who take oath to state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Became a constitutional monarchy (temporarily) </a:t>
            </a:r>
            <a:r>
              <a:rPr lang="en-US" dirty="0" smtClean="0"/>
              <a:t>where men of property have right to vote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Convention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3810000" cy="462381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Created by revolutionary leaders </a:t>
            </a:r>
          </a:p>
          <a:p>
            <a:r>
              <a:rPr lang="en-US" b="1" dirty="0" smtClean="0"/>
              <a:t>New legislative body elected by universal male suffrage</a:t>
            </a:r>
          </a:p>
          <a:p>
            <a:r>
              <a:rPr lang="en-US" dirty="0" smtClean="0"/>
              <a:t>Abolished monarchy and proclaim France a Republic</a:t>
            </a:r>
          </a:p>
          <a:p>
            <a:r>
              <a:rPr lang="en-US" dirty="0" smtClean="0"/>
              <a:t>Rallied population by instituting </a:t>
            </a:r>
            <a:r>
              <a:rPr lang="en-US" b="1" i="1" dirty="0" smtClean="0"/>
              <a:t>levee en mass </a:t>
            </a:r>
            <a:r>
              <a:rPr lang="en-US" dirty="0" smtClean="0"/>
              <a:t>or universal conscription that drafted people and resources for war</a:t>
            </a:r>
          </a:p>
          <a:p>
            <a:r>
              <a:rPr lang="en-US" dirty="0" smtClean="0"/>
              <a:t>Used guillotine for enemies</a:t>
            </a:r>
          </a:p>
          <a:p>
            <a:pPr lvl="1"/>
            <a:r>
              <a:rPr lang="en-US" dirty="0" smtClean="0"/>
              <a:t>Louis XVI and Marie Antoinette victims</a:t>
            </a:r>
          </a:p>
        </p:txBody>
      </p:sp>
      <p:pic>
        <p:nvPicPr>
          <p:cNvPr id="5" name="Content Placeholder 4" descr="Louis XVI guilloti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74146" y="0"/>
            <a:ext cx="4869854" cy="5691187"/>
          </a:xfrm>
        </p:spPr>
      </p:pic>
      <p:sp>
        <p:nvSpPr>
          <p:cNvPr id="6" name="TextBox 5"/>
          <p:cNvSpPr txBox="1"/>
          <p:nvPr/>
        </p:nvSpPr>
        <p:spPr>
          <a:xfrm>
            <a:off x="4191000" y="56388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guillotine was an efficient killing machine. In this contemporary print the executioner displays the just-severed head of King Louis XVI to the crowd assembled to witness his execution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Reign of Terror 1793-1794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Robespierre dominated the Committee of Public Safety</a:t>
            </a:r>
          </a:p>
          <a:p>
            <a:r>
              <a:rPr lang="en-US" dirty="0" smtClean="0"/>
              <a:t>“The Incorruptible” </a:t>
            </a:r>
          </a:p>
          <a:p>
            <a:r>
              <a:rPr lang="en-US" dirty="0" smtClean="0"/>
              <a:t>Unleash campaign of terror to promote revolution</a:t>
            </a:r>
          </a:p>
          <a:p>
            <a:r>
              <a:rPr lang="en-US" dirty="0" smtClean="0"/>
              <a:t>Summer of 1793-summer of 1794, 40,000 executed and 300,000 imprisoned</a:t>
            </a:r>
          </a:p>
          <a:p>
            <a:pPr lvl="1"/>
            <a:r>
              <a:rPr lang="en-US" b="1" dirty="0" smtClean="0"/>
              <a:t>Ex. </a:t>
            </a:r>
            <a:r>
              <a:rPr lang="en-US" b="1" dirty="0" err="1" smtClean="0"/>
              <a:t>Olympe</a:t>
            </a:r>
            <a:r>
              <a:rPr lang="en-US" b="1" dirty="0" smtClean="0"/>
              <a:t> de Gouges</a:t>
            </a:r>
            <a:endParaRPr lang="en-US" b="1" dirty="0"/>
          </a:p>
        </p:txBody>
      </p:sp>
      <p:pic>
        <p:nvPicPr>
          <p:cNvPr id="7" name="Content Placeholder 6" descr="Robespier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2004" y="1773238"/>
            <a:ext cx="3648991" cy="4624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 of Reason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3936"/>
            <a:ext cx="4114800" cy="462381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B/c believe in reason, they try to wipe out religion</a:t>
            </a:r>
          </a:p>
          <a:p>
            <a:pPr lvl="1"/>
            <a:r>
              <a:rPr lang="en-US" dirty="0" smtClean="0"/>
              <a:t>Change the calendar to 12 months of 30 days</a:t>
            </a:r>
          </a:p>
          <a:p>
            <a:pPr lvl="1"/>
            <a:r>
              <a:rPr lang="en-US" dirty="0" smtClean="0"/>
              <a:t>Rename the months</a:t>
            </a:r>
          </a:p>
          <a:p>
            <a:pPr lvl="1"/>
            <a:r>
              <a:rPr lang="en-US" dirty="0" smtClean="0"/>
              <a:t>No Sundays- too old-fashion</a:t>
            </a:r>
          </a:p>
          <a:p>
            <a:pPr lvl="1"/>
            <a:r>
              <a:rPr lang="en-US" dirty="0" smtClean="0"/>
              <a:t>Close all the churches in Paris and throughout France</a:t>
            </a:r>
          </a:p>
          <a:p>
            <a:pPr lvl="1"/>
            <a:r>
              <a:rPr lang="en-US" dirty="0" smtClean="0"/>
              <a:t>Began counting years from 1791-year 1</a:t>
            </a:r>
          </a:p>
          <a:p>
            <a:endParaRPr lang="en-US" dirty="0" smtClean="0"/>
          </a:p>
        </p:txBody>
      </p:sp>
      <p:pic>
        <p:nvPicPr>
          <p:cNvPr id="5" name="Content Placeholder 5" descr="french_republican_calendar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819400"/>
            <a:ext cx="4038600" cy="2435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Sans-</a:t>
            </a:r>
            <a:r>
              <a:rPr lang="en-US" sz="2400" b="1" i="1" dirty="0" err="1" smtClean="0"/>
              <a:t>Coluttes</a:t>
            </a:r>
            <a:endParaRPr lang="en-US" sz="2400" b="1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Display revolutionary zeal by wearing working –class clothes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“Those without knee-britches”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Supporters of the revolution</a:t>
            </a:r>
            <a:endParaRPr lang="en-US" sz="2000" dirty="0"/>
          </a:p>
        </p:txBody>
      </p:sp>
      <p:pic>
        <p:nvPicPr>
          <p:cNvPr id="7" name="Content Placeholder 4" descr="Sans-culot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0727" y="0"/>
            <a:ext cx="502252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Directory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July 1794, members of the National Convention sent Robespierre to the guillotine</a:t>
            </a:r>
          </a:p>
          <a:p>
            <a:pPr lvl="1"/>
            <a:r>
              <a:rPr lang="en-US" dirty="0" smtClean="0"/>
              <a:t>Ended the Reign of Terror</a:t>
            </a:r>
          </a:p>
          <a:p>
            <a:r>
              <a:rPr lang="en-US" dirty="0" smtClean="0"/>
              <a:t>French public opinion from all classes turns as they are tired of the Terror and skyrocketing cost of necessities</a:t>
            </a:r>
          </a:p>
          <a:p>
            <a:r>
              <a:rPr lang="en-US" dirty="0" smtClean="0"/>
              <a:t>In 1795, moderate members of the National Convention draft  a new </a:t>
            </a:r>
            <a:r>
              <a:rPr lang="en-US" dirty="0" err="1" smtClean="0"/>
              <a:t>gov’t</a:t>
            </a:r>
            <a:r>
              <a:rPr lang="en-US" dirty="0" smtClean="0"/>
              <a:t>:  the </a:t>
            </a:r>
            <a:r>
              <a:rPr lang="en-US" b="1" dirty="0" smtClean="0"/>
              <a:t>Directory (3</a:t>
            </a:r>
            <a:r>
              <a:rPr lang="en-US" b="1" baseline="30000" dirty="0" smtClean="0"/>
              <a:t>rd since 1789)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err="1" smtClean="0"/>
              <a:t>Gov’t</a:t>
            </a:r>
            <a:r>
              <a:rPr lang="en-US" b="1" dirty="0" smtClean="0"/>
              <a:t> made up of a two-house legislature and an executive body of  5 men</a:t>
            </a:r>
          </a:p>
          <a:p>
            <a:pPr lvl="1"/>
            <a:r>
              <a:rPr lang="en-US" b="1" dirty="0" smtClean="0"/>
              <a:t>Bring order to France</a:t>
            </a:r>
          </a:p>
          <a:p>
            <a:r>
              <a:rPr lang="en-US" b="1" dirty="0" smtClean="0"/>
              <a:t>They will chose Napoleon Bonaparte to command their armies…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Estates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Assembly that represented the entire French population through groups known as “estates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When voting took place, each estate received one vote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Estates-Franc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714078"/>
            <a:ext cx="4648200" cy="5755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French Society in the </a:t>
            </a:r>
            <a:r>
              <a:rPr lang="en-US" i="1" dirty="0" err="1" smtClean="0"/>
              <a:t>Ancien</a:t>
            </a:r>
            <a:r>
              <a:rPr lang="en-US" i="1" dirty="0" smtClean="0"/>
              <a:t> Regime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8686800" cy="48768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First Estate-Clergy</a:t>
            </a:r>
          </a:p>
          <a:p>
            <a:pPr lvl="1"/>
            <a:r>
              <a:rPr lang="en-US" sz="2000" dirty="0" smtClean="0"/>
              <a:t>130,000 approx. of the 28 million</a:t>
            </a:r>
          </a:p>
          <a:p>
            <a:pPr lvl="1"/>
            <a:r>
              <a:rPr lang="en-US" sz="2000" dirty="0" smtClean="0"/>
              <a:t>Owned 10% of nations land</a:t>
            </a:r>
          </a:p>
          <a:p>
            <a:pPr lvl="1"/>
            <a:r>
              <a:rPr lang="en-US" sz="2000" dirty="0" smtClean="0"/>
              <a:t>Extracted substantial wealth in form of tithes or ecclesiastical fees</a:t>
            </a:r>
          </a:p>
          <a:p>
            <a:pPr lvl="1"/>
            <a:r>
              <a:rPr lang="en-US" sz="2000" dirty="0" smtClean="0"/>
              <a:t>Didn’t pay taxes</a:t>
            </a:r>
          </a:p>
          <a:p>
            <a:r>
              <a:rPr lang="en-US" sz="2000" b="1" dirty="0" smtClean="0"/>
              <a:t>Second Estate- Nobility</a:t>
            </a:r>
          </a:p>
          <a:p>
            <a:pPr lvl="1"/>
            <a:r>
              <a:rPr lang="en-US" sz="2000" dirty="0" smtClean="0"/>
              <a:t>300,000 approx. </a:t>
            </a:r>
          </a:p>
          <a:p>
            <a:pPr lvl="1"/>
            <a:r>
              <a:rPr lang="en-US" sz="2000" dirty="0" smtClean="0"/>
              <a:t>Control 30% of land and retained ancient rights on much of rest</a:t>
            </a:r>
          </a:p>
          <a:p>
            <a:pPr lvl="1"/>
            <a:r>
              <a:rPr lang="en-US" sz="2000" dirty="0" smtClean="0"/>
              <a:t>Held vast majority of high administrative, judicial, military, and church positions.</a:t>
            </a:r>
          </a:p>
          <a:p>
            <a:r>
              <a:rPr lang="en-US" sz="2000" b="1" dirty="0" smtClean="0"/>
              <a:t>Third Estate-Everyone from wealthy financier to homeless beggar</a:t>
            </a:r>
          </a:p>
          <a:p>
            <a:pPr lvl="1"/>
            <a:r>
              <a:rPr lang="en-US" sz="2000" dirty="0" smtClean="0"/>
              <a:t>Includes the </a:t>
            </a:r>
            <a:r>
              <a:rPr lang="en-US" sz="2000" b="1" dirty="0" smtClean="0"/>
              <a:t>bourgeoisie:  middle class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i="1" dirty="0" smtClean="0"/>
              <a:t>Bourgeoisie</a:t>
            </a:r>
            <a:r>
              <a:rPr lang="en-US" sz="4800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Middle class with wealth</a:t>
            </a:r>
          </a:p>
          <a:p>
            <a:r>
              <a:rPr lang="en-US" sz="2800" dirty="0" smtClean="0"/>
              <a:t>Doctors, lawyers, merchants, bankers, intellectuals</a:t>
            </a:r>
          </a:p>
          <a:p>
            <a:r>
              <a:rPr lang="en-US" sz="2800" dirty="0" smtClean="0"/>
              <a:t>Upwardly mobile, but halted by the aristocracy(only interested in keeping everyone’s place in society</a:t>
            </a:r>
          </a:p>
          <a:p>
            <a:r>
              <a:rPr lang="en-US" sz="2800" b="1" dirty="0" smtClean="0"/>
              <a:t>Literate and socially ambitious class that supported an expanded publishing industry,  subsidized the fine arts, and purchased many extravagant new homes in Paris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Peasants and Urban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80% of population</a:t>
            </a:r>
          </a:p>
          <a:p>
            <a:r>
              <a:rPr lang="en-US" dirty="0" smtClean="0"/>
              <a:t>Artisans, skilled workers, small shopkeepers, small landowners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third-estates-taxe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8350" y="1600200"/>
            <a:ext cx="4124227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 June 17, 1789 third estate proclaims themselves to be the National Assembly</a:t>
            </a:r>
          </a:p>
          <a:p>
            <a:r>
              <a:rPr lang="en-US" dirty="0" smtClean="0"/>
              <a:t>Met in an indoor tennis court to draw up a new constitution</a:t>
            </a:r>
          </a:p>
          <a:p>
            <a:r>
              <a:rPr lang="en-US" dirty="0" smtClean="0"/>
              <a:t>Took up political and social reform</a:t>
            </a:r>
          </a:p>
        </p:txBody>
      </p:sp>
      <p:pic>
        <p:nvPicPr>
          <p:cNvPr id="7" name="Content Placeholder 6" descr="david tennis cour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3173" y="2362200"/>
            <a:ext cx="4601497" cy="2971800"/>
          </a:xfrm>
        </p:spPr>
      </p:pic>
      <p:sp>
        <p:nvSpPr>
          <p:cNvPr id="8" name="TextBox 7"/>
          <p:cNvSpPr txBox="1"/>
          <p:nvPr/>
        </p:nvSpPr>
        <p:spPr>
          <a:xfrm>
            <a:off x="5105399" y="5638800"/>
            <a:ext cx="350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Jacques Louis David, </a:t>
            </a:r>
            <a:r>
              <a:rPr lang="en-US" i="1" dirty="0" smtClean="0"/>
              <a:t>The Oath of the Tennis Court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Storming of the Bastille, July 14, 1789</a:t>
            </a:r>
            <a:endParaRPr lang="en-US" sz="2400" dirty="0"/>
          </a:p>
        </p:txBody>
      </p:sp>
      <p:pic>
        <p:nvPicPr>
          <p:cNvPr id="8" name="Content Placeholder 7" descr="bastill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958" y="2019264"/>
            <a:ext cx="6645041" cy="37390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 contemporary print depicts the storming of the Bastille in 1789. The deeds of common people working in crowds became a favorite theme of artists after the outbreak of the French revolution. 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Marks the beginning of the Revolution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Declaration of the Rights of Man and Citizen, Aug. 1789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Declaration of the Rights of Man and the Citizen</a:t>
            </a:r>
          </a:p>
          <a:p>
            <a:pPr lvl="1"/>
            <a:r>
              <a:rPr lang="en-US" dirty="0" smtClean="0"/>
              <a:t>Reflects influence from the Declaration of Independence </a:t>
            </a:r>
          </a:p>
          <a:p>
            <a:r>
              <a:rPr lang="en-US" b="1" dirty="0" smtClean="0"/>
              <a:t>Guaranteed rights </a:t>
            </a:r>
          </a:p>
          <a:p>
            <a:pPr lvl="1"/>
            <a:r>
              <a:rPr lang="en-US" dirty="0" smtClean="0"/>
              <a:t>“life, liberty, property, and resistance to oppression”</a:t>
            </a:r>
          </a:p>
          <a:p>
            <a:pPr lvl="1"/>
            <a:r>
              <a:rPr lang="en-US" dirty="0" smtClean="0"/>
              <a:t>Provide citizens equal justice, freedom of speech, and freedom of religion</a:t>
            </a:r>
          </a:p>
          <a:p>
            <a:endParaRPr lang="en-US" dirty="0"/>
          </a:p>
        </p:txBody>
      </p:sp>
      <p:pic>
        <p:nvPicPr>
          <p:cNvPr id="5" name="Content Placeholder 4" descr="Declaration_of_the_Rights_of_Man_and_of_the_Citizen_in_17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3238"/>
            <a:ext cx="3777029" cy="4968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 of the Revolution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4" descr="liberty slog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58" y="2438400"/>
            <a:ext cx="7036242" cy="421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894</TotalTime>
  <Words>650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Corbel</vt:lpstr>
      <vt:lpstr>Wingdings</vt:lpstr>
      <vt:lpstr>Wingdings 2</vt:lpstr>
      <vt:lpstr>Wingdings 3</vt:lpstr>
      <vt:lpstr>Module</vt:lpstr>
      <vt:lpstr>French Revolution</vt:lpstr>
      <vt:lpstr>Estates General</vt:lpstr>
      <vt:lpstr>French Society in the Ancien Regime</vt:lpstr>
      <vt:lpstr>Bourgeoisie  </vt:lpstr>
      <vt:lpstr>Free Peasants and Urban Workers</vt:lpstr>
      <vt:lpstr>National Assembly</vt:lpstr>
      <vt:lpstr>Storming of the Bastille, July 14, 1789</vt:lpstr>
      <vt:lpstr>Declaration of the Rights of Man and Citizen, Aug. 1789</vt:lpstr>
      <vt:lpstr>Goals of the Revolution</vt:lpstr>
      <vt:lpstr>Changing French Society</vt:lpstr>
      <vt:lpstr>The Convention</vt:lpstr>
      <vt:lpstr>Reign of Terror 1793-1794</vt:lpstr>
      <vt:lpstr>Cult of Reason</vt:lpstr>
      <vt:lpstr>Sans-Coluttes</vt:lpstr>
      <vt:lpstr>The Directory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</dc:title>
  <dc:creator>ELIZABETH_CAIN</dc:creator>
  <cp:lastModifiedBy>ELIZABETH CAIN</cp:lastModifiedBy>
  <cp:revision>38</cp:revision>
  <dcterms:created xsi:type="dcterms:W3CDTF">2014-03-11T15:05:42Z</dcterms:created>
  <dcterms:modified xsi:type="dcterms:W3CDTF">2016-03-15T18:03:26Z</dcterms:modified>
</cp:coreProperties>
</file>