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62" r:id="rId5"/>
    <p:sldId id="256" r:id="rId6"/>
    <p:sldId id="263" r:id="rId7"/>
    <p:sldId id="264" r:id="rId8"/>
    <p:sldId id="265" r:id="rId9"/>
    <p:sldId id="266" r:id="rId10"/>
    <p:sldId id="258" r:id="rId11"/>
    <p:sldId id="257" r:id="rId12"/>
    <p:sldId id="259" r:id="rId13"/>
    <p:sldId id="260" r:id="rId14"/>
    <p:sldId id="267" r:id="rId15"/>
    <p:sldId id="271" r:id="rId16"/>
    <p:sldId id="299" r:id="rId17"/>
    <p:sldId id="269" r:id="rId18"/>
    <p:sldId id="285" r:id="rId19"/>
    <p:sldId id="279" r:id="rId20"/>
    <p:sldId id="286" r:id="rId21"/>
    <p:sldId id="287" r:id="rId22"/>
    <p:sldId id="268" r:id="rId23"/>
    <p:sldId id="272" r:id="rId24"/>
    <p:sldId id="273" r:id="rId25"/>
    <p:sldId id="274" r:id="rId26"/>
    <p:sldId id="275" r:id="rId27"/>
    <p:sldId id="276" r:id="rId28"/>
    <p:sldId id="288" r:id="rId29"/>
    <p:sldId id="277" r:id="rId30"/>
    <p:sldId id="294" r:id="rId31"/>
    <p:sldId id="278" r:id="rId32"/>
    <p:sldId id="280" r:id="rId33"/>
    <p:sldId id="281" r:id="rId34"/>
    <p:sldId id="282" r:id="rId35"/>
    <p:sldId id="283" r:id="rId36"/>
    <p:sldId id="309" r:id="rId37"/>
    <p:sldId id="310" r:id="rId38"/>
    <p:sldId id="296" r:id="rId39"/>
    <p:sldId id="297" r:id="rId40"/>
    <p:sldId id="290" r:id="rId41"/>
    <p:sldId id="284" r:id="rId42"/>
    <p:sldId id="291" r:id="rId43"/>
    <p:sldId id="292" r:id="rId44"/>
    <p:sldId id="293" r:id="rId45"/>
    <p:sldId id="311" r:id="rId4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94660"/>
  </p:normalViewPr>
  <p:slideViewPr>
    <p:cSldViewPr>
      <p:cViewPr varScale="1">
        <p:scale>
          <a:sx n="62" d="100"/>
          <a:sy n="62" d="100"/>
        </p:scale>
        <p:origin x="8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BCA77F5D-0B67-48D4-9D48-AA54331CCC50}" type="datetimeFigureOut">
              <a:rPr lang="en-US" smtClean="0"/>
              <a:pPr/>
              <a:t>4/3/2017</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CCA4A3AE-6815-4804-94B4-A3EA820CA182}" type="slidenum">
              <a:rPr lang="en-US" smtClean="0"/>
              <a:pPr/>
              <a:t>‹#›</a:t>
            </a:fld>
            <a:endParaRPr lang="en-US"/>
          </a:p>
        </p:txBody>
      </p:sp>
    </p:spTree>
    <p:extLst>
      <p:ext uri="{BB962C8B-B14F-4D97-AF65-F5344CB8AC3E}">
        <p14:creationId xmlns:p14="http://schemas.microsoft.com/office/powerpoint/2010/main" val="3836882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6FD52A1D-6BA2-4165-B315-79BA5EB35941}" type="datetimeFigureOut">
              <a:rPr lang="en-US" smtClean="0"/>
              <a:pPr/>
              <a:t>4/3/2017</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5EB8BE29-2AC9-4C9A-B4DC-72F99EE0CCFE}" type="slidenum">
              <a:rPr lang="en-US" smtClean="0"/>
              <a:pPr/>
              <a:t>‹#›</a:t>
            </a:fld>
            <a:endParaRPr lang="en-US"/>
          </a:p>
        </p:txBody>
      </p:sp>
    </p:spTree>
    <p:extLst>
      <p:ext uri="{BB962C8B-B14F-4D97-AF65-F5344CB8AC3E}">
        <p14:creationId xmlns:p14="http://schemas.microsoft.com/office/powerpoint/2010/main" val="38685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B8BE29-2AC9-4C9A-B4DC-72F99EE0CCFE}" type="slidenum">
              <a:rPr lang="en-US" smtClean="0"/>
              <a:pPr/>
              <a:t>25</a:t>
            </a:fld>
            <a:endParaRPr lang="en-US"/>
          </a:p>
        </p:txBody>
      </p:sp>
    </p:spTree>
    <p:extLst>
      <p:ext uri="{BB962C8B-B14F-4D97-AF65-F5344CB8AC3E}">
        <p14:creationId xmlns:p14="http://schemas.microsoft.com/office/powerpoint/2010/main" val="308235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371600" y="3886200"/>
            <a:ext cx="7772400" cy="5334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2133600"/>
            <a:ext cx="8458200" cy="15240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5E1DD-A7E4-4AD4-A102-D308300820FE}"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228600"/>
            <a:ext cx="8763000" cy="12192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5E1DD-A7E4-4AD4-A102-D308300820FE}"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5E1DD-A7E4-4AD4-A102-D308300820FE}"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228600"/>
            <a:ext cx="8763000" cy="12192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5E1DD-A7E4-4AD4-A102-D308300820FE}"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5E1DD-A7E4-4AD4-A102-D308300820FE}"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228600"/>
            <a:ext cx="8763000" cy="12192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55E1DD-A7E4-4AD4-A102-D308300820FE}"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228600"/>
            <a:ext cx="8763000" cy="1219200"/>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55E1DD-A7E4-4AD4-A102-D308300820FE}" type="datetimeFigureOut">
              <a:rPr lang="en-US" smtClean="0"/>
              <a:pPr/>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55E1DD-A7E4-4AD4-A102-D308300820FE}" type="datetimeFigureOut">
              <a:rPr lang="en-US" smtClean="0"/>
              <a:pPr/>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5E1DD-A7E4-4AD4-A102-D308300820FE}" type="datetimeFigureOut">
              <a:rPr lang="en-US" smtClean="0"/>
              <a:pPr/>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5E1DD-A7E4-4AD4-A102-D308300820FE}"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5E1DD-A7E4-4AD4-A102-D308300820FE}"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DAD76-11CF-4CFE-B043-7D450A1854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mg8.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5E1DD-A7E4-4AD4-A102-D308300820FE}" type="datetimeFigureOut">
              <a:rPr lang="en-US" smtClean="0"/>
              <a:pPr/>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DAD76-11CF-4CFE-B043-7D450A1854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Sher_Ali_Khan" TargetMode="External"/><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hyperlink" Target="http://en.wikipedia.org/wiki/British_Lion" TargetMode="External"/><Relationship Id="rId4" Type="http://schemas.openxmlformats.org/officeDocument/2006/relationships/hyperlink" Target="http://en.wikipedia.org/wiki/Russian_Bea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Building of Global Empires</a:t>
            </a:r>
            <a:endParaRPr lang="en-US" dirty="0"/>
          </a:p>
        </p:txBody>
      </p:sp>
      <p:sp>
        <p:nvSpPr>
          <p:cNvPr id="3" name="Subtitle 2"/>
          <p:cNvSpPr>
            <a:spLocks noGrp="1"/>
          </p:cNvSpPr>
          <p:nvPr>
            <p:ph type="subTitle" idx="1"/>
          </p:nvPr>
        </p:nvSpPr>
        <p:spPr/>
        <p:txBody>
          <a:bodyPr/>
          <a:lstStyle/>
          <a:p>
            <a:r>
              <a:rPr lang="en-US" dirty="0" smtClean="0"/>
              <a:t>19</a:t>
            </a:r>
            <a:r>
              <a:rPr lang="en-US" baseline="30000" dirty="0" smtClean="0"/>
              <a:t>th</a:t>
            </a:r>
            <a:r>
              <a:rPr lang="en-US" dirty="0" smtClean="0"/>
              <a:t> Century Imperialism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British Empire in India</a:t>
            </a:r>
            <a:endParaRPr lang="en-US" dirty="0"/>
          </a:p>
        </p:txBody>
      </p:sp>
      <p:pic>
        <p:nvPicPr>
          <p:cNvPr id="5" name="Content Placeholder 4" descr="sepoy.jpg"/>
          <p:cNvPicPr>
            <a:picLocks noGrp="1" noChangeAspect="1"/>
          </p:cNvPicPr>
          <p:nvPr>
            <p:ph sz="half" idx="1"/>
          </p:nvPr>
        </p:nvPicPr>
        <p:blipFill>
          <a:blip r:embed="rId2" cstate="print"/>
          <a:stretch>
            <a:fillRect/>
          </a:stretch>
        </p:blipFill>
        <p:spPr>
          <a:xfrm>
            <a:off x="990600" y="1446912"/>
            <a:ext cx="2610851" cy="5252060"/>
          </a:xfrm>
        </p:spPr>
      </p:pic>
      <p:sp>
        <p:nvSpPr>
          <p:cNvPr id="4" name="Content Placeholder 3"/>
          <p:cNvSpPr>
            <a:spLocks noGrp="1"/>
          </p:cNvSpPr>
          <p:nvPr>
            <p:ph sz="half" idx="2"/>
          </p:nvPr>
        </p:nvSpPr>
        <p:spPr>
          <a:xfrm>
            <a:off x="3733800" y="1600200"/>
            <a:ext cx="5181600" cy="4525963"/>
          </a:xfrm>
        </p:spPr>
        <p:txBody>
          <a:bodyPr>
            <a:normAutofit fontScale="85000" lnSpcReduction="20000"/>
          </a:bodyPr>
          <a:lstStyle/>
          <a:p>
            <a:r>
              <a:rPr lang="en-US" dirty="0" smtClean="0"/>
              <a:t>British East India Co. built fortified ports on coastline during of </a:t>
            </a:r>
            <a:r>
              <a:rPr lang="en-US" dirty="0" err="1" smtClean="0"/>
              <a:t>Mughal</a:t>
            </a:r>
            <a:r>
              <a:rPr lang="en-US" dirty="0" smtClean="0"/>
              <a:t> Empire</a:t>
            </a:r>
          </a:p>
          <a:p>
            <a:pPr lvl="1"/>
            <a:r>
              <a:rPr lang="en-US" dirty="0" smtClean="0"/>
              <a:t>Ex.  Calcutta, Madras, Bombay</a:t>
            </a:r>
          </a:p>
          <a:p>
            <a:r>
              <a:rPr lang="en-US" dirty="0" smtClean="0"/>
              <a:t>During the decline of </a:t>
            </a:r>
            <a:r>
              <a:rPr lang="en-US" dirty="0" err="1" smtClean="0"/>
              <a:t>Mughal</a:t>
            </a:r>
            <a:r>
              <a:rPr lang="en-US" dirty="0" smtClean="0"/>
              <a:t> Empire, they began to conquer India to protect their commercial interests</a:t>
            </a:r>
          </a:p>
          <a:p>
            <a:pPr lvl="1"/>
            <a:r>
              <a:rPr lang="en-US" dirty="0" smtClean="0"/>
              <a:t>1757 victory at Battle of </a:t>
            </a:r>
            <a:r>
              <a:rPr lang="en-US" dirty="0" err="1" smtClean="0"/>
              <a:t>Plassey</a:t>
            </a:r>
            <a:r>
              <a:rPr lang="en-US" dirty="0" smtClean="0"/>
              <a:t> </a:t>
            </a:r>
          </a:p>
          <a:p>
            <a:pPr lvl="1"/>
            <a:r>
              <a:rPr lang="en-US" dirty="0" smtClean="0"/>
              <a:t>“Doctrine of lapse” policy </a:t>
            </a:r>
          </a:p>
          <a:p>
            <a:pPr lvl="2"/>
            <a:r>
              <a:rPr lang="en-US" dirty="0" smtClean="0"/>
              <a:t>If a ruler didn’t produce a biological male heir, his kingdom went to East India Co. </a:t>
            </a:r>
          </a:p>
          <a:p>
            <a:r>
              <a:rPr lang="en-US" dirty="0" smtClean="0"/>
              <a:t>Ruled with a small British army and a large # of Indian troops known as </a:t>
            </a:r>
            <a:r>
              <a:rPr lang="en-US" b="1" dirty="0" err="1" smtClean="0"/>
              <a:t>sepoys</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Sepoy</a:t>
            </a:r>
            <a:r>
              <a:rPr lang="en-US" dirty="0" smtClean="0"/>
              <a:t> Mutiny 1857</a:t>
            </a:r>
            <a:endParaRPr lang="en-US" dirty="0"/>
          </a:p>
        </p:txBody>
      </p:sp>
      <p:sp>
        <p:nvSpPr>
          <p:cNvPr id="3" name="Content Placeholder 2"/>
          <p:cNvSpPr>
            <a:spLocks noGrp="1"/>
          </p:cNvSpPr>
          <p:nvPr>
            <p:ph sz="half" idx="1"/>
          </p:nvPr>
        </p:nvSpPr>
        <p:spPr>
          <a:xfrm>
            <a:off x="152400" y="1524000"/>
            <a:ext cx="4114800" cy="5105400"/>
          </a:xfrm>
        </p:spPr>
        <p:txBody>
          <a:bodyPr>
            <a:normAutofit fontScale="62500" lnSpcReduction="20000"/>
          </a:bodyPr>
          <a:lstStyle/>
          <a:p>
            <a:r>
              <a:rPr lang="en-US" dirty="0" smtClean="0"/>
              <a:t>Revolt leads to direct British imperial rule in India</a:t>
            </a:r>
          </a:p>
          <a:p>
            <a:r>
              <a:rPr lang="en-US" dirty="0" smtClean="0"/>
              <a:t>Originally over the cartridges for their Enfield rifles</a:t>
            </a:r>
          </a:p>
          <a:p>
            <a:pPr lvl="1"/>
            <a:r>
              <a:rPr lang="en-US" dirty="0" smtClean="0"/>
              <a:t>Animal fat? Cow/Pig?</a:t>
            </a:r>
          </a:p>
          <a:p>
            <a:r>
              <a:rPr lang="en-US" dirty="0" smtClean="0"/>
              <a:t>Staged mutiny, killed British officers, proclaimed restoration of </a:t>
            </a:r>
            <a:r>
              <a:rPr lang="en-US" dirty="0" err="1" smtClean="0"/>
              <a:t>Mughal</a:t>
            </a:r>
            <a:r>
              <a:rPr lang="en-US" dirty="0" smtClean="0"/>
              <a:t> authority</a:t>
            </a:r>
          </a:p>
          <a:p>
            <a:r>
              <a:rPr lang="en-US" dirty="0" smtClean="0"/>
              <a:t>Minor rebellion turns to large-scale rebellion</a:t>
            </a:r>
          </a:p>
          <a:p>
            <a:r>
              <a:rPr lang="en-US" dirty="0" smtClean="0"/>
              <a:t>Britain benefit from powerful weapons and telegraphic communications</a:t>
            </a:r>
          </a:p>
          <a:p>
            <a:r>
              <a:rPr lang="en-US" dirty="0" smtClean="0"/>
              <a:t>Some examples of violence against the British</a:t>
            </a:r>
          </a:p>
          <a:p>
            <a:pPr lvl="1"/>
            <a:r>
              <a:rPr lang="en-US" dirty="0" smtClean="0"/>
              <a:t>Ex.  Cawnpore </a:t>
            </a:r>
          </a:p>
          <a:p>
            <a:r>
              <a:rPr lang="en-US" dirty="0" smtClean="0"/>
              <a:t>British forces extract revenge on rebels </a:t>
            </a:r>
          </a:p>
          <a:p>
            <a:r>
              <a:rPr lang="en-US" dirty="0" smtClean="0"/>
              <a:t>By May 1858, Britain had crushed rebellion and restored authority in India</a:t>
            </a:r>
          </a:p>
        </p:txBody>
      </p:sp>
      <p:sp>
        <p:nvSpPr>
          <p:cNvPr id="6" name="TextBox 5"/>
          <p:cNvSpPr txBox="1"/>
          <p:nvPr/>
        </p:nvSpPr>
        <p:spPr>
          <a:xfrm>
            <a:off x="4343400" y="5486400"/>
            <a:ext cx="4800600" cy="1200329"/>
          </a:xfrm>
          <a:prstGeom prst="rect">
            <a:avLst/>
          </a:prstGeom>
          <a:noFill/>
        </p:spPr>
        <p:txBody>
          <a:bodyPr wrap="square" rtlCol="0">
            <a:spAutoFit/>
          </a:bodyPr>
          <a:lstStyle/>
          <a:p>
            <a:pPr algn="ctr"/>
            <a:r>
              <a:rPr lang="en-US" dirty="0" smtClean="0"/>
              <a:t>British print depicting the atrocities at Cawnpore.  At left, </a:t>
            </a:r>
            <a:r>
              <a:rPr lang="en-US" dirty="0" err="1" smtClean="0"/>
              <a:t>sepoys</a:t>
            </a:r>
            <a:r>
              <a:rPr lang="en-US" dirty="0" smtClean="0"/>
              <a:t> kill British troops and men, while women and children fall in foreground. At right, rebels stuff victims’ corpses in a well.</a:t>
            </a:r>
            <a:endParaRPr lang="en-US" dirty="0"/>
          </a:p>
        </p:txBody>
      </p:sp>
      <p:pic>
        <p:nvPicPr>
          <p:cNvPr id="8" name="Content Placeholder 7" descr="cawnpore.jpg"/>
          <p:cNvPicPr>
            <a:picLocks noGrp="1" noChangeAspect="1"/>
          </p:cNvPicPr>
          <p:nvPr>
            <p:ph sz="half" idx="2"/>
          </p:nvPr>
        </p:nvPicPr>
        <p:blipFill>
          <a:blip r:embed="rId2" cstate="print"/>
          <a:stretch>
            <a:fillRect/>
          </a:stretch>
        </p:blipFill>
        <p:spPr>
          <a:xfrm>
            <a:off x="4013984" y="2286000"/>
            <a:ext cx="5130016" cy="322348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Political Cartoons from England after </a:t>
            </a:r>
            <a:r>
              <a:rPr lang="en-US" sz="3200" dirty="0" err="1" smtClean="0"/>
              <a:t>Sepoy</a:t>
            </a:r>
            <a:r>
              <a:rPr lang="en-US" sz="3200" dirty="0" smtClean="0"/>
              <a:t> Rebellion from England’s </a:t>
            </a:r>
            <a:r>
              <a:rPr lang="en-US" sz="3200" i="1" u="sng" dirty="0" smtClean="0"/>
              <a:t>Punch </a:t>
            </a:r>
            <a:r>
              <a:rPr lang="en-US" sz="3200" dirty="0" smtClean="0"/>
              <a:t>magazine 1857</a:t>
            </a:r>
            <a:endParaRPr lang="en-US" sz="3200" dirty="0"/>
          </a:p>
        </p:txBody>
      </p:sp>
      <p:pic>
        <p:nvPicPr>
          <p:cNvPr id="4" name="Content Placeholder 3" descr="british sepoy mutiny propaganda.jpg"/>
          <p:cNvPicPr>
            <a:picLocks noGrp="1" noChangeAspect="1"/>
          </p:cNvPicPr>
          <p:nvPr>
            <p:ph sz="half" idx="1"/>
          </p:nvPr>
        </p:nvPicPr>
        <p:blipFill>
          <a:blip r:embed="rId2" cstate="print"/>
          <a:stretch>
            <a:fillRect/>
          </a:stretch>
        </p:blipFill>
        <p:spPr>
          <a:xfrm>
            <a:off x="228600" y="1524000"/>
            <a:ext cx="3581400" cy="5081001"/>
          </a:xfrm>
        </p:spPr>
      </p:pic>
      <p:pic>
        <p:nvPicPr>
          <p:cNvPr id="7" name="Content Placeholder 6" descr="BritishLionTenniel1857Punch1.jpg"/>
          <p:cNvPicPr>
            <a:picLocks noGrp="1" noChangeAspect="1"/>
          </p:cNvPicPr>
          <p:nvPr>
            <p:ph sz="half" idx="2"/>
          </p:nvPr>
        </p:nvPicPr>
        <p:blipFill>
          <a:blip r:embed="rId3" cstate="print"/>
          <a:stretch>
            <a:fillRect/>
          </a:stretch>
        </p:blipFill>
        <p:spPr>
          <a:xfrm>
            <a:off x="4159199" y="2286000"/>
            <a:ext cx="4920001" cy="3124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 Victoria (1837-1901)</a:t>
            </a:r>
            <a:endParaRPr lang="en-US" dirty="0"/>
          </a:p>
        </p:txBody>
      </p:sp>
      <p:sp>
        <p:nvSpPr>
          <p:cNvPr id="3" name="Content Placeholder 2"/>
          <p:cNvSpPr>
            <a:spLocks noGrp="1"/>
          </p:cNvSpPr>
          <p:nvPr>
            <p:ph sz="half" idx="1"/>
          </p:nvPr>
        </p:nvSpPr>
        <p:spPr/>
        <p:txBody>
          <a:bodyPr>
            <a:normAutofit fontScale="92500"/>
          </a:bodyPr>
          <a:lstStyle/>
          <a:p>
            <a:r>
              <a:rPr lang="en-US" dirty="0" smtClean="0"/>
              <a:t>After rebellion, she abolishes East India Company in favor of direct rule by British </a:t>
            </a:r>
            <a:r>
              <a:rPr lang="en-US" dirty="0" err="1" smtClean="0"/>
              <a:t>gov’t</a:t>
            </a:r>
            <a:endParaRPr lang="en-US" dirty="0" smtClean="0"/>
          </a:p>
          <a:p>
            <a:r>
              <a:rPr lang="en-US" dirty="0" smtClean="0"/>
              <a:t>Viceroy represents the British royal authority</a:t>
            </a:r>
          </a:p>
          <a:p>
            <a:r>
              <a:rPr lang="en-US" dirty="0" smtClean="0"/>
              <a:t>Elite Indian civil service run by English</a:t>
            </a:r>
          </a:p>
          <a:p>
            <a:r>
              <a:rPr lang="en-US" dirty="0" smtClean="0"/>
              <a:t>Low-level bureaucracy </a:t>
            </a:r>
            <a:r>
              <a:rPr lang="en-US" smtClean="0"/>
              <a:t>-Indians</a:t>
            </a:r>
            <a:endParaRPr lang="en-US" dirty="0"/>
          </a:p>
        </p:txBody>
      </p:sp>
      <p:pic>
        <p:nvPicPr>
          <p:cNvPr id="5" name="Content Placeholder 4" descr="Queen_Victoria_by_Bassano.jpg"/>
          <p:cNvPicPr>
            <a:picLocks noGrp="1" noChangeAspect="1"/>
          </p:cNvPicPr>
          <p:nvPr>
            <p:ph sz="half" idx="2"/>
          </p:nvPr>
        </p:nvPicPr>
        <p:blipFill>
          <a:blip r:embed="rId2"/>
          <a:stretch>
            <a:fillRect/>
          </a:stretch>
        </p:blipFill>
        <p:spPr>
          <a:xfrm>
            <a:off x="4800600" y="1336254"/>
            <a:ext cx="3657600" cy="516138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Imperial Rule of India</a:t>
            </a:r>
            <a:endParaRPr lang="en-US" dirty="0"/>
          </a:p>
        </p:txBody>
      </p:sp>
      <p:sp>
        <p:nvSpPr>
          <p:cNvPr id="3" name="Content Placeholder 2"/>
          <p:cNvSpPr>
            <a:spLocks noGrp="1"/>
          </p:cNvSpPr>
          <p:nvPr>
            <p:ph sz="half" idx="1"/>
          </p:nvPr>
        </p:nvSpPr>
        <p:spPr>
          <a:xfrm>
            <a:off x="152400" y="1371600"/>
            <a:ext cx="4419600" cy="5715000"/>
          </a:xfrm>
        </p:spPr>
        <p:txBody>
          <a:bodyPr>
            <a:noAutofit/>
          </a:bodyPr>
          <a:lstStyle/>
          <a:p>
            <a:r>
              <a:rPr lang="en-US" sz="1600" b="1" dirty="0" smtClean="0"/>
              <a:t>After the </a:t>
            </a:r>
            <a:r>
              <a:rPr lang="en-US" sz="1600" b="1" dirty="0" err="1" smtClean="0"/>
              <a:t>Sepoy</a:t>
            </a:r>
            <a:r>
              <a:rPr lang="en-US" sz="1600" b="1" dirty="0" smtClean="0"/>
              <a:t> Rebellion:  1858</a:t>
            </a:r>
          </a:p>
          <a:p>
            <a:pPr marL="514350" indent="-514350">
              <a:buFont typeface="+mj-lt"/>
              <a:buAutoNum type="arabicPeriod"/>
            </a:pPr>
            <a:r>
              <a:rPr lang="en-US" sz="1600" dirty="0" smtClean="0"/>
              <a:t>British </a:t>
            </a:r>
            <a:r>
              <a:rPr lang="en-US" sz="1600" b="1" dirty="0" smtClean="0"/>
              <a:t>viceroy</a:t>
            </a:r>
            <a:r>
              <a:rPr lang="en-US" sz="1600" dirty="0" smtClean="0"/>
              <a:t> represented the royal authority</a:t>
            </a:r>
          </a:p>
          <a:p>
            <a:pPr lvl="1"/>
            <a:r>
              <a:rPr lang="en-US" sz="1600" dirty="0" smtClean="0"/>
              <a:t>High-level British civil service aided viceroy</a:t>
            </a:r>
          </a:p>
          <a:p>
            <a:pPr lvl="1"/>
            <a:r>
              <a:rPr lang="en-US" sz="1600" dirty="0" smtClean="0"/>
              <a:t>Indians serve as the low-level bureaucratic positions </a:t>
            </a:r>
          </a:p>
          <a:p>
            <a:pPr marL="514350" indent="-514350">
              <a:buFont typeface="+mj-lt"/>
              <a:buAutoNum type="arabicPeriod"/>
            </a:pPr>
            <a:r>
              <a:rPr lang="en-US" sz="1600" dirty="0" smtClean="0"/>
              <a:t>Extend rule to all of India and Ceylon (Sri Lanka)</a:t>
            </a:r>
          </a:p>
          <a:p>
            <a:pPr marL="514350" indent="-514350">
              <a:buFont typeface="+mj-lt"/>
              <a:buAutoNum type="arabicPeriod"/>
            </a:pPr>
            <a:r>
              <a:rPr lang="en-US" sz="1600" dirty="0" smtClean="0"/>
              <a:t>Cleared land for cultivation of coffee, tea, opium</a:t>
            </a:r>
          </a:p>
          <a:p>
            <a:pPr marL="514350" indent="-514350">
              <a:buFont typeface="+mj-lt"/>
              <a:buAutoNum type="arabicPeriod"/>
            </a:pPr>
            <a:r>
              <a:rPr lang="en-US" sz="1600" dirty="0" smtClean="0"/>
              <a:t>Built railroads, telegraph lines for global trade</a:t>
            </a:r>
          </a:p>
          <a:p>
            <a:pPr marL="514350" indent="-514350">
              <a:buFont typeface="+mj-lt"/>
              <a:buAutoNum type="arabicPeriod"/>
            </a:pPr>
            <a:r>
              <a:rPr lang="en-US" sz="1600" dirty="0" smtClean="0"/>
              <a:t>Construct, canals, harbors, irrigation methods to support commerce and agriculture</a:t>
            </a:r>
          </a:p>
          <a:p>
            <a:pPr marL="514350" indent="-514350">
              <a:buFont typeface="+mj-lt"/>
              <a:buAutoNum type="arabicPeriod"/>
            </a:pPr>
            <a:r>
              <a:rPr lang="en-US" sz="1600" dirty="0" smtClean="0"/>
              <a:t>Establish European-style schools for Indian elites</a:t>
            </a:r>
          </a:p>
          <a:p>
            <a:pPr marL="514350" indent="-514350">
              <a:buFont typeface="+mj-lt"/>
              <a:buAutoNum type="arabicPeriod"/>
            </a:pPr>
            <a:r>
              <a:rPr lang="en-US" sz="1600" dirty="0" smtClean="0"/>
              <a:t>Suppress Indian customs</a:t>
            </a:r>
          </a:p>
          <a:p>
            <a:pPr lvl="1">
              <a:buNone/>
            </a:pPr>
            <a:r>
              <a:rPr lang="en-US" sz="1600" dirty="0" smtClean="0"/>
              <a:t>Ex.  1829 officially outlaw the practice of </a:t>
            </a:r>
            <a:r>
              <a:rPr lang="en-US" sz="1600" i="1" dirty="0" smtClean="0"/>
              <a:t>sati</a:t>
            </a:r>
            <a:r>
              <a:rPr lang="en-US" sz="1600" dirty="0" smtClean="0"/>
              <a:t> </a:t>
            </a:r>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Nationalism and </a:t>
            </a:r>
            <a:r>
              <a:rPr lang="en-US" dirty="0" err="1" smtClean="0"/>
              <a:t>Anticolonial</a:t>
            </a:r>
            <a:r>
              <a:rPr lang="en-US" dirty="0" smtClean="0"/>
              <a:t> Movements</a:t>
            </a:r>
            <a:endParaRPr lang="en-US" dirty="0"/>
          </a:p>
        </p:txBody>
      </p:sp>
      <p:sp>
        <p:nvSpPr>
          <p:cNvPr id="3" name="Content Placeholder 2"/>
          <p:cNvSpPr>
            <a:spLocks noGrp="1"/>
          </p:cNvSpPr>
          <p:nvPr>
            <p:ph idx="1"/>
          </p:nvPr>
        </p:nvSpPr>
        <p:spPr/>
        <p:txBody>
          <a:bodyPr/>
          <a:lstStyle/>
          <a:p>
            <a:r>
              <a:rPr lang="en-US" dirty="0" smtClean="0"/>
              <a:t>Imperial expansion and colonial domination leads to nationalism and </a:t>
            </a:r>
            <a:r>
              <a:rPr lang="en-US" dirty="0" err="1" smtClean="0"/>
              <a:t>anticolonial</a:t>
            </a:r>
            <a:r>
              <a:rPr lang="en-US" dirty="0" smtClean="0"/>
              <a:t> movements </a:t>
            </a:r>
          </a:p>
          <a:p>
            <a:r>
              <a:rPr lang="en-US" dirty="0" smtClean="0"/>
              <a:t>Ex. Indian National Congress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Nationalism</a:t>
            </a:r>
            <a:endParaRPr lang="en-US" dirty="0"/>
          </a:p>
        </p:txBody>
      </p:sp>
      <p:sp>
        <p:nvSpPr>
          <p:cNvPr id="3" name="Content Placeholder 2"/>
          <p:cNvSpPr>
            <a:spLocks noGrp="1"/>
          </p:cNvSpPr>
          <p:nvPr>
            <p:ph sz="half" idx="1"/>
          </p:nvPr>
        </p:nvSpPr>
        <p:spPr>
          <a:xfrm>
            <a:off x="457200" y="1600200"/>
            <a:ext cx="4419600" cy="5257800"/>
          </a:xfrm>
        </p:spPr>
        <p:txBody>
          <a:bodyPr>
            <a:normAutofit fontScale="92500" lnSpcReduction="20000"/>
          </a:bodyPr>
          <a:lstStyle/>
          <a:p>
            <a:pPr marL="514350" indent="-514350"/>
            <a:r>
              <a:rPr lang="en-US" b="1" dirty="0" smtClean="0"/>
              <a:t>Ram Mohan Roy 1773-1833</a:t>
            </a:r>
          </a:p>
          <a:p>
            <a:pPr marL="914400" lvl="1" indent="-514350"/>
            <a:r>
              <a:rPr lang="en-US" dirty="0" smtClean="0"/>
              <a:t>“Father of Modern India”</a:t>
            </a:r>
          </a:p>
          <a:p>
            <a:pPr marL="914400" lvl="1" indent="-514350"/>
            <a:r>
              <a:rPr lang="en-US" dirty="0" smtClean="0"/>
              <a:t>Sought an Indian society based on European science and reformed Hindu traditions</a:t>
            </a:r>
          </a:p>
          <a:p>
            <a:pPr marL="914400" lvl="1" indent="-514350"/>
            <a:r>
              <a:rPr lang="en-US" dirty="0" smtClean="0"/>
              <a:t>Known for his efforts to abolish </a:t>
            </a:r>
            <a:r>
              <a:rPr lang="en-US" b="1" i="1" dirty="0" smtClean="0"/>
              <a:t>sati, </a:t>
            </a:r>
            <a:r>
              <a:rPr lang="en-US" b="1" dirty="0" smtClean="0"/>
              <a:t>child marriage, caste rigidity</a:t>
            </a:r>
            <a:endParaRPr lang="en-US" dirty="0" smtClean="0"/>
          </a:p>
          <a:p>
            <a:pPr marL="1314450" lvl="2" indent="-514350"/>
            <a:r>
              <a:rPr lang="en-US" dirty="0" smtClean="0"/>
              <a:t>Doc. 20.2 “Letter to Lord Amherst” –his response to the British governor about the establishment of a school in Calcutta w/ the focus on Sanskrit texts and Hindu learning</a:t>
            </a:r>
          </a:p>
          <a:p>
            <a:pPr>
              <a:buNone/>
            </a:pPr>
            <a:endParaRPr lang="en-US" dirty="0" smtClean="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638800" y="3200400"/>
            <a:ext cx="2743200" cy="253650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10400" y="609600"/>
            <a:ext cx="1428750" cy="2352675"/>
          </a:xfrm>
          <a:prstGeom prst="rect">
            <a:avLst/>
          </a:prstGeom>
          <a:noFill/>
          <a:ln w="9525">
            <a:noFill/>
            <a:miter lim="800000"/>
            <a:headEnd/>
            <a:tailEnd/>
          </a:ln>
        </p:spPr>
      </p:pic>
      <p:sp>
        <p:nvSpPr>
          <p:cNvPr id="8" name="TextBox 7"/>
          <p:cNvSpPr txBox="1"/>
          <p:nvPr/>
        </p:nvSpPr>
        <p:spPr>
          <a:xfrm>
            <a:off x="5715001" y="5943600"/>
            <a:ext cx="2819400" cy="923330"/>
          </a:xfrm>
          <a:prstGeom prst="rect">
            <a:avLst/>
          </a:prstGeom>
          <a:noFill/>
        </p:spPr>
        <p:txBody>
          <a:bodyPr wrap="square" rtlCol="0">
            <a:spAutoFit/>
          </a:bodyPr>
          <a:lstStyle/>
          <a:p>
            <a:pPr algn="ctr"/>
            <a:r>
              <a:rPr lang="en-US" dirty="0" smtClean="0"/>
              <a:t>27 September 1833 died and was buried in Bristol, England.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National Congress</a:t>
            </a:r>
            <a:endParaRPr lang="en-US" dirty="0"/>
          </a:p>
        </p:txBody>
      </p:sp>
      <p:sp>
        <p:nvSpPr>
          <p:cNvPr id="4" name="Content Placeholder 3"/>
          <p:cNvSpPr>
            <a:spLocks noGrp="1"/>
          </p:cNvSpPr>
          <p:nvPr>
            <p:ph sz="half" idx="2"/>
          </p:nvPr>
        </p:nvSpPr>
        <p:spPr/>
        <p:txBody>
          <a:bodyPr>
            <a:normAutofit fontScale="92500" lnSpcReduction="10000"/>
          </a:bodyPr>
          <a:lstStyle/>
          <a:p>
            <a:pPr marL="342900" lvl="1" indent="-342900">
              <a:buFont typeface="Arial" pitchFamily="34" charset="0"/>
              <a:buChar char="•"/>
            </a:pPr>
            <a:r>
              <a:rPr lang="en-US" dirty="0" smtClean="0"/>
              <a:t>Reform group founded in 1885</a:t>
            </a:r>
          </a:p>
          <a:p>
            <a:pPr marL="342900" lvl="1" indent="-342900">
              <a:buFont typeface="Arial" pitchFamily="34" charset="0"/>
              <a:buChar char="•"/>
            </a:pPr>
            <a:r>
              <a:rPr lang="en-US" b="1" dirty="0" smtClean="0"/>
              <a:t>Members were the educated-elite from India</a:t>
            </a:r>
          </a:p>
          <a:p>
            <a:pPr marL="342900" lvl="1" indent="-342900">
              <a:buFont typeface="Arial" pitchFamily="34" charset="0"/>
              <a:buChar char="•"/>
            </a:pPr>
            <a:r>
              <a:rPr lang="en-US" dirty="0" smtClean="0"/>
              <a:t>Met w/ British officials to discuss public affairs</a:t>
            </a:r>
          </a:p>
          <a:p>
            <a:pPr marL="342900" lvl="1" indent="-342900">
              <a:buFont typeface="Arial" pitchFamily="34" charset="0"/>
              <a:buChar char="•"/>
            </a:pPr>
            <a:r>
              <a:rPr lang="en-US" b="1" dirty="0" smtClean="0"/>
              <a:t>Congress aired grievances and sought Indian self-rule</a:t>
            </a:r>
          </a:p>
          <a:p>
            <a:pPr marL="342900" lvl="1" indent="-342900">
              <a:buFont typeface="Arial" pitchFamily="34" charset="0"/>
              <a:buChar char="•"/>
            </a:pPr>
            <a:r>
              <a:rPr lang="en-US" dirty="0" smtClean="0"/>
              <a:t>Examples:</a:t>
            </a:r>
          </a:p>
          <a:p>
            <a:pPr marL="742950" lvl="2" indent="-342900"/>
            <a:r>
              <a:rPr lang="en-US" dirty="0" smtClean="0"/>
              <a:t>Relief for drought and famine</a:t>
            </a:r>
          </a:p>
          <a:p>
            <a:pPr marL="742950" lvl="2" indent="-342900"/>
            <a:r>
              <a:rPr lang="en-US" dirty="0" smtClean="0"/>
              <a:t>Poverty</a:t>
            </a:r>
          </a:p>
          <a:p>
            <a:pPr marL="742950" lvl="2" indent="-342900"/>
            <a:r>
              <a:rPr lang="en-US" dirty="0" smtClean="0"/>
              <a:t>Transfer of wealth from Britain to India</a:t>
            </a:r>
          </a:p>
          <a:p>
            <a:pPr marL="742950" lvl="2" indent="-342900"/>
            <a:r>
              <a:rPr lang="en-US" dirty="0" smtClean="0"/>
              <a:t>British racism toward Indians</a:t>
            </a:r>
          </a:p>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1905000"/>
            <a:ext cx="4000500" cy="3105150"/>
          </a:xfrm>
          <a:prstGeom prst="rect">
            <a:avLst/>
          </a:prstGeom>
          <a:noFill/>
          <a:ln w="9525">
            <a:noFill/>
            <a:miter lim="800000"/>
            <a:headEnd/>
            <a:tailEnd/>
          </a:ln>
        </p:spPr>
      </p:pic>
      <p:sp>
        <p:nvSpPr>
          <p:cNvPr id="6" name="TextBox 5"/>
          <p:cNvSpPr txBox="1"/>
          <p:nvPr/>
        </p:nvSpPr>
        <p:spPr>
          <a:xfrm>
            <a:off x="381000" y="5638800"/>
            <a:ext cx="4919680" cy="923330"/>
          </a:xfrm>
          <a:prstGeom prst="rect">
            <a:avLst/>
          </a:prstGeom>
          <a:noFill/>
        </p:spPr>
        <p:txBody>
          <a:bodyPr wrap="none" rtlCol="0">
            <a:spAutoFit/>
          </a:bodyPr>
          <a:lstStyle/>
          <a:p>
            <a:r>
              <a:rPr lang="en-US" dirty="0" smtClean="0"/>
              <a:t>Western India experienced famine in 1896-1897.</a:t>
            </a:r>
          </a:p>
          <a:p>
            <a:r>
              <a:rPr lang="en-US" dirty="0" smtClean="0"/>
              <a:t>British relief efforts were often heavy-handed and </a:t>
            </a:r>
          </a:p>
          <a:p>
            <a:r>
              <a:rPr lang="en-US" dirty="0" smtClean="0"/>
              <a:t>Insensitive, and did little to alleviate the problem.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Impact of Indian Nationalism and Independence Movements</a:t>
            </a:r>
            <a:endParaRPr lang="en-US" dirty="0"/>
          </a:p>
        </p:txBody>
      </p:sp>
      <p:sp>
        <p:nvSpPr>
          <p:cNvPr id="6" name="Content Placeholder 5"/>
          <p:cNvSpPr>
            <a:spLocks noGrp="1"/>
          </p:cNvSpPr>
          <p:nvPr>
            <p:ph idx="1"/>
          </p:nvPr>
        </p:nvSpPr>
        <p:spPr/>
        <p:txBody>
          <a:bodyPr/>
          <a:lstStyle/>
          <a:p>
            <a:r>
              <a:rPr lang="en-US" dirty="0" smtClean="0"/>
              <a:t>Serve as a model for </a:t>
            </a:r>
            <a:r>
              <a:rPr lang="en-US" dirty="0" err="1" smtClean="0"/>
              <a:t>anticolonial</a:t>
            </a:r>
            <a:r>
              <a:rPr lang="en-US" dirty="0" smtClean="0"/>
              <a:t> campaigns in other lands</a:t>
            </a:r>
          </a:p>
          <a:p>
            <a:r>
              <a:rPr lang="en-US" b="1" dirty="0" smtClean="0"/>
              <a:t>All leaders of the movements were European-educated elites who absorbed Enlightenment values and turn them into an attack on European colonial rule</a:t>
            </a:r>
          </a:p>
          <a:p>
            <a:pPr lvl="1"/>
            <a:r>
              <a:rPr lang="en-US" b="1" dirty="0" smtClean="0"/>
              <a:t>Ex.  </a:t>
            </a:r>
            <a:r>
              <a:rPr lang="en-US" b="1" dirty="0" err="1" smtClean="0"/>
              <a:t>Jomo</a:t>
            </a:r>
            <a:r>
              <a:rPr lang="en-US" b="1" dirty="0" smtClean="0"/>
              <a:t> Kenyatta-Kenya</a:t>
            </a:r>
          </a:p>
          <a:p>
            <a:pPr lvl="1"/>
            <a:r>
              <a:rPr lang="en-US" b="1" dirty="0" smtClean="0"/>
              <a:t>Ex.  </a:t>
            </a:r>
            <a:r>
              <a:rPr lang="en-US" b="1" dirty="0" err="1" smtClean="0"/>
              <a:t>Kwame</a:t>
            </a:r>
            <a:r>
              <a:rPr lang="en-US" b="1" dirty="0" smtClean="0"/>
              <a:t> Nkrumah-Ghana</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in Central Asia</a:t>
            </a:r>
            <a:endParaRPr lang="en-US" dirty="0"/>
          </a:p>
        </p:txBody>
      </p:sp>
      <p:pic>
        <p:nvPicPr>
          <p:cNvPr id="5" name="Content Placeholder 4" descr="Great_Game_cartoon_from_1878.jpg"/>
          <p:cNvPicPr>
            <a:picLocks noGrp="1" noChangeAspect="1"/>
          </p:cNvPicPr>
          <p:nvPr>
            <p:ph sz="half" idx="1"/>
          </p:nvPr>
        </p:nvPicPr>
        <p:blipFill>
          <a:blip r:embed="rId2" cstate="print"/>
          <a:stretch>
            <a:fillRect/>
          </a:stretch>
        </p:blipFill>
        <p:spPr>
          <a:xfrm>
            <a:off x="135240" y="1905000"/>
            <a:ext cx="4380430" cy="3575304"/>
          </a:xfrm>
        </p:spPr>
      </p:pic>
      <p:sp>
        <p:nvSpPr>
          <p:cNvPr id="4" name="Content Placeholder 3"/>
          <p:cNvSpPr>
            <a:spLocks noGrp="1"/>
          </p:cNvSpPr>
          <p:nvPr>
            <p:ph sz="half" idx="2"/>
          </p:nvPr>
        </p:nvSpPr>
        <p:spPr>
          <a:xfrm>
            <a:off x="4648200" y="1600200"/>
            <a:ext cx="4038600" cy="5105400"/>
          </a:xfrm>
        </p:spPr>
        <p:txBody>
          <a:bodyPr>
            <a:normAutofit lnSpcReduction="10000"/>
          </a:bodyPr>
          <a:lstStyle/>
          <a:p>
            <a:r>
              <a:rPr lang="en-US" b="1" dirty="0" smtClean="0"/>
              <a:t>“Great Game” </a:t>
            </a:r>
            <a:r>
              <a:rPr lang="en-US" dirty="0" smtClean="0"/>
              <a:t>refers to the competition b/n Russia and Britain in central Asia</a:t>
            </a:r>
          </a:p>
          <a:p>
            <a:r>
              <a:rPr lang="en-US" dirty="0" smtClean="0"/>
              <a:t>Russian &amp; British explorers mapped terrain, sought alliances w/ local rulers from Afghanistan to Aral Sea</a:t>
            </a:r>
          </a:p>
          <a:p>
            <a:r>
              <a:rPr lang="en-US" dirty="0" smtClean="0"/>
              <a:t>Never colonize this area, but Russia dominates it until 1991</a:t>
            </a:r>
            <a:endParaRPr lang="en-US" dirty="0"/>
          </a:p>
        </p:txBody>
      </p:sp>
      <p:sp>
        <p:nvSpPr>
          <p:cNvPr id="6" name="TextBox 5"/>
          <p:cNvSpPr txBox="1"/>
          <p:nvPr/>
        </p:nvSpPr>
        <p:spPr>
          <a:xfrm>
            <a:off x="0" y="5715000"/>
            <a:ext cx="4343399" cy="923330"/>
          </a:xfrm>
          <a:prstGeom prst="rect">
            <a:avLst/>
          </a:prstGeom>
          <a:noFill/>
        </p:spPr>
        <p:txBody>
          <a:bodyPr wrap="square" rtlCol="0">
            <a:spAutoFit/>
          </a:bodyPr>
          <a:lstStyle/>
          <a:p>
            <a:r>
              <a:rPr lang="en-US" dirty="0" smtClean="0"/>
              <a:t>Political cartoon depicting the Afghan </a:t>
            </a:r>
            <a:r>
              <a:rPr lang="en-US" dirty="0" smtClean="0">
                <a:hlinkClick r:id="rId3" tooltip="Sher Ali Khan"/>
              </a:rPr>
              <a:t>Emir </a:t>
            </a:r>
            <a:r>
              <a:rPr lang="en-US" dirty="0" err="1" smtClean="0">
                <a:hlinkClick r:id="rId3" tooltip="Sher Ali Khan"/>
              </a:rPr>
              <a:t>Sher</a:t>
            </a:r>
            <a:r>
              <a:rPr lang="en-US" dirty="0" smtClean="0">
                <a:hlinkClick r:id="rId3" tooltip="Sher Ali Khan"/>
              </a:rPr>
              <a:t> Ali</a:t>
            </a:r>
            <a:r>
              <a:rPr lang="en-US" dirty="0" smtClean="0"/>
              <a:t> with his "friends" the </a:t>
            </a:r>
            <a:r>
              <a:rPr lang="en-US" dirty="0" smtClean="0">
                <a:hlinkClick r:id="rId4"/>
              </a:rPr>
              <a:t>Russian Bear</a:t>
            </a:r>
            <a:r>
              <a:rPr lang="en-US" dirty="0" smtClean="0"/>
              <a:t> and </a:t>
            </a:r>
            <a:r>
              <a:rPr lang="en-US" dirty="0" smtClean="0">
                <a:hlinkClick r:id="rId5" tooltip="British Lion"/>
              </a:rPr>
              <a:t>British Lion</a:t>
            </a:r>
            <a:r>
              <a:rPr lang="en-US" dirty="0" smtClean="0"/>
              <a:t> (1878)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Imperialism</a:t>
            </a:r>
            <a:endParaRPr lang="en-US" dirty="0">
              <a:latin typeface="Times New Roman" pitchFamily="18" charset="0"/>
              <a:cs typeface="Times New Roman" pitchFamily="18" charset="0"/>
            </a:endParaRPr>
          </a:p>
        </p:txBody>
      </p:sp>
      <p:sp>
        <p:nvSpPr>
          <p:cNvPr id="3" name="Subtitle 2"/>
          <p:cNvSpPr>
            <a:spLocks noGrp="1"/>
          </p:cNvSpPr>
          <p:nvPr>
            <p:ph sz="half" idx="1"/>
          </p:nvPr>
        </p:nvSpPr>
        <p:spPr>
          <a:xfrm>
            <a:off x="0" y="1371600"/>
            <a:ext cx="5638800" cy="4754563"/>
          </a:xfrm>
        </p:spPr>
        <p:txBody>
          <a:bodyPr>
            <a:noAutofit/>
          </a:bodyPr>
          <a:lstStyle/>
          <a:p>
            <a:r>
              <a:rPr lang="en-US" sz="1800" b="1" dirty="0" smtClean="0"/>
              <a:t>19</a:t>
            </a:r>
            <a:r>
              <a:rPr lang="en-US" sz="1800" b="1" baseline="30000" dirty="0" smtClean="0"/>
              <a:t>th</a:t>
            </a:r>
            <a:r>
              <a:rPr lang="en-US" sz="1800" b="1" dirty="0" smtClean="0"/>
              <a:t> term described as the domination of European powers, the US, and Japan over subject lands in the larger world.</a:t>
            </a:r>
          </a:p>
          <a:p>
            <a:pPr lvl="1"/>
            <a:r>
              <a:rPr lang="en-US" sz="1800" b="1" dirty="0" smtClean="0"/>
              <a:t>Sometimes by force, but often from trade, investment, business activities that enable them to profit subject societies and influence their affairs without going to trouble of exercising direct political control</a:t>
            </a:r>
          </a:p>
          <a:p>
            <a:r>
              <a:rPr lang="en-US" sz="1800" b="1" dirty="0" smtClean="0"/>
              <a:t>Establishment of colonies in foreign lands seen since ancient times</a:t>
            </a:r>
          </a:p>
          <a:p>
            <a:r>
              <a:rPr lang="en-US" sz="1800" b="1" dirty="0" smtClean="0"/>
              <a:t>Modern colonialism now also dominates the political, social, economic, and cultural structures </a:t>
            </a:r>
          </a:p>
          <a:p>
            <a:r>
              <a:rPr lang="en-US" sz="1600" dirty="0" smtClean="0"/>
              <a:t>Two types of modern colonialism</a:t>
            </a:r>
          </a:p>
          <a:p>
            <a:pPr marL="914400" lvl="1" indent="-514350">
              <a:buFont typeface="+mj-lt"/>
              <a:buAutoNum type="arabicPeriod"/>
            </a:pPr>
            <a:r>
              <a:rPr lang="en-US" sz="1600" dirty="0" smtClean="0"/>
              <a:t>Colonies where they are ruled and settled by the migrants from home society</a:t>
            </a:r>
          </a:p>
          <a:p>
            <a:pPr marL="1314450" lvl="2" indent="-514350"/>
            <a:r>
              <a:rPr lang="en-US" sz="1600" dirty="0" smtClean="0"/>
              <a:t>North America, Australia,  </a:t>
            </a:r>
            <a:r>
              <a:rPr lang="en-US" sz="1600" dirty="0" err="1" smtClean="0"/>
              <a:t>S.Africa</a:t>
            </a:r>
            <a:endParaRPr lang="en-US" sz="1600" dirty="0" smtClean="0"/>
          </a:p>
          <a:p>
            <a:pPr marL="914400" lvl="1" indent="-514350">
              <a:buFont typeface="+mj-lt"/>
              <a:buAutoNum type="arabicPeriod"/>
            </a:pPr>
            <a:r>
              <a:rPr lang="en-US" sz="1600" dirty="0" smtClean="0"/>
              <a:t>Colonies controlled by the imperial power without much settlement</a:t>
            </a:r>
          </a:p>
          <a:p>
            <a:pPr marL="1314450" lvl="2" indent="-514350"/>
            <a:r>
              <a:rPr lang="en-US" sz="1600" dirty="0" smtClean="0"/>
              <a:t>Ex.  India, SE Asia, sub-Saharan Africa</a:t>
            </a:r>
          </a:p>
          <a:p>
            <a:endParaRPr lang="en-US" sz="1800" dirty="0" smtClean="0"/>
          </a:p>
        </p:txBody>
      </p:sp>
      <p:pic>
        <p:nvPicPr>
          <p:cNvPr id="7" name="Content Placeholder 6" descr="first fleet 1788.jpg"/>
          <p:cNvPicPr>
            <a:picLocks noGrp="1" noChangeAspect="1"/>
          </p:cNvPicPr>
          <p:nvPr>
            <p:ph sz="half" idx="2"/>
          </p:nvPr>
        </p:nvPicPr>
        <p:blipFill>
          <a:blip r:embed="rId2" cstate="print"/>
          <a:stretch>
            <a:fillRect/>
          </a:stretch>
        </p:blipFill>
        <p:spPr>
          <a:xfrm>
            <a:off x="5640221" y="2590800"/>
            <a:ext cx="3503779" cy="286781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colonies in SE Asia</a:t>
            </a:r>
            <a:endParaRPr lang="en-US" dirty="0"/>
          </a:p>
        </p:txBody>
      </p:sp>
      <p:sp>
        <p:nvSpPr>
          <p:cNvPr id="3" name="Content Placeholder 2"/>
          <p:cNvSpPr>
            <a:spLocks noGrp="1"/>
          </p:cNvSpPr>
          <p:nvPr>
            <p:ph sz="half" idx="1"/>
          </p:nvPr>
        </p:nvSpPr>
        <p:spPr/>
        <p:txBody>
          <a:bodyPr/>
          <a:lstStyle/>
          <a:p>
            <a:r>
              <a:rPr lang="en-US" dirty="0" smtClean="0"/>
              <a:t>By 1880’s established colonial authority in Burma for teak, ivory, rubies, jade</a:t>
            </a:r>
          </a:p>
          <a:p>
            <a:r>
              <a:rPr lang="en-US" dirty="0" smtClean="0"/>
              <a:t>1824 Port of Singapore founded; base for conquest of Malaya (modern Malaysia)</a:t>
            </a:r>
            <a:endParaRPr lang="en-US" dirty="0"/>
          </a:p>
        </p:txBody>
      </p:sp>
      <p:pic>
        <p:nvPicPr>
          <p:cNvPr id="5" name="Content Placeholder 4" descr="singapore.png"/>
          <p:cNvPicPr>
            <a:picLocks noGrp="1" noChangeAspect="1"/>
          </p:cNvPicPr>
          <p:nvPr>
            <p:ph sz="half" idx="2"/>
          </p:nvPr>
        </p:nvPicPr>
        <p:blipFill>
          <a:blip r:embed="rId2" cstate="print"/>
          <a:stretch>
            <a:fillRect/>
          </a:stretch>
        </p:blipFill>
        <p:spPr>
          <a:xfrm>
            <a:off x="4992893" y="1600200"/>
            <a:ext cx="3349213"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Indochina</a:t>
            </a:r>
            <a:endParaRPr lang="en-US" dirty="0"/>
          </a:p>
        </p:txBody>
      </p:sp>
      <p:sp>
        <p:nvSpPr>
          <p:cNvPr id="3" name="Content Placeholder 2"/>
          <p:cNvSpPr>
            <a:spLocks noGrp="1"/>
          </p:cNvSpPr>
          <p:nvPr>
            <p:ph sz="half" idx="1"/>
          </p:nvPr>
        </p:nvSpPr>
        <p:spPr>
          <a:xfrm>
            <a:off x="457200" y="1600200"/>
            <a:ext cx="4038600" cy="5029200"/>
          </a:xfrm>
        </p:spPr>
        <p:txBody>
          <a:bodyPr>
            <a:normAutofit fontScale="85000" lnSpcReduction="20000"/>
          </a:bodyPr>
          <a:lstStyle/>
          <a:p>
            <a:r>
              <a:rPr lang="en-US" dirty="0" smtClean="0"/>
              <a:t>Built their SE Asian empire in Indochina</a:t>
            </a:r>
          </a:p>
          <a:p>
            <a:r>
              <a:rPr lang="en-US" dirty="0" smtClean="0"/>
              <a:t>Consisted of the modern states of Vietnam, Cambodia, Laos b/n 1859-1893</a:t>
            </a:r>
          </a:p>
          <a:p>
            <a:r>
              <a:rPr lang="en-US" dirty="0" smtClean="0"/>
              <a:t>Established European-style schools </a:t>
            </a:r>
          </a:p>
          <a:p>
            <a:r>
              <a:rPr lang="en-US" dirty="0" smtClean="0"/>
              <a:t>Established close connections with native elites</a:t>
            </a:r>
          </a:p>
          <a:p>
            <a:r>
              <a:rPr lang="en-US" dirty="0" smtClean="0"/>
              <a:t>Encouraged conversion to Christianity so Roman Catholic church became prominent</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Siam </a:t>
            </a:r>
            <a:endParaRPr lang="en-US" dirty="0"/>
          </a:p>
        </p:txBody>
      </p:sp>
      <p:sp>
        <p:nvSpPr>
          <p:cNvPr id="3" name="Content Placeholder 2"/>
          <p:cNvSpPr>
            <a:spLocks noGrp="1"/>
          </p:cNvSpPr>
          <p:nvPr>
            <p:ph sz="half" idx="1"/>
          </p:nvPr>
        </p:nvSpPr>
        <p:spPr/>
        <p:txBody>
          <a:bodyPr/>
          <a:lstStyle/>
          <a:p>
            <a:r>
              <a:rPr lang="en-US" dirty="0" smtClean="0"/>
              <a:t>Modern Thailand</a:t>
            </a:r>
          </a:p>
          <a:p>
            <a:r>
              <a:rPr lang="en-US" dirty="0" smtClean="0"/>
              <a:t>Preserved independence b/c it served as the buffer b/n British-dominated Burma and French Indochina</a:t>
            </a:r>
            <a:endParaRPr lang="en-US" dirty="0"/>
          </a:p>
        </p:txBody>
      </p:sp>
      <p:pic>
        <p:nvPicPr>
          <p:cNvPr id="5" name="Content Placeholder 4" descr="french indonesia.jpg"/>
          <p:cNvPicPr>
            <a:picLocks noGrp="1" noChangeAspect="1"/>
          </p:cNvPicPr>
          <p:nvPr>
            <p:ph sz="half" idx="2"/>
          </p:nvPr>
        </p:nvPicPr>
        <p:blipFill>
          <a:blip r:embed="rId2" cstate="print"/>
          <a:stretch>
            <a:fillRect/>
          </a:stretch>
        </p:blipFill>
        <p:spPr>
          <a:xfrm>
            <a:off x="5341445" y="1600200"/>
            <a:ext cx="2652109"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Imperialism in Asia</a:t>
            </a:r>
            <a:endParaRPr lang="en-US" dirty="0"/>
          </a:p>
        </p:txBody>
      </p:sp>
      <p:pic>
        <p:nvPicPr>
          <p:cNvPr id="6" name="Picture 2" descr="map_20_01_colonial_asia"/>
          <p:cNvPicPr>
            <a:picLocks noGrp="1" noChangeAspect="1" noChangeArrowheads="1"/>
          </p:cNvPicPr>
          <p:nvPr>
            <p:ph idx="1"/>
          </p:nvPr>
        </p:nvPicPr>
        <p:blipFill>
          <a:blip r:embed="rId2" cstate="print"/>
          <a:srcRect/>
          <a:stretch>
            <a:fillRect/>
          </a:stretch>
        </p:blipFill>
        <p:spPr bwMode="auto">
          <a:xfrm>
            <a:off x="1322742" y="1371601"/>
            <a:ext cx="6606708" cy="544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Scramble for Africa”</a:t>
            </a:r>
            <a:endParaRPr lang="en-US" b="1" dirty="0"/>
          </a:p>
        </p:txBody>
      </p:sp>
      <p:sp>
        <p:nvSpPr>
          <p:cNvPr id="3" name="Content Placeholder 2"/>
          <p:cNvSpPr>
            <a:spLocks noGrp="1"/>
          </p:cNvSpPr>
          <p:nvPr>
            <p:ph sz="half" idx="1"/>
          </p:nvPr>
        </p:nvSpPr>
        <p:spPr>
          <a:xfrm>
            <a:off x="228600" y="1600200"/>
            <a:ext cx="4267200" cy="4525963"/>
          </a:xfrm>
        </p:spPr>
        <p:txBody>
          <a:bodyPr>
            <a:normAutofit fontScale="92500" lnSpcReduction="20000"/>
          </a:bodyPr>
          <a:lstStyle/>
          <a:p>
            <a:r>
              <a:rPr lang="en-US" dirty="0" smtClean="0"/>
              <a:t>B/n 1875-1900, European powers seized almost the entire continent</a:t>
            </a:r>
          </a:p>
          <a:p>
            <a:r>
              <a:rPr lang="en-US" dirty="0" smtClean="0"/>
              <a:t>Built on early explorers and adventurers</a:t>
            </a:r>
          </a:p>
          <a:p>
            <a:pPr lvl="1"/>
            <a:r>
              <a:rPr lang="en-US" dirty="0" smtClean="0"/>
              <a:t>Dr. David Livingston, Scottish minister</a:t>
            </a:r>
          </a:p>
          <a:p>
            <a:pPr lvl="1"/>
            <a:r>
              <a:rPr lang="en-US" dirty="0" smtClean="0"/>
              <a:t>Henry Stanley </a:t>
            </a:r>
          </a:p>
          <a:p>
            <a:r>
              <a:rPr lang="en-US" dirty="0" smtClean="0"/>
              <a:t>1870’s sent by King Leopold II of Belgium to establish colony in Congo </a:t>
            </a:r>
          </a:p>
          <a:p>
            <a:r>
              <a:rPr lang="en-US" dirty="0" smtClean="0"/>
              <a:t>Britain –Egypt</a:t>
            </a:r>
          </a:p>
          <a:p>
            <a:endParaRPr lang="en-US" dirty="0" smtClean="0"/>
          </a:p>
          <a:p>
            <a:endParaRPr lang="en-US" dirty="0"/>
          </a:p>
        </p:txBody>
      </p:sp>
      <p:pic>
        <p:nvPicPr>
          <p:cNvPr id="5" name="Content Placeholder 4" descr="Henry stanley.jpg"/>
          <p:cNvPicPr>
            <a:picLocks noGrp="1" noChangeAspect="1"/>
          </p:cNvPicPr>
          <p:nvPr>
            <p:ph sz="half" idx="2"/>
          </p:nvPr>
        </p:nvPicPr>
        <p:blipFill>
          <a:blip r:embed="rId2"/>
          <a:stretch>
            <a:fillRect/>
          </a:stretch>
        </p:blipFill>
        <p:spPr>
          <a:xfrm>
            <a:off x="4648200" y="1143000"/>
            <a:ext cx="4038600" cy="4442460"/>
          </a:xfrm>
        </p:spPr>
      </p:pic>
      <p:sp>
        <p:nvSpPr>
          <p:cNvPr id="6" name="TextBox 5"/>
          <p:cNvSpPr txBox="1"/>
          <p:nvPr/>
        </p:nvSpPr>
        <p:spPr>
          <a:xfrm>
            <a:off x="4419601" y="5562600"/>
            <a:ext cx="4495799" cy="1200329"/>
          </a:xfrm>
          <a:prstGeom prst="rect">
            <a:avLst/>
          </a:prstGeom>
          <a:noFill/>
        </p:spPr>
        <p:txBody>
          <a:bodyPr wrap="square" rtlCol="0">
            <a:spAutoFit/>
          </a:bodyPr>
          <a:lstStyle/>
          <a:p>
            <a:r>
              <a:rPr lang="en-US" dirty="0" smtClean="0"/>
              <a:t>Henry Morton Stanley spent a great deal of time in the field, but here he appears, along with his gun bearer </a:t>
            </a:r>
            <a:r>
              <a:rPr lang="en-US" dirty="0" err="1" smtClean="0"/>
              <a:t>Kalulu</a:t>
            </a:r>
            <a:r>
              <a:rPr lang="en-US" dirty="0" smtClean="0"/>
              <a:t>, in front of a painted backdrop in a photographer's studio.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p_20_02_colonial_africa"/>
          <p:cNvPicPr>
            <a:picLocks noChangeAspect="1" noChangeArrowheads="1"/>
          </p:cNvPicPr>
          <p:nvPr/>
        </p:nvPicPr>
        <p:blipFill>
          <a:blip r:embed="rId3" cstate="print"/>
          <a:srcRect/>
          <a:stretch>
            <a:fillRect/>
          </a:stretch>
        </p:blipFill>
        <p:spPr bwMode="auto">
          <a:xfrm>
            <a:off x="838200" y="228600"/>
            <a:ext cx="7636586"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Congo Free State</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1870s King Leopold II of Belgium established colony in basin of Congo River</a:t>
            </a:r>
          </a:p>
          <a:p>
            <a:pPr lvl="1"/>
            <a:r>
              <a:rPr lang="en-US" dirty="0" smtClean="0"/>
              <a:t>To stop competition, he announced a “free-trade” zone accessible to merchants from all of Europe</a:t>
            </a:r>
          </a:p>
          <a:p>
            <a:r>
              <a:rPr lang="en-US" dirty="0" smtClean="0"/>
              <a:t>He established for himself lucrative rubber plantations</a:t>
            </a:r>
          </a:p>
          <a:p>
            <a:pPr lvl="1"/>
            <a:r>
              <a:rPr lang="en-US" dirty="0" smtClean="0"/>
              <a:t>Use rubber for bicycle or automobile tires </a:t>
            </a:r>
          </a:p>
          <a:p>
            <a:r>
              <a:rPr lang="en-US" b="1" dirty="0" smtClean="0"/>
              <a:t>Forced labor and conditions so brutal that humanitarians protested Leopold’s colonial regime</a:t>
            </a:r>
            <a:endParaRPr lang="en-US" dirty="0" smtClean="0"/>
          </a:p>
          <a:p>
            <a:r>
              <a:rPr lang="en-US" dirty="0" smtClean="0"/>
              <a:t> 1908 Belgian </a:t>
            </a:r>
            <a:r>
              <a:rPr lang="en-US" dirty="0" err="1" smtClean="0"/>
              <a:t>gov’t</a:t>
            </a:r>
            <a:r>
              <a:rPr lang="en-US" dirty="0" smtClean="0"/>
              <a:t> took control of colony to be known as Belgian Congo</a:t>
            </a:r>
            <a:endParaRPr lang="en-US" dirty="0"/>
          </a:p>
        </p:txBody>
      </p:sp>
      <p:pic>
        <p:nvPicPr>
          <p:cNvPr id="5" name="Content Placeholder 4" descr="belgian congo.jpg"/>
          <p:cNvPicPr>
            <a:picLocks noGrp="1" noChangeAspect="1"/>
          </p:cNvPicPr>
          <p:nvPr>
            <p:ph sz="half" idx="2"/>
          </p:nvPr>
        </p:nvPicPr>
        <p:blipFill>
          <a:blip r:embed="rId2" cstate="print"/>
          <a:stretch>
            <a:fillRect/>
          </a:stretch>
        </p:blipFill>
        <p:spPr>
          <a:xfrm>
            <a:off x="5057775" y="1720056"/>
            <a:ext cx="3219450" cy="42862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400" dirty="0" smtClean="0"/>
              <a:t>Colonial Violence in the Congo</a:t>
            </a:r>
            <a:endParaRPr lang="en-US" sz="2400" dirty="0"/>
          </a:p>
        </p:txBody>
      </p:sp>
      <p:sp>
        <p:nvSpPr>
          <p:cNvPr id="9" name="Text Placeholder 8"/>
          <p:cNvSpPr>
            <a:spLocks noGrp="1"/>
          </p:cNvSpPr>
          <p:nvPr>
            <p:ph type="body" sz="half" idx="2"/>
          </p:nvPr>
        </p:nvSpPr>
        <p:spPr/>
        <p:txBody>
          <a:bodyPr/>
          <a:lstStyle/>
          <a:p>
            <a:r>
              <a:rPr lang="en-US" sz="1800" dirty="0" smtClean="0"/>
              <a:t>These young boys with severed hands were among the victims of a brutal regime of forced labor undertaken in the Congo during the late nineteenth and early twentieth centuries. Such mutilation was punishment for their villages’ inability to supply the required amount of wild rubber. (Courtesy, Anti-Slavery Organization, London)</a:t>
            </a:r>
          </a:p>
          <a:p>
            <a:endParaRPr lang="en-US" sz="1800" dirty="0"/>
          </a:p>
          <a:p>
            <a:r>
              <a:rPr lang="en-US" sz="1800" dirty="0" smtClean="0"/>
              <a:t>By the end of Belgian rule, 11 million Congolese had died </a:t>
            </a:r>
          </a:p>
          <a:p>
            <a:endParaRPr lang="en-US" dirty="0"/>
          </a:p>
        </p:txBody>
      </p:sp>
      <p:pic>
        <p:nvPicPr>
          <p:cNvPr id="10" name="Picture 3" descr="image, p600"/>
          <p:cNvPicPr>
            <a:picLocks noGrp="1" noChangeAspect="1" noChangeArrowheads="1"/>
          </p:cNvPicPr>
          <p:nvPr>
            <p:ph idx="1"/>
          </p:nvPr>
        </p:nvPicPr>
        <p:blipFill>
          <a:blip r:embed="rId2" cstate="print"/>
          <a:srcRect/>
          <a:stretch>
            <a:fillRect/>
          </a:stretch>
        </p:blipFill>
        <p:spPr bwMode="auto">
          <a:xfrm>
            <a:off x="4343400" y="0"/>
            <a:ext cx="456773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1652 Cape Town </a:t>
            </a:r>
            <a:r>
              <a:rPr lang="en-US" dirty="0" smtClean="0"/>
              <a:t>established by </a:t>
            </a:r>
            <a:r>
              <a:rPr lang="en-US" b="1" dirty="0" smtClean="0"/>
              <a:t>Dutch East India Co</a:t>
            </a:r>
            <a:r>
              <a:rPr lang="en-US" dirty="0" smtClean="0"/>
              <a:t>. as supply station for ships </a:t>
            </a:r>
            <a:r>
              <a:rPr lang="en-US" dirty="0" err="1" smtClean="0"/>
              <a:t>enroute</a:t>
            </a:r>
            <a:r>
              <a:rPr lang="en-US" dirty="0" smtClean="0"/>
              <a:t> to Asia</a:t>
            </a:r>
          </a:p>
          <a:p>
            <a:r>
              <a:rPr lang="en-US" dirty="0" smtClean="0"/>
              <a:t>Settlers known as </a:t>
            </a:r>
            <a:r>
              <a:rPr lang="en-US" b="1" dirty="0" smtClean="0"/>
              <a:t>“Boers”(</a:t>
            </a:r>
            <a:r>
              <a:rPr lang="en-US" dirty="0" smtClean="0"/>
              <a:t>means farmer in Dutch) or “</a:t>
            </a:r>
            <a:r>
              <a:rPr lang="en-US" dirty="0" err="1" smtClean="0"/>
              <a:t>Afrikaaners</a:t>
            </a:r>
            <a:r>
              <a:rPr lang="en-US" dirty="0" smtClean="0"/>
              <a:t>”</a:t>
            </a:r>
          </a:p>
          <a:p>
            <a:r>
              <a:rPr lang="en-US" dirty="0" smtClean="0"/>
              <a:t>Steady stream of Europeans increase population</a:t>
            </a:r>
          </a:p>
          <a:p>
            <a:r>
              <a:rPr lang="en-US" dirty="0" smtClean="0"/>
              <a:t>British take over in 1806 which disrupts </a:t>
            </a:r>
            <a:r>
              <a:rPr lang="en-US" dirty="0" err="1" smtClean="0"/>
              <a:t>Afrikaan</a:t>
            </a:r>
            <a:r>
              <a:rPr lang="en-US" dirty="0" smtClean="0"/>
              <a:t> society</a:t>
            </a:r>
          </a:p>
          <a:p>
            <a:pPr>
              <a:buNone/>
            </a:pPr>
            <a:endParaRPr lang="en-US" dirty="0" smtClean="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Trek</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British rule disrupts Afrikaner society so they “trek” to the northeast to claim new lands</a:t>
            </a:r>
          </a:p>
          <a:p>
            <a:pPr lvl="1"/>
            <a:r>
              <a:rPr lang="en-US" dirty="0" smtClean="0"/>
              <a:t>Subject to British law &amp; language</a:t>
            </a:r>
          </a:p>
          <a:p>
            <a:pPr lvl="1"/>
            <a:r>
              <a:rPr lang="en-US" dirty="0" smtClean="0"/>
              <a:t>Slavery abolished in </a:t>
            </a:r>
            <a:r>
              <a:rPr lang="en-US" dirty="0" err="1" smtClean="0"/>
              <a:t>S.Africa</a:t>
            </a:r>
            <a:r>
              <a:rPr lang="en-US" dirty="0" smtClean="0"/>
              <a:t> in 1833 hurt financially the </a:t>
            </a:r>
            <a:r>
              <a:rPr lang="en-US" dirty="0" err="1" smtClean="0"/>
              <a:t>Afrikan</a:t>
            </a:r>
            <a:r>
              <a:rPr lang="en-US" dirty="0" smtClean="0"/>
              <a:t> farmer</a:t>
            </a:r>
          </a:p>
          <a:p>
            <a:r>
              <a:rPr lang="en-US" dirty="0" smtClean="0"/>
              <a:t>Sometimes violent conflict with natives</a:t>
            </a:r>
          </a:p>
          <a:p>
            <a:r>
              <a:rPr lang="en-US" dirty="0" smtClean="0"/>
              <a:t>Leads to the establishment of the Afrikaners free states</a:t>
            </a:r>
          </a:p>
          <a:p>
            <a:endParaRPr lang="en-US" dirty="0" smtClean="0"/>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291012" y="1828800"/>
            <a:ext cx="4524376"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Motives for Imperialism</a:t>
            </a:r>
            <a:endParaRPr lang="en-US" dirty="0"/>
          </a:p>
        </p:txBody>
      </p:sp>
      <p:sp>
        <p:nvSpPr>
          <p:cNvPr id="3" name="Content Placeholder 2"/>
          <p:cNvSpPr>
            <a:spLocks noGrp="1"/>
          </p:cNvSpPr>
          <p:nvPr>
            <p:ph sz="half" idx="1"/>
          </p:nvPr>
        </p:nvSpPr>
        <p:spPr>
          <a:xfrm>
            <a:off x="457200" y="1600200"/>
            <a:ext cx="3657600" cy="4525963"/>
          </a:xfrm>
        </p:spPr>
        <p:txBody>
          <a:bodyPr>
            <a:normAutofit fontScale="85000" lnSpcReduction="10000"/>
          </a:bodyPr>
          <a:lstStyle/>
          <a:p>
            <a:pPr marL="514350" indent="-514350"/>
            <a:r>
              <a:rPr lang="en-US" dirty="0" smtClean="0"/>
              <a:t>Europeans merchants and entrepreneurs made personal fortunes</a:t>
            </a:r>
          </a:p>
          <a:p>
            <a:pPr marL="514350" indent="-514350"/>
            <a:r>
              <a:rPr lang="en-US" b="1" dirty="0" smtClean="0"/>
              <a:t>Colony serve as reliable source of raw materials</a:t>
            </a:r>
          </a:p>
          <a:p>
            <a:pPr marL="914400" lvl="1" indent="-514350"/>
            <a:r>
              <a:rPr lang="en-US" dirty="0" smtClean="0"/>
              <a:t>Rubber plantations in Congo River basin</a:t>
            </a:r>
          </a:p>
          <a:p>
            <a:pPr marL="914400" lvl="1" indent="-514350"/>
            <a:r>
              <a:rPr lang="en-US" dirty="0" smtClean="0"/>
              <a:t>Copper-Africa</a:t>
            </a:r>
          </a:p>
          <a:p>
            <a:pPr marL="914400" lvl="1" indent="-514350"/>
            <a:r>
              <a:rPr lang="en-US" dirty="0" smtClean="0"/>
              <a:t> Tin in SE Asia</a:t>
            </a:r>
          </a:p>
          <a:p>
            <a:pPr marL="914400" lvl="1" indent="-514350"/>
            <a:r>
              <a:rPr lang="en-US" dirty="0" smtClean="0"/>
              <a:t>Petroleum-SW Asia</a:t>
            </a:r>
          </a:p>
          <a:p>
            <a:pPr marL="514350" indent="-514350"/>
            <a:r>
              <a:rPr lang="en-US" dirty="0" smtClean="0"/>
              <a:t>Colony was potential market for their goods</a:t>
            </a:r>
            <a:endParaRPr lang="en-US" dirty="0"/>
          </a:p>
        </p:txBody>
      </p:sp>
      <p:pic>
        <p:nvPicPr>
          <p:cNvPr id="5" name="Content Placeholder 4" descr="rhodes.jpg"/>
          <p:cNvPicPr>
            <a:picLocks noGrp="1" noChangeAspect="1"/>
          </p:cNvPicPr>
          <p:nvPr>
            <p:ph sz="half" idx="2"/>
          </p:nvPr>
        </p:nvPicPr>
        <p:blipFill>
          <a:blip r:embed="rId2" cstate="print"/>
          <a:stretch>
            <a:fillRect/>
          </a:stretch>
        </p:blipFill>
        <p:spPr>
          <a:xfrm>
            <a:off x="4419600" y="2209800"/>
            <a:ext cx="4587568" cy="2547127"/>
          </a:xfrm>
        </p:spPr>
      </p:pic>
      <p:sp>
        <p:nvSpPr>
          <p:cNvPr id="6" name="TextBox 5"/>
          <p:cNvSpPr txBox="1"/>
          <p:nvPr/>
        </p:nvSpPr>
        <p:spPr>
          <a:xfrm>
            <a:off x="4419600" y="5029200"/>
            <a:ext cx="4343400" cy="1754326"/>
          </a:xfrm>
          <a:prstGeom prst="rect">
            <a:avLst/>
          </a:prstGeom>
          <a:noFill/>
        </p:spPr>
        <p:txBody>
          <a:bodyPr wrap="square" rtlCol="0">
            <a:spAutoFit/>
          </a:bodyPr>
          <a:lstStyle/>
          <a:p>
            <a:r>
              <a:rPr lang="en-US" dirty="0" smtClean="0"/>
              <a:t>Cecil Rhodes resting in the goldfields of south Africa, about 1897. His dominating economic, cultural, and political influence on southern African territories for personal and British gain was a model of European imperialist values.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 War 1899-1902</a:t>
            </a:r>
            <a:endParaRPr lang="en-US" dirty="0"/>
          </a:p>
        </p:txBody>
      </p:sp>
      <p:sp>
        <p:nvSpPr>
          <p:cNvPr id="4" name="Content Placeholder 3"/>
          <p:cNvSpPr>
            <a:spLocks noGrp="1"/>
          </p:cNvSpPr>
          <p:nvPr>
            <p:ph sz="half" idx="2"/>
          </p:nvPr>
        </p:nvSpPr>
        <p:spPr>
          <a:xfrm>
            <a:off x="4495800" y="1600200"/>
            <a:ext cx="4495800" cy="5257800"/>
          </a:xfrm>
        </p:spPr>
        <p:txBody>
          <a:bodyPr>
            <a:normAutofit fontScale="77500" lnSpcReduction="20000"/>
          </a:bodyPr>
          <a:lstStyle/>
          <a:p>
            <a:r>
              <a:rPr lang="en-US" dirty="0" smtClean="0"/>
              <a:t>Boers discover </a:t>
            </a:r>
            <a:r>
              <a:rPr lang="en-US" b="1" dirty="0" smtClean="0"/>
              <a:t>diamonds</a:t>
            </a:r>
            <a:r>
              <a:rPr lang="en-US" dirty="0" smtClean="0"/>
              <a:t> and </a:t>
            </a:r>
            <a:r>
              <a:rPr lang="en-US" b="1" dirty="0" smtClean="0"/>
              <a:t>gold</a:t>
            </a:r>
            <a:r>
              <a:rPr lang="en-US" dirty="0" smtClean="0"/>
              <a:t> in their new lands</a:t>
            </a:r>
          </a:p>
          <a:p>
            <a:r>
              <a:rPr lang="en-US" dirty="0" smtClean="0"/>
              <a:t>Leads to influx of British settlers </a:t>
            </a:r>
          </a:p>
          <a:p>
            <a:r>
              <a:rPr lang="en-US" b="1" dirty="0" smtClean="0"/>
              <a:t>White vs. white </a:t>
            </a:r>
            <a:r>
              <a:rPr lang="en-US" dirty="0" smtClean="0"/>
              <a:t>fighting over the rights to the resource</a:t>
            </a:r>
          </a:p>
          <a:p>
            <a:r>
              <a:rPr lang="en-US" b="1" dirty="0" smtClean="0"/>
              <a:t>Some black Africans also served as soldiers and laborers</a:t>
            </a:r>
          </a:p>
          <a:p>
            <a:r>
              <a:rPr lang="en-US" dirty="0" smtClean="0"/>
              <a:t>Afrikaners defeated and British establish the </a:t>
            </a:r>
            <a:r>
              <a:rPr lang="en-US" b="1" dirty="0" smtClean="0"/>
              <a:t>Union of South Africa  in 1910</a:t>
            </a:r>
          </a:p>
          <a:p>
            <a:pPr lvl="1"/>
            <a:r>
              <a:rPr lang="en-US" b="1" dirty="0" smtClean="0"/>
              <a:t>Constitution allowed only white men to vote, so natives had few rights</a:t>
            </a:r>
          </a:p>
          <a:p>
            <a:pPr lvl="1"/>
            <a:r>
              <a:rPr lang="en-US" b="1" dirty="0" smtClean="0"/>
              <a:t>African National Congress </a:t>
            </a:r>
            <a:r>
              <a:rPr lang="en-US" dirty="0" smtClean="0"/>
              <a:t>founded in 1912 by educated South Africans in an effort to oppose European colonization and policies</a:t>
            </a:r>
            <a:endParaRPr lang="en-US" dirty="0"/>
          </a:p>
        </p:txBody>
      </p:sp>
      <p:pic>
        <p:nvPicPr>
          <p:cNvPr id="1026" name="Picture 2" descr="C:\Documents and Settings\ELIZABETH_CAIN\Local Settings\Temporary Internet Files\Content.IE5\171W86M0\MC900391254[1].wmf"/>
          <p:cNvPicPr>
            <a:picLocks noChangeAspect="1" noChangeArrowheads="1"/>
          </p:cNvPicPr>
          <p:nvPr/>
        </p:nvPicPr>
        <p:blipFill>
          <a:blip r:embed="rId2" cstate="print"/>
          <a:srcRect/>
          <a:stretch>
            <a:fillRect/>
          </a:stretch>
        </p:blipFill>
        <p:spPr bwMode="auto">
          <a:xfrm>
            <a:off x="7696200" y="457200"/>
            <a:ext cx="899770" cy="930859"/>
          </a:xfrm>
          <a:prstGeom prst="rect">
            <a:avLst/>
          </a:prstGeom>
          <a:noFill/>
        </p:spPr>
      </p:pic>
      <p:pic>
        <p:nvPicPr>
          <p:cNvPr id="1027" name="Picture 3" descr="C:\Documents and Settings\ELIZABETH_CAIN\Local Settings\Temporary Internet Files\Content.IE5\UP25GL47\MC900436368[1].png"/>
          <p:cNvPicPr>
            <a:picLocks noChangeAspect="1" noChangeArrowheads="1"/>
          </p:cNvPicPr>
          <p:nvPr/>
        </p:nvPicPr>
        <p:blipFill>
          <a:blip r:embed="rId3" cstate="print"/>
          <a:srcRect/>
          <a:stretch>
            <a:fillRect/>
          </a:stretch>
        </p:blipFill>
        <p:spPr bwMode="auto">
          <a:xfrm>
            <a:off x="304800" y="304800"/>
            <a:ext cx="1714500" cy="1714500"/>
          </a:xfrm>
          <a:prstGeom prst="rect">
            <a:avLst/>
          </a:prstGeom>
          <a:noFill/>
        </p:spPr>
      </p:pic>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Conference 1884-1885</a:t>
            </a:r>
            <a:endParaRPr lang="en-US" dirty="0"/>
          </a:p>
        </p:txBody>
      </p:sp>
      <p:sp>
        <p:nvSpPr>
          <p:cNvPr id="3" name="Content Placeholder 2"/>
          <p:cNvSpPr>
            <a:spLocks noGrp="1"/>
          </p:cNvSpPr>
          <p:nvPr>
            <p:ph sz="half" idx="1"/>
          </p:nvPr>
        </p:nvSpPr>
        <p:spPr>
          <a:xfrm>
            <a:off x="228600" y="1600200"/>
            <a:ext cx="4267200" cy="4953000"/>
          </a:xfrm>
        </p:spPr>
        <p:txBody>
          <a:bodyPr>
            <a:normAutofit fontScale="55000" lnSpcReduction="20000"/>
          </a:bodyPr>
          <a:lstStyle/>
          <a:p>
            <a:r>
              <a:rPr lang="en-US" b="1" dirty="0" smtClean="0"/>
              <a:t>European rulers set rules for carving Africa</a:t>
            </a:r>
          </a:p>
          <a:p>
            <a:r>
              <a:rPr lang="en-US" dirty="0" smtClean="0"/>
              <a:t>14 states from Europe</a:t>
            </a:r>
          </a:p>
          <a:p>
            <a:r>
              <a:rPr lang="en-US" b="1" dirty="0" smtClean="0"/>
              <a:t>Not one African was present</a:t>
            </a:r>
          </a:p>
          <a:p>
            <a:r>
              <a:rPr lang="en-US" dirty="0" smtClean="0"/>
              <a:t>Any European state could establish colonies after notifying others of intentions</a:t>
            </a:r>
          </a:p>
          <a:p>
            <a:r>
              <a:rPr lang="en-US" dirty="0" smtClean="0"/>
              <a:t>Members spelled out noble-minded objectives for colonized lands:  </a:t>
            </a:r>
          </a:p>
          <a:p>
            <a:pPr lvl="1"/>
            <a:r>
              <a:rPr lang="en-US" dirty="0" smtClean="0"/>
              <a:t>End to slave trade</a:t>
            </a:r>
          </a:p>
          <a:p>
            <a:pPr lvl="1"/>
            <a:r>
              <a:rPr lang="en-US" dirty="0" smtClean="0"/>
              <a:t>Extension of Christianity</a:t>
            </a:r>
          </a:p>
          <a:p>
            <a:pPr lvl="1"/>
            <a:r>
              <a:rPr lang="en-US" dirty="0" smtClean="0"/>
              <a:t>Commerce and trade </a:t>
            </a:r>
          </a:p>
          <a:p>
            <a:r>
              <a:rPr lang="en-US" b="1" dirty="0" smtClean="0"/>
              <a:t>By 1900, all of the Africa taken except for Ethiopia (natives fought Italians to end) Liberia (US sets up for freed slaves)</a:t>
            </a:r>
          </a:p>
          <a:p>
            <a:pPr lvl="1"/>
            <a:r>
              <a:rPr lang="en-US" b="1" dirty="0" smtClean="0"/>
              <a:t>Battle of Adwa</a:t>
            </a:r>
          </a:p>
          <a:p>
            <a:r>
              <a:rPr lang="en-US" dirty="0" smtClean="0"/>
              <a:t>No thought to tribal boundaries so difficult for opposition</a:t>
            </a:r>
          </a:p>
          <a:p>
            <a:r>
              <a:rPr lang="en-US" b="1" dirty="0" smtClean="0"/>
              <a:t>For next 25 years, consolidated claims and impose colonial rule with the use of the latest weapons technology</a:t>
            </a:r>
          </a:p>
          <a:p>
            <a:r>
              <a:rPr lang="en-US" b="1" dirty="0" smtClean="0"/>
              <a:t>Often battles were one-sided</a:t>
            </a:r>
            <a:endParaRPr lang="en-US" b="1" dirty="0"/>
          </a:p>
        </p:txBody>
      </p:sp>
      <p:pic>
        <p:nvPicPr>
          <p:cNvPr id="5" name="Content Placeholder 4" descr="berlin conf..jpg"/>
          <p:cNvPicPr>
            <a:picLocks noGrp="1" noChangeAspect="1"/>
          </p:cNvPicPr>
          <p:nvPr>
            <p:ph sz="half" idx="2"/>
          </p:nvPr>
        </p:nvPicPr>
        <p:blipFill>
          <a:blip r:embed="rId2" cstate="print"/>
          <a:stretch>
            <a:fillRect/>
          </a:stretch>
        </p:blipFill>
        <p:spPr>
          <a:xfrm>
            <a:off x="4725232" y="1600200"/>
            <a:ext cx="3884535"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Systems of Rule in Africa</a:t>
            </a:r>
            <a:endParaRPr lang="en-US" dirty="0"/>
          </a:p>
        </p:txBody>
      </p:sp>
      <p:sp>
        <p:nvSpPr>
          <p:cNvPr id="5" name="Text Placeholder 4"/>
          <p:cNvSpPr>
            <a:spLocks noGrp="1"/>
          </p:cNvSpPr>
          <p:nvPr>
            <p:ph type="body" idx="1"/>
          </p:nvPr>
        </p:nvSpPr>
        <p:spPr/>
        <p:txBody>
          <a:bodyPr>
            <a:normAutofit/>
          </a:bodyPr>
          <a:lstStyle/>
          <a:p>
            <a:r>
              <a:rPr lang="en-US" dirty="0" smtClean="0"/>
              <a:t>Direct Rule			</a:t>
            </a:r>
            <a:endParaRPr lang="en-US" dirty="0"/>
          </a:p>
        </p:txBody>
      </p:sp>
      <p:sp>
        <p:nvSpPr>
          <p:cNvPr id="3" name="Content Placeholder 2"/>
          <p:cNvSpPr>
            <a:spLocks noGrp="1"/>
          </p:cNvSpPr>
          <p:nvPr>
            <p:ph sz="half" idx="2"/>
          </p:nvPr>
        </p:nvSpPr>
        <p:spPr>
          <a:xfrm>
            <a:off x="228600" y="2174874"/>
            <a:ext cx="4268788" cy="4302125"/>
          </a:xfrm>
        </p:spPr>
        <p:txBody>
          <a:bodyPr>
            <a:normAutofit fontScale="70000" lnSpcReduction="20000"/>
          </a:bodyPr>
          <a:lstStyle/>
          <a:p>
            <a:r>
              <a:rPr lang="en-US" b="1" dirty="0" smtClean="0"/>
              <a:t>French model</a:t>
            </a:r>
          </a:p>
          <a:p>
            <a:r>
              <a:rPr lang="en-US" dirty="0" smtClean="0"/>
              <a:t>Intentionally cut ethnic boundaries to weaken power</a:t>
            </a:r>
          </a:p>
          <a:p>
            <a:r>
              <a:rPr lang="en-US" dirty="0" smtClean="0"/>
              <a:t>Rulers replaced with Europeans </a:t>
            </a:r>
          </a:p>
          <a:p>
            <a:r>
              <a:rPr lang="en-US" dirty="0" smtClean="0"/>
              <a:t>Policy of “</a:t>
            </a:r>
            <a:r>
              <a:rPr lang="en-US" b="1" dirty="0" smtClean="0"/>
              <a:t>Paternalism”</a:t>
            </a:r>
          </a:p>
          <a:p>
            <a:pPr lvl="1"/>
            <a:r>
              <a:rPr lang="en-US" b="1" dirty="0" smtClean="0"/>
              <a:t>Govern in fatherly way by providing needs but not rights</a:t>
            </a:r>
          </a:p>
          <a:p>
            <a:r>
              <a:rPr lang="en-US" dirty="0" smtClean="0"/>
              <a:t>Policy of </a:t>
            </a:r>
            <a:r>
              <a:rPr lang="en-US" b="1" dirty="0" smtClean="0"/>
              <a:t>“assimilation”</a:t>
            </a:r>
          </a:p>
          <a:p>
            <a:pPr lvl="1"/>
            <a:r>
              <a:rPr lang="en-US" dirty="0" smtClean="0"/>
              <a:t>The population would be absorbed into French culture</a:t>
            </a:r>
          </a:p>
          <a:p>
            <a:pPr lvl="1"/>
            <a:r>
              <a:rPr lang="en-US" dirty="0" smtClean="0"/>
              <a:t>Tried to pattern all schools, courts, business after French institutions</a:t>
            </a:r>
          </a:p>
          <a:p>
            <a:pPr lvl="1"/>
            <a:r>
              <a:rPr lang="en-US" dirty="0" smtClean="0"/>
              <a:t>Did not work so settled on “association” which meant that they recognized African culture. However seen as inferior</a:t>
            </a:r>
          </a:p>
          <a:p>
            <a:r>
              <a:rPr lang="en-US" dirty="0" smtClean="0"/>
              <a:t>Justified as </a:t>
            </a:r>
            <a:r>
              <a:rPr lang="en-US" b="1" dirty="0" smtClean="0"/>
              <a:t>a “civilizing mission” </a:t>
            </a:r>
            <a:r>
              <a:rPr lang="en-US" dirty="0" smtClean="0"/>
              <a:t>but hard to find enough European personnel</a:t>
            </a:r>
          </a:p>
          <a:p>
            <a:r>
              <a:rPr lang="en-US" dirty="0" smtClean="0"/>
              <a:t>Ex. French West Africa </a:t>
            </a:r>
          </a:p>
          <a:p>
            <a:pPr lvl="1"/>
            <a:r>
              <a:rPr lang="en-US" dirty="0" smtClean="0"/>
              <a:t>3,600 Europeans rule 9 million Africans</a:t>
            </a:r>
            <a:endParaRPr lang="en-US" dirty="0"/>
          </a:p>
        </p:txBody>
      </p:sp>
      <p:sp>
        <p:nvSpPr>
          <p:cNvPr id="6" name="Text Placeholder 5"/>
          <p:cNvSpPr>
            <a:spLocks noGrp="1"/>
          </p:cNvSpPr>
          <p:nvPr>
            <p:ph type="body" sz="quarter" idx="3"/>
          </p:nvPr>
        </p:nvSpPr>
        <p:spPr/>
        <p:txBody>
          <a:bodyPr/>
          <a:lstStyle/>
          <a:p>
            <a:r>
              <a:rPr lang="en-US" dirty="0" smtClean="0"/>
              <a:t>Indirect Rule</a:t>
            </a:r>
            <a:endParaRPr lang="en-US" dirty="0"/>
          </a:p>
        </p:txBody>
      </p:sp>
      <p:sp>
        <p:nvSpPr>
          <p:cNvPr id="7" name="Content Placeholder 6"/>
          <p:cNvSpPr>
            <a:spLocks noGrp="1"/>
          </p:cNvSpPr>
          <p:nvPr>
            <p:ph sz="quarter" idx="4"/>
          </p:nvPr>
        </p:nvSpPr>
        <p:spPr/>
        <p:txBody>
          <a:bodyPr/>
          <a:lstStyle/>
          <a:p>
            <a:r>
              <a:rPr lang="en-US" dirty="0" smtClean="0"/>
              <a:t>British model</a:t>
            </a:r>
          </a:p>
          <a:p>
            <a:r>
              <a:rPr lang="en-US" dirty="0" smtClean="0"/>
              <a:t>Use existing tribal authorities</a:t>
            </a:r>
          </a:p>
          <a:p>
            <a:pPr lvl="1"/>
            <a:r>
              <a:rPr lang="en-US" dirty="0" smtClean="0"/>
              <a:t>Idea is to train them in British method of government</a:t>
            </a:r>
          </a:p>
          <a:p>
            <a:pPr lvl="1"/>
            <a:r>
              <a:rPr lang="en-US" dirty="0" smtClean="0"/>
              <a:t>Ex.  British protectorate over the Niger River delta (palm-oil)</a:t>
            </a:r>
          </a:p>
          <a:p>
            <a:r>
              <a:rPr lang="en-US" dirty="0" smtClean="0"/>
              <a:t>Worked well in highly organized African societies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32873599"/>
              </p:ext>
            </p:extLst>
          </p:nvPr>
        </p:nvGraphicFramePr>
        <p:xfrm>
          <a:off x="457200" y="1417638"/>
          <a:ext cx="8042274" cy="5400040"/>
        </p:xfrm>
        <a:graphic>
          <a:graphicData uri="http://schemas.openxmlformats.org/drawingml/2006/table">
            <a:tbl>
              <a:tblPr firstRow="1" bandRow="1">
                <a:tableStyleId>{5C22544A-7EE6-4342-B048-85BDC9FD1C3A}</a:tableStyleId>
              </a:tblPr>
              <a:tblGrid>
                <a:gridCol w="2680758"/>
                <a:gridCol w="2680758"/>
                <a:gridCol w="2680758"/>
              </a:tblGrid>
              <a:tr h="370840">
                <a:tc>
                  <a:txBody>
                    <a:bodyPr/>
                    <a:lstStyle/>
                    <a:p>
                      <a:r>
                        <a:rPr lang="en-US" dirty="0" smtClean="0"/>
                        <a:t>Form</a:t>
                      </a:r>
                      <a:endParaRPr lang="en-US" dirty="0"/>
                    </a:p>
                  </a:txBody>
                  <a:tcPr/>
                </a:tc>
                <a:tc>
                  <a:txBody>
                    <a:bodyPr/>
                    <a:lstStyle/>
                    <a:p>
                      <a:r>
                        <a:rPr lang="en-US" dirty="0" smtClean="0"/>
                        <a:t>Definition</a:t>
                      </a:r>
                      <a:endParaRPr lang="en-US" dirty="0"/>
                    </a:p>
                  </a:txBody>
                  <a:tcPr/>
                </a:tc>
                <a:tc>
                  <a:txBody>
                    <a:bodyPr/>
                    <a:lstStyle/>
                    <a:p>
                      <a:r>
                        <a:rPr lang="en-US" dirty="0" smtClean="0"/>
                        <a:t>Example</a:t>
                      </a:r>
                      <a:r>
                        <a:rPr lang="en-US" baseline="0" dirty="0" smtClean="0"/>
                        <a:t> </a:t>
                      </a:r>
                      <a:endParaRPr lang="en-US" dirty="0"/>
                    </a:p>
                  </a:txBody>
                  <a:tcPr/>
                </a:tc>
              </a:tr>
              <a:tr h="370840">
                <a:tc>
                  <a:txBody>
                    <a:bodyPr/>
                    <a:lstStyle/>
                    <a:p>
                      <a:r>
                        <a:rPr lang="en-US" b="1" dirty="0" smtClean="0"/>
                        <a:t>Colony</a:t>
                      </a:r>
                      <a:endParaRPr lang="en-US" b="1" dirty="0"/>
                    </a:p>
                  </a:txBody>
                  <a:tcPr/>
                </a:tc>
                <a:tc>
                  <a:txBody>
                    <a:bodyPr/>
                    <a:lstStyle/>
                    <a:p>
                      <a:r>
                        <a:rPr lang="en-US" dirty="0" smtClean="0"/>
                        <a:t>A Country</a:t>
                      </a:r>
                      <a:r>
                        <a:rPr lang="en-US" baseline="0" dirty="0" smtClean="0"/>
                        <a:t> or territory governed internally by a foreign power </a:t>
                      </a:r>
                      <a:endParaRPr lang="en-US" dirty="0"/>
                    </a:p>
                  </a:txBody>
                  <a:tcPr/>
                </a:tc>
                <a:tc>
                  <a:txBody>
                    <a:bodyPr/>
                    <a:lstStyle/>
                    <a:p>
                      <a:r>
                        <a:rPr lang="en-US" b="1" dirty="0" smtClean="0"/>
                        <a:t>Somaliland</a:t>
                      </a:r>
                      <a:r>
                        <a:rPr lang="en-US" baseline="0" dirty="0" smtClean="0"/>
                        <a:t> in East Africa was a </a:t>
                      </a:r>
                      <a:r>
                        <a:rPr lang="en-US" b="1" baseline="0" dirty="0" smtClean="0"/>
                        <a:t>French Colony </a:t>
                      </a:r>
                    </a:p>
                  </a:txBody>
                  <a:tcPr/>
                </a:tc>
              </a:tr>
              <a:tr h="370840">
                <a:tc>
                  <a:txBody>
                    <a:bodyPr/>
                    <a:lstStyle/>
                    <a:p>
                      <a:r>
                        <a:rPr lang="en-US" b="1" dirty="0" smtClean="0"/>
                        <a:t>Protectorate</a:t>
                      </a:r>
                      <a:endParaRPr lang="en-US" b="1" dirty="0"/>
                    </a:p>
                  </a:txBody>
                  <a:tcPr/>
                </a:tc>
                <a:tc>
                  <a:txBody>
                    <a:bodyPr/>
                    <a:lstStyle/>
                    <a:p>
                      <a:r>
                        <a:rPr lang="en-US" b="0" dirty="0" smtClean="0"/>
                        <a:t>A Country</a:t>
                      </a:r>
                      <a:r>
                        <a:rPr lang="en-US" b="0" baseline="0" dirty="0" smtClean="0"/>
                        <a:t> or territory with its own internal government but under the control of an outside power</a:t>
                      </a:r>
                      <a:endParaRPr lang="en-US" b="0" dirty="0"/>
                    </a:p>
                  </a:txBody>
                  <a:tcPr/>
                </a:tc>
                <a:tc>
                  <a:txBody>
                    <a:bodyPr/>
                    <a:lstStyle/>
                    <a:p>
                      <a:r>
                        <a:rPr lang="en-US" b="1" dirty="0" smtClean="0"/>
                        <a:t>Britain</a:t>
                      </a:r>
                      <a:r>
                        <a:rPr lang="en-US" b="0" dirty="0" smtClean="0"/>
                        <a:t> established a protectorate over</a:t>
                      </a:r>
                      <a:r>
                        <a:rPr lang="en-US" b="0" baseline="0" dirty="0" smtClean="0"/>
                        <a:t> the </a:t>
                      </a:r>
                      <a:r>
                        <a:rPr lang="en-US" b="1" baseline="0" dirty="0" smtClean="0"/>
                        <a:t>Niger River Delta </a:t>
                      </a:r>
                      <a:endParaRPr lang="en-US" b="1" dirty="0"/>
                    </a:p>
                  </a:txBody>
                  <a:tcPr/>
                </a:tc>
              </a:tr>
              <a:tr h="370840">
                <a:tc>
                  <a:txBody>
                    <a:bodyPr/>
                    <a:lstStyle/>
                    <a:p>
                      <a:r>
                        <a:rPr lang="en-US" b="1" dirty="0" smtClean="0"/>
                        <a:t>Sphere</a:t>
                      </a:r>
                      <a:r>
                        <a:rPr lang="en-US" b="1" baseline="0" dirty="0" smtClean="0"/>
                        <a:t> of Influence</a:t>
                      </a:r>
                      <a:endParaRPr lang="en-US" b="1" dirty="0"/>
                    </a:p>
                  </a:txBody>
                  <a:tcPr/>
                </a:tc>
                <a:tc>
                  <a:txBody>
                    <a:bodyPr/>
                    <a:lstStyle/>
                    <a:p>
                      <a:r>
                        <a:rPr lang="en-US" dirty="0" smtClean="0"/>
                        <a:t>An area in which an outside</a:t>
                      </a:r>
                      <a:r>
                        <a:rPr lang="en-US" baseline="0" dirty="0" smtClean="0"/>
                        <a:t> power claims exclusive investment of trading privileges</a:t>
                      </a:r>
                      <a:endParaRPr lang="en-US" dirty="0"/>
                    </a:p>
                  </a:txBody>
                  <a:tcPr/>
                </a:tc>
                <a:tc>
                  <a:txBody>
                    <a:bodyPr/>
                    <a:lstStyle/>
                    <a:p>
                      <a:r>
                        <a:rPr lang="en-US" b="1" dirty="0" smtClean="0"/>
                        <a:t>Liberia </a:t>
                      </a:r>
                      <a:r>
                        <a:rPr lang="en-US" dirty="0" smtClean="0"/>
                        <a:t>was under the sphere of influence of the </a:t>
                      </a:r>
                      <a:r>
                        <a:rPr lang="en-US" b="1" dirty="0" smtClean="0"/>
                        <a:t>United States</a:t>
                      </a:r>
                      <a:endParaRPr lang="en-US" b="1" dirty="0"/>
                    </a:p>
                  </a:txBody>
                  <a:tcPr/>
                </a:tc>
              </a:tr>
              <a:tr h="370840">
                <a:tc>
                  <a:txBody>
                    <a:bodyPr/>
                    <a:lstStyle/>
                    <a:p>
                      <a:r>
                        <a:rPr lang="en-US" b="1" dirty="0" smtClean="0"/>
                        <a:t>Economic Imperialism </a:t>
                      </a:r>
                      <a:endParaRPr lang="en-US" b="1" dirty="0"/>
                    </a:p>
                  </a:txBody>
                  <a:tcPr/>
                </a:tc>
                <a:tc>
                  <a:txBody>
                    <a:bodyPr/>
                    <a:lstStyle/>
                    <a:p>
                      <a:r>
                        <a:rPr lang="en-US" dirty="0" smtClean="0"/>
                        <a:t>An independent but less developed country controlled by private business interests rather than</a:t>
                      </a:r>
                      <a:r>
                        <a:rPr lang="en-US" baseline="0" dirty="0" smtClean="0"/>
                        <a:t> other governments</a:t>
                      </a:r>
                      <a:r>
                        <a:rPr lang="en-US" dirty="0" smtClean="0"/>
                        <a:t> </a:t>
                      </a:r>
                      <a:endParaRPr lang="en-US" dirty="0"/>
                    </a:p>
                  </a:txBody>
                  <a:tcPr/>
                </a:tc>
                <a:tc>
                  <a:txBody>
                    <a:bodyPr/>
                    <a:lstStyle/>
                    <a:p>
                      <a:r>
                        <a:rPr lang="en-US" dirty="0" smtClean="0"/>
                        <a:t>The Dole Fruit company controlled pineapple trade in</a:t>
                      </a:r>
                      <a:r>
                        <a:rPr lang="en-US" baseline="0" dirty="0" smtClean="0"/>
                        <a:t> </a:t>
                      </a:r>
                      <a:r>
                        <a:rPr lang="en-US" b="1" baseline="0" dirty="0" smtClean="0"/>
                        <a:t>Hawaii</a:t>
                      </a:r>
                      <a:endParaRPr lang="en-US" b="1" dirty="0"/>
                    </a:p>
                  </a:txBody>
                  <a:tcPr/>
                </a:tc>
              </a:tr>
            </a:tbl>
          </a:graphicData>
        </a:graphic>
      </p:graphicFrame>
      <p:sp>
        <p:nvSpPr>
          <p:cNvPr id="8" name="Title 7"/>
          <p:cNvSpPr>
            <a:spLocks noGrp="1"/>
          </p:cNvSpPr>
          <p:nvPr>
            <p:ph type="title"/>
          </p:nvPr>
        </p:nvSpPr>
        <p:spPr/>
        <p:txBody>
          <a:bodyPr/>
          <a:lstStyle/>
          <a:p>
            <a:r>
              <a:rPr lang="en-US" dirty="0" smtClean="0"/>
              <a:t>Imperialist Control</a:t>
            </a:r>
            <a:endParaRPr lang="en-US" dirty="0"/>
          </a:p>
        </p:txBody>
      </p:sp>
    </p:spTree>
    <p:extLst>
      <p:ext uri="{BB962C8B-B14F-4D97-AF65-F5344CB8AC3E}">
        <p14:creationId xmlns:p14="http://schemas.microsoft.com/office/powerpoint/2010/main" val="4203855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 Management</a:t>
            </a:r>
            <a:endParaRPr lang="en-US" dirty="0"/>
          </a:p>
        </p:txBody>
      </p:sp>
      <p:graphicFrame>
        <p:nvGraphicFramePr>
          <p:cNvPr id="3" name="Table 2"/>
          <p:cNvGraphicFramePr>
            <a:graphicFrameLocks noGrp="1"/>
          </p:cNvGraphicFramePr>
          <p:nvPr/>
        </p:nvGraphicFramePr>
        <p:xfrm>
          <a:off x="457200" y="1600200"/>
          <a:ext cx="8042276" cy="3845560"/>
        </p:xfrm>
        <a:graphic>
          <a:graphicData uri="http://schemas.openxmlformats.org/drawingml/2006/table">
            <a:tbl>
              <a:tblPr firstRow="1" bandRow="1">
                <a:tableStyleId>{21E4AEA4-8DFA-4A89-87EB-49C32662AFE0}</a:tableStyleId>
              </a:tblPr>
              <a:tblGrid>
                <a:gridCol w="4021138"/>
                <a:gridCol w="4021138"/>
              </a:tblGrid>
              <a:tr h="370840">
                <a:tc>
                  <a:txBody>
                    <a:bodyPr/>
                    <a:lstStyle/>
                    <a:p>
                      <a:r>
                        <a:rPr lang="en-US" dirty="0" smtClean="0"/>
                        <a:t>Indirect Control</a:t>
                      </a:r>
                      <a:endParaRPr lang="en-US" dirty="0"/>
                    </a:p>
                  </a:txBody>
                  <a:tcPr/>
                </a:tc>
                <a:tc>
                  <a:txBody>
                    <a:bodyPr/>
                    <a:lstStyle/>
                    <a:p>
                      <a:r>
                        <a:rPr lang="en-US" dirty="0" smtClean="0"/>
                        <a:t>Direct Control </a:t>
                      </a:r>
                      <a:endParaRPr lang="en-US" dirty="0"/>
                    </a:p>
                  </a:txBody>
                  <a:tcPr/>
                </a:tc>
              </a:tr>
              <a:tr h="370840">
                <a:tc>
                  <a:txBody>
                    <a:bodyPr/>
                    <a:lstStyle/>
                    <a:p>
                      <a:pPr marL="285750" indent="-285750">
                        <a:buFont typeface="Arial"/>
                        <a:buChar char="•"/>
                      </a:pPr>
                      <a:r>
                        <a:rPr lang="en-US" dirty="0" smtClean="0"/>
                        <a:t>Local government</a:t>
                      </a:r>
                      <a:r>
                        <a:rPr lang="en-US" baseline="0" dirty="0" smtClean="0"/>
                        <a:t> officials used</a:t>
                      </a:r>
                    </a:p>
                    <a:p>
                      <a:pPr marL="285750" indent="-285750">
                        <a:buFont typeface="Arial"/>
                        <a:buChar char="•"/>
                      </a:pPr>
                      <a:r>
                        <a:rPr lang="en-US" baseline="0" dirty="0" smtClean="0"/>
                        <a:t>Limited self-rule</a:t>
                      </a:r>
                    </a:p>
                    <a:p>
                      <a:pPr marL="285750" indent="-285750">
                        <a:buFont typeface="Arial"/>
                        <a:buChar char="•"/>
                      </a:pPr>
                      <a:r>
                        <a:rPr lang="en-US" dirty="0" smtClean="0"/>
                        <a:t>Goal: to develop future leaders</a:t>
                      </a:r>
                    </a:p>
                    <a:p>
                      <a:pPr marL="285750" indent="-285750">
                        <a:buFont typeface="Arial"/>
                        <a:buChar char="•"/>
                      </a:pPr>
                      <a:r>
                        <a:rPr lang="en-US" dirty="0" smtClean="0"/>
                        <a:t>Government institutions are based on European Styles</a:t>
                      </a:r>
                      <a:r>
                        <a:rPr lang="en-US" baseline="0" dirty="0" smtClean="0"/>
                        <a:t> but may have local rules</a:t>
                      </a:r>
                      <a:endParaRPr lang="en-US" dirty="0"/>
                    </a:p>
                  </a:txBody>
                  <a:tcPr/>
                </a:tc>
                <a:tc>
                  <a:txBody>
                    <a:bodyPr/>
                    <a:lstStyle/>
                    <a:p>
                      <a:pPr marL="285750" indent="-285750">
                        <a:buFont typeface="Arial"/>
                        <a:buChar char="•"/>
                      </a:pPr>
                      <a:r>
                        <a:rPr lang="en-US" dirty="0" smtClean="0"/>
                        <a:t>Foreign</a:t>
                      </a:r>
                      <a:r>
                        <a:rPr lang="en-US" baseline="0" dirty="0" smtClean="0"/>
                        <a:t> officials brought in to rule</a:t>
                      </a:r>
                    </a:p>
                    <a:p>
                      <a:pPr marL="285750" indent="-285750">
                        <a:buFont typeface="Arial"/>
                        <a:buChar char="•"/>
                      </a:pPr>
                      <a:r>
                        <a:rPr lang="en-US" baseline="0" dirty="0" smtClean="0"/>
                        <a:t>No self-rule</a:t>
                      </a:r>
                    </a:p>
                    <a:p>
                      <a:pPr marL="285750" indent="-285750">
                        <a:buFont typeface="Arial"/>
                        <a:buChar char="•"/>
                      </a:pPr>
                      <a:r>
                        <a:rPr lang="en-US" baseline="0" dirty="0" smtClean="0"/>
                        <a:t>Goal: assimilation</a:t>
                      </a:r>
                    </a:p>
                    <a:p>
                      <a:pPr marL="285750" indent="-285750">
                        <a:buFont typeface="Arial"/>
                        <a:buChar char="•"/>
                      </a:pPr>
                      <a:r>
                        <a:rPr lang="en-US" baseline="0" dirty="0" smtClean="0"/>
                        <a:t>Government institutions are based only on European styles</a:t>
                      </a:r>
                    </a:p>
                  </a:txBody>
                  <a:tcPr/>
                </a:tc>
              </a:tr>
              <a:tr h="370840">
                <a:tc>
                  <a:txBody>
                    <a:bodyPr/>
                    <a:lstStyle/>
                    <a:p>
                      <a:pPr marL="0" indent="0">
                        <a:buFont typeface="Arial"/>
                        <a:buNone/>
                      </a:pPr>
                      <a:r>
                        <a:rPr lang="en-US" i="1" dirty="0" smtClean="0"/>
                        <a:t>Examples</a:t>
                      </a:r>
                      <a:r>
                        <a:rPr lang="en-US" dirty="0" smtClean="0"/>
                        <a:t>: </a:t>
                      </a:r>
                    </a:p>
                    <a:p>
                      <a:pPr marL="285750" indent="-285750">
                        <a:buFont typeface="Arial"/>
                        <a:buChar char="•"/>
                      </a:pPr>
                      <a:r>
                        <a:rPr lang="en-US" dirty="0" smtClean="0"/>
                        <a:t>British colonies such as Nigeria, India, Burma</a:t>
                      </a:r>
                    </a:p>
                    <a:p>
                      <a:pPr marL="285750" indent="-285750">
                        <a:buFont typeface="Arial"/>
                        <a:buChar char="•"/>
                      </a:pPr>
                      <a:r>
                        <a:rPr lang="en-US" dirty="0" smtClean="0"/>
                        <a:t>U.S colonies on Pacific Islands</a:t>
                      </a:r>
                      <a:endParaRPr lang="en-US" dirty="0"/>
                    </a:p>
                  </a:txBody>
                  <a:tcPr/>
                </a:tc>
                <a:tc>
                  <a:txBody>
                    <a:bodyPr/>
                    <a:lstStyle/>
                    <a:p>
                      <a:r>
                        <a:rPr lang="en-US" i="1" dirty="0" smtClean="0"/>
                        <a:t>Examples:</a:t>
                      </a:r>
                    </a:p>
                    <a:p>
                      <a:pPr marL="285750" indent="-285750">
                        <a:buFont typeface="Arial"/>
                        <a:buChar char="•"/>
                      </a:pPr>
                      <a:r>
                        <a:rPr lang="en-US" i="0" dirty="0" smtClean="0"/>
                        <a:t>French colonies such</a:t>
                      </a:r>
                      <a:r>
                        <a:rPr lang="en-US" i="0" baseline="0" dirty="0" smtClean="0"/>
                        <a:t> as Somaliland, Vietnam</a:t>
                      </a:r>
                    </a:p>
                    <a:p>
                      <a:pPr marL="285750" indent="-285750">
                        <a:buFont typeface="Arial"/>
                        <a:buChar char="•"/>
                      </a:pPr>
                      <a:r>
                        <a:rPr lang="en-US" i="0" baseline="0" dirty="0" smtClean="0"/>
                        <a:t>German colonies such as German East Africa</a:t>
                      </a:r>
                    </a:p>
                    <a:p>
                      <a:pPr marL="285750" indent="-285750">
                        <a:buFont typeface="Arial"/>
                        <a:buChar char="•"/>
                      </a:pPr>
                      <a:r>
                        <a:rPr lang="en-US" i="0" baseline="0" dirty="0" smtClean="0"/>
                        <a:t>Portuguese colonies such as Angola</a:t>
                      </a:r>
                    </a:p>
                  </a:txBody>
                  <a:tcPr/>
                </a:tc>
              </a:tr>
            </a:tbl>
          </a:graphicData>
        </a:graphic>
      </p:graphicFrame>
    </p:spTree>
    <p:extLst>
      <p:ext uri="{BB962C8B-B14F-4D97-AF65-F5344CB8AC3E}">
        <p14:creationId xmlns:p14="http://schemas.microsoft.com/office/powerpoint/2010/main" val="96908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Unsuccessful Resistance:  </a:t>
            </a:r>
            <a:r>
              <a:rPr lang="en-US" dirty="0" err="1" smtClean="0"/>
              <a:t>Maji</a:t>
            </a:r>
            <a:r>
              <a:rPr lang="en-US" dirty="0" smtClean="0"/>
              <a:t> </a:t>
            </a:r>
            <a:r>
              <a:rPr lang="en-US" dirty="0" err="1" smtClean="0"/>
              <a:t>Maji</a:t>
            </a:r>
            <a:r>
              <a:rPr lang="en-US" dirty="0" smtClean="0"/>
              <a:t> Rebellion</a:t>
            </a:r>
            <a:endParaRPr lang="en-US" dirty="0"/>
          </a:p>
        </p:txBody>
      </p:sp>
      <p:pic>
        <p:nvPicPr>
          <p:cNvPr id="10" name="Content Placeholder 9" descr="Maji_maji.png"/>
          <p:cNvPicPr>
            <a:picLocks noGrp="1" noChangeAspect="1"/>
          </p:cNvPicPr>
          <p:nvPr>
            <p:ph sz="half" idx="1"/>
          </p:nvPr>
        </p:nvPicPr>
        <p:blipFill>
          <a:blip r:embed="rId2" cstate="print"/>
          <a:stretch>
            <a:fillRect/>
          </a:stretch>
        </p:blipFill>
        <p:spPr>
          <a:xfrm>
            <a:off x="533400" y="1680770"/>
            <a:ext cx="3048000" cy="4272767"/>
          </a:xfrm>
        </p:spPr>
      </p:pic>
      <p:sp>
        <p:nvSpPr>
          <p:cNvPr id="9" name="Content Placeholder 8"/>
          <p:cNvSpPr>
            <a:spLocks noGrp="1"/>
          </p:cNvSpPr>
          <p:nvPr>
            <p:ph sz="half" idx="2"/>
          </p:nvPr>
        </p:nvSpPr>
        <p:spPr>
          <a:xfrm>
            <a:off x="4648200" y="1600200"/>
            <a:ext cx="4038600" cy="5029200"/>
          </a:xfrm>
        </p:spPr>
        <p:txBody>
          <a:bodyPr>
            <a:normAutofit fontScale="77500" lnSpcReduction="20000"/>
          </a:bodyPr>
          <a:lstStyle/>
          <a:p>
            <a:r>
              <a:rPr lang="en-US" b="1" dirty="0" smtClean="0"/>
              <a:t>Africans in German East Africa</a:t>
            </a:r>
          </a:p>
          <a:p>
            <a:r>
              <a:rPr lang="en-US" dirty="0" smtClean="0"/>
              <a:t>African villagers resisted the Germans’ insistence that they plant cotton for export rather than food crops</a:t>
            </a:r>
          </a:p>
          <a:p>
            <a:r>
              <a:rPr lang="en-US" dirty="0" smtClean="0"/>
              <a:t>1905, the belief in a magic water “</a:t>
            </a:r>
            <a:r>
              <a:rPr lang="en-US" dirty="0" err="1" smtClean="0"/>
              <a:t>maji</a:t>
            </a:r>
            <a:r>
              <a:rPr lang="en-US" dirty="0" smtClean="0"/>
              <a:t> </a:t>
            </a:r>
            <a:r>
              <a:rPr lang="en-US" dirty="0" err="1" smtClean="0"/>
              <a:t>maji</a:t>
            </a:r>
            <a:r>
              <a:rPr lang="en-US" dirty="0" smtClean="0"/>
              <a:t>” would turn German bullets into water</a:t>
            </a:r>
          </a:p>
          <a:p>
            <a:r>
              <a:rPr lang="en-US" dirty="0" smtClean="0"/>
              <a:t>Resistance fighters armed w/ spears and protected by the magic water attack the Germans</a:t>
            </a:r>
          </a:p>
          <a:p>
            <a:r>
              <a:rPr lang="en-US" dirty="0" smtClean="0"/>
              <a:t>Germans recorded 26,000 resisters were dead</a:t>
            </a:r>
          </a:p>
          <a:p>
            <a:r>
              <a:rPr lang="en-US" dirty="0" smtClean="0"/>
              <a:t>2x more die from a famine after the rebellion</a:t>
            </a:r>
          </a:p>
          <a:p>
            <a:pPr>
              <a:buNone/>
            </a:pPr>
            <a:endParaRPr lang="en-US" dirty="0"/>
          </a:p>
        </p:txBody>
      </p:sp>
      <p:sp>
        <p:nvSpPr>
          <p:cNvPr id="11" name="TextBox 10"/>
          <p:cNvSpPr txBox="1"/>
          <p:nvPr/>
        </p:nvSpPr>
        <p:spPr>
          <a:xfrm>
            <a:off x="457200" y="6324600"/>
            <a:ext cx="3528530" cy="369332"/>
          </a:xfrm>
          <a:prstGeom prst="rect">
            <a:avLst/>
          </a:prstGeom>
          <a:noFill/>
        </p:spPr>
        <p:txBody>
          <a:bodyPr wrap="none" rtlCol="0">
            <a:spAutoFit/>
          </a:bodyPr>
          <a:lstStyle/>
          <a:p>
            <a:r>
              <a:rPr lang="en-US" dirty="0" smtClean="0"/>
              <a:t>Prisoners of the </a:t>
            </a:r>
            <a:r>
              <a:rPr lang="en-US" dirty="0" err="1" smtClean="0"/>
              <a:t>Maji</a:t>
            </a:r>
            <a:r>
              <a:rPr lang="en-US" dirty="0" smtClean="0"/>
              <a:t> </a:t>
            </a:r>
            <a:r>
              <a:rPr lang="en-US" dirty="0" err="1" smtClean="0"/>
              <a:t>Maji</a:t>
            </a:r>
            <a:r>
              <a:rPr lang="en-US" dirty="0" smtClean="0"/>
              <a:t> Rebellion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Ethiopia</a:t>
            </a:r>
            <a:endParaRPr lang="en-US" dirty="0"/>
          </a:p>
        </p:txBody>
      </p:sp>
      <p:sp>
        <p:nvSpPr>
          <p:cNvPr id="3" name="Content Placeholder 2"/>
          <p:cNvSpPr>
            <a:spLocks noGrp="1"/>
          </p:cNvSpPr>
          <p:nvPr>
            <p:ph sz="half" idx="1"/>
          </p:nvPr>
        </p:nvSpPr>
        <p:spPr>
          <a:xfrm>
            <a:off x="152400" y="1600200"/>
            <a:ext cx="4343400" cy="4525963"/>
          </a:xfrm>
        </p:spPr>
        <p:txBody>
          <a:bodyPr>
            <a:normAutofit fontScale="77500" lnSpcReduction="20000"/>
          </a:bodyPr>
          <a:lstStyle/>
          <a:p>
            <a:r>
              <a:rPr lang="en-US" b="1" dirty="0" smtClean="0"/>
              <a:t>Only African nation to successfully resist </a:t>
            </a:r>
          </a:p>
          <a:p>
            <a:r>
              <a:rPr lang="en-US" dirty="0" smtClean="0"/>
              <a:t>Victory due to the emperor, </a:t>
            </a:r>
            <a:r>
              <a:rPr lang="en-US" b="1" dirty="0" err="1" smtClean="0"/>
              <a:t>Menelik</a:t>
            </a:r>
            <a:r>
              <a:rPr lang="en-US" b="1" dirty="0" smtClean="0"/>
              <a:t> II</a:t>
            </a:r>
          </a:p>
          <a:p>
            <a:r>
              <a:rPr lang="en-US" b="1" dirty="0" smtClean="0"/>
              <a:t>Italians, French, and British all were striving to bring Ethiopia into their sphere of influence</a:t>
            </a:r>
          </a:p>
          <a:p>
            <a:r>
              <a:rPr lang="en-US" dirty="0" smtClean="0"/>
              <a:t>Russia and France sold modern weapons to them</a:t>
            </a:r>
          </a:p>
          <a:p>
            <a:r>
              <a:rPr lang="en-US" dirty="0" err="1" smtClean="0"/>
              <a:t>Menelik</a:t>
            </a:r>
            <a:r>
              <a:rPr lang="en-US" dirty="0" smtClean="0"/>
              <a:t> was about to sign a treaty with Italy to give up a small part of Ethiopia when Italy invades from north</a:t>
            </a:r>
          </a:p>
          <a:p>
            <a:r>
              <a:rPr lang="en-US" b="1" dirty="0" smtClean="0"/>
              <a:t>Battle of Adwa</a:t>
            </a:r>
          </a:p>
          <a:p>
            <a:pPr lvl="1"/>
            <a:r>
              <a:rPr lang="en-US" dirty="0" smtClean="0"/>
              <a:t>Ethiopian forces defeat the Italians</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European Imperialism in Pacific</a:t>
            </a:r>
            <a:endParaRPr lang="en-US" dirty="0"/>
          </a:p>
        </p:txBody>
      </p:sp>
      <p:sp>
        <p:nvSpPr>
          <p:cNvPr id="8" name="Content Placeholder 7"/>
          <p:cNvSpPr>
            <a:spLocks noGrp="1"/>
          </p:cNvSpPr>
          <p:nvPr>
            <p:ph sz="half" idx="1"/>
          </p:nvPr>
        </p:nvSpPr>
        <p:spPr>
          <a:xfrm>
            <a:off x="0" y="1524000"/>
            <a:ext cx="4191000" cy="5105400"/>
          </a:xfrm>
        </p:spPr>
        <p:txBody>
          <a:bodyPr>
            <a:normAutofit fontScale="55000" lnSpcReduction="20000"/>
          </a:bodyPr>
          <a:lstStyle/>
          <a:p>
            <a:r>
              <a:rPr lang="en-US" sz="4200" b="1" dirty="0" smtClean="0"/>
              <a:t>Australia</a:t>
            </a:r>
          </a:p>
          <a:p>
            <a:r>
              <a:rPr lang="en-US" sz="3400" dirty="0" smtClean="0"/>
              <a:t>James Cook  explores in 1770</a:t>
            </a:r>
          </a:p>
          <a:p>
            <a:r>
              <a:rPr lang="en-US" sz="3400" b="1" dirty="0" smtClean="0"/>
              <a:t>1778 British fleet arrives at Botany Bay with 1,044 people</a:t>
            </a:r>
          </a:p>
          <a:p>
            <a:pPr lvl="1"/>
            <a:r>
              <a:rPr lang="en-US" sz="3400" b="1" dirty="0" smtClean="0"/>
              <a:t>696 convicted criminals</a:t>
            </a:r>
          </a:p>
          <a:p>
            <a:pPr lvl="1"/>
            <a:r>
              <a:rPr lang="en-US" sz="3400" dirty="0" smtClean="0"/>
              <a:t>348 free individuals </a:t>
            </a:r>
          </a:p>
          <a:p>
            <a:r>
              <a:rPr lang="en-US" sz="3400" dirty="0" smtClean="0"/>
              <a:t>By 1830’s, voluntary migrants outnumber convicts</a:t>
            </a:r>
          </a:p>
          <a:p>
            <a:pPr lvl="1"/>
            <a:r>
              <a:rPr lang="en-US" sz="3000" dirty="0" smtClean="0"/>
              <a:t>Discovery of gold in 1851 also</a:t>
            </a:r>
          </a:p>
          <a:p>
            <a:r>
              <a:rPr lang="en-US" sz="3400" b="1" dirty="0" smtClean="0"/>
              <a:t>Aborigines</a:t>
            </a:r>
          </a:p>
          <a:p>
            <a:r>
              <a:rPr lang="en-US" sz="3400" dirty="0" smtClean="0"/>
              <a:t>Population devastated by smallpox and measles</a:t>
            </a:r>
          </a:p>
          <a:p>
            <a:r>
              <a:rPr lang="en-US" sz="3400" dirty="0" smtClean="0"/>
              <a:t>British settlers consider Australia to be </a:t>
            </a:r>
            <a:r>
              <a:rPr lang="en-US" sz="3400" b="1" dirty="0" smtClean="0"/>
              <a:t>“land belonging to no one” b/c aborigines were nomadic </a:t>
            </a:r>
          </a:p>
          <a:p>
            <a:r>
              <a:rPr lang="en-US" sz="3400" b="1" dirty="0" smtClean="0"/>
              <a:t>Pushed them to the desert regions</a:t>
            </a:r>
          </a:p>
          <a:p>
            <a:pPr lvl="1"/>
            <a:endParaRPr lang="en-US" dirty="0" smtClean="0"/>
          </a:p>
          <a:p>
            <a:pPr lvl="1"/>
            <a:endParaRPr lang="en-US" dirty="0" smtClean="0"/>
          </a:p>
          <a:p>
            <a:endParaRPr lang="en-US" dirty="0"/>
          </a:p>
        </p:txBody>
      </p:sp>
      <p:sp>
        <p:nvSpPr>
          <p:cNvPr id="2" name="Content Placeholder 1"/>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United States:  Imperialism</a:t>
            </a:r>
            <a:endParaRPr lang="en-US" dirty="0"/>
          </a:p>
        </p:txBody>
      </p:sp>
      <p:sp>
        <p:nvSpPr>
          <p:cNvPr id="7" name="Content Placeholder 6"/>
          <p:cNvSpPr>
            <a:spLocks noGrp="1"/>
          </p:cNvSpPr>
          <p:nvPr>
            <p:ph sz="half" idx="1"/>
          </p:nvPr>
        </p:nvSpPr>
        <p:spPr>
          <a:xfrm>
            <a:off x="304800" y="1600200"/>
            <a:ext cx="5562600" cy="5029200"/>
          </a:xfrm>
        </p:spPr>
        <p:txBody>
          <a:bodyPr>
            <a:normAutofit fontScale="55000" lnSpcReduction="20000"/>
          </a:bodyPr>
          <a:lstStyle/>
          <a:p>
            <a:r>
              <a:rPr lang="en-US" b="1" dirty="0" smtClean="0"/>
              <a:t>Manifest Destiny </a:t>
            </a:r>
          </a:p>
          <a:p>
            <a:pPr lvl="1"/>
            <a:r>
              <a:rPr lang="en-US" dirty="0" smtClean="0"/>
              <a:t>Brought almost all of temperate regions of N. America as the US</a:t>
            </a:r>
          </a:p>
          <a:p>
            <a:pPr lvl="1"/>
            <a:r>
              <a:rPr lang="en-US" dirty="0" smtClean="0"/>
              <a:t>Similar example to Australia :  Native Americans pushed to marginal lands and reservations</a:t>
            </a:r>
          </a:p>
          <a:p>
            <a:pPr lvl="1"/>
            <a:r>
              <a:rPr lang="en-US" dirty="0" smtClean="0"/>
              <a:t>Also purchase Alaska 1867 from Russia as territory, Hawaii annexed in 1898 </a:t>
            </a:r>
          </a:p>
          <a:p>
            <a:pPr lvl="2"/>
            <a:r>
              <a:rPr lang="en-US" dirty="0" smtClean="0"/>
              <a:t>Sugarcane plantations in Hawaii</a:t>
            </a:r>
          </a:p>
          <a:p>
            <a:r>
              <a:rPr lang="en-US" b="1" dirty="0" smtClean="0"/>
              <a:t>Monroe Doctrine 1823</a:t>
            </a:r>
          </a:p>
          <a:p>
            <a:pPr lvl="1"/>
            <a:r>
              <a:rPr lang="en-US" dirty="0" smtClean="0"/>
              <a:t>Warns European states that Western Hemisphere is off limit</a:t>
            </a:r>
          </a:p>
          <a:p>
            <a:pPr lvl="1"/>
            <a:r>
              <a:rPr lang="en-US" dirty="0" smtClean="0"/>
              <a:t>Justification for U.S. intervention in hemisphere</a:t>
            </a:r>
          </a:p>
          <a:p>
            <a:pPr lvl="1"/>
            <a:r>
              <a:rPr lang="en-US" dirty="0" smtClean="0"/>
              <a:t>Benefits US entrepreneurs and resources</a:t>
            </a:r>
          </a:p>
          <a:p>
            <a:r>
              <a:rPr lang="en-US" b="1" dirty="0" smtClean="0"/>
              <a:t>Spanish American War</a:t>
            </a:r>
          </a:p>
          <a:p>
            <a:pPr lvl="1"/>
            <a:r>
              <a:rPr lang="en-US" dirty="0" smtClean="0"/>
              <a:t>Defeated Spain and gained Guam, Philippines, Puerto Rico</a:t>
            </a:r>
          </a:p>
          <a:p>
            <a:pPr lvl="1"/>
            <a:r>
              <a:rPr lang="en-US" dirty="0" smtClean="0"/>
              <a:t>Cuba gained independence</a:t>
            </a:r>
            <a:endParaRPr lang="en-US" b="1" dirty="0" smtClean="0"/>
          </a:p>
          <a:p>
            <a:r>
              <a:rPr lang="en-US" b="1" dirty="0" smtClean="0"/>
              <a:t>Panama Canal</a:t>
            </a:r>
          </a:p>
          <a:p>
            <a:pPr lvl="1"/>
            <a:r>
              <a:rPr lang="en-US" dirty="0" smtClean="0"/>
              <a:t>Built by US in 1904-1914</a:t>
            </a:r>
          </a:p>
          <a:p>
            <a:pPr lvl="1"/>
            <a:r>
              <a:rPr lang="en-US" dirty="0" smtClean="0"/>
              <a:t>Allowed b/c of the </a:t>
            </a:r>
            <a:r>
              <a:rPr lang="en-US" b="1" dirty="0" smtClean="0"/>
              <a:t>Roosevelt Corollary:  Exerted the right to intervene in the domestic affairs of nations within the hemisphere if they demonstrated an inability to maintain security deemed necessary to protect US investments </a:t>
            </a:r>
          </a:p>
          <a:p>
            <a:pPr lvl="2"/>
            <a:r>
              <a:rPr lang="en-US" b="1" dirty="0" smtClean="0"/>
              <a:t>We helped rebels establish the breakaway state of Panama from Colombia in 1903</a:t>
            </a:r>
          </a:p>
          <a:p>
            <a:pPr lvl="1"/>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562600" y="2286000"/>
            <a:ext cx="3310003" cy="3234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Legacies of Imperialism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Increase in TRADE</a:t>
            </a:r>
          </a:p>
          <a:p>
            <a:pPr marL="514350" indent="-514350">
              <a:buFont typeface="+mj-lt"/>
              <a:buAutoNum type="arabicPeriod"/>
            </a:pPr>
            <a:r>
              <a:rPr lang="en-US" b="1" dirty="0" smtClean="0"/>
              <a:t>Increase in MIGRATION</a:t>
            </a:r>
          </a:p>
          <a:p>
            <a:pPr marL="514350" indent="-514350">
              <a:buFont typeface="+mj-lt"/>
              <a:buAutoNum type="arabicPeriod"/>
            </a:pPr>
            <a:r>
              <a:rPr lang="en-US" b="1" dirty="0" smtClean="0"/>
              <a:t>Colonial CONFLICT</a:t>
            </a:r>
          </a:p>
          <a:p>
            <a:pPr marL="514350" indent="-514350">
              <a:buFont typeface="+mj-lt"/>
              <a:buAutoNum type="arabicPeriod"/>
            </a:pPr>
            <a:r>
              <a:rPr lang="en-US" b="1" dirty="0" smtClean="0"/>
              <a:t>RACISM</a:t>
            </a:r>
          </a:p>
          <a:p>
            <a:pPr marL="514350" indent="-514350">
              <a:buFont typeface="+mj-lt"/>
              <a:buAutoNum type="arabicPeriod"/>
            </a:pPr>
            <a:r>
              <a:rPr lang="en-US" b="1" dirty="0" smtClean="0"/>
              <a:t>NATIONALISM</a:t>
            </a:r>
          </a:p>
          <a:p>
            <a:pPr marL="514350" indent="-514350">
              <a:buFont typeface="+mj-lt"/>
              <a:buAutoNum type="arabicPeriod"/>
            </a:pPr>
            <a:r>
              <a:rPr lang="en-US" b="1" dirty="0" smtClean="0"/>
              <a:t>ANTICOLONIAL MOVEMENTS</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Motives</a:t>
            </a:r>
            <a:endParaRPr lang="en-US" dirty="0"/>
          </a:p>
        </p:txBody>
      </p:sp>
      <p:sp>
        <p:nvSpPr>
          <p:cNvPr id="3" name="Content Placeholder 2"/>
          <p:cNvSpPr>
            <a:spLocks noGrp="1"/>
          </p:cNvSpPr>
          <p:nvPr>
            <p:ph sz="half" idx="1"/>
          </p:nvPr>
        </p:nvSpPr>
        <p:spPr/>
        <p:txBody>
          <a:bodyPr/>
          <a:lstStyle/>
          <a:p>
            <a:r>
              <a:rPr lang="en-US" b="1" dirty="0" smtClean="0"/>
              <a:t>Geopolitical Reasons </a:t>
            </a:r>
          </a:p>
          <a:p>
            <a:r>
              <a:rPr lang="en-US" dirty="0" smtClean="0"/>
              <a:t>Strategic location:  Harbor, port control </a:t>
            </a:r>
          </a:p>
          <a:p>
            <a:r>
              <a:rPr lang="en-US" dirty="0" smtClean="0"/>
              <a:t>Locate naval ships, control sea lanes</a:t>
            </a:r>
          </a:p>
          <a:p>
            <a:endParaRPr lang="en-US" dirty="0" smtClean="0"/>
          </a:p>
          <a:p>
            <a:r>
              <a:rPr lang="en-US" dirty="0" smtClean="0"/>
              <a:t>Think “Suez Canal” or “Panama Canal” or Hawaiian islands</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00600" y="1524000"/>
            <a:ext cx="3938015" cy="4343400"/>
          </a:xfrm>
          <a:prstGeom prst="rect">
            <a:avLst/>
          </a:prstGeom>
          <a:noFill/>
          <a:ln w="9525">
            <a:noFill/>
            <a:miter lim="800000"/>
            <a:headEnd/>
            <a:tailEnd/>
          </a:ln>
        </p:spPr>
      </p:pic>
      <p:sp>
        <p:nvSpPr>
          <p:cNvPr id="6" name="TextBox 5"/>
          <p:cNvSpPr txBox="1"/>
          <p:nvPr/>
        </p:nvSpPr>
        <p:spPr>
          <a:xfrm>
            <a:off x="4953000" y="6019800"/>
            <a:ext cx="3886200" cy="369332"/>
          </a:xfrm>
          <a:prstGeom prst="rect">
            <a:avLst/>
          </a:prstGeom>
          <a:noFill/>
        </p:spPr>
        <p:txBody>
          <a:bodyPr wrap="square" rtlCol="0">
            <a:spAutoFit/>
          </a:bodyPr>
          <a:lstStyle/>
          <a:p>
            <a:r>
              <a:rPr lang="en-US" dirty="0" smtClean="0"/>
              <a:t>Suez Canal was completed in 1869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TRADE </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Global trade surged during the 19</a:t>
            </a:r>
            <a:r>
              <a:rPr lang="en-US" b="1" baseline="30000" dirty="0" smtClean="0"/>
              <a:t>th</a:t>
            </a:r>
            <a:r>
              <a:rPr lang="en-US" b="1" dirty="0" smtClean="0"/>
              <a:t> &amp; 20</a:t>
            </a:r>
            <a:r>
              <a:rPr lang="en-US" b="1" baseline="30000" dirty="0" smtClean="0"/>
              <a:t>th</a:t>
            </a:r>
            <a:r>
              <a:rPr lang="en-US" b="1" dirty="0" smtClean="0"/>
              <a:t> centuries</a:t>
            </a:r>
          </a:p>
          <a:p>
            <a:r>
              <a:rPr lang="en-US" dirty="0" smtClean="0"/>
              <a:t>Advantage to the colonial power</a:t>
            </a:r>
          </a:p>
          <a:p>
            <a:r>
              <a:rPr lang="en-US" b="1" dirty="0" smtClean="0"/>
              <a:t>Timber</a:t>
            </a:r>
          </a:p>
          <a:p>
            <a:r>
              <a:rPr lang="en-US" b="1" dirty="0" smtClean="0"/>
              <a:t>Rubber</a:t>
            </a:r>
          </a:p>
          <a:p>
            <a:r>
              <a:rPr lang="en-US" b="1" dirty="0" smtClean="0"/>
              <a:t>Petroleum</a:t>
            </a:r>
          </a:p>
          <a:p>
            <a:r>
              <a:rPr lang="en-US" b="1" dirty="0" smtClean="0"/>
              <a:t>Gold</a:t>
            </a:r>
          </a:p>
          <a:p>
            <a:r>
              <a:rPr lang="en-US" b="1" dirty="0" smtClean="0"/>
              <a:t>Silver</a:t>
            </a:r>
          </a:p>
          <a:p>
            <a:r>
              <a:rPr lang="en-US" b="1" dirty="0" smtClean="0"/>
              <a:t>Diamonds</a:t>
            </a:r>
          </a:p>
          <a:p>
            <a:r>
              <a:rPr lang="en-US" b="1" dirty="0" smtClean="0"/>
              <a:t>Coffee</a:t>
            </a:r>
          </a:p>
          <a:p>
            <a:r>
              <a:rPr lang="en-US" b="1" dirty="0" smtClean="0"/>
              <a:t>Te</a:t>
            </a:r>
            <a:r>
              <a:rPr lang="en-US" dirty="0" smtClean="0"/>
              <a:t>a</a:t>
            </a:r>
          </a:p>
          <a:p>
            <a:r>
              <a:rPr lang="en-US" dirty="0" smtClean="0"/>
              <a:t>Forces the people to export what they have instead of keeping it</a:t>
            </a:r>
          </a:p>
          <a:p>
            <a:pPr lvl="1"/>
            <a:r>
              <a:rPr lang="en-US" dirty="0" smtClean="0"/>
              <a:t>Ex. Cotton in India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Migrations</a:t>
            </a:r>
            <a:endParaRPr lang="en-US" dirty="0"/>
          </a:p>
        </p:txBody>
      </p:sp>
      <p:sp>
        <p:nvSpPr>
          <p:cNvPr id="3" name="Content Placeholder 2"/>
          <p:cNvSpPr>
            <a:spLocks noGrp="1"/>
          </p:cNvSpPr>
          <p:nvPr>
            <p:ph sz="half" idx="1"/>
          </p:nvPr>
        </p:nvSpPr>
        <p:spPr>
          <a:xfrm>
            <a:off x="457200" y="1600200"/>
            <a:ext cx="4495800" cy="5105400"/>
          </a:xfrm>
        </p:spPr>
        <p:txBody>
          <a:bodyPr>
            <a:normAutofit fontScale="62500" lnSpcReduction="20000"/>
          </a:bodyPr>
          <a:lstStyle/>
          <a:p>
            <a:pPr marL="514350" indent="-514350">
              <a:buFont typeface="+mj-lt"/>
              <a:buAutoNum type="arabicPeriod"/>
            </a:pPr>
            <a:r>
              <a:rPr lang="en-US" b="1" dirty="0" smtClean="0"/>
              <a:t>European Migration</a:t>
            </a:r>
          </a:p>
          <a:p>
            <a:pPr lvl="1"/>
            <a:r>
              <a:rPr lang="en-US" dirty="0" smtClean="0"/>
              <a:t>50 million migrated b/n 1800-1914</a:t>
            </a:r>
          </a:p>
          <a:p>
            <a:pPr lvl="1"/>
            <a:r>
              <a:rPr lang="en-US" dirty="0" smtClean="0"/>
              <a:t>½ of these to US</a:t>
            </a:r>
          </a:p>
          <a:p>
            <a:pPr lvl="1"/>
            <a:r>
              <a:rPr lang="en-US" dirty="0" smtClean="0"/>
              <a:t>Most became cultivators, herders, or skilled laborers</a:t>
            </a:r>
          </a:p>
          <a:p>
            <a:pPr marL="514350" indent="-514350">
              <a:buFont typeface="+mj-lt"/>
              <a:buAutoNum type="arabicPeriod"/>
            </a:pPr>
            <a:r>
              <a:rPr lang="en-US" b="1" dirty="0" smtClean="0"/>
              <a:t>Indentured Labor</a:t>
            </a:r>
          </a:p>
          <a:p>
            <a:pPr lvl="1"/>
            <a:r>
              <a:rPr lang="en-US" dirty="0" smtClean="0"/>
              <a:t>2.5 million during 1820-1914</a:t>
            </a:r>
          </a:p>
          <a:p>
            <a:pPr lvl="1"/>
            <a:r>
              <a:rPr lang="en-US" dirty="0" smtClean="0"/>
              <a:t>Slavery in decline but still need labor </a:t>
            </a:r>
          </a:p>
          <a:p>
            <a:pPr lvl="1"/>
            <a:r>
              <a:rPr lang="en-US" dirty="0" smtClean="0"/>
              <a:t>Offer free passage, provide shelter, clothing, food, modest compensation if commit to 5-7 years of labor</a:t>
            </a:r>
          </a:p>
          <a:p>
            <a:pPr lvl="1"/>
            <a:r>
              <a:rPr lang="en-US" dirty="0" smtClean="0"/>
              <a:t>Most from India</a:t>
            </a:r>
          </a:p>
          <a:p>
            <a:pPr lvl="1"/>
            <a:r>
              <a:rPr lang="en-US" dirty="0" smtClean="0"/>
              <a:t>China, Japan, Java, Africa also</a:t>
            </a:r>
          </a:p>
          <a:p>
            <a:pPr lvl="1"/>
            <a:r>
              <a:rPr lang="en-US" dirty="0" smtClean="0"/>
              <a:t>Tropical and subtropical</a:t>
            </a:r>
          </a:p>
          <a:p>
            <a:r>
              <a:rPr lang="en-US" b="1" dirty="0" smtClean="0"/>
              <a:t>Empire and Migration</a:t>
            </a:r>
          </a:p>
          <a:p>
            <a:pPr lvl="1"/>
            <a:r>
              <a:rPr lang="en-US" dirty="0" smtClean="0"/>
              <a:t>Imperialists recruit people to their lands</a:t>
            </a:r>
          </a:p>
          <a:p>
            <a:r>
              <a:rPr lang="en-US" b="1" dirty="0" smtClean="0"/>
              <a:t>19</a:t>
            </a:r>
            <a:r>
              <a:rPr lang="en-US" b="1" baseline="30000" dirty="0" smtClean="0"/>
              <a:t>th</a:t>
            </a:r>
            <a:r>
              <a:rPr lang="en-US" b="1" dirty="0" smtClean="0"/>
              <a:t> century migrations influenced societies because large communities of people with distinctive ethnic identities are in lands far from their homes</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334000" y="4267200"/>
            <a:ext cx="3550920" cy="22193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486400" y="1524000"/>
            <a:ext cx="3276600" cy="243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a:t>
            </a:r>
            <a:r>
              <a:rPr lang="en-US" baseline="30000" dirty="0" smtClean="0"/>
              <a:t>th</a:t>
            </a:r>
            <a:r>
              <a:rPr lang="en-US" dirty="0" smtClean="0"/>
              <a:t> Century Emigration from China and India</a:t>
            </a:r>
            <a:endParaRPr lang="en-US" dirty="0"/>
          </a:p>
        </p:txBody>
      </p:sp>
      <p:sp>
        <p:nvSpPr>
          <p:cNvPr id="3" name="Content Placeholder 2"/>
          <p:cNvSpPr>
            <a:spLocks noGrp="1"/>
          </p:cNvSpPr>
          <p:nvPr>
            <p:ph idx="1"/>
          </p:nvPr>
        </p:nvSpPr>
        <p:spPr/>
        <p:txBody>
          <a:bodyPr/>
          <a:lstStyle/>
          <a:p>
            <a:r>
              <a:rPr lang="en-US" dirty="0" smtClean="0"/>
              <a:t>Labor shortages in plantation agriculture, the mineral extraction industry, and transportation projects led to large migrations of the Chinese and Indians to migrate </a:t>
            </a:r>
          </a:p>
          <a:p>
            <a:endParaRPr lang="en-US" dirty="0"/>
          </a:p>
          <a:p>
            <a:pPr marL="0" indent="0">
              <a:buNone/>
            </a:pPr>
            <a:endParaRPr lang="en-US" dirty="0"/>
          </a:p>
        </p:txBody>
      </p:sp>
    </p:spTree>
    <p:extLst>
      <p:ext uri="{BB962C8B-B14F-4D97-AF65-F5344CB8AC3E}">
        <p14:creationId xmlns:p14="http://schemas.microsoft.com/office/powerpoint/2010/main" val="279093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Motives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Christian missionaries sought to converts in Africa and Asia</a:t>
            </a:r>
          </a:p>
          <a:p>
            <a:pPr lvl="1"/>
            <a:r>
              <a:rPr lang="en-US" dirty="0" smtClean="0"/>
              <a:t>Sometimes facilitated the communication b/n imperialists and subject people</a:t>
            </a:r>
          </a:p>
          <a:p>
            <a:r>
              <a:rPr lang="en-US" dirty="0" smtClean="0"/>
              <a:t>“Civilizing mission” </a:t>
            </a:r>
          </a:p>
          <a:p>
            <a:r>
              <a:rPr lang="en-US" dirty="0" smtClean="0"/>
              <a:t>“White man’s burden”, by Rudyard Kipling</a:t>
            </a:r>
          </a:p>
          <a:p>
            <a:pPr lvl="1"/>
            <a:r>
              <a:rPr lang="en-US" dirty="0" smtClean="0"/>
              <a:t>Duty of Europeans to bring order and enlightenment to distant lands</a:t>
            </a:r>
          </a:p>
          <a:p>
            <a:r>
              <a:rPr lang="en-US" dirty="0" smtClean="0"/>
              <a:t> </a:t>
            </a:r>
            <a:r>
              <a:rPr lang="en-US" b="1" dirty="0" smtClean="0"/>
              <a:t>Used as justification for expansion</a:t>
            </a:r>
          </a:p>
          <a:p>
            <a:pPr lvl="1"/>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724400" y="1600200"/>
            <a:ext cx="3660733" cy="4823016"/>
          </a:xfrm>
          <a:prstGeom prst="rect">
            <a:avLst/>
          </a:prstGeom>
          <a:noFill/>
          <a:ln w="9525">
            <a:noFill/>
            <a:miter lim="800000"/>
            <a:headEnd/>
            <a:tailEnd/>
          </a:ln>
        </p:spPr>
      </p:pic>
      <p:sp>
        <p:nvSpPr>
          <p:cNvPr id="6" name="TextBox 5"/>
          <p:cNvSpPr txBox="1"/>
          <p:nvPr/>
        </p:nvSpPr>
        <p:spPr>
          <a:xfrm>
            <a:off x="4876800" y="6400800"/>
            <a:ext cx="3055260" cy="369332"/>
          </a:xfrm>
          <a:prstGeom prst="rect">
            <a:avLst/>
          </a:prstGeom>
          <a:noFill/>
        </p:spPr>
        <p:txBody>
          <a:bodyPr wrap="square" rtlCol="0">
            <a:spAutoFit/>
          </a:bodyPr>
          <a:lstStyle/>
          <a:p>
            <a:r>
              <a:rPr lang="en-US" dirty="0" smtClean="0"/>
              <a:t>Kipling, age 60, Sept.  27, 1926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Imperialism</a:t>
            </a:r>
            <a:endParaRPr lang="en-US" dirty="0"/>
          </a:p>
        </p:txBody>
      </p:sp>
      <p:sp>
        <p:nvSpPr>
          <p:cNvPr id="3" name="Content Placeholder 2"/>
          <p:cNvSpPr>
            <a:spLocks noGrp="1"/>
          </p:cNvSpPr>
          <p:nvPr>
            <p:ph sz="half" idx="1"/>
          </p:nvPr>
        </p:nvSpPr>
        <p:spPr/>
        <p:txBody>
          <a:bodyPr>
            <a:normAutofit fontScale="92500"/>
          </a:bodyPr>
          <a:lstStyle/>
          <a:p>
            <a:r>
              <a:rPr lang="en-US" dirty="0" smtClean="0"/>
              <a:t>Transportation technologies</a:t>
            </a:r>
          </a:p>
          <a:p>
            <a:pPr lvl="1"/>
            <a:r>
              <a:rPr lang="en-US" dirty="0" smtClean="0"/>
              <a:t>Steam-powered gunboats</a:t>
            </a:r>
          </a:p>
          <a:p>
            <a:pPr lvl="1"/>
            <a:r>
              <a:rPr lang="en-US" dirty="0" smtClean="0"/>
              <a:t>Railroads</a:t>
            </a:r>
          </a:p>
          <a:p>
            <a:r>
              <a:rPr lang="en-US" dirty="0" smtClean="0"/>
              <a:t>Military technologies</a:t>
            </a:r>
          </a:p>
          <a:p>
            <a:pPr lvl="1"/>
            <a:r>
              <a:rPr lang="en-US" dirty="0" smtClean="0"/>
              <a:t>Firearms:  Muskets to machine guns</a:t>
            </a:r>
          </a:p>
          <a:p>
            <a:r>
              <a:rPr lang="en-US" dirty="0" smtClean="0"/>
              <a:t>Communication technologies</a:t>
            </a:r>
          </a:p>
          <a:p>
            <a:pPr lvl="1"/>
            <a:r>
              <a:rPr lang="en-US" dirty="0" smtClean="0"/>
              <a:t>Telegraph cut message time from years to hours	</a:t>
            </a:r>
            <a:endParaRPr lang="en-US" dirty="0"/>
          </a:p>
        </p:txBody>
      </p:sp>
      <p:pic>
        <p:nvPicPr>
          <p:cNvPr id="5" name="Content Placeholder 4" descr="gatling_gun_1865.jpg"/>
          <p:cNvPicPr>
            <a:picLocks noGrp="1" noChangeAspect="1"/>
          </p:cNvPicPr>
          <p:nvPr>
            <p:ph sz="half" idx="2"/>
          </p:nvPr>
        </p:nvPicPr>
        <p:blipFill>
          <a:blip r:embed="rId2" cstate="print"/>
          <a:stretch>
            <a:fillRect/>
          </a:stretch>
        </p:blipFill>
        <p:spPr>
          <a:xfrm>
            <a:off x="6096000" y="1524000"/>
            <a:ext cx="2590800" cy="2391200"/>
          </a:xfrm>
        </p:spPr>
      </p:pic>
      <p:pic>
        <p:nvPicPr>
          <p:cNvPr id="6" name="Picture 5" descr="maxim gun.jpg"/>
          <p:cNvPicPr>
            <a:picLocks noChangeAspect="1"/>
          </p:cNvPicPr>
          <p:nvPr/>
        </p:nvPicPr>
        <p:blipFill>
          <a:blip r:embed="rId3" cstate="print"/>
          <a:stretch>
            <a:fillRect/>
          </a:stretch>
        </p:blipFill>
        <p:spPr>
          <a:xfrm>
            <a:off x="4267200" y="4038600"/>
            <a:ext cx="2514600" cy="1828800"/>
          </a:xfrm>
          <a:prstGeom prst="rect">
            <a:avLst/>
          </a:prstGeom>
        </p:spPr>
      </p:pic>
      <p:sp>
        <p:nvSpPr>
          <p:cNvPr id="7" name="TextBox 6"/>
          <p:cNvSpPr txBox="1"/>
          <p:nvPr/>
        </p:nvSpPr>
        <p:spPr>
          <a:xfrm>
            <a:off x="6858000" y="3810000"/>
            <a:ext cx="1905000" cy="2862322"/>
          </a:xfrm>
          <a:prstGeom prst="rect">
            <a:avLst/>
          </a:prstGeom>
          <a:noFill/>
        </p:spPr>
        <p:txBody>
          <a:bodyPr wrap="square" rtlCol="0">
            <a:spAutoFit/>
          </a:bodyPr>
          <a:lstStyle/>
          <a:p>
            <a:r>
              <a:rPr lang="en-US" dirty="0" smtClean="0"/>
              <a:t>Gatling Gun, designed during Civil War was one of earliest machine guns.  By the end of 19</a:t>
            </a:r>
            <a:r>
              <a:rPr lang="en-US" baseline="30000" dirty="0" smtClean="0"/>
              <a:t>th</a:t>
            </a:r>
            <a:r>
              <a:rPr lang="en-US" dirty="0" smtClean="0"/>
              <a:t> c., it had given US and Britain an enormous military advantage.</a:t>
            </a:r>
            <a:endParaRPr lang="en-US" dirty="0"/>
          </a:p>
        </p:txBody>
      </p:sp>
      <p:sp>
        <p:nvSpPr>
          <p:cNvPr id="8" name="TextBox 7"/>
          <p:cNvSpPr txBox="1"/>
          <p:nvPr/>
        </p:nvSpPr>
        <p:spPr>
          <a:xfrm>
            <a:off x="4267201" y="5943600"/>
            <a:ext cx="2438400" cy="923330"/>
          </a:xfrm>
          <a:prstGeom prst="rect">
            <a:avLst/>
          </a:prstGeom>
          <a:noFill/>
        </p:spPr>
        <p:txBody>
          <a:bodyPr wrap="square" rtlCol="0">
            <a:spAutoFit/>
          </a:bodyPr>
          <a:lstStyle/>
          <a:p>
            <a:r>
              <a:rPr lang="en-US" dirty="0" smtClean="0"/>
              <a:t>Maxim gun, 1895 used 1</a:t>
            </a:r>
            <a:r>
              <a:rPr lang="en-US" baseline="30000" dirty="0" smtClean="0"/>
              <a:t>st</a:t>
            </a:r>
            <a:r>
              <a:rPr lang="en-US" dirty="0" smtClean="0"/>
              <a:t> by British.  Fired 11 bullets per second.</a:t>
            </a:r>
            <a:endParaRPr lang="en-US" dirty="0"/>
          </a:p>
        </p:txBody>
      </p:sp>
      <p:pic>
        <p:nvPicPr>
          <p:cNvPr id="9" name="Picture 8" descr="quinine.jpg"/>
          <p:cNvPicPr>
            <a:picLocks noChangeAspect="1"/>
          </p:cNvPicPr>
          <p:nvPr/>
        </p:nvPicPr>
        <p:blipFill>
          <a:blip r:embed="rId4" cstate="print"/>
          <a:stretch>
            <a:fillRect/>
          </a:stretch>
        </p:blipFill>
        <p:spPr>
          <a:xfrm>
            <a:off x="4267200" y="1524000"/>
            <a:ext cx="1676400" cy="22667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Darwin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Ideas most widely cited and misunderstood</a:t>
            </a:r>
          </a:p>
          <a:p>
            <a:r>
              <a:rPr lang="en-US" dirty="0" smtClean="0"/>
              <a:t>1859 published book </a:t>
            </a:r>
            <a:r>
              <a:rPr lang="en-US" b="1" i="1" dirty="0" smtClean="0"/>
              <a:t>On the Origins of the Species</a:t>
            </a:r>
          </a:p>
          <a:p>
            <a:r>
              <a:rPr lang="en-US" dirty="0" smtClean="0"/>
              <a:t>Living beings over 1,000s of years had either evolved or struggle for survival or become extinct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934200" y="457200"/>
            <a:ext cx="1981200" cy="3077936"/>
          </a:xfrm>
          <a:prstGeom prst="rect">
            <a:avLst/>
          </a:prstGeom>
          <a:noFill/>
          <a:ln w="9525">
            <a:noFill/>
            <a:miter lim="800000"/>
            <a:headEnd/>
            <a:tailEnd/>
          </a:ln>
        </p:spPr>
      </p:pic>
      <p:pic>
        <p:nvPicPr>
          <p:cNvPr id="7" name="Content Placeholder 6" descr="Darwin_cartoon_(London_Sketchbook).jpg"/>
          <p:cNvPicPr>
            <a:picLocks noGrp="1" noChangeAspect="1"/>
          </p:cNvPicPr>
          <p:nvPr>
            <p:ph sz="half" idx="2"/>
          </p:nvPr>
        </p:nvPicPr>
        <p:blipFill>
          <a:blip r:embed="rId3" cstate="print"/>
          <a:stretch>
            <a:fillRect/>
          </a:stretch>
        </p:blipFill>
        <p:spPr>
          <a:xfrm>
            <a:off x="4495800" y="2057400"/>
            <a:ext cx="2252011"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Darwinism</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Western culture in 19</a:t>
            </a:r>
            <a:r>
              <a:rPr lang="en-US" baseline="30000" dirty="0" smtClean="0"/>
              <a:t>th</a:t>
            </a:r>
            <a:r>
              <a:rPr lang="en-US" dirty="0" smtClean="0"/>
              <a:t> century </a:t>
            </a:r>
          </a:p>
          <a:p>
            <a:pPr lvl="1"/>
            <a:r>
              <a:rPr lang="en-US" dirty="0" smtClean="0"/>
              <a:t>Powerful over weak</a:t>
            </a:r>
          </a:p>
          <a:p>
            <a:pPr lvl="1"/>
            <a:r>
              <a:rPr lang="en-US" dirty="0" smtClean="0"/>
              <a:t>Men over women</a:t>
            </a:r>
          </a:p>
          <a:p>
            <a:pPr lvl="1"/>
            <a:r>
              <a:rPr lang="en-US" dirty="0" smtClean="0"/>
              <a:t>Rich over poor</a:t>
            </a:r>
          </a:p>
          <a:p>
            <a:pPr lvl="1"/>
            <a:r>
              <a:rPr lang="en-US" dirty="0" smtClean="0"/>
              <a:t>Europeans over other races</a:t>
            </a:r>
          </a:p>
          <a:p>
            <a:pPr lvl="1"/>
            <a:r>
              <a:rPr lang="en-US" dirty="0" smtClean="0"/>
              <a:t>Humans over Nature</a:t>
            </a:r>
          </a:p>
          <a:p>
            <a:r>
              <a:rPr lang="en-US" dirty="0" smtClean="0"/>
              <a:t>Look to science for support of political dominance</a:t>
            </a:r>
            <a:endParaRPr lang="en-US" dirty="0"/>
          </a:p>
        </p:txBody>
      </p:sp>
      <p:pic>
        <p:nvPicPr>
          <p:cNvPr id="11" name="Content Placeholder 10" descr="SocialDarwinism.png"/>
          <p:cNvPicPr>
            <a:picLocks noGrp="1" noChangeAspect="1"/>
          </p:cNvPicPr>
          <p:nvPr>
            <p:ph sz="half" idx="1"/>
          </p:nvPr>
        </p:nvPicPr>
        <p:blipFill>
          <a:blip r:embed="rId2" cstate="print"/>
          <a:stretch>
            <a:fillRect/>
          </a:stretch>
        </p:blipFill>
        <p:spPr>
          <a:xfrm>
            <a:off x="457200" y="2247741"/>
            <a:ext cx="4038600" cy="323088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Herbert Spencer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Philosopher 1820-1903</a:t>
            </a:r>
          </a:p>
          <a:p>
            <a:r>
              <a:rPr lang="en-US" dirty="0" smtClean="0"/>
              <a:t>Took Darwin’s ideas of “natural selection” and </a:t>
            </a:r>
            <a:r>
              <a:rPr lang="en-US" b="1" dirty="0" smtClean="0"/>
              <a:t>“survival of the fittest”</a:t>
            </a:r>
            <a:r>
              <a:rPr lang="en-US" dirty="0" smtClean="0"/>
              <a:t> and applied them to society.</a:t>
            </a:r>
          </a:p>
          <a:p>
            <a:r>
              <a:rPr lang="en-US" dirty="0" smtClean="0"/>
              <a:t>Developed pseudo-scientific theories of racial differences</a:t>
            </a:r>
          </a:p>
          <a:p>
            <a:r>
              <a:rPr lang="en-US" dirty="0" smtClean="0"/>
              <a:t>Result of natural processes-biology</a:t>
            </a:r>
          </a:p>
          <a:p>
            <a:r>
              <a:rPr lang="en-US" dirty="0" smtClean="0"/>
              <a:t>Opposed state-intervention to alleviate process</a:t>
            </a:r>
          </a:p>
          <a:p>
            <a:r>
              <a:rPr lang="en-US" b="1" dirty="0" smtClean="0"/>
              <a:t>Not based on science, however ideas gave a scientific-sounding justification for the privileged </a:t>
            </a:r>
            <a:r>
              <a:rPr lang="en-US" dirty="0" smtClean="0"/>
              <a:t> </a:t>
            </a:r>
            <a:endParaRPr lang="en-US" dirty="0"/>
          </a:p>
        </p:txBody>
      </p:sp>
      <p:sp>
        <p:nvSpPr>
          <p:cNvPr id="6" name="TextBox 5"/>
          <p:cNvSpPr txBox="1"/>
          <p:nvPr/>
        </p:nvSpPr>
        <p:spPr>
          <a:xfrm>
            <a:off x="4572001" y="5562600"/>
            <a:ext cx="4572000" cy="1200329"/>
          </a:xfrm>
          <a:prstGeom prst="rect">
            <a:avLst/>
          </a:prstGeom>
          <a:noFill/>
        </p:spPr>
        <p:txBody>
          <a:bodyPr wrap="square" rtlCol="0">
            <a:spAutoFit/>
          </a:bodyPr>
          <a:lstStyle/>
          <a:p>
            <a:pPr algn="ctr"/>
            <a:r>
              <a:rPr lang="en-US" dirty="0" smtClean="0"/>
              <a:t>From book </a:t>
            </a:r>
            <a:r>
              <a:rPr lang="en-US" i="1" dirty="0" smtClean="0"/>
              <a:t>Indigenous Races of Earth, </a:t>
            </a:r>
            <a:r>
              <a:rPr lang="en-US" dirty="0" smtClean="0"/>
              <a:t>Illustration deliberately distorts facial and skull features to suggest a close relationship b/n African peoples and chimpanzees.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60276"/>
            <a:ext cx="3200400" cy="534992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13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AB8FF907-79EA-4ED9-B8C3-2AEC082548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D131A00-4EE8-436F-91D2-6153E76FE2BC}">
  <ds:schemaRefs>
    <ds:schemaRef ds:uri="http://schemas.microsoft.com/sharepoint/v3/contenttype/forms"/>
  </ds:schemaRefs>
</ds:datastoreItem>
</file>

<file path=customXml/itemProps3.xml><?xml version="1.0" encoding="utf-8"?>
<ds:datastoreItem xmlns:ds="http://schemas.openxmlformats.org/officeDocument/2006/customXml" ds:itemID="{A0354DBE-224F-4962-A163-B1A5628E797A}">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TP030001338</Template>
  <TotalTime>3551</TotalTime>
  <Words>2673</Words>
  <Application>Microsoft Office PowerPoint</Application>
  <PresentationFormat>On-screen Show (4:3)</PresentationFormat>
  <Paragraphs>340</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TP030001338</vt:lpstr>
      <vt:lpstr>The Building of Global Empires</vt:lpstr>
      <vt:lpstr>Imperialism</vt:lpstr>
      <vt:lpstr>Economic Motives for Imperialism</vt:lpstr>
      <vt:lpstr>Political Motives</vt:lpstr>
      <vt:lpstr>Cultural Motives </vt:lpstr>
      <vt:lpstr>Tools of Imperialism</vt:lpstr>
      <vt:lpstr>Charles Darwin</vt:lpstr>
      <vt:lpstr>Social Darwinism</vt:lpstr>
      <vt:lpstr>Herbert Spencer</vt:lpstr>
      <vt:lpstr>The British Empire in India</vt:lpstr>
      <vt:lpstr>Sepoy Mutiny 1857</vt:lpstr>
      <vt:lpstr>Political Cartoons from England after Sepoy Rebellion from England’s Punch magazine 1857</vt:lpstr>
      <vt:lpstr>Queen Victoria (1837-1901)</vt:lpstr>
      <vt:lpstr>British Imperial Rule of India</vt:lpstr>
      <vt:lpstr>Nationalism and Anticolonial Movements</vt:lpstr>
      <vt:lpstr>Indian Nationalism</vt:lpstr>
      <vt:lpstr>Indian National Congress</vt:lpstr>
      <vt:lpstr>Impact of Indian Nationalism and Independence Movements</vt:lpstr>
      <vt:lpstr>Imperialism in Central Asia</vt:lpstr>
      <vt:lpstr>British colonies in SE Asia</vt:lpstr>
      <vt:lpstr>French Indochina</vt:lpstr>
      <vt:lpstr>Kingdom of Siam </vt:lpstr>
      <vt:lpstr>Imperialism in Asia</vt:lpstr>
      <vt:lpstr>“The Scramble for Africa”</vt:lpstr>
      <vt:lpstr>PowerPoint Presentation</vt:lpstr>
      <vt:lpstr>Congo Free State</vt:lpstr>
      <vt:lpstr>Colonial Violence in the Congo</vt:lpstr>
      <vt:lpstr>South Africa</vt:lpstr>
      <vt:lpstr>Great Trek</vt:lpstr>
      <vt:lpstr>Boer War 1899-1902</vt:lpstr>
      <vt:lpstr>Berlin Conference 1884-1885</vt:lpstr>
      <vt:lpstr>Systems of Rule in Africa</vt:lpstr>
      <vt:lpstr>Imperialist Control</vt:lpstr>
      <vt:lpstr>Imperial Management</vt:lpstr>
      <vt:lpstr>Unsuccessful Resistance:  Maji Maji Rebellion</vt:lpstr>
      <vt:lpstr>Ethiopia</vt:lpstr>
      <vt:lpstr>European Imperialism in Pacific</vt:lpstr>
      <vt:lpstr>United States:  Imperialism</vt:lpstr>
      <vt:lpstr>Legacies of Imperialism</vt:lpstr>
      <vt:lpstr>GLOBAL TRADE </vt:lpstr>
      <vt:lpstr>Labor Migrations</vt:lpstr>
      <vt:lpstr>19th Century Emigration from China and India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subject/>
  <dc:creator>CCSD</dc:creator>
  <cp:keywords/>
  <dc:description/>
  <cp:lastModifiedBy>OLIVIA THATCHER</cp:lastModifiedBy>
  <cp:revision>281</cp:revision>
  <dcterms:created xsi:type="dcterms:W3CDTF">2011-03-10T04:17:36Z</dcterms:created>
  <dcterms:modified xsi:type="dcterms:W3CDTF">2017-04-03T21:02:30Z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TC300013389990</vt:lpwstr>
  </property>
</Properties>
</file>