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25"/>
  </p:notesMasterIdLst>
  <p:sldIdLst>
    <p:sldId id="256" r:id="rId2"/>
    <p:sldId id="260" r:id="rId3"/>
    <p:sldId id="257" r:id="rId4"/>
    <p:sldId id="275" r:id="rId5"/>
    <p:sldId id="259" r:id="rId6"/>
    <p:sldId id="261" r:id="rId7"/>
    <p:sldId id="262" r:id="rId8"/>
    <p:sldId id="263" r:id="rId9"/>
    <p:sldId id="264" r:id="rId10"/>
    <p:sldId id="266" r:id="rId11"/>
    <p:sldId id="283" r:id="rId12"/>
    <p:sldId id="268" r:id="rId13"/>
    <p:sldId id="267" r:id="rId14"/>
    <p:sldId id="270" r:id="rId15"/>
    <p:sldId id="265" r:id="rId16"/>
    <p:sldId id="271" r:id="rId17"/>
    <p:sldId id="273" r:id="rId18"/>
    <p:sldId id="274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6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1A4834-B7AE-1241-BDD4-C90B18AA5E5A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E099A-4666-B646-BD1D-141FE7EB8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07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E099A-4666-B646-BD1D-141FE7EB853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8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581400" y="685800"/>
            <a:ext cx="5561013" cy="33528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181600" y="4038600"/>
            <a:ext cx="3960813" cy="1752600"/>
          </a:xfrm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fld id="{D907517A-0059-F546-83A1-514F9793FD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FC3A6E-1588-3949-A265-5C2279C1F5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83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00900" y="53340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533400"/>
            <a:ext cx="56769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89666B-2A24-CD47-9A73-A69CC0FDFB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9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6879D-689F-5044-A187-6C818C4403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608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DE0DFA-C12F-834C-AEB0-60B5169D6B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508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644229-63AE-014F-A30C-35DC25DC8F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724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B0E194-93B0-E34A-898A-10B3CF21CC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1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D6898D-DCA6-EF4D-9DE3-0C7F34C875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89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BF262-B5FE-2842-BFF9-6977D43E15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83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10CACC-A76E-484D-831E-059FED08FC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38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0DA87-3E53-1045-9EE8-F08C239641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61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1573213" cy="6858000"/>
            <a:chOff x="0" y="0"/>
            <a:chExt cx="991" cy="4320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799" y="1"/>
              <a:ext cx="192" cy="43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052" name="Picture 4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99"/>
            <a:stretch>
              <a:fillRect/>
            </a:stretch>
          </p:blipFill>
          <p:spPr bwMode="auto">
            <a:xfrm>
              <a:off x="0" y="0"/>
              <a:ext cx="794" cy="4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533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endParaRPr lang="en-US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endParaRPr lang="en-US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fld id="{5F56CCEB-6756-FA48-9373-154E01A5AFBE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3278187" y="914400"/>
            <a:ext cx="5865813" cy="2667000"/>
          </a:xfrm>
        </p:spPr>
        <p:txBody>
          <a:bodyPr/>
          <a:lstStyle/>
          <a:p>
            <a:r>
              <a:rPr lang="en-US" sz="6000" dirty="0" smtClean="0"/>
              <a:t>Imperialism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4495800" y="3733800"/>
            <a:ext cx="4646613" cy="2057400"/>
          </a:xfrm>
        </p:spPr>
        <p:txBody>
          <a:bodyPr/>
          <a:lstStyle/>
          <a:p>
            <a:r>
              <a:rPr lang="en-US" dirty="0" smtClean="0"/>
              <a:t>1850-1914</a:t>
            </a:r>
          </a:p>
          <a:p>
            <a:r>
              <a:rPr lang="en-US" dirty="0" smtClean="0"/>
              <a:t>Standards 5/6</a:t>
            </a:r>
          </a:p>
          <a:p>
            <a:r>
              <a:rPr lang="en-US" dirty="0" smtClean="0"/>
              <a:t>Chapters 27 and 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90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Imperialism- Where was it most Prevalent?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57400"/>
            <a:ext cx="9144000" cy="401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9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Imperialism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Africa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Muslim Lands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British Imperialism in India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Southeast Asia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China and Japan- resistance!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115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772400" cy="1676400"/>
          </a:xfrm>
        </p:spPr>
        <p:txBody>
          <a:bodyPr/>
          <a:lstStyle/>
          <a:p>
            <a:r>
              <a:rPr lang="en-US" sz="6000" dirty="0" smtClean="0"/>
              <a:t>Africa</a:t>
            </a:r>
            <a:endParaRPr lang="en-US" sz="6000" dirty="0"/>
          </a:p>
        </p:txBody>
      </p:sp>
      <p:pic>
        <p:nvPicPr>
          <p:cNvPr id="4" name="Toto - Africa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90800" y="533400"/>
            <a:ext cx="812800" cy="812800"/>
          </a:xfrm>
        </p:spPr>
      </p:pic>
      <p:sp>
        <p:nvSpPr>
          <p:cNvPr id="6" name="TextBox 5"/>
          <p:cNvSpPr txBox="1"/>
          <p:nvPr/>
        </p:nvSpPr>
        <p:spPr>
          <a:xfrm>
            <a:off x="1676400" y="2106824"/>
            <a:ext cx="742808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dirty="0"/>
          </a:p>
          <a:p>
            <a:r>
              <a:rPr lang="en-US" sz="2600" dirty="0" smtClean="0"/>
              <a:t>What first comes to mind when I ask you about Africa</a:t>
            </a:r>
            <a:r>
              <a:rPr lang="en-US" sz="2600" dirty="0" smtClean="0"/>
              <a:t>?</a:t>
            </a:r>
          </a:p>
          <a:p>
            <a:endParaRPr lang="en-US" sz="2600" dirty="0"/>
          </a:p>
          <a:p>
            <a:endParaRPr lang="en-US" sz="2600" dirty="0" smtClean="0"/>
          </a:p>
          <a:p>
            <a:r>
              <a:rPr lang="en-US" sz="2600" dirty="0" smtClean="0"/>
              <a:t>What do we already know about Africa’s history?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30118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7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European powers wanted Africa. </a:t>
            </a:r>
          </a:p>
          <a:p>
            <a:r>
              <a:rPr lang="en-US" dirty="0" smtClean="0"/>
              <a:t>Berlin Conference (1884-1885)- Rules for the division of Africa. </a:t>
            </a:r>
          </a:p>
          <a:p>
            <a:r>
              <a:rPr lang="en-US" dirty="0" smtClean="0"/>
              <a:t>Divided the continent with little thought about how African ethnic or linguistic groups were distributed. </a:t>
            </a:r>
            <a:r>
              <a:rPr lang="en-US" dirty="0" smtClean="0"/>
              <a:t>– what might this cause?</a:t>
            </a:r>
            <a:endParaRPr lang="en-US" dirty="0" smtClean="0"/>
          </a:p>
          <a:p>
            <a:r>
              <a:rPr lang="en-US" dirty="0" smtClean="0"/>
              <a:t>By 1914- only Liberia and Ethiopia remained free from European control. </a:t>
            </a:r>
            <a:endParaRPr lang="en-US" dirty="0"/>
          </a:p>
        </p:txBody>
      </p:sp>
      <p:pic>
        <p:nvPicPr>
          <p:cNvPr id="4" name="Shakira - Waka Waka (This Time for Africa) (The Official 2010 FIFA World Cup™ Song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86600" y="5334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0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Europeans hope to gain from Africa?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Slaves (however this is prior to this time period- the slave trade is all but ended). </a:t>
            </a:r>
          </a:p>
          <a:p>
            <a:r>
              <a:rPr lang="en-US" dirty="0" smtClean="0"/>
              <a:t>Rich mineral resources- </a:t>
            </a:r>
          </a:p>
          <a:p>
            <a:pPr lvl="1"/>
            <a:r>
              <a:rPr lang="en-US" dirty="0" smtClean="0"/>
              <a:t>Belgian Congo- wealth in copper and tin. </a:t>
            </a:r>
          </a:p>
          <a:p>
            <a:pPr lvl="1"/>
            <a:r>
              <a:rPr lang="en-US" dirty="0" smtClean="0"/>
              <a:t>South Africa- gold and diamonds. </a:t>
            </a:r>
          </a:p>
          <a:p>
            <a:pPr lvl="1"/>
            <a:r>
              <a:rPr lang="en-US" dirty="0" smtClean="0"/>
              <a:t>Businesses developed cash crops (peanuts, cocoa, rubber)- displaced the food crops grown by farmers to feed their families.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69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Imperialism- What made it easy and difficult for Europeans?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70504"/>
              </p:ext>
            </p:extLst>
          </p:nvPr>
        </p:nvGraphicFramePr>
        <p:xfrm>
          <a:off x="1447800" y="2057400"/>
          <a:ext cx="7543800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1900"/>
                <a:gridCol w="3771900"/>
              </a:tblGrid>
              <a:tr h="461750">
                <a:tc>
                  <a:txBody>
                    <a:bodyPr/>
                    <a:lstStyle/>
                    <a:p>
                      <a:r>
                        <a:rPr lang="en-US" dirty="0" smtClean="0"/>
                        <a:t>Advantages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Disadvantages</a:t>
                      </a:r>
                      <a:endParaRPr lang="en-US" dirty="0"/>
                    </a:p>
                  </a:txBody>
                  <a:tcPr/>
                </a:tc>
              </a:tr>
              <a:tr h="3957850">
                <a:tc>
                  <a:txBody>
                    <a:bodyPr/>
                    <a:lstStyle/>
                    <a:p>
                      <a:r>
                        <a:rPr lang="en-US" dirty="0" smtClean="0"/>
                        <a:t>Weapons- far</a:t>
                      </a:r>
                      <a:r>
                        <a:rPr lang="en-US" baseline="0" dirty="0" smtClean="0"/>
                        <a:t> superior (Machine guns etc.)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Technological Advancements introduced during the Industrial Revolution. (steam engine, railroads, cables etc.)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Large amount of cultures and languages- why would this matter?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Disease-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Malaria</a:t>
                      </a:r>
                      <a:r>
                        <a:rPr lang="en-US" baseline="0" dirty="0" smtClean="0"/>
                        <a:t> kept Europeans close to the coast. 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(500 million cases and 1 million deaths/year still occur!)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36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Africans, Dutch and British fighting for land and resources. </a:t>
            </a:r>
          </a:p>
          <a:p>
            <a:r>
              <a:rPr lang="en-US" dirty="0" smtClean="0"/>
              <a:t>Dutch- first to settle Cape of Good Hope (1652)</a:t>
            </a:r>
          </a:p>
          <a:p>
            <a:r>
              <a:rPr lang="en-US" dirty="0" smtClean="0"/>
              <a:t>Dutch settlers later become known as “Boers” (Dutch for farmer). </a:t>
            </a:r>
          </a:p>
          <a:p>
            <a:r>
              <a:rPr lang="en-US" dirty="0" smtClean="0"/>
              <a:t>British- took over the colony permanently in early 1800s.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31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8644" y="152400"/>
            <a:ext cx="7772400" cy="838200"/>
          </a:xfrm>
        </p:spPr>
        <p:txBody>
          <a:bodyPr/>
          <a:lstStyle/>
          <a:p>
            <a:r>
              <a:rPr lang="en-US" dirty="0" smtClean="0"/>
              <a:t>Boer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914400"/>
            <a:ext cx="7772400" cy="4114800"/>
          </a:xfrm>
        </p:spPr>
        <p:txBody>
          <a:bodyPr/>
          <a:lstStyle/>
          <a:p>
            <a:r>
              <a:rPr lang="en-US" sz="2400" dirty="0" smtClean="0"/>
              <a:t>Boer War is also known as the South African War. </a:t>
            </a:r>
          </a:p>
          <a:p>
            <a:r>
              <a:rPr lang="en-US" sz="2400" i="1" dirty="0" smtClean="0"/>
              <a:t>Total </a:t>
            </a:r>
            <a:r>
              <a:rPr lang="en-US" sz="2400" dirty="0" smtClean="0"/>
              <a:t>war with guerilla tactics. </a:t>
            </a:r>
          </a:p>
          <a:p>
            <a:r>
              <a:rPr lang="en-US" sz="2400" dirty="0" smtClean="0"/>
              <a:t>Many black South Africans put in concentration camps by British.</a:t>
            </a:r>
          </a:p>
          <a:p>
            <a:r>
              <a:rPr lang="en-US" sz="2400" dirty="0" smtClean="0"/>
              <a:t>British won- created the self-governing Union of South Africa (controlled by British).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476149"/>
            <a:ext cx="6680200" cy="338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34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“Europeans made efforts to change the political, social and economic lives of the peoples they conquered.”</a:t>
            </a:r>
          </a:p>
          <a:p>
            <a:r>
              <a:rPr lang="en-US" dirty="0" smtClean="0"/>
              <a:t>Europeans wanted to shape the economies (of Africa) to benefit European economies.</a:t>
            </a:r>
          </a:p>
          <a:p>
            <a:r>
              <a:rPr lang="en-US" dirty="0" smtClean="0"/>
              <a:t>Wanted the people to adopt European customs.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6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Imperialism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4040013"/>
              </p:ext>
            </p:extLst>
          </p:nvPr>
        </p:nvGraphicFramePr>
        <p:xfrm>
          <a:off x="1422400" y="1600200"/>
          <a:ext cx="7697694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8847"/>
                <a:gridCol w="3848847"/>
              </a:tblGrid>
              <a:tr h="91440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Exploration- 15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and 16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centuries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Imperialism 18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and 19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centuries</a:t>
                      </a:r>
                      <a:endParaRPr lang="en-US" dirty="0"/>
                    </a:p>
                  </a:txBody>
                  <a:tcPr/>
                </a:tc>
              </a:tr>
              <a:tr h="4038600">
                <a:tc>
                  <a:txBody>
                    <a:bodyPr/>
                    <a:lstStyle/>
                    <a:p>
                      <a:r>
                        <a:rPr lang="en-US" dirty="0" smtClean="0"/>
                        <a:t>Imperial</a:t>
                      </a:r>
                      <a:r>
                        <a:rPr lang="en-US" baseline="0" dirty="0" smtClean="0"/>
                        <a:t> powers did not penetrate far into conquered areas in Asia and Africa. 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Did not always have substantial influence on the lives of the people.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European powers demanded more influence</a:t>
                      </a:r>
                      <a:r>
                        <a:rPr lang="en-US" baseline="0" dirty="0" smtClean="0"/>
                        <a:t> over economic, political and social lives of the people. 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Wanted countries to adopt European customs.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Wanted more influence to shape economies to benefit those of Europeans.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681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Standard </a:t>
            </a:r>
            <a:r>
              <a:rPr lang="en-US" sz="2000" dirty="0" smtClean="0"/>
              <a:t>MWH-5</a:t>
            </a:r>
            <a:r>
              <a:rPr lang="en-US" sz="2000" dirty="0"/>
              <a:t>: </a:t>
            </a:r>
          </a:p>
          <a:p>
            <a:r>
              <a:rPr lang="en-US" sz="2000" dirty="0"/>
              <a:t>The student will demonstrate an understanding of the influence of ideas and </a:t>
            </a:r>
            <a:r>
              <a:rPr lang="en-US" sz="2000" dirty="0" smtClean="0"/>
              <a:t>technology </a:t>
            </a:r>
            <a:r>
              <a:rPr lang="en-US" sz="2000" dirty="0"/>
              <a:t>on the development of </a:t>
            </a:r>
            <a:r>
              <a:rPr lang="en-US" sz="2000" dirty="0" smtClean="0"/>
              <a:t>nation-states and </a:t>
            </a:r>
            <a:r>
              <a:rPr lang="en-US" sz="2000" dirty="0"/>
              <a:t>empires in the sixteenth through the </a:t>
            </a:r>
            <a:r>
              <a:rPr lang="en-US" sz="2000" dirty="0" smtClean="0"/>
              <a:t>nineteenth centuries</a:t>
            </a:r>
            <a:r>
              <a:rPr lang="en-US" sz="2000" dirty="0"/>
              <a:t>. 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MWH-5.6Analyze </a:t>
            </a:r>
            <a:r>
              <a:rPr lang="en-US" sz="2000" dirty="0"/>
              <a:t>Asia’s relationship with European states through 1800, including Japan’s </a:t>
            </a:r>
            <a:r>
              <a:rPr lang="en-US" sz="2000" dirty="0" smtClean="0"/>
              <a:t>policy </a:t>
            </a:r>
            <a:r>
              <a:rPr lang="en-US" sz="2000" dirty="0"/>
              <a:t>of limiting contacts with foreigners. 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Standard MWH-6:The </a:t>
            </a:r>
            <a:r>
              <a:rPr lang="en-US" sz="2000" dirty="0"/>
              <a:t>student will demonstrate an understanding of the creation of </a:t>
            </a:r>
            <a:r>
              <a:rPr lang="en-US" sz="2000" dirty="0" smtClean="0"/>
              <a:t>nation-states in </a:t>
            </a:r>
            <a:r>
              <a:rPr lang="en-US" sz="2000" dirty="0"/>
              <a:t>Europe and the struggle by </a:t>
            </a:r>
            <a:r>
              <a:rPr lang="en-US" sz="2000" dirty="0" smtClean="0"/>
              <a:t>non European </a:t>
            </a:r>
            <a:r>
              <a:rPr lang="en-US" sz="2000" dirty="0"/>
              <a:t>nations to gain and/or maintain sovereignty. 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5706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Techniques- </a:t>
            </a:r>
            <a:br>
              <a:rPr lang="en-US" dirty="0" smtClean="0"/>
            </a:br>
            <a:r>
              <a:rPr lang="en-US" sz="3200" dirty="0" smtClean="0"/>
              <a:t>four forms of colonial control emerged </a:t>
            </a:r>
            <a:endParaRPr lang="en-US" sz="3200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8668414"/>
              </p:ext>
            </p:extLst>
          </p:nvPr>
        </p:nvGraphicFramePr>
        <p:xfrm>
          <a:off x="1371600" y="1981200"/>
          <a:ext cx="7696200" cy="4732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8100"/>
                <a:gridCol w="3848100"/>
              </a:tblGrid>
              <a:tr h="1181100">
                <a:tc>
                  <a:txBody>
                    <a:bodyPr/>
                    <a:lstStyle/>
                    <a:p>
                      <a:r>
                        <a:rPr lang="en-US" u="sng" dirty="0" smtClean="0">
                          <a:solidFill>
                            <a:srgbClr val="171717"/>
                          </a:solidFill>
                        </a:rPr>
                        <a:t>Colony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(Somaliland was a French</a:t>
                      </a:r>
                      <a:r>
                        <a:rPr lang="en-US" baseline="0" dirty="0" smtClean="0"/>
                        <a:t> colony)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Country or</a:t>
                      </a:r>
                      <a:r>
                        <a:rPr lang="en-US" baseline="0" dirty="0" smtClean="0"/>
                        <a:t> territory governed internally by a foreign power. </a:t>
                      </a:r>
                      <a:endParaRPr lang="en-US" dirty="0"/>
                    </a:p>
                  </a:txBody>
                  <a:tcPr/>
                </a:tc>
              </a:tr>
              <a:tr h="1181100">
                <a:tc>
                  <a:txBody>
                    <a:bodyPr/>
                    <a:lstStyle/>
                    <a:p>
                      <a:r>
                        <a:rPr lang="en-US" b="1" u="sng" dirty="0" smtClean="0">
                          <a:solidFill>
                            <a:srgbClr val="171717"/>
                          </a:solidFill>
                        </a:rPr>
                        <a:t>Protectorate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(Britain</a:t>
                      </a:r>
                      <a:r>
                        <a:rPr lang="en-US" baseline="0" dirty="0" smtClean="0"/>
                        <a:t> and protectorate of the Niger River delta)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country or territory with its own internal government but</a:t>
                      </a:r>
                      <a:r>
                        <a:rPr lang="en-US" baseline="0" dirty="0" smtClean="0"/>
                        <a:t> under the control of an outside power. </a:t>
                      </a:r>
                      <a:endParaRPr lang="en-US" dirty="0"/>
                    </a:p>
                  </a:txBody>
                  <a:tcPr/>
                </a:tc>
              </a:tr>
              <a:tr h="1181100">
                <a:tc>
                  <a:txBody>
                    <a:bodyPr/>
                    <a:lstStyle/>
                    <a:p>
                      <a:r>
                        <a:rPr lang="en-US" b="1" u="sng" dirty="0" smtClean="0">
                          <a:solidFill>
                            <a:srgbClr val="171717"/>
                          </a:solidFill>
                        </a:rPr>
                        <a:t>Sphere of Influence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(Liberia</a:t>
                      </a:r>
                      <a:r>
                        <a:rPr lang="en-US" baseline="0" dirty="0" smtClean="0"/>
                        <a:t> under U.S S.O.I)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 area in which an outside power claims exclusive investment or trading privileges.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1181100">
                <a:tc>
                  <a:txBody>
                    <a:bodyPr/>
                    <a:lstStyle/>
                    <a:p>
                      <a:r>
                        <a:rPr lang="en-US" b="1" u="sng" dirty="0" smtClean="0"/>
                        <a:t>Economic Imperialism</a:t>
                      </a:r>
                      <a:endParaRPr lang="en-US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 independent</a:t>
                      </a:r>
                      <a:r>
                        <a:rPr lang="en-US" baseline="0" dirty="0" smtClean="0"/>
                        <a:t> but less-developed country controlled by private business interests rather than other governments.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46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772400" cy="914400"/>
          </a:xfrm>
        </p:spPr>
        <p:txBody>
          <a:bodyPr/>
          <a:lstStyle/>
          <a:p>
            <a:r>
              <a:rPr lang="en-US" dirty="0" smtClean="0"/>
              <a:t>Imperialism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71600" y="990600"/>
            <a:ext cx="7772400" cy="5105400"/>
          </a:xfrm>
        </p:spPr>
        <p:txBody>
          <a:bodyPr/>
          <a:lstStyle/>
          <a:p>
            <a:r>
              <a:rPr lang="en-US" dirty="0" smtClean="0"/>
              <a:t>Methods of Management-</a:t>
            </a:r>
          </a:p>
          <a:p>
            <a:pPr lvl="1"/>
            <a:r>
              <a:rPr lang="en-US" sz="2400" dirty="0" smtClean="0"/>
              <a:t>Indirect Control</a:t>
            </a:r>
            <a:r>
              <a:rPr lang="en-US" sz="2400" dirty="0" smtClean="0">
                <a:sym typeface="Wingdings"/>
              </a:rPr>
              <a:t> </a:t>
            </a:r>
          </a:p>
          <a:p>
            <a:pPr lvl="2"/>
            <a:r>
              <a:rPr lang="en-US" sz="2000" dirty="0" smtClean="0">
                <a:sym typeface="Wingdings"/>
              </a:rPr>
              <a:t>Relied on existing political rulers. </a:t>
            </a:r>
          </a:p>
          <a:p>
            <a:pPr lvl="2"/>
            <a:r>
              <a:rPr lang="en-US" sz="2000" dirty="0" smtClean="0">
                <a:sym typeface="Wingdings"/>
              </a:rPr>
              <a:t>Limited self-rule. </a:t>
            </a:r>
          </a:p>
          <a:p>
            <a:pPr lvl="2"/>
            <a:r>
              <a:rPr lang="en-US" sz="2000" dirty="0" smtClean="0">
                <a:sym typeface="Wingdings"/>
              </a:rPr>
              <a:t>Government based on European styles but used local rulers. </a:t>
            </a:r>
          </a:p>
          <a:p>
            <a:pPr lvl="2"/>
            <a:r>
              <a:rPr lang="en-US" sz="1600" b="1" i="1" dirty="0" smtClean="0">
                <a:solidFill>
                  <a:schemeClr val="tx1">
                    <a:lumMod val="10000"/>
                  </a:schemeClr>
                </a:solidFill>
                <a:sym typeface="Wingdings"/>
              </a:rPr>
              <a:t>British colonies- Nigeria, India, Burma</a:t>
            </a:r>
          </a:p>
          <a:p>
            <a:pPr lvl="2"/>
            <a:r>
              <a:rPr lang="en-US" sz="1600" b="1" i="1" dirty="0" smtClean="0">
                <a:solidFill>
                  <a:schemeClr val="tx1">
                    <a:lumMod val="10000"/>
                  </a:schemeClr>
                </a:solidFill>
                <a:sym typeface="Wingdings"/>
              </a:rPr>
              <a:t>U.S colonies on Pacific Islands</a:t>
            </a:r>
          </a:p>
          <a:p>
            <a:pPr lvl="1"/>
            <a:r>
              <a:rPr lang="en-US" sz="2400" dirty="0" smtClean="0">
                <a:sym typeface="Wingdings"/>
              </a:rPr>
              <a:t>Direct Control Foreign officials brought in to rule.</a:t>
            </a:r>
          </a:p>
          <a:p>
            <a:pPr lvl="2"/>
            <a:r>
              <a:rPr lang="en-US" sz="2000" dirty="0" smtClean="0">
                <a:sym typeface="Wingdings"/>
              </a:rPr>
              <a:t>No self-rule. </a:t>
            </a:r>
          </a:p>
          <a:p>
            <a:pPr lvl="2"/>
            <a:r>
              <a:rPr lang="en-US" sz="2000" dirty="0" smtClean="0">
                <a:sym typeface="Wingdings"/>
              </a:rPr>
              <a:t>Goal was </a:t>
            </a:r>
            <a:r>
              <a:rPr lang="en-US" sz="2000" i="1" dirty="0" smtClean="0">
                <a:sym typeface="Wingdings"/>
              </a:rPr>
              <a:t>assimilation. </a:t>
            </a:r>
          </a:p>
          <a:p>
            <a:pPr lvl="2"/>
            <a:r>
              <a:rPr lang="en-US" sz="2000" i="1" dirty="0" smtClean="0">
                <a:sym typeface="Wingdings"/>
              </a:rPr>
              <a:t>Government based on European styles. </a:t>
            </a:r>
          </a:p>
          <a:p>
            <a:pPr lvl="2"/>
            <a:r>
              <a:rPr lang="en-US" sz="1600" b="1" i="1" dirty="0" smtClean="0">
                <a:solidFill>
                  <a:srgbClr val="171717"/>
                </a:solidFill>
                <a:sym typeface="Wingdings"/>
              </a:rPr>
              <a:t>French- Somaliland, Vietnam</a:t>
            </a:r>
          </a:p>
          <a:p>
            <a:pPr lvl="2"/>
            <a:r>
              <a:rPr lang="en-US" sz="1600" b="1" i="1" dirty="0" smtClean="0">
                <a:solidFill>
                  <a:srgbClr val="171717"/>
                </a:solidFill>
                <a:sym typeface="Wingdings"/>
              </a:rPr>
              <a:t>German East Africa</a:t>
            </a:r>
          </a:p>
          <a:p>
            <a:pPr lvl="2"/>
            <a:r>
              <a:rPr lang="en-US" sz="1600" b="1" i="1" dirty="0" smtClean="0">
                <a:solidFill>
                  <a:srgbClr val="171717"/>
                </a:solidFill>
                <a:sym typeface="Wingdings"/>
              </a:rPr>
              <a:t>Portuguese colonies like Angola</a:t>
            </a:r>
            <a:endParaRPr lang="en-US" sz="1600" b="1" dirty="0">
              <a:solidFill>
                <a:srgbClr val="17171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71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 Check!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u="sng" dirty="0" smtClean="0"/>
              <a:t>Legislative</a:t>
            </a:r>
            <a:r>
              <a:rPr lang="en-US" sz="2600" dirty="0" smtClean="0"/>
              <a:t>- having to do with the making of laws</a:t>
            </a:r>
          </a:p>
          <a:p>
            <a:r>
              <a:rPr lang="en-US" sz="2600" b="1" u="sng" dirty="0" smtClean="0"/>
              <a:t>Nominated</a:t>
            </a:r>
            <a:r>
              <a:rPr lang="en-US" sz="2600" dirty="0" smtClean="0"/>
              <a:t>- named, appointed</a:t>
            </a:r>
          </a:p>
          <a:p>
            <a:r>
              <a:rPr lang="en-US" sz="2600" b="1" u="sng" dirty="0" smtClean="0"/>
              <a:t>Paternalism- </a:t>
            </a:r>
            <a:r>
              <a:rPr lang="en-US" sz="2600" dirty="0" smtClean="0"/>
              <a:t>treating people as children</a:t>
            </a:r>
          </a:p>
          <a:p>
            <a:r>
              <a:rPr lang="en-US" sz="2600" b="1" u="sng" dirty="0" smtClean="0"/>
              <a:t>Assimilation</a:t>
            </a:r>
            <a:r>
              <a:rPr lang="en-US" sz="2600" dirty="0" smtClean="0"/>
              <a:t>- adoption of a conqueror’s culture by conquered</a:t>
            </a:r>
          </a:p>
          <a:p>
            <a:r>
              <a:rPr lang="en-US" sz="2600" b="1" u="sng" dirty="0" smtClean="0"/>
              <a:t>Diplomatic</a:t>
            </a:r>
            <a:r>
              <a:rPr lang="en-US" sz="2600" dirty="0" smtClean="0"/>
              <a:t>- done by discussion</a:t>
            </a:r>
          </a:p>
          <a:p>
            <a:r>
              <a:rPr lang="en-US" sz="2600" b="1" u="sng" dirty="0" smtClean="0"/>
              <a:t>Bureaucrat</a:t>
            </a:r>
            <a:r>
              <a:rPr lang="en-US" sz="2600" dirty="0" smtClean="0"/>
              <a:t>- person who manages a government department. </a:t>
            </a:r>
          </a:p>
        </p:txBody>
      </p:sp>
    </p:spTree>
    <p:extLst>
      <p:ext uri="{BB962C8B-B14F-4D97-AF65-F5344CB8AC3E}">
        <p14:creationId xmlns:p14="http://schemas.microsoft.com/office/powerpoint/2010/main" val="218147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Colonial rule- </a:t>
            </a:r>
            <a:br>
              <a:rPr lang="en-US" dirty="0" smtClean="0"/>
            </a:br>
            <a:r>
              <a:rPr lang="en-US" sz="3600" dirty="0" smtClean="0"/>
              <a:t>positive or negative?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6677618"/>
              </p:ext>
            </p:extLst>
          </p:nvPr>
        </p:nvGraphicFramePr>
        <p:xfrm>
          <a:off x="1447800" y="1981200"/>
          <a:ext cx="7543800" cy="464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3657600"/>
              </a:tblGrid>
              <a:tr h="54684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Negatives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Positives</a:t>
                      </a:r>
                      <a:endParaRPr lang="en-US" dirty="0"/>
                    </a:p>
                  </a:txBody>
                  <a:tcPr/>
                </a:tc>
              </a:tr>
              <a:tr h="4101353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700" baseline="0" dirty="0" smtClean="0"/>
                        <a:t>Africans lost control of their lands and independence.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700" baseline="0" dirty="0" smtClean="0"/>
                        <a:t>Many died of diseases such as smallpox.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700" baseline="0" dirty="0" smtClean="0"/>
                        <a:t>Lost thousands of people in resistance to Europeans.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700" baseline="0" dirty="0" smtClean="0"/>
                        <a:t>Famines resulted from change to </a:t>
                      </a:r>
                      <a:r>
                        <a:rPr lang="en-US" sz="1700" b="1" baseline="0" dirty="0" smtClean="0"/>
                        <a:t>cash crops. </a:t>
                      </a:r>
                      <a:endParaRPr lang="en-US" sz="1700" b="0" baseline="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700" b="0" baseline="0" dirty="0" smtClean="0"/>
                        <a:t>Traditional cultures disrupted.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700" b="0" baseline="0" dirty="0" smtClean="0"/>
                        <a:t>Traditional authority figures replaced.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700" b="0" baseline="0" dirty="0" smtClean="0"/>
                        <a:t>Men forced to leave villages for other work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700" b="1" baseline="0" dirty="0" smtClean="0"/>
                        <a:t>Artificial boundaries combined or unnaturally divided groups creating problems. 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 smtClean="0"/>
                        <a:t>Reduced local warfare.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 smtClean="0"/>
                        <a:t>Humanitarian efforts improved sanitation, provided</a:t>
                      </a:r>
                      <a:r>
                        <a:rPr lang="en-US" baseline="0" dirty="0" smtClean="0"/>
                        <a:t> hospitals and schools.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smtClean="0"/>
                        <a:t>Lifespan increased, literacy rates improved.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smtClean="0"/>
                        <a:t>Economic expansion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smtClean="0"/>
                        <a:t>African products valued on international market.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smtClean="0"/>
                        <a:t>Technological advancements- dams, railroads, telephone and telegraph lines etc. 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050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Imperialism: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What have we already learned that is going on in the world during the years 1850-1914?</a:t>
            </a:r>
          </a:p>
          <a:p>
            <a:endParaRPr lang="en-US" sz="2400" dirty="0" smtClean="0"/>
          </a:p>
          <a:p>
            <a:r>
              <a:rPr lang="en-US" sz="2400" dirty="0" smtClean="0"/>
              <a:t>What does the term “Imperialism” mean?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What does the term “colonization” mean and how do these two terms differ?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What empires have we studied so far in this course?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2531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600200"/>
            <a:ext cx="7003082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28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Study this Period of History?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Helped establish national powers that continue to influence world events</a:t>
            </a:r>
          </a:p>
          <a:p>
            <a:r>
              <a:rPr lang="en-US" sz="2400" dirty="0" smtClean="0"/>
              <a:t>Many current conflicts have their root during this time (longtime enemies were forced together by imperial nation building). </a:t>
            </a:r>
          </a:p>
          <a:p>
            <a:r>
              <a:rPr lang="en-US" sz="2400" dirty="0" smtClean="0"/>
              <a:t>Struggles for independence have their root in this time period- like where?</a:t>
            </a:r>
          </a:p>
          <a:p>
            <a:r>
              <a:rPr lang="en-US" sz="2400" dirty="0" smtClean="0"/>
              <a:t>Spread of culture and language during this time.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672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752" y="5544"/>
            <a:ext cx="7772400" cy="1143000"/>
          </a:xfrm>
        </p:spPr>
        <p:txBody>
          <a:bodyPr/>
          <a:lstStyle/>
          <a:p>
            <a:r>
              <a:rPr lang="en-US" dirty="0" smtClean="0"/>
              <a:t>Why Imperialism?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914400"/>
            <a:ext cx="7315200" cy="1676400"/>
          </a:xfrm>
        </p:spPr>
        <p:txBody>
          <a:bodyPr/>
          <a:lstStyle/>
          <a:p>
            <a:r>
              <a:rPr lang="en-US" dirty="0" smtClean="0"/>
              <a:t>1. Industrial Revolution- gave a reason to add lands to their control. New markets and materials to improve economy. </a:t>
            </a:r>
          </a:p>
        </p:txBody>
      </p:sp>
    </p:spTree>
    <p:extLst>
      <p:ext uri="{BB962C8B-B14F-4D97-AF65-F5344CB8AC3E}">
        <p14:creationId xmlns:p14="http://schemas.microsoft.com/office/powerpoint/2010/main" val="164964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Imperialism?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Belief in European superiority-</a:t>
            </a:r>
          </a:p>
          <a:p>
            <a:pPr lvl="1"/>
            <a:r>
              <a:rPr lang="en-US" dirty="0" smtClean="0"/>
              <a:t>Europeans believed they were better than others</a:t>
            </a:r>
          </a:p>
          <a:p>
            <a:pPr lvl="2"/>
            <a:r>
              <a:rPr lang="en-US" dirty="0" smtClean="0"/>
              <a:t>Racism- The belief that one race is superior to others</a:t>
            </a:r>
          </a:p>
          <a:p>
            <a:pPr lvl="2"/>
            <a:r>
              <a:rPr lang="en-US" dirty="0" smtClean="0"/>
              <a:t>Social Darwinism- “survival of the fittest”. </a:t>
            </a:r>
          </a:p>
          <a:p>
            <a:pPr lvl="3"/>
            <a:r>
              <a:rPr lang="en-US" dirty="0" smtClean="0"/>
              <a:t>Non-Europeans were considered to be on a lower scale of cultural and physical development. </a:t>
            </a:r>
          </a:p>
        </p:txBody>
      </p:sp>
    </p:spTree>
    <p:extLst>
      <p:ext uri="{BB962C8B-B14F-4D97-AF65-F5344CB8AC3E}">
        <p14:creationId xmlns:p14="http://schemas.microsoft.com/office/powerpoint/2010/main" val="426999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Darwinism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“I contend that we [Britons] are the first race in the world, and the more of the world we inhabit, the better it is for the human race…”-Cecil Rhodes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42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24000"/>
            <a:ext cx="7772400" cy="4114800"/>
          </a:xfrm>
        </p:spPr>
        <p:txBody>
          <a:bodyPr/>
          <a:lstStyle/>
          <a:p>
            <a:r>
              <a:rPr lang="en-US" dirty="0" smtClean="0"/>
              <a:t>Worked to convert peoples from Asia, Africa and the Pacific Islands to Christianity. </a:t>
            </a:r>
          </a:p>
          <a:p>
            <a:r>
              <a:rPr lang="en-US" dirty="0" smtClean="0"/>
              <a:t>Wanted to make “civilized” or “westernized”.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70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M01069077">
  <a:themeElements>
    <a:clrScheme name="Office Theme 1">
      <a:dk1>
        <a:srgbClr val="000000"/>
      </a:dk1>
      <a:lt1>
        <a:srgbClr val="EAEAEA"/>
      </a:lt1>
      <a:dk2>
        <a:srgbClr val="819E81"/>
      </a:dk2>
      <a:lt2>
        <a:srgbClr val="FFCC66"/>
      </a:lt2>
      <a:accent1>
        <a:srgbClr val="727DE0"/>
      </a:accent1>
      <a:accent2>
        <a:srgbClr val="D54F41"/>
      </a:accent2>
      <a:accent3>
        <a:srgbClr val="C1CCC1"/>
      </a:accent3>
      <a:accent4>
        <a:srgbClr val="C8C8C8"/>
      </a:accent4>
      <a:accent5>
        <a:srgbClr val="BCBFED"/>
      </a:accent5>
      <a:accent6>
        <a:srgbClr val="C1473A"/>
      </a:accent6>
      <a:hlink>
        <a:srgbClr val="71AF96"/>
      </a:hlink>
      <a:folHlink>
        <a:srgbClr val="CC9900"/>
      </a:folHlink>
    </a:clrScheme>
    <a:fontScheme name="Office Theme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EAEAEA"/>
        </a:lt1>
        <a:dk2>
          <a:srgbClr val="819E81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C1CCC1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71AF96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E9E2B6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2EED7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71AF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EAEAEA"/>
        </a:lt1>
        <a:dk2>
          <a:srgbClr val="BC6262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DAB7B7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71AF96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EAEAEA"/>
        </a:lt1>
        <a:dk2>
          <a:srgbClr val="5C74A4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B5BCCF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71AF96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EAEAEA"/>
        </a:lt1>
        <a:dk2>
          <a:srgbClr val="996600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CAB8AA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71AF96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TM01069077</Template>
  <TotalTime>264</TotalTime>
  <Words>1090</Words>
  <Application>Microsoft Office PowerPoint</Application>
  <PresentationFormat>On-screen Show (4:3)</PresentationFormat>
  <Paragraphs>157</Paragraphs>
  <Slides>23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ＭＳ Ｐゴシック</vt:lpstr>
      <vt:lpstr>Calibri</vt:lpstr>
      <vt:lpstr>Times New Roman</vt:lpstr>
      <vt:lpstr>Wingdings</vt:lpstr>
      <vt:lpstr>TM01069077</vt:lpstr>
      <vt:lpstr>Imperialism</vt:lpstr>
      <vt:lpstr>Unit Standards</vt:lpstr>
      <vt:lpstr>Imperialism: Introduction</vt:lpstr>
      <vt:lpstr>Differences</vt:lpstr>
      <vt:lpstr>Why Study this Period of History?</vt:lpstr>
      <vt:lpstr>Why Imperialism?</vt:lpstr>
      <vt:lpstr>Why Imperialism?</vt:lpstr>
      <vt:lpstr>Social Darwinism</vt:lpstr>
      <vt:lpstr>Missionaries</vt:lpstr>
      <vt:lpstr>Imperialism- Where was it most Prevalent?</vt:lpstr>
      <vt:lpstr>Imperialism Unit</vt:lpstr>
      <vt:lpstr>Africa</vt:lpstr>
      <vt:lpstr>Africa</vt:lpstr>
      <vt:lpstr>What did Europeans hope to gain from Africa?</vt:lpstr>
      <vt:lpstr>Imperialism- What made it easy and difficult for Europeans?</vt:lpstr>
      <vt:lpstr>South Africa</vt:lpstr>
      <vt:lpstr>Boer War</vt:lpstr>
      <vt:lpstr>Africa Continued</vt:lpstr>
      <vt:lpstr>Imperialism</vt:lpstr>
      <vt:lpstr>Different Techniques-  four forms of colonial control emerged </vt:lpstr>
      <vt:lpstr>Imperialism</vt:lpstr>
      <vt:lpstr>Vocab Check!</vt:lpstr>
      <vt:lpstr>European Colonial rule-  positive or negative?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Imperialism</dc:title>
  <dc:subject/>
  <dc:creator>Olivia Thatcher</dc:creator>
  <cp:keywords/>
  <dc:description/>
  <cp:lastModifiedBy>OLIVIA THATCHER</cp:lastModifiedBy>
  <cp:revision>24</cp:revision>
  <cp:lastPrinted>1601-01-01T00:00:00Z</cp:lastPrinted>
  <dcterms:created xsi:type="dcterms:W3CDTF">1601-01-01T00:00:00Z</dcterms:created>
  <dcterms:modified xsi:type="dcterms:W3CDTF">2017-02-23T13:42:14Z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TC010690771033</vt:lpwstr>
  </property>
</Properties>
</file>