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56" r:id="rId6"/>
    <p:sldId id="257" r:id="rId7"/>
    <p:sldId id="258" r:id="rId8"/>
    <p:sldId id="259" r:id="rId9"/>
    <p:sldId id="260" r:id="rId10"/>
    <p:sldId id="261" r:id="rId11"/>
    <p:sldId id="262" r:id="rId12"/>
    <p:sldId id="276" r:id="rId13"/>
    <p:sldId id="271" r:id="rId14"/>
    <p:sldId id="263" r:id="rId15"/>
    <p:sldId id="264" r:id="rId16"/>
    <p:sldId id="265" r:id="rId17"/>
    <p:sldId id="266" r:id="rId18"/>
    <p:sldId id="267" r:id="rId19"/>
    <p:sldId id="268" r:id="rId20"/>
    <p:sldId id="269" r:id="rId21"/>
    <p:sldId id="270" r:id="rId22"/>
    <p:sldId id="272" r:id="rId23"/>
    <p:sldId id="275" r:id="rId24"/>
    <p:sldId id="284" r:id="rId25"/>
    <p:sldId id="274" r:id="rId26"/>
    <p:sldId id="277" r:id="rId27"/>
    <p:sldId id="282" r:id="rId28"/>
    <p:sldId id="278" r:id="rId29"/>
    <p:sldId id="281" r:id="rId30"/>
    <p:sldId id="279" r:id="rId31"/>
    <p:sldId id="273" r:id="rId32"/>
    <p:sldId id="283"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C6600"/>
    <a:srgbClr val="CC3300"/>
    <a:srgbClr val="FFCC00"/>
    <a:srgbClr val="990033"/>
    <a:srgbClr val="24486C"/>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p:cViewPr varScale="1">
        <p:scale>
          <a:sx n="70" d="100"/>
          <a:sy n="70" d="100"/>
        </p:scale>
        <p:origin x="4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F0E5E6-C759-481B-83D0-1EF280C8A42A}" type="datetimeFigureOut">
              <a:rPr lang="en-US" smtClean="0"/>
              <a:t>3/22/2016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68D691-8663-4333-BEFA-9CBEA59107DE}" type="slidenum">
              <a:rPr lang="en-US" smtClean="0"/>
              <a:t>‹#›</a:t>
            </a:fld>
            <a:endParaRPr lang="en-US"/>
          </a:p>
        </p:txBody>
      </p:sp>
    </p:spTree>
    <p:extLst>
      <p:ext uri="{BB962C8B-B14F-4D97-AF65-F5344CB8AC3E}">
        <p14:creationId xmlns:p14="http://schemas.microsoft.com/office/powerpoint/2010/main" val="18358850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22T16:21:10.1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44E7452-4395-4238-9230-5EB54924689C}" emma:medium="tactile" emma:mode="ink">
          <msink:context xmlns:msink="http://schemas.microsoft.com/ink/2010/main" type="writingRegion" rotatedBoundingBox="24060,20219 17503,24470 16110,22322 22668,18071"/>
        </emma:interpretation>
      </emma:emma>
    </inkml:annotationXML>
    <inkml:traceGroup>
      <inkml:annotationXML>
        <emma:emma xmlns:emma="http://www.w3.org/2003/04/emma" version="1.0">
          <emma:interpretation id="{558CF90A-1A00-4B51-8684-B7ADBC6C9EA3}" emma:medium="tactile" emma:mode="ink">
            <msink:context xmlns:msink="http://schemas.microsoft.com/ink/2010/main" type="paragraph" rotatedBoundingBox="24060,20219 17503,24470 16110,22322 22668,18071" alignmentLevel="1"/>
          </emma:interpretation>
        </emma:emma>
      </inkml:annotationXML>
      <inkml:traceGroup>
        <inkml:annotationXML>
          <emma:emma xmlns:emma="http://www.w3.org/2003/04/emma" version="1.0">
            <emma:interpretation id="{B5372948-EAFD-451F-95DD-866AD6F46728}" emma:medium="tactile" emma:mode="ink">
              <msink:context xmlns:msink="http://schemas.microsoft.com/ink/2010/main" type="line" rotatedBoundingBox="24060,20219 17503,24470 16110,22322 22668,18071"/>
            </emma:interpretation>
          </emma:emma>
        </inkml:annotationXML>
        <inkml:traceGroup>
          <inkml:annotationXML>
            <emma:emma xmlns:emma="http://www.w3.org/2003/04/emma" version="1.0">
              <emma:interpretation id="{789DD6F4-E8BC-4B4D-B29C-D392CEDC6CD4}" emma:medium="tactile" emma:mode="ink">
                <msink:context xmlns:msink="http://schemas.microsoft.com/ink/2010/main" type="inkWord" rotatedBoundingBox="24060,20219 17503,24470 16110,22322 22668,18071"/>
              </emma:interpretation>
              <emma:one-of disjunction-type="recognition" id="oneOf0">
                <emma:interpretation id="interp0" emma:lang="en-US" emma:confidence="0">
                  <emma:literal>Hog</emma:literal>
                </emma:interpretation>
                <emma:interpretation id="interp1" emma:lang="en-US" emma:confidence="0">
                  <emma:literal>Yong</emma:literal>
                </emma:interpretation>
                <emma:interpretation id="interp2" emma:lang="en-US" emma:confidence="0">
                  <emma:literal>Yag</emma:literal>
                </emma:interpretation>
                <emma:interpretation id="interp3" emma:lang="en-US" emma:confidence="0">
                  <emma:literal>Ying</emma:literal>
                </emma:interpretation>
                <emma:interpretation id="interp4" emma:lang="en-US" emma:confidence="0">
                  <emma:literal>Yang</emma:literal>
                </emma:interpretation>
              </emma:one-of>
            </emma:emma>
          </inkml:annotationXML>
          <inkml:trace contextRef="#ctx0" brushRef="#br0">4631 0 0,'-38'114'140,"-37"0"-124,-77 75-1,38 1-15,-37-1 16,75-37-1,-38 0 1,76-77-16,0 1 16,0 0-1,38-38 1,0 38-1,0 0-15,0-76 16,76 37 0,38-37-1,75-37-15,191-115 16,-1-76-1,-76 77 1,0-1-16,-151 1 16,-1-39-1,-151 190 1,-37 0-16,-77 76 47,-265 303-32,-228 114-15,-75 151 16,75-113-1,304-190 1,151-227-16,76 0 16,39-114-1,-39 38 1,76-38-16,-76 0 15,76 0 1,-38 0 0,38 0-1,-38 0-15,0-38 16,38-38-1,0 38 1,-38 0-16,38 38 16,0-38-1,-38 38 1,38-76-1,0 76 1,0-38 0,0-37-1,0 37-15,0 0 16,0 0-1,-38 38 1,38-38-16,0 38 16,0 0-1,-37 0 1,37 0-16,-38-38 15,38 38 17,0-38-17,0 38-15,0-76 16,189 0-1,77-113 1,75-1-16,0 1 16,-265 189-1,-38-38 1,0 38-16,-38 0 31,0 0-15,37 38-1,-37-38 1,0 38-1,0 0 1,0-38-16,38 37 16,-38-37-1,38 38 1,0-38-1,0 0 1,0 38 0,0-38-1,0 0-15,0 0 16,0 0 15,-38 38-15,38-38 15,-1 0-16,1 0 1,-38 38 0,0-38-16,38 0 15,-38 38 1,0 0 15,0-38-15,0 38 30,0-38-30,0 38 15,0 0 110,0-38 1060,0-38-1170,0 38-15,0 0 15,0-38 234,0 38-234,0 0 78,-38 0 47,38-38-140,0 0 0,-38 38-1,1-38-15,-1 0 16,0-38-1,0 76 1,0-38-16,38 38 109,38 0-62,-38 0-47,38 0 16,0 0-1,0 38 1,-38 0-1,0-38-15,37 0 63,1 0-48,76 0 1,38-38-16,37-37 16,153-39-1,-39-114 1,38-75-16,-189 151 15,-77 1 1,-37 75 0,-38 0-1,0 0-15,0 38 16,-38 1-1,1-39 1,-1 76-16,38 0 16,0-38-1,0 38 32,38-38-31,113 0-1,39-76 1,-1 1-16,-75-1 15,0 114 1,-38-38-16,-76 38 16,0 0-1,0 38 1,-76 38-1,-228 151-15,-37 38 16,0 39 0,-76-1-16,38-76 15,152-113 1,75 0-1,38-38 1,0 0-16,76-39 16,1 1-1,-1-38 1,0 38-16,38 0 15,-38-38 1,38 38 0,0-38-16,0 38 31,-38 0-16,38-38 1,0 38-16,-38-38 16,38 38-1,0 0 1,0 0-16,-38 0 15,38-1 1,0-37 0,0 38 15,0-38 0,0 0 16,38 0-47,0 0 15,38-38 1,75-75 0,-37 75-16,0-38 15,-114 38 1,38 38-1,-38 0 110,0 0 437,0 38-531,0-38-15,-38 38-1,0 0 1,-38 38-1,0 113-15,0-37 16,1-38 0,37-1-1,0-37-15,38 38 16,0-76-1,0-38 1,0 76-16,0-76 16,0 0-1,0 37 1,38 1-16,0-38 15,75 0 1,77-75 0,0-115-1,37-113-15,38-38 16,-75-39-1,-76 77 1,-76 76-16,-38 75 16,-114 0-1,-76 39 1,77 75-16,-39 38 15,0 0 1,-75 76 0,-114 75-1,37 1-15,-37-1 16,38 39-1,113 0 1,77-77-16,-1 39 16,76-114-1,0 38 1,38-76-16,0 0 15,114 38 1,37-38 0,77 0-16,-1 0 15,114-76 1,76-152-1,-37-75 1,-1 0-16,0-76 16,38 0-1,-303 37 1,-114 267-16,0 37 15,-114 76 17,-379 265-32,-227 76 15,37 190 1,77-152-1,189-114-15,227-151 16,152-1 0,0-113-1,38 0 1,0 0-16,0 0 15,0 0 1,76 0 0,-38 0-16,38-1 15,38-37 1,37 0-1,39 0-15,-39-37 16,39-39 0,-114 38-1,-38 38 1,-38 0-1,-341 265 1,-531 304 0,-228 379-16,380-531 15,341-834 1,227 227-1,114 152-15,38 38 47,0-76-31,0 38-16,0 0 15,0 1 1,76-39 0,38 0-16,-76 0 15,0 76 1,-38-38-1,0 38 48,-38-38-32,38 38-15,0-38-1,0 0 1,0 38-1,-38 0-15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5FC0C-ABAE-4EDB-B1BD-4934656A6BAF}" type="datetimeFigureOut">
              <a:rPr lang="en-US" smtClean="0"/>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6BDAF-BA1C-4ADE-B05F-511C7D2B640F}" type="slidenum">
              <a:rPr lang="en-US" smtClean="0"/>
              <a:t>‹#›</a:t>
            </a:fld>
            <a:endParaRPr lang="en-US"/>
          </a:p>
        </p:txBody>
      </p:sp>
    </p:spTree>
    <p:extLst>
      <p:ext uri="{BB962C8B-B14F-4D97-AF65-F5344CB8AC3E}">
        <p14:creationId xmlns:p14="http://schemas.microsoft.com/office/powerpoint/2010/main" val="367480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6BDAF-BA1C-4ADE-B05F-511C7D2B640F}" type="slidenum">
              <a:rPr lang="en-US" smtClean="0"/>
              <a:t>18</a:t>
            </a:fld>
            <a:endParaRPr lang="en-US"/>
          </a:p>
        </p:txBody>
      </p:sp>
    </p:spTree>
    <p:extLst>
      <p:ext uri="{BB962C8B-B14F-4D97-AF65-F5344CB8AC3E}">
        <p14:creationId xmlns:p14="http://schemas.microsoft.com/office/powerpoint/2010/main" val="1116675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819400"/>
            <a:ext cx="8915400" cy="762000"/>
          </a:xfrm>
        </p:spPr>
        <p:txBody>
          <a:bodyPr/>
          <a:lstStyle>
            <a:lvl1pPr>
              <a:defRPr sz="44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3581400"/>
            <a:ext cx="4648200" cy="914400"/>
          </a:xfrm>
        </p:spPr>
        <p:txBody>
          <a:bodyPr/>
          <a:lstStyle>
            <a:lvl1pPr marL="0" indent="0">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51625"/>
            <a:ext cx="2133600" cy="168275"/>
          </a:xfrm>
        </p:spPr>
        <p:txBody>
          <a:bodyPr/>
          <a:lstStyle>
            <a:lvl1pPr>
              <a:defRPr>
                <a:latin typeface="Arial" charset="0"/>
              </a:defRPr>
            </a:lvl1pPr>
          </a:lstStyle>
          <a:p>
            <a:endParaRPr lang="en-US"/>
          </a:p>
        </p:txBody>
      </p:sp>
      <p:sp>
        <p:nvSpPr>
          <p:cNvPr id="11269" name="Rectangle 5"/>
          <p:cNvSpPr>
            <a:spLocks noGrp="1" noChangeArrowheads="1"/>
          </p:cNvSpPr>
          <p:nvPr>
            <p:ph type="ftr" sz="quarter" idx="3"/>
          </p:nvPr>
        </p:nvSpPr>
        <p:spPr>
          <a:xfrm>
            <a:off x="3124200" y="6651625"/>
            <a:ext cx="2895600" cy="168275"/>
          </a:xfrm>
        </p:spPr>
        <p:txBody>
          <a:bodyPr/>
          <a:lstStyle>
            <a:lvl1pPr>
              <a:defRPr>
                <a:latin typeface="Arial" charset="0"/>
              </a:defRPr>
            </a:lvl1pPr>
          </a:lstStyle>
          <a:p>
            <a:endParaRPr lang="en-US"/>
          </a:p>
        </p:txBody>
      </p:sp>
      <p:sp>
        <p:nvSpPr>
          <p:cNvPr id="11270" name="Rectangle 6"/>
          <p:cNvSpPr>
            <a:spLocks noGrp="1" noChangeArrowheads="1"/>
          </p:cNvSpPr>
          <p:nvPr>
            <p:ph type="sldNum" sz="quarter" idx="4"/>
          </p:nvPr>
        </p:nvSpPr>
        <p:spPr>
          <a:xfrm>
            <a:off x="7010400" y="6651625"/>
            <a:ext cx="2133600" cy="168275"/>
          </a:xfrm>
        </p:spPr>
        <p:txBody>
          <a:bodyPr/>
          <a:lstStyle>
            <a:lvl1pPr>
              <a:defRPr>
                <a:latin typeface="Arial" charset="0"/>
              </a:defRPr>
            </a:lvl1pPr>
          </a:lstStyle>
          <a:p>
            <a:fld id="{A4E60981-450C-4ACF-A065-A1F5C33ED8CE}"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A1C5F0-D145-4231-9730-0B820D4CE6A2}" type="slidenum">
              <a:rPr lang="en-US"/>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3627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1296B2-1176-4D2A-AED5-07F2F8651790}"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F733AC-50A8-4A70-BD13-1A94BFD4BFCE}" type="slidenum">
              <a:rPr lang="en-US"/>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EECC8-0384-43CF-A943-ED47E9B0137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CCE6F2-253B-488E-B92F-D015A8ACD25E}"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F1B45B-2CAC-4A88-8F83-41E478854819}" type="slidenum">
              <a:rPr lang="en-US"/>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C6A002-4536-4723-86F5-FB13B48BE845}"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93AA83-93BD-4C8B-9E75-F5F597B2AA9F}" type="slidenum">
              <a:rPr lang="en-US"/>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A54308-40A9-4344-BDEF-CD1534B8324C}" type="slidenum">
              <a:rPr lang="en-US"/>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3B0369-02CB-4ACA-9697-29B9E817E51E}"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686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6868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484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3124200" y="66770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6770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773B90E-9769-42FE-9E47-C5222242CA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lumMod val="10000"/>
                  </a:schemeClr>
                </a:solidFill>
              </a:rPr>
              <a:t>Influences of the Atlantic Revolutions and National States in Europe</a:t>
            </a:r>
            <a:endParaRPr lang="en-US" dirty="0">
              <a:solidFill>
                <a:schemeClr val="bg1">
                  <a:lumMod val="10000"/>
                </a:schemeClr>
              </a:solidFill>
            </a:endParaRPr>
          </a:p>
        </p:txBody>
      </p:sp>
      <p:sp>
        <p:nvSpPr>
          <p:cNvPr id="3" name="Subtitle 2"/>
          <p:cNvSpPr>
            <a:spLocks noGrp="1"/>
          </p:cNvSpPr>
          <p:nvPr>
            <p:ph type="subTitle" idx="1"/>
          </p:nvPr>
        </p:nvSpPr>
        <p:spPr>
          <a:xfrm>
            <a:off x="0" y="3962400"/>
            <a:ext cx="4648200" cy="1219200"/>
          </a:xfrm>
        </p:spPr>
        <p:txBody>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6002764" y="6823827"/>
              <a:ext cx="2391120" cy="1761120"/>
            </p14:xfrm>
          </p:contentPart>
        </mc:Choice>
        <mc:Fallback>
          <p:pic>
            <p:nvPicPr>
              <p:cNvPr id="5" name="Ink 4"/>
              <p:cNvPicPr/>
              <p:nvPr/>
            </p:nvPicPr>
            <p:blipFill>
              <a:blip r:embed="rId3"/>
              <a:stretch>
                <a:fillRect/>
              </a:stretch>
            </p:blipFill>
            <p:spPr>
              <a:xfrm>
                <a:off x="5990884" y="6811947"/>
                <a:ext cx="2414880" cy="1784880"/>
              </a:xfrm>
              <a:prstGeom prst="rect">
                <a:avLst/>
              </a:prstGeom>
            </p:spPr>
          </p:pic>
        </mc:Fallback>
      </mc:AlternateContent>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Women’s Suffrage</a:t>
            </a:r>
            <a:endParaRPr lang="en-US" dirty="0"/>
          </a:p>
        </p:txBody>
      </p:sp>
      <p:sp>
        <p:nvSpPr>
          <p:cNvPr id="3" name="Content Placeholder 2"/>
          <p:cNvSpPr>
            <a:spLocks noGrp="1"/>
          </p:cNvSpPr>
          <p:nvPr>
            <p:ph sz="half" idx="1"/>
          </p:nvPr>
        </p:nvSpPr>
        <p:spPr/>
        <p:txBody>
          <a:bodyPr/>
          <a:lstStyle/>
          <a:p>
            <a:r>
              <a:rPr lang="en-US" dirty="0" smtClean="0">
                <a:solidFill>
                  <a:schemeClr val="bg1">
                    <a:lumMod val="25000"/>
                  </a:schemeClr>
                </a:solidFill>
              </a:rPr>
              <a:t>1893, New Zealand became the 1</a:t>
            </a:r>
            <a:r>
              <a:rPr lang="en-US" baseline="30000" dirty="0" smtClean="0">
                <a:solidFill>
                  <a:schemeClr val="bg1">
                    <a:lumMod val="25000"/>
                  </a:schemeClr>
                </a:solidFill>
              </a:rPr>
              <a:t>st</a:t>
            </a:r>
            <a:r>
              <a:rPr lang="en-US" dirty="0" smtClean="0">
                <a:solidFill>
                  <a:schemeClr val="bg1">
                    <a:lumMod val="25000"/>
                  </a:schemeClr>
                </a:solidFill>
              </a:rPr>
              <a:t> to give vote to women</a:t>
            </a:r>
          </a:p>
          <a:p>
            <a:r>
              <a:rPr lang="en-US" dirty="0" smtClean="0">
                <a:solidFill>
                  <a:schemeClr val="bg1">
                    <a:lumMod val="25000"/>
                  </a:schemeClr>
                </a:solidFill>
              </a:rPr>
              <a:t>1906, Finland was the 2</a:t>
            </a:r>
            <a:r>
              <a:rPr lang="en-US" baseline="30000" dirty="0" smtClean="0">
                <a:solidFill>
                  <a:schemeClr val="bg1">
                    <a:lumMod val="25000"/>
                  </a:schemeClr>
                </a:solidFill>
              </a:rPr>
              <a:t>nd</a:t>
            </a:r>
            <a:r>
              <a:rPr lang="en-US" dirty="0" smtClean="0">
                <a:solidFill>
                  <a:schemeClr val="bg1">
                    <a:lumMod val="25000"/>
                  </a:schemeClr>
                </a:solidFill>
              </a:rPr>
              <a:t> </a:t>
            </a:r>
          </a:p>
          <a:p>
            <a:r>
              <a:rPr lang="en-US" dirty="0">
                <a:solidFill>
                  <a:schemeClr val="bg1">
                    <a:lumMod val="25000"/>
                  </a:schemeClr>
                </a:solidFill>
              </a:rPr>
              <a:t>1920, US with the passage of the 19</a:t>
            </a:r>
            <a:r>
              <a:rPr lang="en-US" baseline="30000" dirty="0">
                <a:solidFill>
                  <a:schemeClr val="bg1">
                    <a:lumMod val="25000"/>
                  </a:schemeClr>
                </a:solidFill>
              </a:rPr>
              <a:t>th</a:t>
            </a:r>
            <a:r>
              <a:rPr lang="en-US" dirty="0">
                <a:solidFill>
                  <a:schemeClr val="bg1">
                    <a:lumMod val="25000"/>
                  </a:schemeClr>
                </a:solidFill>
              </a:rPr>
              <a:t> Amendment of the Constitution</a:t>
            </a:r>
          </a:p>
          <a:p>
            <a:r>
              <a:rPr lang="en-US" dirty="0" smtClean="0">
                <a:solidFill>
                  <a:schemeClr val="bg1">
                    <a:lumMod val="25000"/>
                  </a:schemeClr>
                </a:solidFill>
              </a:rPr>
              <a:t>1945, France </a:t>
            </a:r>
          </a:p>
          <a:p>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221476" y="1219200"/>
            <a:ext cx="3577847" cy="5257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Nationalism</a:t>
            </a:r>
            <a:endParaRPr lang="en-US" dirty="0"/>
          </a:p>
        </p:txBody>
      </p:sp>
      <p:pic>
        <p:nvPicPr>
          <p:cNvPr id="6" name="Picture 10"/>
          <p:cNvPicPr>
            <a:picLocks noGrp="1" noChangeAspect="1" noChangeArrowheads="1"/>
          </p:cNvPicPr>
          <p:nvPr>
            <p:ph idx="1"/>
          </p:nvPr>
        </p:nvPicPr>
        <p:blipFill>
          <a:blip r:embed="rId2" cstate="print">
            <a:lum bright="-6000" contrast="12000"/>
          </a:blip>
          <a:srcRect l="6282" t="3125" r="3094" b="13626"/>
          <a:stretch>
            <a:fillRect/>
          </a:stretch>
        </p:blipFill>
        <p:spPr bwMode="auto">
          <a:xfrm>
            <a:off x="984875" y="1219200"/>
            <a:ext cx="7631450" cy="5257800"/>
          </a:xfrm>
          <a:prstGeom prst="rect">
            <a:avLst/>
          </a:prstGeom>
          <a:noFill/>
          <a:ln w="38100">
            <a:solidFill>
              <a:schemeClr val="tx1"/>
            </a:solid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42" presetClass="path" presetSubtype="0" accel="50000" decel="50000" fill="hold" nodeType="withEffect">
                                  <p:stCondLst>
                                    <p:cond delay="0"/>
                                  </p:stCondLst>
                                  <p:childTnLst>
                                    <p:animMotion origin="layout" path="M -3.61111E-6 7.40741E-7 L 0.004 -0.16898 " pathEditMode="relative" rAng="0" ptsTypes="AA">
                                      <p:cBhvr>
                                        <p:cTn id="8" dur="2000" fill="hold"/>
                                        <p:tgtEl>
                                          <p:spTgt spid="6"/>
                                        </p:tgtEl>
                                        <p:attrNameLst>
                                          <p:attrName>ppt_x</p:attrName>
                                          <p:attrName>ppt_y</p:attrName>
                                        </p:attrNameLst>
                                      </p:cBhvr>
                                      <p:rCtr x="200" y="-8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noChangeArrowheads="1"/>
          </p:cNvPicPr>
          <p:nvPr>
            <p:ph idx="4294967295"/>
          </p:nvPr>
        </p:nvPicPr>
        <p:blipFill>
          <a:blip r:embed="rId2" cstate="print"/>
          <a:srcRect l="25078" t="19753" r="19304" b="46936"/>
          <a:stretch>
            <a:fillRect/>
          </a:stretch>
        </p:blipFill>
        <p:spPr bwMode="auto">
          <a:xfrm>
            <a:off x="157682" y="1828800"/>
            <a:ext cx="8986318" cy="4035425"/>
          </a:xfrm>
          <a:prstGeom prst="rect">
            <a:avLst/>
          </a:prstGeom>
          <a:noFill/>
          <a:ln w="38100">
            <a:solidFill>
              <a:schemeClr val="tx1"/>
            </a:solid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lum bright="-6000" contrast="18000"/>
          </a:blip>
          <a:srcRect l="12500" t="13542" r="20313" b="27083"/>
          <a:stretch>
            <a:fillRect/>
          </a:stretch>
        </p:blipFill>
        <p:spPr bwMode="auto">
          <a:xfrm>
            <a:off x="0" y="34925"/>
            <a:ext cx="9144000" cy="6823075"/>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Cultural Nationalism</a:t>
            </a:r>
            <a:endParaRPr lang="en-US" dirty="0"/>
          </a:p>
        </p:txBody>
      </p:sp>
      <p:sp>
        <p:nvSpPr>
          <p:cNvPr id="3" name="Content Placeholder 2"/>
          <p:cNvSpPr>
            <a:spLocks noGrp="1"/>
          </p:cNvSpPr>
          <p:nvPr>
            <p:ph sz="half" idx="1"/>
          </p:nvPr>
        </p:nvSpPr>
        <p:spPr>
          <a:xfrm>
            <a:off x="304800" y="1219200"/>
            <a:ext cx="4648200" cy="5257800"/>
          </a:xfrm>
        </p:spPr>
        <p:txBody>
          <a:bodyPr/>
          <a:lstStyle/>
          <a:p>
            <a:r>
              <a:rPr lang="en-US" sz="2400" dirty="0" smtClean="0">
                <a:solidFill>
                  <a:schemeClr val="bg1">
                    <a:lumMod val="25000"/>
                  </a:schemeClr>
                </a:solidFill>
              </a:rPr>
              <a:t>Seeks to deepen appreciation for the historical experiences of the national community and foster pride in its cultural accomplishments</a:t>
            </a:r>
          </a:p>
          <a:p>
            <a:r>
              <a:rPr lang="en-US" sz="2400" dirty="0" smtClean="0">
                <a:solidFill>
                  <a:schemeClr val="bg1">
                    <a:lumMod val="25000"/>
                  </a:schemeClr>
                </a:solidFill>
              </a:rPr>
              <a:t>See romantic views of Nationalism and History</a:t>
            </a:r>
          </a:p>
          <a:p>
            <a:pPr lvl="1"/>
            <a:r>
              <a:rPr lang="en-US" sz="2000" dirty="0" smtClean="0">
                <a:solidFill>
                  <a:schemeClr val="bg1">
                    <a:lumMod val="25000"/>
                  </a:schemeClr>
                </a:solidFill>
              </a:rPr>
              <a:t>Distinctive feature was its glorification of the individual and individual cultures</a:t>
            </a:r>
          </a:p>
          <a:p>
            <a:pPr lvl="1"/>
            <a:r>
              <a:rPr lang="en-US" sz="2000" dirty="0" smtClean="0">
                <a:solidFill>
                  <a:schemeClr val="bg1">
                    <a:lumMod val="25000"/>
                  </a:schemeClr>
                </a:solidFill>
              </a:rPr>
              <a:t>Especially in Germany</a:t>
            </a:r>
          </a:p>
          <a:p>
            <a:pPr lvl="1"/>
            <a:r>
              <a:rPr lang="en-US" sz="2000" dirty="0" smtClean="0">
                <a:solidFill>
                  <a:schemeClr val="bg1">
                    <a:lumMod val="25000"/>
                  </a:schemeClr>
                </a:solidFill>
              </a:rPr>
              <a:t>Revival of German folk culture </a:t>
            </a:r>
          </a:p>
          <a:p>
            <a:endParaRPr lang="en-US" sz="2400" dirty="0">
              <a:solidFill>
                <a:schemeClr val="bg1">
                  <a:lumMod val="25000"/>
                </a:schemeClr>
              </a:solidFill>
            </a:endParaRPr>
          </a:p>
        </p:txBody>
      </p:sp>
      <p:pic>
        <p:nvPicPr>
          <p:cNvPr id="5" name="Content Placeholder 4" descr="grimm brother.jpg"/>
          <p:cNvPicPr>
            <a:picLocks noGrp="1" noChangeAspect="1"/>
          </p:cNvPicPr>
          <p:nvPr>
            <p:ph sz="half" idx="2"/>
          </p:nvPr>
        </p:nvPicPr>
        <p:blipFill>
          <a:blip r:embed="rId2" cstate="print"/>
          <a:stretch>
            <a:fillRect/>
          </a:stretch>
        </p:blipFill>
        <p:spPr>
          <a:xfrm>
            <a:off x="4876800" y="1447800"/>
            <a:ext cx="4267200" cy="4332183"/>
          </a:xfrm>
        </p:spPr>
      </p:pic>
      <p:sp>
        <p:nvSpPr>
          <p:cNvPr id="6" name="TextBox 5"/>
          <p:cNvSpPr txBox="1"/>
          <p:nvPr/>
        </p:nvSpPr>
        <p:spPr>
          <a:xfrm>
            <a:off x="4800600" y="6172200"/>
            <a:ext cx="3116046" cy="369332"/>
          </a:xfrm>
          <a:prstGeom prst="rect">
            <a:avLst/>
          </a:prstGeom>
          <a:noFill/>
        </p:spPr>
        <p:txBody>
          <a:bodyPr wrap="none" rtlCol="0">
            <a:spAutoFit/>
          </a:bodyPr>
          <a:lstStyle/>
          <a:p>
            <a:r>
              <a:rPr lang="en-US" dirty="0" smtClean="0">
                <a:solidFill>
                  <a:schemeClr val="bg1">
                    <a:lumMod val="25000"/>
                  </a:schemeClr>
                </a:solidFill>
              </a:rPr>
              <a:t>Grimm Brother’s Fairy Tales  </a:t>
            </a:r>
            <a:endParaRPr lang="en-US" dirty="0">
              <a:solidFill>
                <a:schemeClr val="bg1">
                  <a:lumMod val="25000"/>
                </a:schemeClr>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Grimm Brothers</a:t>
            </a:r>
            <a:endParaRPr lang="en-US" dirty="0"/>
          </a:p>
        </p:txBody>
      </p:sp>
      <p:sp>
        <p:nvSpPr>
          <p:cNvPr id="3" name="Content Placeholder 2"/>
          <p:cNvSpPr>
            <a:spLocks noGrp="1"/>
          </p:cNvSpPr>
          <p:nvPr>
            <p:ph sz="half" idx="1"/>
          </p:nvPr>
        </p:nvSpPr>
        <p:spPr>
          <a:xfrm>
            <a:off x="228600" y="762000"/>
            <a:ext cx="5029200" cy="5715000"/>
          </a:xfrm>
        </p:spPr>
        <p:txBody>
          <a:bodyPr/>
          <a:lstStyle/>
          <a:p>
            <a:r>
              <a:rPr lang="en-US" dirty="0" err="1" smtClean="0">
                <a:solidFill>
                  <a:schemeClr val="bg1">
                    <a:lumMod val="25000"/>
                  </a:schemeClr>
                </a:solidFill>
              </a:rPr>
              <a:t>Jakob</a:t>
            </a:r>
            <a:r>
              <a:rPr lang="en-US" dirty="0" smtClean="0">
                <a:solidFill>
                  <a:schemeClr val="bg1">
                    <a:lumMod val="25000"/>
                  </a:schemeClr>
                </a:solidFill>
              </a:rPr>
              <a:t> and Wilhelm Grimm</a:t>
            </a:r>
          </a:p>
          <a:p>
            <a:r>
              <a:rPr lang="en-US" dirty="0" smtClean="0">
                <a:solidFill>
                  <a:schemeClr val="bg1">
                    <a:lumMod val="25000"/>
                  </a:schemeClr>
                </a:solidFill>
              </a:rPr>
              <a:t>Over 200 fairy tales that we know today</a:t>
            </a:r>
          </a:p>
          <a:p>
            <a:r>
              <a:rPr lang="en-US" dirty="0" smtClean="0">
                <a:solidFill>
                  <a:schemeClr val="bg1">
                    <a:lumMod val="25000"/>
                  </a:schemeClr>
                </a:solidFill>
              </a:rPr>
              <a:t>Concentrated on history and sense of national pride</a:t>
            </a:r>
          </a:p>
          <a:p>
            <a:r>
              <a:rPr lang="en-US" dirty="0" smtClean="0">
                <a:solidFill>
                  <a:schemeClr val="bg1">
                    <a:lumMod val="25000"/>
                  </a:schemeClr>
                </a:solidFill>
              </a:rPr>
              <a:t>First volume of fairy tales released in 1812 and another in 1814</a:t>
            </a:r>
          </a:p>
          <a:p>
            <a:r>
              <a:rPr lang="en-US" dirty="0" smtClean="0">
                <a:solidFill>
                  <a:schemeClr val="bg1">
                    <a:lumMod val="25000"/>
                  </a:schemeClr>
                </a:solidFill>
              </a:rPr>
              <a:t>Celebrated being German and the German spirit</a:t>
            </a:r>
          </a:p>
          <a:p>
            <a:endParaRPr lang="en-US" dirty="0"/>
          </a:p>
        </p:txBody>
      </p:sp>
      <p:pic>
        <p:nvPicPr>
          <p:cNvPr id="5" name="Content Placeholder 6" descr="Grimm.jpg"/>
          <p:cNvPicPr>
            <a:picLocks noGrp="1" noChangeAspect="1"/>
          </p:cNvPicPr>
          <p:nvPr>
            <p:ph sz="half" idx="2"/>
          </p:nvPr>
        </p:nvPicPr>
        <p:blipFill>
          <a:blip r:embed="rId2" cstate="print"/>
          <a:stretch>
            <a:fillRect/>
          </a:stretch>
        </p:blipFill>
        <p:spPr>
          <a:xfrm>
            <a:off x="5304536" y="1219200"/>
            <a:ext cx="3411728" cy="5257800"/>
          </a:xfrm>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Nationalism</a:t>
            </a:r>
            <a:endParaRPr lang="en-US" dirty="0"/>
          </a:p>
        </p:txBody>
      </p:sp>
      <p:sp>
        <p:nvSpPr>
          <p:cNvPr id="3" name="Content Placeholder 2"/>
          <p:cNvSpPr>
            <a:spLocks noGrp="1"/>
          </p:cNvSpPr>
          <p:nvPr>
            <p:ph sz="half" idx="1"/>
          </p:nvPr>
        </p:nvSpPr>
        <p:spPr>
          <a:xfrm>
            <a:off x="0" y="914400"/>
            <a:ext cx="4724400" cy="5562600"/>
          </a:xfrm>
        </p:spPr>
        <p:txBody>
          <a:bodyPr/>
          <a:lstStyle/>
          <a:p>
            <a:r>
              <a:rPr lang="en-US" sz="2400" dirty="0" smtClean="0">
                <a:solidFill>
                  <a:schemeClr val="bg1">
                    <a:lumMod val="25000"/>
                  </a:schemeClr>
                </a:solidFill>
              </a:rPr>
              <a:t>Nationalism had potential to stir up conflict between different groups of people</a:t>
            </a:r>
          </a:p>
          <a:p>
            <a:pPr lvl="1"/>
            <a:r>
              <a:rPr lang="en-US" sz="2000" dirty="0" smtClean="0">
                <a:solidFill>
                  <a:schemeClr val="bg1">
                    <a:lumMod val="25000"/>
                  </a:schemeClr>
                </a:solidFill>
              </a:rPr>
              <a:t>Jews are example</a:t>
            </a:r>
          </a:p>
          <a:p>
            <a:pPr lvl="1"/>
            <a:r>
              <a:rPr lang="en-US" sz="2000" dirty="0" smtClean="0">
                <a:solidFill>
                  <a:schemeClr val="bg1">
                    <a:lumMod val="25000"/>
                  </a:schemeClr>
                </a:solidFill>
              </a:rPr>
              <a:t>Jews didn’t inhabit a well-defined territory, but lived in states throughout Europe</a:t>
            </a:r>
          </a:p>
          <a:p>
            <a:pPr lvl="1"/>
            <a:r>
              <a:rPr lang="en-US" sz="2000" dirty="0" smtClean="0">
                <a:solidFill>
                  <a:schemeClr val="bg1">
                    <a:lumMod val="25000"/>
                  </a:schemeClr>
                </a:solidFill>
              </a:rPr>
              <a:t>As national communities tighten, they become distrustful of minority populations</a:t>
            </a:r>
          </a:p>
          <a:p>
            <a:r>
              <a:rPr lang="en-US" sz="2400" dirty="0" smtClean="0">
                <a:solidFill>
                  <a:schemeClr val="bg1">
                    <a:lumMod val="25000"/>
                  </a:schemeClr>
                </a:solidFill>
              </a:rPr>
              <a:t>Anti-Semitism:  hate and violence against Jews</a:t>
            </a:r>
          </a:p>
          <a:p>
            <a:r>
              <a:rPr lang="en-US" sz="2400" dirty="0" smtClean="0">
                <a:solidFill>
                  <a:schemeClr val="bg1">
                    <a:lumMod val="25000"/>
                  </a:schemeClr>
                </a:solidFill>
              </a:rPr>
              <a:t>See it especially in Austria-Hungary, Germany, Russia</a:t>
            </a:r>
          </a:p>
          <a:p>
            <a:endParaRPr lang="en-US" sz="2400" dirty="0">
              <a:solidFill>
                <a:schemeClr val="bg1">
                  <a:lumMod val="25000"/>
                </a:schemeClr>
              </a:solidFill>
            </a:endParaRPr>
          </a:p>
        </p:txBody>
      </p:sp>
      <p:pic>
        <p:nvPicPr>
          <p:cNvPr id="5" name="Content Placeholder 4" descr="zionism.jpg"/>
          <p:cNvPicPr>
            <a:picLocks noGrp="1" noChangeAspect="1"/>
          </p:cNvPicPr>
          <p:nvPr>
            <p:ph sz="half" idx="2"/>
          </p:nvPr>
        </p:nvPicPr>
        <p:blipFill>
          <a:blip r:embed="rId2" cstate="print"/>
          <a:stretch>
            <a:fillRect/>
          </a:stretch>
        </p:blipFill>
        <p:spPr>
          <a:xfrm>
            <a:off x="4983515" y="1219200"/>
            <a:ext cx="4053770" cy="5257800"/>
          </a:xfrm>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Zionism</a:t>
            </a:r>
            <a:endParaRPr lang="en-US" dirty="0"/>
          </a:p>
        </p:txBody>
      </p:sp>
      <p:pic>
        <p:nvPicPr>
          <p:cNvPr id="5" name="Content Placeholder 4" descr="zionism.jpg"/>
          <p:cNvPicPr>
            <a:picLocks noGrp="1" noChangeAspect="1"/>
          </p:cNvPicPr>
          <p:nvPr>
            <p:ph sz="half" idx="1"/>
          </p:nvPr>
        </p:nvPicPr>
        <p:blipFill>
          <a:blip r:embed="rId2" cstate="print"/>
          <a:stretch>
            <a:fillRect/>
          </a:stretch>
        </p:blipFill>
        <p:spPr>
          <a:xfrm>
            <a:off x="563915" y="1219200"/>
            <a:ext cx="4053770" cy="5257800"/>
          </a:xfrm>
        </p:spPr>
      </p:pic>
      <p:sp>
        <p:nvSpPr>
          <p:cNvPr id="4" name="Content Placeholder 3"/>
          <p:cNvSpPr>
            <a:spLocks noGrp="1"/>
          </p:cNvSpPr>
          <p:nvPr>
            <p:ph sz="half" idx="2"/>
          </p:nvPr>
        </p:nvSpPr>
        <p:spPr>
          <a:xfrm>
            <a:off x="4648200" y="0"/>
            <a:ext cx="4495800" cy="6477000"/>
          </a:xfrm>
        </p:spPr>
        <p:txBody>
          <a:bodyPr/>
          <a:lstStyle/>
          <a:p>
            <a:r>
              <a:rPr lang="en-US" sz="2400" dirty="0" smtClean="0">
                <a:solidFill>
                  <a:schemeClr val="bg1">
                    <a:lumMod val="25000"/>
                  </a:schemeClr>
                </a:solidFill>
              </a:rPr>
              <a:t>Theodor Herzl 1896 </a:t>
            </a:r>
            <a:r>
              <a:rPr lang="en-US" sz="2400" b="0" dirty="0" smtClean="0">
                <a:solidFill>
                  <a:schemeClr val="bg1">
                    <a:lumMod val="25000"/>
                  </a:schemeClr>
                </a:solidFill>
              </a:rPr>
              <a:t>publishes pamphlet </a:t>
            </a:r>
            <a:r>
              <a:rPr lang="en-US" sz="2400" i="1" dirty="0" err="1" smtClean="0">
                <a:solidFill>
                  <a:schemeClr val="bg1">
                    <a:lumMod val="25000"/>
                  </a:schemeClr>
                </a:solidFill>
              </a:rPr>
              <a:t>Judenstaat</a:t>
            </a:r>
            <a:r>
              <a:rPr lang="en-US" sz="2400" i="1" dirty="0" smtClean="0">
                <a:solidFill>
                  <a:schemeClr val="bg1">
                    <a:lumMod val="25000"/>
                  </a:schemeClr>
                </a:solidFill>
              </a:rPr>
              <a:t>, </a:t>
            </a:r>
            <a:r>
              <a:rPr lang="en-US" sz="2400" b="0" dirty="0" smtClean="0">
                <a:solidFill>
                  <a:schemeClr val="bg1">
                    <a:lumMod val="25000"/>
                  </a:schemeClr>
                </a:solidFill>
              </a:rPr>
              <a:t>which called for mass migration of Jews to a land they could call their own</a:t>
            </a:r>
            <a:endParaRPr lang="en-US" sz="2400" dirty="0" smtClean="0">
              <a:solidFill>
                <a:schemeClr val="bg1">
                  <a:lumMod val="25000"/>
                </a:schemeClr>
              </a:solidFill>
            </a:endParaRPr>
          </a:p>
          <a:p>
            <a:r>
              <a:rPr lang="en-US" sz="2400" b="0" dirty="0" smtClean="0">
                <a:solidFill>
                  <a:schemeClr val="bg1">
                    <a:lumMod val="25000"/>
                  </a:schemeClr>
                </a:solidFill>
              </a:rPr>
              <a:t>Founded the </a:t>
            </a:r>
            <a:r>
              <a:rPr lang="en-US" sz="2400" dirty="0" smtClean="0">
                <a:solidFill>
                  <a:schemeClr val="bg1">
                    <a:lumMod val="25000"/>
                  </a:schemeClr>
                </a:solidFill>
              </a:rPr>
              <a:t>Zionist movement</a:t>
            </a:r>
            <a:r>
              <a:rPr lang="en-US" sz="2400" b="0" dirty="0" smtClean="0">
                <a:solidFill>
                  <a:schemeClr val="bg1">
                    <a:lumMod val="25000"/>
                  </a:schemeClr>
                </a:solidFill>
              </a:rPr>
              <a:t>, which sought to confront anti-Semitism in Europe by establishing a home for the Jews in Palestine.</a:t>
            </a:r>
            <a:r>
              <a:rPr lang="en-US" sz="2400" b="0" dirty="0" smtClean="0"/>
              <a:t> </a:t>
            </a:r>
          </a:p>
          <a:p>
            <a:r>
              <a:rPr lang="en-US" sz="2400" b="0" dirty="0" smtClean="0">
                <a:solidFill>
                  <a:schemeClr val="bg1">
                    <a:lumMod val="25000"/>
                  </a:schemeClr>
                </a:solidFill>
              </a:rPr>
              <a:t>During the next half century Jewish migrants trickled into Palestine</a:t>
            </a:r>
          </a:p>
          <a:p>
            <a:r>
              <a:rPr lang="en-US" sz="2400" b="0" dirty="0" smtClean="0">
                <a:solidFill>
                  <a:schemeClr val="bg1">
                    <a:lumMod val="25000"/>
                  </a:schemeClr>
                </a:solidFill>
              </a:rPr>
              <a:t>Won right to Jewish state of Israel in 1948</a:t>
            </a:r>
          </a:p>
          <a:p>
            <a:endParaRPr lang="en-US" sz="2400"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2288" y="5105400"/>
            <a:ext cx="5486400" cy="457200"/>
          </a:xfrm>
        </p:spPr>
        <p:txBody>
          <a:bodyPr/>
          <a:lstStyle/>
          <a:p>
            <a:pPr algn="ctr"/>
            <a:r>
              <a:rPr lang="en-US" b="0" dirty="0" smtClean="0">
                <a:solidFill>
                  <a:schemeClr val="bg1">
                    <a:lumMod val="10000"/>
                  </a:schemeClr>
                </a:solidFill>
              </a:rPr>
              <a:t>Congress of Vienna</a:t>
            </a:r>
            <a:endParaRPr lang="en-US" b="0" dirty="0">
              <a:solidFill>
                <a:schemeClr val="bg1">
                  <a:lumMod val="10000"/>
                </a:schemeClr>
              </a:solidFill>
            </a:endParaRPr>
          </a:p>
        </p:txBody>
      </p:sp>
      <p:pic>
        <p:nvPicPr>
          <p:cNvPr id="11" name="Picture Placeholder 10" descr="congress of vienna 2.jpg"/>
          <p:cNvPicPr>
            <a:picLocks noGrp="1" noChangeAspect="1"/>
          </p:cNvPicPr>
          <p:nvPr>
            <p:ph type="pic" idx="1"/>
          </p:nvPr>
        </p:nvPicPr>
        <p:blipFill>
          <a:blip r:embed="rId3" cstate="print"/>
          <a:srcRect l="12587" r="12587"/>
          <a:stretch>
            <a:fillRect/>
          </a:stretch>
        </p:blipFill>
        <p:spPr>
          <a:xfrm>
            <a:off x="1219200" y="0"/>
            <a:ext cx="6691311" cy="5018483"/>
          </a:xfrm>
        </p:spPr>
      </p:pic>
      <p:sp>
        <p:nvSpPr>
          <p:cNvPr id="10" name="Text Placeholder 9"/>
          <p:cNvSpPr>
            <a:spLocks noGrp="1"/>
          </p:cNvSpPr>
          <p:nvPr>
            <p:ph type="body" sz="half" idx="2"/>
          </p:nvPr>
        </p:nvSpPr>
        <p:spPr>
          <a:xfrm>
            <a:off x="1792288" y="5638800"/>
            <a:ext cx="5486400" cy="1066800"/>
          </a:xfrm>
        </p:spPr>
        <p:txBody>
          <a:bodyPr/>
          <a:lstStyle/>
          <a:p>
            <a:pPr algn="ctr"/>
            <a:r>
              <a:rPr lang="en-US" dirty="0" smtClean="0">
                <a:solidFill>
                  <a:schemeClr val="bg1">
                    <a:lumMod val="10000"/>
                  </a:schemeClr>
                </a:solidFill>
              </a:rPr>
              <a:t>The charming and polished courtier Prince </a:t>
            </a:r>
            <a:r>
              <a:rPr lang="en-US" dirty="0" err="1" smtClean="0">
                <a:solidFill>
                  <a:schemeClr val="bg1">
                    <a:lumMod val="10000"/>
                  </a:schemeClr>
                </a:solidFill>
              </a:rPr>
              <a:t>Klemens</a:t>
            </a:r>
            <a:r>
              <a:rPr lang="en-US" dirty="0" smtClean="0">
                <a:solidFill>
                  <a:schemeClr val="bg1">
                    <a:lumMod val="10000"/>
                  </a:schemeClr>
                </a:solidFill>
              </a:rPr>
              <a:t> von Metternich (standing at left center) dominated the Congress of Vienna. Here, delegates to the Congress are gathered at the Habsburg palace in Vienna</a:t>
            </a:r>
            <a:r>
              <a:rPr lang="en-US" dirty="0" smtClean="0"/>
              <a:t>. </a:t>
            </a:r>
            <a:endParaRPr lang="en-US"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Unification of Italy and Germany</a:t>
            </a:r>
            <a:endParaRPr lang="en-US" dirty="0"/>
          </a:p>
        </p:txBody>
      </p:sp>
      <p:sp>
        <p:nvSpPr>
          <p:cNvPr id="6" name="Content Placeholder 5"/>
          <p:cNvSpPr>
            <a:spLocks noGrp="1"/>
          </p:cNvSpPr>
          <p:nvPr>
            <p:ph idx="1"/>
          </p:nvPr>
        </p:nvSpPr>
        <p:spPr/>
        <p:txBody>
          <a:bodyPr/>
          <a:lstStyle/>
          <a:p>
            <a:r>
              <a:rPr lang="en-US" sz="2800" dirty="0" smtClean="0">
                <a:solidFill>
                  <a:schemeClr val="bg1">
                    <a:lumMod val="25000"/>
                  </a:schemeClr>
                </a:solidFill>
              </a:rPr>
              <a:t>Both had been disunited lands since collapse of Rome</a:t>
            </a:r>
          </a:p>
          <a:p>
            <a:r>
              <a:rPr lang="en-US" sz="2800" dirty="0" smtClean="0">
                <a:solidFill>
                  <a:schemeClr val="bg1">
                    <a:lumMod val="25000"/>
                  </a:schemeClr>
                </a:solidFill>
              </a:rPr>
              <a:t>Italy </a:t>
            </a:r>
          </a:p>
          <a:p>
            <a:pPr lvl="1"/>
            <a:r>
              <a:rPr lang="en-US" sz="2400" dirty="0" smtClean="0">
                <a:solidFill>
                  <a:schemeClr val="bg1">
                    <a:lumMod val="25000"/>
                  </a:schemeClr>
                </a:solidFill>
              </a:rPr>
              <a:t>Regional kingdoms, city states, Papal states ruled for more than 1,000 years</a:t>
            </a:r>
          </a:p>
          <a:p>
            <a:r>
              <a:rPr lang="en-US" sz="2800" dirty="0" smtClean="0">
                <a:solidFill>
                  <a:schemeClr val="bg1">
                    <a:lumMod val="25000"/>
                  </a:schemeClr>
                </a:solidFill>
              </a:rPr>
              <a:t>Germany</a:t>
            </a:r>
          </a:p>
          <a:p>
            <a:pPr lvl="1"/>
            <a:r>
              <a:rPr lang="en-US" sz="2400" dirty="0" smtClean="0">
                <a:solidFill>
                  <a:schemeClr val="bg1">
                    <a:lumMod val="25000"/>
                  </a:schemeClr>
                </a:solidFill>
              </a:rPr>
              <a:t>Princes divided Germany into more than 300 semiautonomous jurisdictions</a:t>
            </a:r>
          </a:p>
          <a:p>
            <a:r>
              <a:rPr lang="en-US" sz="2800" dirty="0" smtClean="0">
                <a:solidFill>
                  <a:schemeClr val="bg1">
                    <a:lumMod val="25000"/>
                  </a:schemeClr>
                </a:solidFill>
              </a:rPr>
              <a:t>Holy Roman Empire claimed authority over Germany and Italy, but emperors never strong </a:t>
            </a:r>
            <a:endParaRPr lang="en-US" sz="2800" dirty="0">
              <a:solidFill>
                <a:schemeClr val="bg1">
                  <a:lumMod val="25000"/>
                </a:schemeClr>
              </a:solidFill>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The Emergence of Ideologies</a:t>
            </a:r>
            <a:endParaRPr lang="en-US" dirty="0">
              <a:solidFill>
                <a:schemeClr val="bg1">
                  <a:lumMod val="10000"/>
                </a:schemeClr>
              </a:solidFill>
            </a:endParaRPr>
          </a:p>
        </p:txBody>
      </p:sp>
      <p:sp>
        <p:nvSpPr>
          <p:cNvPr id="3" name="Content Placeholder 2"/>
          <p:cNvSpPr>
            <a:spLocks noGrp="1"/>
          </p:cNvSpPr>
          <p:nvPr>
            <p:ph idx="1"/>
          </p:nvPr>
        </p:nvSpPr>
        <p:spPr>
          <a:xfrm>
            <a:off x="457200" y="838200"/>
            <a:ext cx="8686800" cy="5638800"/>
          </a:xfrm>
        </p:spPr>
        <p:txBody>
          <a:bodyPr/>
          <a:lstStyle/>
          <a:p>
            <a:r>
              <a:rPr lang="en-US" i="1" dirty="0" smtClean="0">
                <a:solidFill>
                  <a:schemeClr val="bg1">
                    <a:lumMod val="10000"/>
                  </a:schemeClr>
                </a:solidFill>
              </a:rPr>
              <a:t>Ideology</a:t>
            </a:r>
          </a:p>
          <a:p>
            <a:r>
              <a:rPr lang="en-US" b="0" dirty="0" smtClean="0">
                <a:solidFill>
                  <a:schemeClr val="bg1">
                    <a:lumMod val="10000"/>
                  </a:schemeClr>
                </a:solidFill>
              </a:rPr>
              <a:t>A coherent vision of human nature, human society, and the larger world that proposes some form of political and social organization as ideal</a:t>
            </a:r>
          </a:p>
          <a:p>
            <a:endParaRPr lang="en-US" b="0" dirty="0">
              <a:solidFill>
                <a:schemeClr val="bg1">
                  <a:lumMod val="10000"/>
                </a:schemeClr>
              </a:solidFill>
            </a:endParaRPr>
          </a:p>
          <a:p>
            <a:r>
              <a:rPr lang="en-US" b="0" dirty="0" smtClean="0">
                <a:solidFill>
                  <a:schemeClr val="bg1">
                    <a:lumMod val="10000"/>
                  </a:schemeClr>
                </a:solidFill>
              </a:rPr>
              <a:t>Seeks to justify the current state of affairs or criticizes the status quo and arguing for movement toward improved society</a:t>
            </a:r>
          </a:p>
          <a:p>
            <a:pPr lvl="1"/>
            <a:r>
              <a:rPr lang="en-US" b="0" dirty="0" smtClean="0">
                <a:solidFill>
                  <a:schemeClr val="bg1">
                    <a:lumMod val="10000"/>
                  </a:schemeClr>
                </a:solidFill>
              </a:rPr>
              <a:t>Conservatism </a:t>
            </a:r>
          </a:p>
          <a:p>
            <a:pPr lvl="1"/>
            <a:r>
              <a:rPr lang="en-US" b="0" dirty="0" smtClean="0">
                <a:solidFill>
                  <a:schemeClr val="bg1">
                    <a:lumMod val="10000"/>
                  </a:schemeClr>
                </a:solidFill>
              </a:rPr>
              <a:t>Liberalism</a:t>
            </a:r>
            <a:endParaRPr lang="en-US" b="0" dirty="0">
              <a:solidFill>
                <a:schemeClr val="bg1">
                  <a:lumMod val="10000"/>
                </a:schemeClr>
              </a:solidFill>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Giuseppe Garibaldi 1807-1882</a:t>
            </a:r>
            <a:endParaRPr lang="en-US" dirty="0"/>
          </a:p>
        </p:txBody>
      </p:sp>
      <p:sp>
        <p:nvSpPr>
          <p:cNvPr id="6" name="Content Placeholder 5"/>
          <p:cNvSpPr>
            <a:spLocks noGrp="1"/>
          </p:cNvSpPr>
          <p:nvPr>
            <p:ph sz="half" idx="2"/>
          </p:nvPr>
        </p:nvSpPr>
        <p:spPr/>
        <p:txBody>
          <a:bodyPr/>
          <a:lstStyle/>
          <a:p>
            <a:r>
              <a:rPr lang="en-US" sz="2400" dirty="0" smtClean="0">
                <a:solidFill>
                  <a:schemeClr val="bg1">
                    <a:lumMod val="25000"/>
                  </a:schemeClr>
                </a:solidFill>
              </a:rPr>
              <a:t>May 1860, Garibaldi leads a small army of 1,000 men, known as the Red Shirts, to capture Sicily and Southern Italy</a:t>
            </a:r>
          </a:p>
          <a:p>
            <a:r>
              <a:rPr lang="en-US" sz="2400" dirty="0" smtClean="0">
                <a:solidFill>
                  <a:schemeClr val="bg1">
                    <a:lumMod val="25000"/>
                  </a:schemeClr>
                </a:solidFill>
              </a:rPr>
              <a:t>Revolutionaries flock to join him</a:t>
            </a:r>
          </a:p>
          <a:p>
            <a:r>
              <a:rPr lang="en-US" sz="2400" dirty="0" smtClean="0">
                <a:solidFill>
                  <a:schemeClr val="bg1">
                    <a:lumMod val="25000"/>
                  </a:schemeClr>
                </a:solidFill>
              </a:rPr>
              <a:t>In an election, voters give him permission to unite southern areas with Kingdom of Piedmont-Sardinia</a:t>
            </a:r>
          </a:p>
          <a:p>
            <a:endParaRPr lang="en-US" dirty="0"/>
          </a:p>
        </p:txBody>
      </p:sp>
      <p:pic>
        <p:nvPicPr>
          <p:cNvPr id="7" name="Content Placeholder 4" descr="Garibaldi.jpg"/>
          <p:cNvPicPr>
            <a:picLocks noGrp="1" noChangeAspect="1"/>
          </p:cNvPicPr>
          <p:nvPr>
            <p:ph sz="half" idx="1"/>
          </p:nvPr>
        </p:nvPicPr>
        <p:blipFill>
          <a:blip r:embed="rId2" cstate="print"/>
          <a:stretch>
            <a:fillRect/>
          </a:stretch>
        </p:blipFill>
        <p:spPr>
          <a:xfrm>
            <a:off x="806450" y="1625600"/>
            <a:ext cx="3568700" cy="4445000"/>
          </a:xfrm>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Text Placeholder 6"/>
          <p:cNvSpPr>
            <a:spLocks noGrp="1"/>
          </p:cNvSpPr>
          <p:nvPr>
            <p:ph type="body" sz="half" idx="2"/>
          </p:nvPr>
        </p:nvSpPr>
        <p:spPr/>
        <p:txBody>
          <a:bodyPr/>
          <a:lstStyle/>
          <a:p>
            <a:r>
              <a:rPr lang="en-US" dirty="0" smtClean="0">
                <a:solidFill>
                  <a:schemeClr val="bg1">
                    <a:lumMod val="25000"/>
                  </a:schemeClr>
                </a:solidFill>
              </a:rPr>
              <a:t>The unification of Italy and Germany as national states in the nineteenth century fundamentally altered the balance of power in Europe</a:t>
            </a:r>
            <a:r>
              <a:rPr lang="en-US" dirty="0" smtClean="0"/>
              <a:t>.</a:t>
            </a:r>
            <a:endParaRPr lang="en-US" dirty="0"/>
          </a:p>
        </p:txBody>
      </p:sp>
      <p:pic>
        <p:nvPicPr>
          <p:cNvPr id="10" name="Content Placeholder 9" descr="italy unified.jpg"/>
          <p:cNvPicPr>
            <a:picLocks noGrp="1" noChangeAspect="1"/>
          </p:cNvPicPr>
          <p:nvPr>
            <p:ph idx="1"/>
          </p:nvPr>
        </p:nvPicPr>
        <p:blipFill>
          <a:blip r:embed="rId2" cstate="print"/>
          <a:stretch>
            <a:fillRect/>
          </a:stretch>
        </p:blipFill>
        <p:spPr>
          <a:xfrm>
            <a:off x="3505200" y="405653"/>
            <a:ext cx="5638800" cy="5807123"/>
          </a:xfrm>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Otto Von Bismarck</a:t>
            </a:r>
            <a:endParaRPr lang="en-US" dirty="0"/>
          </a:p>
        </p:txBody>
      </p:sp>
      <p:sp>
        <p:nvSpPr>
          <p:cNvPr id="7" name="Content Placeholder 6"/>
          <p:cNvSpPr>
            <a:spLocks noGrp="1"/>
          </p:cNvSpPr>
          <p:nvPr>
            <p:ph sz="half" idx="2"/>
          </p:nvPr>
        </p:nvSpPr>
        <p:spPr>
          <a:xfrm>
            <a:off x="4876800" y="0"/>
            <a:ext cx="4267200" cy="6477000"/>
          </a:xfrm>
        </p:spPr>
        <p:txBody>
          <a:bodyPr/>
          <a:lstStyle/>
          <a:p>
            <a:r>
              <a:rPr lang="en-US" sz="2000" dirty="0" smtClean="0">
                <a:solidFill>
                  <a:schemeClr val="bg1">
                    <a:lumMod val="25000"/>
                  </a:schemeClr>
                </a:solidFill>
              </a:rPr>
              <a:t>Prime minister that led them to unify</a:t>
            </a:r>
          </a:p>
          <a:p>
            <a:r>
              <a:rPr lang="en-US" sz="2000" dirty="0" smtClean="0">
                <a:solidFill>
                  <a:schemeClr val="bg1">
                    <a:lumMod val="25000"/>
                  </a:schemeClr>
                </a:solidFill>
              </a:rPr>
              <a:t>Debated legacy</a:t>
            </a:r>
          </a:p>
          <a:p>
            <a:pPr marL="457200" indent="-457200">
              <a:buFont typeface="+mj-lt"/>
              <a:buAutoNum type="arabicPeriod"/>
            </a:pPr>
            <a:r>
              <a:rPr lang="en-US" sz="2000" dirty="0" smtClean="0">
                <a:solidFill>
                  <a:schemeClr val="bg1">
                    <a:lumMod val="25000"/>
                  </a:schemeClr>
                </a:solidFill>
              </a:rPr>
              <a:t>Positive </a:t>
            </a:r>
          </a:p>
          <a:p>
            <a:pPr lvl="1"/>
            <a:r>
              <a:rPr lang="en-US" sz="1600" dirty="0" smtClean="0">
                <a:solidFill>
                  <a:schemeClr val="bg1">
                    <a:lumMod val="25000"/>
                  </a:schemeClr>
                </a:solidFill>
              </a:rPr>
              <a:t>Greatest and noblest of Germany’s statesmen</a:t>
            </a:r>
          </a:p>
          <a:p>
            <a:pPr lvl="1"/>
            <a:r>
              <a:rPr lang="en-US" sz="1600" dirty="0" smtClean="0">
                <a:solidFill>
                  <a:schemeClr val="bg1">
                    <a:lumMod val="25000"/>
                  </a:schemeClr>
                </a:solidFill>
              </a:rPr>
              <a:t>Unified &amp; raised it to greatness</a:t>
            </a:r>
          </a:p>
          <a:p>
            <a:pPr marL="457200" indent="-457200">
              <a:buFont typeface="+mj-lt"/>
              <a:buAutoNum type="arabicPeriod"/>
            </a:pPr>
            <a:r>
              <a:rPr lang="en-US" sz="2000" dirty="0" smtClean="0">
                <a:solidFill>
                  <a:schemeClr val="bg1">
                    <a:lumMod val="25000"/>
                  </a:schemeClr>
                </a:solidFill>
              </a:rPr>
              <a:t>Negative</a:t>
            </a:r>
          </a:p>
          <a:p>
            <a:pPr lvl="1"/>
            <a:r>
              <a:rPr lang="en-US" sz="1600" dirty="0" smtClean="0">
                <a:solidFill>
                  <a:schemeClr val="bg1">
                    <a:lumMod val="25000"/>
                  </a:schemeClr>
                </a:solidFill>
              </a:rPr>
              <a:t>Devious politician who abused powers and led them into a dictatorship</a:t>
            </a:r>
          </a:p>
          <a:p>
            <a:r>
              <a:rPr lang="en-US" sz="2000" dirty="0" smtClean="0">
                <a:solidFill>
                  <a:schemeClr val="bg1">
                    <a:lumMod val="25000"/>
                  </a:schemeClr>
                </a:solidFill>
              </a:rPr>
              <a:t>By 1895, 650 books written about his life</a:t>
            </a:r>
          </a:p>
          <a:p>
            <a:r>
              <a:rPr lang="en-US" sz="2000" dirty="0" smtClean="0">
                <a:solidFill>
                  <a:schemeClr val="bg1">
                    <a:lumMod val="25000"/>
                  </a:schemeClr>
                </a:solidFill>
              </a:rPr>
              <a:t>Show him to be cunning and religious</a:t>
            </a:r>
          </a:p>
          <a:p>
            <a:r>
              <a:rPr lang="en-US" sz="2000" dirty="0" smtClean="0">
                <a:solidFill>
                  <a:schemeClr val="bg1">
                    <a:lumMod val="25000"/>
                  </a:schemeClr>
                </a:solidFill>
              </a:rPr>
              <a:t>“It is the destiny of the weak to be devoured by the strong.”</a:t>
            </a:r>
          </a:p>
          <a:p>
            <a:r>
              <a:rPr lang="en-US" sz="2000" b="0" dirty="0" smtClean="0">
                <a:solidFill>
                  <a:schemeClr val="bg1">
                    <a:lumMod val="25000"/>
                  </a:schemeClr>
                </a:solidFill>
              </a:rPr>
              <a:t>“We Germans shall never wage aggressive war, ambitious war, a war of conquest.”</a:t>
            </a:r>
          </a:p>
          <a:p>
            <a:endParaRPr lang="en-US" dirty="0"/>
          </a:p>
        </p:txBody>
      </p:sp>
      <p:pic>
        <p:nvPicPr>
          <p:cNvPr id="8" name="Content Placeholder 6" descr="bismarck.jpg"/>
          <p:cNvPicPr>
            <a:picLocks noGrp="1" noChangeAspect="1"/>
          </p:cNvPicPr>
          <p:nvPr>
            <p:ph sz="half" idx="1"/>
          </p:nvPr>
        </p:nvPicPr>
        <p:blipFill>
          <a:blip r:embed="rId2" cstate="print"/>
          <a:stretch>
            <a:fillRect/>
          </a:stretch>
        </p:blipFill>
        <p:spPr>
          <a:xfrm>
            <a:off x="457200" y="1491761"/>
            <a:ext cx="4267200" cy="4712677"/>
          </a:xfrm>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Unification</a:t>
            </a:r>
            <a:endParaRPr lang="en-US" dirty="0"/>
          </a:p>
        </p:txBody>
      </p:sp>
      <p:sp>
        <p:nvSpPr>
          <p:cNvPr id="3" name="Content Placeholder 2"/>
          <p:cNvSpPr>
            <a:spLocks noGrp="1"/>
          </p:cNvSpPr>
          <p:nvPr>
            <p:ph sz="half" idx="1"/>
          </p:nvPr>
        </p:nvSpPr>
        <p:spPr/>
        <p:txBody>
          <a:bodyPr/>
          <a:lstStyle/>
          <a:p>
            <a:r>
              <a:rPr lang="en-US" dirty="0" smtClean="0">
                <a:solidFill>
                  <a:schemeClr val="bg1">
                    <a:lumMod val="25000"/>
                  </a:schemeClr>
                </a:solidFill>
              </a:rPr>
              <a:t>1862 </a:t>
            </a:r>
            <a:r>
              <a:rPr lang="en-US" dirty="0" err="1" smtClean="0">
                <a:solidFill>
                  <a:schemeClr val="bg1">
                    <a:lumMod val="25000"/>
                  </a:schemeClr>
                </a:solidFill>
              </a:rPr>
              <a:t>Kaisar</a:t>
            </a:r>
            <a:r>
              <a:rPr lang="en-US" dirty="0" smtClean="0">
                <a:solidFill>
                  <a:schemeClr val="bg1">
                    <a:lumMod val="25000"/>
                  </a:schemeClr>
                </a:solidFill>
              </a:rPr>
              <a:t> Wilhelm I of Prussia appoints Otto von Bismarck as prime minister</a:t>
            </a:r>
            <a:endParaRPr lang="en-US" dirty="0">
              <a:solidFill>
                <a:schemeClr val="bg1">
                  <a:lumMod val="25000"/>
                </a:schemeClr>
              </a:solidFill>
            </a:endParaRPr>
          </a:p>
        </p:txBody>
      </p:sp>
      <p:pic>
        <p:nvPicPr>
          <p:cNvPr id="7" name="Content Placeholder 6" descr="Kaiser_Wilhelm_I._.JPG"/>
          <p:cNvPicPr>
            <a:picLocks noGrp="1" noChangeAspect="1"/>
          </p:cNvPicPr>
          <p:nvPr>
            <p:ph sz="half" idx="2"/>
          </p:nvPr>
        </p:nvPicPr>
        <p:blipFill>
          <a:blip r:embed="rId2" cstate="print"/>
          <a:stretch>
            <a:fillRect/>
          </a:stretch>
        </p:blipFill>
        <p:spPr>
          <a:xfrm>
            <a:off x="5104447" y="1219200"/>
            <a:ext cx="3811905" cy="5257800"/>
          </a:xfrm>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Realpolitik</a:t>
            </a:r>
            <a:endParaRPr lang="en-US" dirty="0"/>
          </a:p>
        </p:txBody>
      </p:sp>
      <p:sp>
        <p:nvSpPr>
          <p:cNvPr id="3" name="Content Placeholder 2"/>
          <p:cNvSpPr>
            <a:spLocks noGrp="1"/>
          </p:cNvSpPr>
          <p:nvPr>
            <p:ph sz="half" idx="1"/>
          </p:nvPr>
        </p:nvSpPr>
        <p:spPr>
          <a:xfrm>
            <a:off x="457200" y="1219200"/>
            <a:ext cx="5029200" cy="5257800"/>
          </a:xfrm>
        </p:spPr>
        <p:txBody>
          <a:bodyPr/>
          <a:lstStyle/>
          <a:p>
            <a:r>
              <a:rPr lang="en-US" dirty="0" smtClean="0">
                <a:solidFill>
                  <a:schemeClr val="bg1">
                    <a:lumMod val="25000"/>
                  </a:schemeClr>
                </a:solidFill>
              </a:rPr>
              <a:t>Bismarck a master of this style of politics</a:t>
            </a:r>
          </a:p>
          <a:p>
            <a:r>
              <a:rPr lang="en-US" dirty="0" smtClean="0">
                <a:solidFill>
                  <a:schemeClr val="bg1">
                    <a:lumMod val="25000"/>
                  </a:schemeClr>
                </a:solidFill>
              </a:rPr>
              <a:t>Means “the politics of reality”</a:t>
            </a:r>
          </a:p>
          <a:p>
            <a:r>
              <a:rPr lang="en-US" dirty="0" smtClean="0">
                <a:solidFill>
                  <a:schemeClr val="bg1">
                    <a:lumMod val="25000"/>
                  </a:schemeClr>
                </a:solidFill>
              </a:rPr>
              <a:t>Describes tough power politics with no room for idealism</a:t>
            </a:r>
          </a:p>
          <a:p>
            <a:r>
              <a:rPr lang="en-US" dirty="0" smtClean="0">
                <a:solidFill>
                  <a:schemeClr val="bg1">
                    <a:lumMod val="25000"/>
                  </a:schemeClr>
                </a:solidFill>
              </a:rPr>
              <a:t>Realism and practicality</a:t>
            </a:r>
          </a:p>
          <a:p>
            <a:r>
              <a:rPr lang="en-US" dirty="0" smtClean="0">
                <a:solidFill>
                  <a:schemeClr val="bg1">
                    <a:lumMod val="25000"/>
                  </a:schemeClr>
                </a:solidFill>
              </a:rPr>
              <a:t>Politics that are coercive, amoral, or “Machiavellian”</a:t>
            </a:r>
          </a:p>
          <a:p>
            <a:endParaRPr lang="en-US" dirty="0"/>
          </a:p>
        </p:txBody>
      </p:sp>
      <p:pic>
        <p:nvPicPr>
          <p:cNvPr id="5" name="Content Placeholder 4" descr="realpolitik.jpeg"/>
          <p:cNvPicPr>
            <a:picLocks noGrp="1" noChangeAspect="1"/>
          </p:cNvPicPr>
          <p:nvPr>
            <p:ph sz="half" idx="2"/>
          </p:nvPr>
        </p:nvPicPr>
        <p:blipFill>
          <a:blip r:embed="rId2" cstate="print"/>
          <a:stretch>
            <a:fillRect/>
          </a:stretch>
        </p:blipFill>
        <p:spPr>
          <a:xfrm>
            <a:off x="5638800" y="1447800"/>
            <a:ext cx="3278725" cy="4114800"/>
          </a:xfrm>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57200" y="1219200"/>
            <a:ext cx="8686800" cy="5257800"/>
          </a:xfrm>
        </p:spPr>
        <p:txBody>
          <a:bodyPr/>
          <a:lstStyle/>
          <a:p>
            <a:pPr algn="ctr">
              <a:buNone/>
            </a:pPr>
            <a:r>
              <a:rPr lang="en-US" dirty="0" smtClean="0">
                <a:solidFill>
                  <a:schemeClr val="bg1">
                    <a:lumMod val="25000"/>
                  </a:schemeClr>
                </a:solidFill>
              </a:rPr>
              <a:t>“The great questions of the day will not be settled by speeches or majority votes- that was the mistake of 1848 and 1849- but by BLOOD and IRON”</a:t>
            </a:r>
          </a:p>
          <a:p>
            <a:pPr algn="ctr">
              <a:buNone/>
            </a:pPr>
            <a:endParaRPr lang="en-US" dirty="0" smtClean="0">
              <a:solidFill>
                <a:schemeClr val="bg1">
                  <a:lumMod val="25000"/>
                </a:schemeClr>
              </a:solidFill>
            </a:endParaRPr>
          </a:p>
          <a:p>
            <a:pPr algn="ctr">
              <a:buNone/>
            </a:pPr>
            <a:r>
              <a:rPr lang="en-US" dirty="0" smtClean="0">
                <a:solidFill>
                  <a:schemeClr val="bg1">
                    <a:lumMod val="25000"/>
                  </a:schemeClr>
                </a:solidFill>
              </a:rPr>
              <a:t>Otto von Bismarck</a:t>
            </a:r>
            <a:endParaRPr lang="en-US" dirty="0">
              <a:solidFill>
                <a:schemeClr val="bg1">
                  <a:lumMod val="25000"/>
                </a:schemeClr>
              </a:solidFill>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14400"/>
          </a:xfrm>
        </p:spPr>
        <p:txBody>
          <a:bodyPr/>
          <a:lstStyle/>
          <a:p>
            <a:pPr algn="ctr"/>
            <a:r>
              <a:rPr lang="en-US" dirty="0" smtClean="0">
                <a:solidFill>
                  <a:schemeClr val="bg1">
                    <a:lumMod val="10000"/>
                  </a:schemeClr>
                </a:solidFill>
              </a:rPr>
              <a:t>“Blood and Iron” bring Unification of Germany</a:t>
            </a:r>
            <a:endParaRPr lang="en-US" dirty="0">
              <a:solidFill>
                <a:schemeClr val="bg1">
                  <a:lumMod val="10000"/>
                </a:schemeClr>
              </a:solidFill>
            </a:endParaRPr>
          </a:p>
        </p:txBody>
      </p:sp>
      <p:sp>
        <p:nvSpPr>
          <p:cNvPr id="4" name="Content Placeholder 3"/>
          <p:cNvSpPr>
            <a:spLocks noGrp="1"/>
          </p:cNvSpPr>
          <p:nvPr>
            <p:ph sz="half" idx="2"/>
          </p:nvPr>
        </p:nvSpPr>
        <p:spPr/>
        <p:txBody>
          <a:bodyPr/>
          <a:lstStyle/>
          <a:p>
            <a:r>
              <a:rPr lang="en-US" dirty="0" smtClean="0">
                <a:solidFill>
                  <a:schemeClr val="bg1">
                    <a:lumMod val="25000"/>
                  </a:schemeClr>
                </a:solidFill>
              </a:rPr>
              <a:t>Bismarck reforms and expands military</a:t>
            </a:r>
          </a:p>
          <a:p>
            <a:r>
              <a:rPr lang="en-US" dirty="0" smtClean="0">
                <a:solidFill>
                  <a:schemeClr val="bg1">
                    <a:lumMod val="25000"/>
                  </a:schemeClr>
                </a:solidFill>
              </a:rPr>
              <a:t>B/n 1864 and 1870 he intentionally provokes 3 wars w/Denmark, Austria, and France</a:t>
            </a:r>
          </a:p>
          <a:p>
            <a:r>
              <a:rPr lang="en-US" dirty="0" smtClean="0">
                <a:solidFill>
                  <a:schemeClr val="bg1">
                    <a:lumMod val="25000"/>
                  </a:schemeClr>
                </a:solidFill>
              </a:rPr>
              <a:t>All 3 wars crush opponents and intensifies German nationalism</a:t>
            </a:r>
            <a:endParaRPr lang="en-US" dirty="0">
              <a:solidFill>
                <a:schemeClr val="bg1">
                  <a:lumMod val="25000"/>
                </a:schemeClr>
              </a:solidFill>
            </a:endParaRPr>
          </a:p>
        </p:txBody>
      </p:sp>
      <p:pic>
        <p:nvPicPr>
          <p:cNvPr id="7" name="Content Placeholder 4" descr="Franco Prussian cartoon.jpg"/>
          <p:cNvPicPr>
            <a:picLocks noGrp="1" noChangeAspect="1"/>
          </p:cNvPicPr>
          <p:nvPr>
            <p:ph sz="half" idx="1"/>
          </p:nvPr>
        </p:nvPicPr>
        <p:blipFill>
          <a:blip r:embed="rId2" cstate="print"/>
          <a:stretch>
            <a:fillRect/>
          </a:stretch>
        </p:blipFill>
        <p:spPr>
          <a:xfrm>
            <a:off x="538920" y="2017776"/>
            <a:ext cx="3844104" cy="3925824"/>
          </a:xfrm>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4343400" cy="1162050"/>
          </a:xfrm>
        </p:spPr>
        <p:txBody>
          <a:bodyPr/>
          <a:lstStyle/>
          <a:p>
            <a:pPr algn="ctr"/>
            <a:r>
              <a:rPr lang="en-US" sz="3200" dirty="0" smtClean="0">
                <a:solidFill>
                  <a:schemeClr val="bg1">
                    <a:lumMod val="10000"/>
                  </a:schemeClr>
                </a:solidFill>
              </a:rPr>
              <a:t>Creation</a:t>
            </a:r>
            <a:r>
              <a:rPr lang="en-US" sz="2800" dirty="0" smtClean="0">
                <a:solidFill>
                  <a:schemeClr val="bg1">
                    <a:lumMod val="10000"/>
                  </a:schemeClr>
                </a:solidFill>
              </a:rPr>
              <a:t> of the Second Reich 1871</a:t>
            </a:r>
            <a:endParaRPr lang="en-US" sz="2800" dirty="0">
              <a:solidFill>
                <a:schemeClr val="bg1">
                  <a:lumMod val="10000"/>
                </a:schemeClr>
              </a:solidFill>
            </a:endParaRPr>
          </a:p>
        </p:txBody>
      </p:sp>
      <p:pic>
        <p:nvPicPr>
          <p:cNvPr id="8" name="Content Placeholder 7" descr="wilhelm i.jpg"/>
          <p:cNvPicPr>
            <a:picLocks noGrp="1" noChangeAspect="1"/>
          </p:cNvPicPr>
          <p:nvPr>
            <p:ph idx="1"/>
          </p:nvPr>
        </p:nvPicPr>
        <p:blipFill>
          <a:blip r:embed="rId2" cstate="print"/>
          <a:stretch>
            <a:fillRect/>
          </a:stretch>
        </p:blipFill>
        <p:spPr>
          <a:xfrm>
            <a:off x="3392933" y="1524000"/>
            <a:ext cx="5751067" cy="4798278"/>
          </a:xfrm>
        </p:spPr>
      </p:pic>
      <p:sp>
        <p:nvSpPr>
          <p:cNvPr id="7" name="Text Placeholder 6"/>
          <p:cNvSpPr>
            <a:spLocks noGrp="1"/>
          </p:cNvSpPr>
          <p:nvPr>
            <p:ph type="body" sz="half" idx="2"/>
          </p:nvPr>
        </p:nvSpPr>
        <p:spPr>
          <a:xfrm>
            <a:off x="228600" y="1447800"/>
            <a:ext cx="3084513" cy="4691063"/>
          </a:xfrm>
        </p:spPr>
        <p:txBody>
          <a:bodyPr/>
          <a:lstStyle/>
          <a:p>
            <a:r>
              <a:rPr lang="en-US" dirty="0" smtClean="0">
                <a:solidFill>
                  <a:schemeClr val="bg1">
                    <a:lumMod val="25000"/>
                  </a:schemeClr>
                </a:solidFill>
              </a:rPr>
              <a:t>Wearing a white jacket, Otto von Bismarck (center) witnesses the crowning of King Wilhelm I of Prussia as German emperor. The coronation followed the victory of Prussia over France in 1871, and it took place in the royal palace at Versailles.</a:t>
            </a:r>
            <a:r>
              <a:rPr lang="en-US" dirty="0" smtClean="0"/>
              <a:t> </a:t>
            </a:r>
          </a:p>
          <a:p>
            <a:endParaRPr lang="en-US" dirty="0" smtClean="0"/>
          </a:p>
          <a:p>
            <a:endParaRPr lang="en-US" dirty="0" smtClean="0"/>
          </a:p>
          <a:p>
            <a:r>
              <a:rPr lang="en-US" sz="1800" dirty="0" smtClean="0">
                <a:solidFill>
                  <a:schemeClr val="bg1">
                    <a:lumMod val="25000"/>
                  </a:schemeClr>
                </a:solidFill>
              </a:rPr>
              <a:t>First Reich was the Holy Roman Empire</a:t>
            </a:r>
          </a:p>
          <a:p>
            <a:endParaRPr lang="en-US" dirty="0" smtClean="0">
              <a:solidFill>
                <a:schemeClr val="bg1">
                  <a:lumMod val="25000"/>
                </a:schemeClr>
              </a:solidFill>
            </a:endParaRPr>
          </a:p>
          <a:p>
            <a:r>
              <a:rPr lang="en-US" dirty="0" smtClean="0">
                <a:solidFill>
                  <a:schemeClr val="bg1">
                    <a:lumMod val="25000"/>
                  </a:schemeClr>
                </a:solidFill>
              </a:rPr>
              <a:t>Bismarck had achieved Prussian dominance by “blood and iron</a:t>
            </a:r>
            <a:endParaRPr lang="en-US" dirty="0">
              <a:solidFill>
                <a:schemeClr val="bg1">
                  <a:lumMod val="25000"/>
                </a:schemeClr>
              </a:solidFill>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Balance of Power Shifts</a:t>
            </a:r>
            <a:endParaRPr lang="en-US" dirty="0"/>
          </a:p>
        </p:txBody>
      </p:sp>
      <p:sp>
        <p:nvSpPr>
          <p:cNvPr id="6" name="Content Placeholder 5"/>
          <p:cNvSpPr>
            <a:spLocks noGrp="1"/>
          </p:cNvSpPr>
          <p:nvPr>
            <p:ph idx="1"/>
          </p:nvPr>
        </p:nvSpPr>
        <p:spPr>
          <a:xfrm>
            <a:off x="457200" y="990600"/>
            <a:ext cx="8686800" cy="5486400"/>
          </a:xfrm>
        </p:spPr>
        <p:txBody>
          <a:bodyPr/>
          <a:lstStyle/>
          <a:p>
            <a:r>
              <a:rPr lang="en-US" dirty="0" smtClean="0">
                <a:solidFill>
                  <a:schemeClr val="bg1">
                    <a:lumMod val="25000"/>
                  </a:schemeClr>
                </a:solidFill>
              </a:rPr>
              <a:t>1815 the Great Powers were nearly equal in strength </a:t>
            </a:r>
          </a:p>
          <a:p>
            <a:pPr lvl="1"/>
            <a:r>
              <a:rPr lang="en-US" dirty="0" smtClean="0">
                <a:solidFill>
                  <a:schemeClr val="bg1">
                    <a:lumMod val="25000"/>
                  </a:schemeClr>
                </a:solidFill>
              </a:rPr>
              <a:t>Britain, France, Austria, Prussia, Russia</a:t>
            </a:r>
          </a:p>
          <a:p>
            <a:r>
              <a:rPr lang="en-US" dirty="0" smtClean="0">
                <a:solidFill>
                  <a:schemeClr val="bg1">
                    <a:lumMod val="25000"/>
                  </a:schemeClr>
                </a:solidFill>
              </a:rPr>
              <a:t>By 1871, Britain and Prussia most powerful militarily and economically</a:t>
            </a:r>
          </a:p>
          <a:p>
            <a:endParaRPr lang="en-US" dirty="0"/>
          </a:p>
        </p:txBody>
      </p:sp>
      <p:pic>
        <p:nvPicPr>
          <p:cNvPr id="7" name="Content Placeholder 4" descr="German Britain.jpeg"/>
          <p:cNvPicPr>
            <a:picLocks noChangeAspect="1"/>
          </p:cNvPicPr>
          <p:nvPr/>
        </p:nvPicPr>
        <p:blipFill>
          <a:blip r:embed="rId2" cstate="print"/>
          <a:stretch>
            <a:fillRect/>
          </a:stretch>
        </p:blipFill>
        <p:spPr>
          <a:xfrm>
            <a:off x="2895600" y="3840480"/>
            <a:ext cx="3771900" cy="3017520"/>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Conservatism</a:t>
            </a:r>
            <a:endParaRPr lang="en-US" dirty="0"/>
          </a:p>
        </p:txBody>
      </p:sp>
      <p:sp>
        <p:nvSpPr>
          <p:cNvPr id="3" name="Content Placeholder 2"/>
          <p:cNvSpPr>
            <a:spLocks noGrp="1"/>
          </p:cNvSpPr>
          <p:nvPr>
            <p:ph sz="half" idx="1"/>
          </p:nvPr>
        </p:nvSpPr>
        <p:spPr>
          <a:xfrm>
            <a:off x="304800" y="990600"/>
            <a:ext cx="4419600" cy="5486400"/>
          </a:xfrm>
        </p:spPr>
        <p:txBody>
          <a:bodyPr/>
          <a:lstStyle/>
          <a:p>
            <a:r>
              <a:rPr lang="en-US" sz="2000" b="0" dirty="0" smtClean="0">
                <a:solidFill>
                  <a:schemeClr val="bg1">
                    <a:lumMod val="25000"/>
                  </a:schemeClr>
                </a:solidFill>
              </a:rPr>
              <a:t>Arose as response to the challenges of American and French Revolutions</a:t>
            </a:r>
          </a:p>
          <a:p>
            <a:r>
              <a:rPr lang="en-US" sz="2000" dirty="0" smtClean="0">
                <a:solidFill>
                  <a:schemeClr val="bg1">
                    <a:lumMod val="25000"/>
                  </a:schemeClr>
                </a:solidFill>
              </a:rPr>
              <a:t>View society as an organism that changes slowly</a:t>
            </a:r>
          </a:p>
          <a:p>
            <a:endParaRPr lang="en-US" sz="2000" dirty="0" smtClean="0">
              <a:solidFill>
                <a:schemeClr val="bg1">
                  <a:lumMod val="25000"/>
                </a:schemeClr>
              </a:solidFill>
            </a:endParaRPr>
          </a:p>
          <a:p>
            <a:r>
              <a:rPr lang="en-US" sz="2000" dirty="0" smtClean="0">
                <a:solidFill>
                  <a:schemeClr val="bg1">
                    <a:lumMod val="25000"/>
                  </a:schemeClr>
                </a:solidFill>
              </a:rPr>
              <a:t>Many argued for protecting the monarchs of Europe</a:t>
            </a:r>
          </a:p>
          <a:p>
            <a:pPr>
              <a:buNone/>
            </a:pPr>
            <a:endParaRPr lang="en-US" sz="2000" b="0" dirty="0">
              <a:solidFill>
                <a:schemeClr val="bg1">
                  <a:lumMod val="25000"/>
                </a:schemeClr>
              </a:solidFill>
            </a:endParaRPr>
          </a:p>
          <a:p>
            <a:r>
              <a:rPr lang="en-US" sz="2000" dirty="0" smtClean="0">
                <a:solidFill>
                  <a:schemeClr val="bg1">
                    <a:lumMod val="25000"/>
                  </a:schemeClr>
                </a:solidFill>
              </a:rPr>
              <a:t>Edmund Burke</a:t>
            </a:r>
          </a:p>
          <a:p>
            <a:pPr lvl="1"/>
            <a:r>
              <a:rPr lang="en-US" sz="2000" b="0" dirty="0" smtClean="0">
                <a:solidFill>
                  <a:schemeClr val="bg1">
                    <a:lumMod val="25000"/>
                  </a:schemeClr>
                </a:solidFill>
              </a:rPr>
              <a:t>English political philosopher said gradual change came by general consensus, but not radical or revolutionary change</a:t>
            </a:r>
          </a:p>
          <a:p>
            <a:pPr lvl="1"/>
            <a:r>
              <a:rPr lang="en-US" sz="2000" b="0" dirty="0" smtClean="0">
                <a:solidFill>
                  <a:schemeClr val="bg1">
                    <a:lumMod val="25000"/>
                  </a:schemeClr>
                </a:solidFill>
              </a:rPr>
              <a:t>Leads to anarchy</a:t>
            </a:r>
            <a:endParaRPr lang="en-US" sz="2000" b="0" dirty="0">
              <a:solidFill>
                <a:schemeClr val="bg1">
                  <a:lumMod val="25000"/>
                </a:schemeClr>
              </a:solidFill>
            </a:endParaRPr>
          </a:p>
        </p:txBody>
      </p:sp>
      <p:pic>
        <p:nvPicPr>
          <p:cNvPr id="5" name="Content Placeholder 4" descr="EdmundBurke1771.jpg"/>
          <p:cNvPicPr>
            <a:picLocks noGrp="1" noChangeAspect="1"/>
          </p:cNvPicPr>
          <p:nvPr>
            <p:ph sz="half" idx="2"/>
          </p:nvPr>
        </p:nvPicPr>
        <p:blipFill>
          <a:blip r:embed="rId2" cstate="print"/>
          <a:stretch>
            <a:fillRect/>
          </a:stretch>
        </p:blipFill>
        <p:spPr>
          <a:xfrm>
            <a:off x="4876800" y="838200"/>
            <a:ext cx="4267200" cy="5080000"/>
          </a:xfrm>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Liberalism</a:t>
            </a:r>
            <a:endParaRPr lang="en-US" dirty="0"/>
          </a:p>
        </p:txBody>
      </p:sp>
      <p:sp>
        <p:nvSpPr>
          <p:cNvPr id="3" name="Content Placeholder 2"/>
          <p:cNvSpPr>
            <a:spLocks noGrp="1"/>
          </p:cNvSpPr>
          <p:nvPr>
            <p:ph idx="1"/>
          </p:nvPr>
        </p:nvSpPr>
        <p:spPr/>
        <p:txBody>
          <a:bodyPr/>
          <a:lstStyle/>
          <a:p>
            <a:r>
              <a:rPr lang="en-US" dirty="0" smtClean="0">
                <a:solidFill>
                  <a:schemeClr val="bg1">
                    <a:lumMod val="25000"/>
                  </a:schemeClr>
                </a:solidFill>
              </a:rPr>
              <a:t>Change is normal and an agent for progress</a:t>
            </a:r>
          </a:p>
          <a:p>
            <a:r>
              <a:rPr lang="en-US" dirty="0" smtClean="0">
                <a:solidFill>
                  <a:schemeClr val="bg1">
                    <a:lumMod val="25000"/>
                  </a:schemeClr>
                </a:solidFill>
              </a:rPr>
              <a:t>Manage change in best interest for society</a:t>
            </a:r>
          </a:p>
          <a:p>
            <a:r>
              <a:rPr lang="en-US" sz="2000" dirty="0" smtClean="0">
                <a:solidFill>
                  <a:schemeClr val="bg1">
                    <a:lumMod val="25000"/>
                  </a:schemeClr>
                </a:solidFill>
              </a:rPr>
              <a:t>In Europe, middle class business leaders and merchants</a:t>
            </a:r>
          </a:p>
          <a:p>
            <a:r>
              <a:rPr lang="en-US" sz="2000" dirty="0" smtClean="0">
                <a:solidFill>
                  <a:schemeClr val="bg1">
                    <a:lumMod val="25000"/>
                  </a:schemeClr>
                </a:solidFill>
              </a:rPr>
              <a:t>Wanted to give more power to elected parliaments, but only the educated and landowners would vote</a:t>
            </a:r>
          </a:p>
          <a:p>
            <a:endParaRPr lang="en-US" sz="2000" dirty="0" smtClean="0">
              <a:solidFill>
                <a:schemeClr val="bg1">
                  <a:lumMod val="25000"/>
                </a:schemeClr>
              </a:solidFill>
            </a:endParaRPr>
          </a:p>
          <a:p>
            <a:endParaRPr lang="en-US" sz="2000" dirty="0" smtClean="0">
              <a:solidFill>
                <a:schemeClr val="bg1">
                  <a:lumMod val="25000"/>
                </a:schemeClr>
              </a:solidFill>
            </a:endParaRPr>
          </a:p>
          <a:p>
            <a:endParaRPr lang="en-US" sz="2000" dirty="0" smtClean="0">
              <a:solidFill>
                <a:schemeClr val="bg1">
                  <a:lumMod val="25000"/>
                </a:schemeClr>
              </a:solidFill>
            </a:endParaRPr>
          </a:p>
          <a:p>
            <a:pPr>
              <a:buNone/>
            </a:pPr>
            <a:endParaRPr lang="en-US"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066800"/>
          </a:xfrm>
        </p:spPr>
        <p:txBody>
          <a:bodyPr/>
          <a:lstStyle/>
          <a:p>
            <a:pPr algn="ctr"/>
            <a:r>
              <a:rPr lang="en-US" dirty="0" smtClean="0">
                <a:solidFill>
                  <a:schemeClr val="accent1"/>
                </a:solidFill>
              </a:rPr>
              <a:t>Testing the Limits of Revolutionary Ideals:  SLAVERY </a:t>
            </a:r>
            <a:endParaRPr lang="en-US" dirty="0">
              <a:solidFill>
                <a:schemeClr val="accent1"/>
              </a:solidFill>
            </a:endParaRPr>
          </a:p>
        </p:txBody>
      </p:sp>
      <p:sp>
        <p:nvSpPr>
          <p:cNvPr id="3" name="Content Placeholder 2"/>
          <p:cNvSpPr>
            <a:spLocks noGrp="1"/>
          </p:cNvSpPr>
          <p:nvPr>
            <p:ph idx="1"/>
          </p:nvPr>
        </p:nvSpPr>
        <p:spPr>
          <a:xfrm>
            <a:off x="228600" y="1219200"/>
            <a:ext cx="8915400" cy="5257800"/>
          </a:xfrm>
        </p:spPr>
        <p:txBody>
          <a:bodyPr/>
          <a:lstStyle/>
          <a:p>
            <a:r>
              <a:rPr lang="en-US" sz="2000" dirty="0" smtClean="0">
                <a:solidFill>
                  <a:schemeClr val="bg1">
                    <a:lumMod val="25000"/>
                  </a:schemeClr>
                </a:solidFill>
              </a:rPr>
              <a:t>Enlightenment thought inspires social activists to consider the possibility of the issues of slavery and women’s rights</a:t>
            </a:r>
          </a:p>
          <a:p>
            <a:r>
              <a:rPr lang="en-US" sz="2000" dirty="0" smtClean="0">
                <a:solidFill>
                  <a:schemeClr val="bg1">
                    <a:lumMod val="25000"/>
                  </a:schemeClr>
                </a:solidFill>
              </a:rPr>
              <a:t>Early critics:  </a:t>
            </a:r>
            <a:r>
              <a:rPr lang="en-US" sz="2000" dirty="0" err="1" smtClean="0">
                <a:solidFill>
                  <a:schemeClr val="bg1">
                    <a:lumMod val="25000"/>
                  </a:schemeClr>
                </a:solidFill>
              </a:rPr>
              <a:t>Olaudah</a:t>
            </a:r>
            <a:r>
              <a:rPr lang="en-US" sz="2000" dirty="0" smtClean="0">
                <a:solidFill>
                  <a:schemeClr val="bg1">
                    <a:lumMod val="25000"/>
                  </a:schemeClr>
                </a:solidFill>
              </a:rPr>
              <a:t> </a:t>
            </a:r>
            <a:r>
              <a:rPr lang="en-US" sz="2000" dirty="0" err="1" smtClean="0">
                <a:solidFill>
                  <a:schemeClr val="bg1">
                    <a:lumMod val="25000"/>
                  </a:schemeClr>
                </a:solidFill>
              </a:rPr>
              <a:t>Equiano</a:t>
            </a:r>
            <a:endParaRPr lang="en-US" sz="2000" dirty="0" smtClean="0">
              <a:solidFill>
                <a:schemeClr val="bg1">
                  <a:lumMod val="25000"/>
                </a:schemeClr>
              </a:solidFill>
            </a:endParaRPr>
          </a:p>
          <a:p>
            <a:r>
              <a:rPr lang="en-US" sz="2000" dirty="0" smtClean="0">
                <a:solidFill>
                  <a:schemeClr val="bg1">
                    <a:lumMod val="25000"/>
                  </a:schemeClr>
                </a:solidFill>
              </a:rPr>
              <a:t>Abolitionist movements were most powerful in Britain</a:t>
            </a:r>
          </a:p>
          <a:p>
            <a:pPr lvl="1"/>
            <a:r>
              <a:rPr lang="en-US" sz="1800" dirty="0" smtClean="0">
                <a:solidFill>
                  <a:schemeClr val="bg1">
                    <a:lumMod val="25000"/>
                  </a:schemeClr>
                </a:solidFill>
              </a:rPr>
              <a:t>William Wilberforce (1759-1833) attacked in Britain’s Parliament slavery as immoral </a:t>
            </a:r>
          </a:p>
          <a:p>
            <a:pPr lvl="1"/>
            <a:r>
              <a:rPr lang="en-US" sz="1800" dirty="0" smtClean="0">
                <a:solidFill>
                  <a:schemeClr val="bg1">
                    <a:lumMod val="25000"/>
                  </a:schemeClr>
                </a:solidFill>
              </a:rPr>
              <a:t>1807 Britain’s Parliament passed Wilberforce’s bill that forbade slave </a:t>
            </a:r>
            <a:r>
              <a:rPr lang="en-US" sz="2000" dirty="0" smtClean="0">
                <a:solidFill>
                  <a:schemeClr val="bg1">
                    <a:lumMod val="25000"/>
                  </a:schemeClr>
                </a:solidFill>
              </a:rPr>
              <a:t>trade </a:t>
            </a:r>
          </a:p>
          <a:p>
            <a:pPr lvl="2"/>
            <a:r>
              <a:rPr lang="en-US" sz="1600" dirty="0" smtClean="0">
                <a:solidFill>
                  <a:schemeClr val="bg1">
                    <a:lumMod val="25000"/>
                  </a:schemeClr>
                </a:solidFill>
              </a:rPr>
              <a:t>Emancipated them in 1834</a:t>
            </a:r>
          </a:p>
          <a:p>
            <a:pPr lvl="1"/>
            <a:r>
              <a:rPr lang="en-US" sz="2000" dirty="0" smtClean="0">
                <a:solidFill>
                  <a:schemeClr val="bg1">
                    <a:lumMod val="25000"/>
                  </a:schemeClr>
                </a:solidFill>
              </a:rPr>
              <a:t>1850s Latin America abolishes it</a:t>
            </a:r>
          </a:p>
          <a:p>
            <a:pPr lvl="1"/>
            <a:r>
              <a:rPr lang="en-US" sz="2000" dirty="0" smtClean="0">
                <a:solidFill>
                  <a:schemeClr val="bg1">
                    <a:lumMod val="25000"/>
                  </a:schemeClr>
                </a:solidFill>
              </a:rPr>
              <a:t>Brazil in 1888 was the last</a:t>
            </a:r>
          </a:p>
          <a:p>
            <a:pPr lvl="1"/>
            <a:r>
              <a:rPr lang="en-US" sz="2000" dirty="0">
                <a:solidFill>
                  <a:schemeClr val="bg1">
                    <a:lumMod val="25000"/>
                  </a:schemeClr>
                </a:solidFill>
              </a:rPr>
              <a:t>1861 Russia abolishes serfdom out of fear </a:t>
            </a:r>
          </a:p>
          <a:p>
            <a:r>
              <a:rPr lang="en-US" sz="2000" dirty="0" smtClean="0">
                <a:solidFill>
                  <a:schemeClr val="bg1">
                    <a:lumMod val="25000"/>
                  </a:schemeClr>
                </a:solidFill>
              </a:rPr>
              <a:t>Resistance to abolition was strong among interested parties</a:t>
            </a:r>
          </a:p>
          <a:p>
            <a:pPr lvl="1"/>
            <a:r>
              <a:rPr lang="en-US" sz="2000" dirty="0" smtClean="0">
                <a:solidFill>
                  <a:schemeClr val="bg1">
                    <a:lumMod val="25000"/>
                  </a:schemeClr>
                </a:solidFill>
              </a:rPr>
              <a:t>Plantation owners, slave traders in Africa and Europe</a:t>
            </a:r>
          </a:p>
          <a:p>
            <a:pPr lvl="1"/>
            <a:r>
              <a:rPr lang="en-US" sz="2000" dirty="0" smtClean="0">
                <a:solidFill>
                  <a:schemeClr val="bg1">
                    <a:lumMod val="25000"/>
                  </a:schemeClr>
                </a:solidFill>
              </a:rPr>
              <a:t>Most intense in southern states in US during Civil War 1861-’65</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Abolition of Slavery</a:t>
            </a:r>
            <a:endParaRPr lang="en-US" dirty="0"/>
          </a:p>
        </p:txBody>
      </p:sp>
      <p:sp>
        <p:nvSpPr>
          <p:cNvPr id="3" name="Content Placeholder 2"/>
          <p:cNvSpPr>
            <a:spLocks noGrp="1"/>
          </p:cNvSpPr>
          <p:nvPr>
            <p:ph sz="half" idx="1"/>
          </p:nvPr>
        </p:nvSpPr>
        <p:spPr>
          <a:xfrm>
            <a:off x="0" y="838200"/>
            <a:ext cx="5562600" cy="5638800"/>
          </a:xfrm>
        </p:spPr>
        <p:txBody>
          <a:bodyPr/>
          <a:lstStyle/>
          <a:p>
            <a:r>
              <a:rPr lang="en-US" sz="1800" dirty="0">
                <a:solidFill>
                  <a:schemeClr val="bg1">
                    <a:lumMod val="25000"/>
                  </a:schemeClr>
                </a:solidFill>
              </a:rPr>
              <a:t>Often did not lead to expected results</a:t>
            </a:r>
          </a:p>
          <a:p>
            <a:pPr lvl="1"/>
            <a:r>
              <a:rPr lang="en-US" sz="1800" dirty="0" smtClean="0">
                <a:solidFill>
                  <a:schemeClr val="bg1">
                    <a:lumMod val="25000"/>
                  </a:schemeClr>
                </a:solidFill>
              </a:rPr>
              <a:t>Little improvement in the economic lives of former slaves</a:t>
            </a:r>
          </a:p>
          <a:p>
            <a:pPr lvl="2"/>
            <a:r>
              <a:rPr lang="en-US" sz="1800" dirty="0" smtClean="0">
                <a:solidFill>
                  <a:schemeClr val="bg1">
                    <a:lumMod val="25000"/>
                  </a:schemeClr>
                </a:solidFill>
              </a:rPr>
              <a:t>Ex.  Sharecroppers in southern US, low-pay, indebted workers</a:t>
            </a:r>
          </a:p>
          <a:p>
            <a:r>
              <a:rPr lang="en-US" sz="1800" dirty="0" smtClean="0">
                <a:solidFill>
                  <a:schemeClr val="bg1">
                    <a:lumMod val="25000"/>
                  </a:schemeClr>
                </a:solidFill>
              </a:rPr>
              <a:t>Unwillingness of former slaves to work on plantations led to a new wave of global migration, especially from India and China</a:t>
            </a:r>
          </a:p>
          <a:p>
            <a:r>
              <a:rPr lang="en-US" sz="1800" dirty="0" smtClean="0">
                <a:solidFill>
                  <a:schemeClr val="bg1">
                    <a:lumMod val="25000"/>
                  </a:schemeClr>
                </a:solidFill>
              </a:rPr>
              <a:t>Few of the newly freed gained anything like political equality, except Haiti</a:t>
            </a:r>
          </a:p>
          <a:p>
            <a:pPr lvl="1"/>
            <a:r>
              <a:rPr lang="en-US" sz="1800" dirty="0" smtClean="0">
                <a:solidFill>
                  <a:schemeClr val="bg1">
                    <a:lumMod val="25000"/>
                  </a:schemeClr>
                </a:solidFill>
              </a:rPr>
              <a:t>Ex. Southern US –reconstruction followed by harsh segregation laws, denial of voting rights, lynching, racism</a:t>
            </a:r>
          </a:p>
          <a:p>
            <a:pPr lvl="1"/>
            <a:r>
              <a:rPr lang="en-US" sz="1800" dirty="0" smtClean="0">
                <a:solidFill>
                  <a:schemeClr val="bg1">
                    <a:lumMod val="25000"/>
                  </a:schemeClr>
                </a:solidFill>
              </a:rPr>
              <a:t>To former slaves, “nothing but freedom”</a:t>
            </a:r>
          </a:p>
          <a:p>
            <a:r>
              <a:rPr lang="en-US" sz="1800" dirty="0" smtClean="0">
                <a:solidFill>
                  <a:schemeClr val="bg1">
                    <a:lumMod val="25000"/>
                  </a:schemeClr>
                </a:solidFill>
              </a:rPr>
              <a:t>Most former Russian serfs remained impoverished</a:t>
            </a:r>
          </a:p>
          <a:p>
            <a:r>
              <a:rPr lang="en-US" sz="1800" dirty="0" smtClean="0">
                <a:solidFill>
                  <a:schemeClr val="bg1">
                    <a:lumMod val="25000"/>
                  </a:schemeClr>
                </a:solidFill>
              </a:rPr>
              <a:t>More slaves were used within Africa to produce export crops</a:t>
            </a:r>
          </a:p>
          <a:p>
            <a:endParaRPr lang="en-US" sz="1800" dirty="0">
              <a:solidFill>
                <a:schemeClr val="bg1">
                  <a:lumMod val="25000"/>
                </a:schemeClr>
              </a:solidFill>
            </a:endParaRPr>
          </a:p>
        </p:txBody>
      </p:sp>
      <p:pic>
        <p:nvPicPr>
          <p:cNvPr id="5" name="Picture 2" descr="image, p514"/>
          <p:cNvPicPr>
            <a:picLocks noGrp="1" noChangeAspect="1" noChangeArrowheads="1"/>
          </p:cNvPicPr>
          <p:nvPr>
            <p:ph sz="half" idx="2"/>
          </p:nvPr>
        </p:nvPicPr>
        <p:blipFill>
          <a:blip r:embed="rId2" cstate="print"/>
          <a:srcRect/>
          <a:stretch>
            <a:fillRect/>
          </a:stretch>
        </p:blipFill>
        <p:spPr bwMode="auto">
          <a:xfrm>
            <a:off x="5469909" y="1524000"/>
            <a:ext cx="3674091" cy="3907366"/>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Feminist Beginnings </a:t>
            </a:r>
            <a:endParaRPr lang="en-US" dirty="0"/>
          </a:p>
        </p:txBody>
      </p:sp>
      <p:sp>
        <p:nvSpPr>
          <p:cNvPr id="3" name="Content Placeholder 2"/>
          <p:cNvSpPr>
            <a:spLocks noGrp="1"/>
          </p:cNvSpPr>
          <p:nvPr>
            <p:ph sz="half" idx="1"/>
          </p:nvPr>
        </p:nvSpPr>
        <p:spPr>
          <a:xfrm>
            <a:off x="457200" y="762000"/>
            <a:ext cx="8686800" cy="5715000"/>
          </a:xfrm>
        </p:spPr>
        <p:txBody>
          <a:bodyPr/>
          <a:lstStyle/>
          <a:p>
            <a:r>
              <a:rPr lang="en-US" sz="1400" dirty="0" smtClean="0">
                <a:solidFill>
                  <a:schemeClr val="bg1">
                    <a:lumMod val="25000"/>
                  </a:schemeClr>
                </a:solidFill>
              </a:rPr>
              <a:t>Began in Europe and </a:t>
            </a:r>
            <a:r>
              <a:rPr lang="en-US" sz="1400" dirty="0" err="1" smtClean="0">
                <a:solidFill>
                  <a:schemeClr val="bg1">
                    <a:lumMod val="25000"/>
                  </a:schemeClr>
                </a:solidFill>
              </a:rPr>
              <a:t>N.America</a:t>
            </a:r>
            <a:r>
              <a:rPr lang="en-US" sz="1400" dirty="0" smtClean="0">
                <a:solidFill>
                  <a:schemeClr val="bg1">
                    <a:lumMod val="25000"/>
                  </a:schemeClr>
                </a:solidFill>
              </a:rPr>
              <a:t> in 19</a:t>
            </a:r>
            <a:r>
              <a:rPr lang="en-US" sz="1400" baseline="30000" dirty="0" smtClean="0">
                <a:solidFill>
                  <a:schemeClr val="bg1">
                    <a:lumMod val="25000"/>
                  </a:schemeClr>
                </a:solidFill>
              </a:rPr>
              <a:t>th</a:t>
            </a:r>
            <a:r>
              <a:rPr lang="en-US" sz="1400" dirty="0" smtClean="0">
                <a:solidFill>
                  <a:schemeClr val="bg1">
                    <a:lumMod val="25000"/>
                  </a:schemeClr>
                </a:solidFill>
              </a:rPr>
              <a:t> c.- transatlantic</a:t>
            </a:r>
          </a:p>
          <a:p>
            <a:r>
              <a:rPr lang="en-US" sz="1400" dirty="0" smtClean="0">
                <a:solidFill>
                  <a:schemeClr val="bg1">
                    <a:lumMod val="25000"/>
                  </a:schemeClr>
                </a:solidFill>
              </a:rPr>
              <a:t>European Enlightenment thinkers sometimes challenged the idea that women were innately inferior</a:t>
            </a:r>
          </a:p>
          <a:p>
            <a:r>
              <a:rPr lang="en-US" sz="1400" dirty="0" smtClean="0">
                <a:solidFill>
                  <a:schemeClr val="bg1">
                    <a:lumMod val="25000"/>
                  </a:schemeClr>
                </a:solidFill>
              </a:rPr>
              <a:t>Elizabeth Cady Stanton</a:t>
            </a:r>
          </a:p>
          <a:p>
            <a:pPr lvl="1"/>
            <a:r>
              <a:rPr lang="en-US" sz="1400" dirty="0" smtClean="0">
                <a:solidFill>
                  <a:schemeClr val="bg1">
                    <a:lumMod val="25000"/>
                  </a:schemeClr>
                </a:solidFill>
              </a:rPr>
              <a:t>Built the Feminist movement in the US</a:t>
            </a:r>
          </a:p>
          <a:p>
            <a:pPr lvl="1"/>
            <a:r>
              <a:rPr lang="en-US" sz="1400" dirty="0" smtClean="0">
                <a:solidFill>
                  <a:schemeClr val="bg1">
                    <a:lumMod val="25000"/>
                  </a:schemeClr>
                </a:solidFill>
              </a:rPr>
              <a:t>Organized women’s rights conference in Seneca Falls, New York, in 1848</a:t>
            </a:r>
          </a:p>
          <a:p>
            <a:pPr lvl="2"/>
            <a:r>
              <a:rPr lang="en-US" sz="1400" dirty="0" smtClean="0">
                <a:solidFill>
                  <a:schemeClr val="bg1">
                    <a:lumMod val="25000"/>
                  </a:schemeClr>
                </a:solidFill>
              </a:rPr>
              <a:t>Resolutions to vote, attend public schools, enter </a:t>
            </a:r>
            <a:r>
              <a:rPr lang="en-US" sz="1400" dirty="0" err="1" smtClean="0">
                <a:solidFill>
                  <a:schemeClr val="bg1">
                    <a:lumMod val="25000"/>
                  </a:schemeClr>
                </a:solidFill>
              </a:rPr>
              <a:t>prof</a:t>
            </a:r>
            <a:r>
              <a:rPr lang="en-US" sz="1400" dirty="0" smtClean="0">
                <a:solidFill>
                  <a:schemeClr val="bg1">
                    <a:lumMod val="25000"/>
                  </a:schemeClr>
                </a:solidFill>
              </a:rPr>
              <a:t>. occupations, participate in public affairs</a:t>
            </a:r>
          </a:p>
          <a:p>
            <a:r>
              <a:rPr lang="en-US" sz="1400" dirty="0" smtClean="0">
                <a:solidFill>
                  <a:schemeClr val="bg1">
                    <a:lumMod val="25000"/>
                  </a:schemeClr>
                </a:solidFill>
              </a:rPr>
              <a:t>By 1900</a:t>
            </a:r>
          </a:p>
          <a:p>
            <a:pPr lvl="1"/>
            <a:r>
              <a:rPr lang="en-US" sz="1400" dirty="0" smtClean="0">
                <a:solidFill>
                  <a:schemeClr val="bg1">
                    <a:lumMod val="25000"/>
                  </a:schemeClr>
                </a:solidFill>
              </a:rPr>
              <a:t>Small # in universities</a:t>
            </a:r>
          </a:p>
          <a:p>
            <a:pPr lvl="1"/>
            <a:r>
              <a:rPr lang="en-US" sz="1400" dirty="0" smtClean="0">
                <a:solidFill>
                  <a:schemeClr val="bg1">
                    <a:lumMod val="25000"/>
                  </a:schemeClr>
                </a:solidFill>
              </a:rPr>
              <a:t>Literacy rates growing </a:t>
            </a:r>
          </a:p>
          <a:p>
            <a:pPr lvl="1"/>
            <a:r>
              <a:rPr lang="en-US" sz="1400" dirty="0" smtClean="0">
                <a:solidFill>
                  <a:schemeClr val="bg1">
                    <a:lumMod val="25000"/>
                  </a:schemeClr>
                </a:solidFill>
              </a:rPr>
              <a:t>Jane Addams in US invented social work that became female-dominated</a:t>
            </a:r>
          </a:p>
          <a:p>
            <a:pPr lvl="1"/>
            <a:r>
              <a:rPr lang="en-US" sz="1400" dirty="0" smtClean="0">
                <a:solidFill>
                  <a:schemeClr val="bg1">
                    <a:lumMod val="25000"/>
                  </a:schemeClr>
                </a:solidFill>
              </a:rPr>
              <a:t>Florence Nightingale in Britain professionalized nursing</a:t>
            </a:r>
          </a:p>
        </p:txBody>
      </p:sp>
      <p:pic>
        <p:nvPicPr>
          <p:cNvPr id="5" name="Picture 2" descr="image, p522"/>
          <p:cNvPicPr>
            <a:picLocks noGrp="1" noChangeAspect="1" noChangeArrowheads="1"/>
          </p:cNvPicPr>
          <p:nvPr>
            <p:ph sz="half" idx="2"/>
          </p:nvPr>
        </p:nvPicPr>
        <p:blipFill>
          <a:blip r:embed="rId2" cstate="print"/>
          <a:srcRect/>
          <a:stretch>
            <a:fillRect/>
          </a:stretch>
        </p:blipFill>
        <p:spPr bwMode="auto">
          <a:xfrm>
            <a:off x="2590800" y="4123944"/>
            <a:ext cx="4267200" cy="2734056"/>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Rights of Women?</a:t>
            </a:r>
            <a:endParaRPr lang="en-US" dirty="0"/>
          </a:p>
        </p:txBody>
      </p:sp>
      <p:sp>
        <p:nvSpPr>
          <p:cNvPr id="3" name="Content Placeholder 2"/>
          <p:cNvSpPr>
            <a:spLocks noGrp="1"/>
          </p:cNvSpPr>
          <p:nvPr>
            <p:ph sz="half" idx="1"/>
          </p:nvPr>
        </p:nvSpPr>
        <p:spPr>
          <a:xfrm>
            <a:off x="304800" y="762000"/>
            <a:ext cx="4572000" cy="5715000"/>
          </a:xfrm>
        </p:spPr>
        <p:txBody>
          <a:bodyPr/>
          <a:lstStyle/>
          <a:p>
            <a:r>
              <a:rPr lang="en-US" dirty="0" err="1" smtClean="0">
                <a:solidFill>
                  <a:schemeClr val="bg1">
                    <a:lumMod val="25000"/>
                  </a:schemeClr>
                </a:solidFill>
              </a:rPr>
              <a:t>Olympe</a:t>
            </a:r>
            <a:r>
              <a:rPr lang="en-US" dirty="0" smtClean="0">
                <a:solidFill>
                  <a:schemeClr val="bg1">
                    <a:lumMod val="25000"/>
                  </a:schemeClr>
                </a:solidFill>
              </a:rPr>
              <a:t> de Gouges 1748-1793</a:t>
            </a:r>
          </a:p>
          <a:p>
            <a:r>
              <a:rPr lang="en-US" sz="2400" b="0" dirty="0" smtClean="0">
                <a:solidFill>
                  <a:schemeClr val="bg1">
                    <a:lumMod val="25000"/>
                  </a:schemeClr>
                </a:solidFill>
              </a:rPr>
              <a:t>Journalist, actress, playwright</a:t>
            </a:r>
          </a:p>
          <a:p>
            <a:r>
              <a:rPr lang="en-US" sz="2400" b="0" dirty="0" smtClean="0">
                <a:solidFill>
                  <a:schemeClr val="bg1">
                    <a:lumMod val="25000"/>
                  </a:schemeClr>
                </a:solidFill>
              </a:rPr>
              <a:t>Revolutionary and advocate for women’s rights</a:t>
            </a:r>
          </a:p>
          <a:p>
            <a:r>
              <a:rPr lang="en-US" sz="2400" b="0" dirty="0" smtClean="0">
                <a:solidFill>
                  <a:schemeClr val="bg1">
                    <a:lumMod val="25000"/>
                  </a:schemeClr>
                </a:solidFill>
              </a:rPr>
              <a:t>1791 published </a:t>
            </a:r>
            <a:r>
              <a:rPr lang="en-US" sz="2400" i="1" dirty="0" smtClean="0">
                <a:solidFill>
                  <a:schemeClr val="bg1">
                    <a:lumMod val="25000"/>
                  </a:schemeClr>
                </a:solidFill>
              </a:rPr>
              <a:t>A Declaration of the Rights of Woman and the Female Citizen</a:t>
            </a:r>
          </a:p>
          <a:p>
            <a:r>
              <a:rPr lang="en-US" sz="2400" b="0" dirty="0" smtClean="0">
                <a:solidFill>
                  <a:schemeClr val="bg1">
                    <a:lumMod val="25000"/>
                  </a:schemeClr>
                </a:solidFill>
              </a:rPr>
              <a:t>1793 executed for her crusade for women’s rights</a:t>
            </a:r>
          </a:p>
          <a:p>
            <a:pPr>
              <a:buNone/>
            </a:pPr>
            <a:endParaRPr lang="en-US" b="0" dirty="0">
              <a:solidFill>
                <a:schemeClr val="bg1">
                  <a:lumMod val="25000"/>
                </a:schemeClr>
              </a:solidFill>
            </a:endParaRPr>
          </a:p>
        </p:txBody>
      </p:sp>
      <p:pic>
        <p:nvPicPr>
          <p:cNvPr id="5" name="Content Placeholder 4" descr="Marie-Olympe-de-Gouges.jpg"/>
          <p:cNvPicPr>
            <a:picLocks noGrp="1" noChangeAspect="1"/>
          </p:cNvPicPr>
          <p:nvPr>
            <p:ph sz="half" idx="2"/>
          </p:nvPr>
        </p:nvPicPr>
        <p:blipFill>
          <a:blip r:embed="rId2" cstate="print"/>
          <a:stretch>
            <a:fillRect/>
          </a:stretch>
        </p:blipFill>
        <p:spPr>
          <a:xfrm>
            <a:off x="4974590" y="1219200"/>
            <a:ext cx="4169410" cy="5105400"/>
          </a:xfrm>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Women and Revolution</a:t>
            </a:r>
            <a:endParaRPr lang="en-US" dirty="0"/>
          </a:p>
        </p:txBody>
      </p:sp>
      <p:pic>
        <p:nvPicPr>
          <p:cNvPr id="5" name="Content Placeholder 4" descr="parisian women.jpg"/>
          <p:cNvPicPr>
            <a:picLocks noGrp="1" noChangeAspect="1"/>
          </p:cNvPicPr>
          <p:nvPr>
            <p:ph sz="half" idx="1"/>
          </p:nvPr>
        </p:nvPicPr>
        <p:blipFill>
          <a:blip r:embed="rId2" cstate="print"/>
          <a:stretch>
            <a:fillRect/>
          </a:stretch>
        </p:blipFill>
        <p:spPr>
          <a:xfrm>
            <a:off x="1066800" y="838200"/>
            <a:ext cx="7335253" cy="4160293"/>
          </a:xfrm>
        </p:spPr>
      </p:pic>
      <p:sp>
        <p:nvSpPr>
          <p:cNvPr id="4" name="Content Placeholder 3"/>
          <p:cNvSpPr>
            <a:spLocks noGrp="1"/>
          </p:cNvSpPr>
          <p:nvPr>
            <p:ph sz="half" idx="2"/>
          </p:nvPr>
        </p:nvSpPr>
        <p:spPr>
          <a:xfrm>
            <a:off x="0" y="4953000"/>
            <a:ext cx="9144000" cy="1524000"/>
          </a:xfrm>
        </p:spPr>
        <p:txBody>
          <a:bodyPr/>
          <a:lstStyle/>
          <a:p>
            <a:r>
              <a:rPr lang="en-US" sz="1800" dirty="0" smtClean="0">
                <a:solidFill>
                  <a:schemeClr val="bg1">
                    <a:lumMod val="25000"/>
                  </a:schemeClr>
                </a:solidFill>
              </a:rPr>
              <a:t>Parisian women were the leaders of the crowd that marched to Versailles, protested high food prices, and forced the king and queen to return to Paris in October 1789. Although women in France would have to wait until the twentieth century for political rights fully equal to those of men, women laid a foundation for future gains by drawing on the ideas of the Enlightenment to argue for equality. </a:t>
            </a:r>
            <a:endParaRPr lang="en-US" sz="1800" dirty="0">
              <a:solidFill>
                <a:schemeClr val="bg1">
                  <a:lumMod val="25000"/>
                </a:schemeClr>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S001090296">
  <a:themeElements>
    <a:clrScheme name="Office Theme 13">
      <a:dk1>
        <a:srgbClr val="57BCEF"/>
      </a:dk1>
      <a:lt1>
        <a:srgbClr val="DEF6F1"/>
      </a:lt1>
      <a:dk2>
        <a:srgbClr val="FFFFBD"/>
      </a:dk2>
      <a:lt2>
        <a:srgbClr val="969696"/>
      </a:lt2>
      <a:accent1>
        <a:srgbClr val="FFFFFF"/>
      </a:accent1>
      <a:accent2>
        <a:srgbClr val="8DC6FF"/>
      </a:accent2>
      <a:accent3>
        <a:srgbClr val="ECFAF7"/>
      </a:accent3>
      <a:accent4>
        <a:srgbClr val="49A0CC"/>
      </a:accent4>
      <a:accent5>
        <a:srgbClr val="FFFFFF"/>
      </a:accent5>
      <a:accent6>
        <a:srgbClr val="7FB3E7"/>
      </a:accent6>
      <a:hlink>
        <a:srgbClr val="0066CC"/>
      </a:hlink>
      <a:folHlink>
        <a:srgbClr val="00A800"/>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57BCEF"/>
        </a:dk1>
        <a:lt1>
          <a:srgbClr val="DEF6F1"/>
        </a:lt1>
        <a:dk2>
          <a:srgbClr val="FFFFBD"/>
        </a:dk2>
        <a:lt2>
          <a:srgbClr val="969696"/>
        </a:lt2>
        <a:accent1>
          <a:srgbClr val="FFFFFF"/>
        </a:accent1>
        <a:accent2>
          <a:srgbClr val="8DC6FF"/>
        </a:accent2>
        <a:accent3>
          <a:srgbClr val="ECFAF7"/>
        </a:accent3>
        <a:accent4>
          <a:srgbClr val="49A0CC"/>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TP001090296</AuthoringAssetId>
    <AssetId xmlns="145c5697-5eb5-440b-b2f1-a8273fb59250">TS001090296</AssetId>
  </documentManagement>
</p:properties>
</file>

<file path=customXml/itemProps1.xml><?xml version="1.0" encoding="utf-8"?>
<ds:datastoreItem xmlns:ds="http://schemas.openxmlformats.org/officeDocument/2006/customXml" ds:itemID="{66379F8C-2F29-4D2D-9AAB-A5976BEF8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8174E30-1147-4683-8B95-333FB192B0C3}">
  <ds:schemaRefs>
    <ds:schemaRef ds:uri="http://schemas.microsoft.com/office/2006/metadata/longProperties"/>
  </ds:schemaRefs>
</ds:datastoreItem>
</file>

<file path=customXml/itemProps3.xml><?xml version="1.0" encoding="utf-8"?>
<ds:datastoreItem xmlns:ds="http://schemas.openxmlformats.org/officeDocument/2006/customXml" ds:itemID="{AD85D509-FD30-471D-9635-F220DE51E0AB}">
  <ds:schemaRefs>
    <ds:schemaRef ds:uri="http://schemas.microsoft.com/sharepoint/v3/contenttype/forms"/>
  </ds:schemaRefs>
</ds:datastoreItem>
</file>

<file path=customXml/itemProps4.xml><?xml version="1.0" encoding="utf-8"?>
<ds:datastoreItem xmlns:ds="http://schemas.openxmlformats.org/officeDocument/2006/customXml" ds:itemID="{71936121-91CD-4F87-8492-A23F5DAED0D9}">
  <ds:schemaRefs>
    <ds:schemaRef ds:uri="http://schemas.microsoft.com/office/2006/metadata/properties"/>
    <ds:schemaRef ds:uri="145c5697-5eb5-440b-b2f1-a8273fb59250"/>
  </ds:schemaRefs>
</ds:datastoreItem>
</file>

<file path=docProps/app.xml><?xml version="1.0" encoding="utf-8"?>
<Properties xmlns="http://schemas.openxmlformats.org/officeDocument/2006/extended-properties" xmlns:vt="http://schemas.openxmlformats.org/officeDocument/2006/docPropsVTypes">
  <Template>TS001090296</Template>
  <TotalTime>675</TotalTime>
  <Words>1270</Words>
  <Application>Microsoft Office PowerPoint</Application>
  <PresentationFormat>On-screen Show (4:3)</PresentationFormat>
  <Paragraphs>151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Tahoma</vt:lpstr>
      <vt:lpstr>TS001090296</vt:lpstr>
      <vt:lpstr>Influences of the Atlantic Revolutions and National States in Europe</vt:lpstr>
      <vt:lpstr>The Emergence of Ideologies</vt:lpstr>
      <vt:lpstr>Conservatism</vt:lpstr>
      <vt:lpstr>Liberalism</vt:lpstr>
      <vt:lpstr>Testing the Limits of Revolutionary Ideals:  SLAVERY </vt:lpstr>
      <vt:lpstr>Abolition of Slavery</vt:lpstr>
      <vt:lpstr>Feminist Beginnings </vt:lpstr>
      <vt:lpstr>The Rights of Women?</vt:lpstr>
      <vt:lpstr>Women and Revolution</vt:lpstr>
      <vt:lpstr>Women’s Suffrage</vt:lpstr>
      <vt:lpstr>Nationalism</vt:lpstr>
      <vt:lpstr>PowerPoint Presentation</vt:lpstr>
      <vt:lpstr>PowerPoint Presentation</vt:lpstr>
      <vt:lpstr>Cultural Nationalism</vt:lpstr>
      <vt:lpstr>Grimm Brothers</vt:lpstr>
      <vt:lpstr>Political Nationalism</vt:lpstr>
      <vt:lpstr>Zionism</vt:lpstr>
      <vt:lpstr>Congress of Vienna</vt:lpstr>
      <vt:lpstr>Unification of Italy and Germany</vt:lpstr>
      <vt:lpstr>Giuseppe Garibaldi 1807-1882</vt:lpstr>
      <vt:lpstr>PowerPoint Presentation</vt:lpstr>
      <vt:lpstr>Otto Von Bismarck</vt:lpstr>
      <vt:lpstr>German Unification</vt:lpstr>
      <vt:lpstr>Realpolitik</vt:lpstr>
      <vt:lpstr>PowerPoint Presentation</vt:lpstr>
      <vt:lpstr>“Blood and Iron” bring Unification of Germany</vt:lpstr>
      <vt:lpstr>Creation of the Second Reich 1871</vt:lpstr>
      <vt:lpstr>Balance of Power Shifts</vt:lpstr>
    </vt:vector>
  </TitlesOfParts>
  <Manager/>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of the Atlantic Revolutions and National States in Europe</dc:title>
  <dc:subject/>
  <dc:creator>ELIZABETH_CAIN</dc:creator>
  <cp:keywords/>
  <dc:description/>
  <cp:lastModifiedBy>ELIZABETH CAIN</cp:lastModifiedBy>
  <cp:revision>47</cp:revision>
  <cp:lastPrinted>1601-01-01T00:00:00Z</cp:lastPrinted>
  <dcterms:created xsi:type="dcterms:W3CDTF">2014-03-20T02:12:05Z</dcterms:created>
  <dcterms:modified xsi:type="dcterms:W3CDTF">2016-03-22T18:02:47Z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457894L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TS001090296</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Gaussian reflection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EY001077968</vt:lpwstr>
  </property>
  <property fmtid="{D5CDD505-2E9C-101B-9397-08002B2CF9AE}" pid="21" name="SourceTitle">
    <vt:lpwstr>Gaussian reflection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64;#PowerPoint 2003;#67;#PowerPoint - Design Templt 12;#182;#Office XP;#66;#PowerPoint - Design Templt 2003;#79;#Template 12;#65;#Microsoft Office PowerPoint 2007;#184;#Office 2000</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June 2003 retrofit. 457894L</vt:lpwstr>
  </property>
  <property fmtid="{D5CDD505-2E9C-101B-9397-08002B2CF9AE}" pid="34" name="PublishStatusLookup">
    <vt:lpwstr>259107</vt:lpwstr>
  </property>
  <property fmtid="{D5CDD505-2E9C-101B-9397-08002B2CF9AE}" pid="35" name="TPClientViewer">
    <vt:lpwstr>Microsoft Office PowerPoint</vt:lpwstr>
  </property>
  <property fmtid="{D5CDD505-2E9C-101B-9397-08002B2CF9AE}" pid="36" name="TPComponent">
    <vt:lpwstr>PPTFiles</vt:lpwstr>
  </property>
  <property fmtid="{D5CDD505-2E9C-101B-9397-08002B2CF9AE}" pid="37" name="TPNamespace">
    <vt:lpwstr>POWERPNT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TP001090296</vt:lpwstr>
  </property>
  <property fmtid="{D5CDD505-2E9C-101B-9397-08002B2CF9AE}" pid="42" name="NumericAssetId">
    <vt:lpwstr/>
  </property>
  <property fmtid="{D5CDD505-2E9C-101B-9397-08002B2CF9AE}" pid="43" name="AppVer">
    <vt:lpwstr/>
  </property>
</Properties>
</file>