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0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2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93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22091-45E8-4E08-B168-9A3515F3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1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0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7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3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1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B02F7-DF48-4EF2-928B-077478448463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47B95-5499-4559-9193-337BBE75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0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Italian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4" y="273050"/>
            <a:ext cx="8226425" cy="717550"/>
          </a:xfrm>
        </p:spPr>
        <p:txBody>
          <a:bodyPr/>
          <a:lstStyle/>
          <a:p>
            <a:pPr eaLnBrk="1" hangingPunct="1"/>
            <a:r>
              <a:rPr lang="en-US" smtClean="0"/>
              <a:t>The Renaissance Man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Excels in many fields:  the classics, art, politics, combat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/>
              <a:t>Baldassre</a:t>
            </a:r>
            <a:r>
              <a:rPr lang="en-US" sz="2400" dirty="0"/>
              <a:t> Castiglione’s </a:t>
            </a:r>
            <a:r>
              <a:rPr lang="en-US" sz="2400" i="1" dirty="0"/>
              <a:t>The Courtier</a:t>
            </a:r>
            <a:r>
              <a:rPr lang="en-US" sz="2400" dirty="0"/>
              <a:t> (1528) (Should be charming, witty, well educated in the classics; should dance, sing, play music, and write poetry; should be a skilled rider, wrestler, and swordsman)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The book teaches how to become a “universal” person</a:t>
            </a:r>
          </a:p>
        </p:txBody>
      </p:sp>
      <p:pic>
        <p:nvPicPr>
          <p:cNvPr id="25604" name="Picture 4" descr="180px-Castiglio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8824" y="1313765"/>
            <a:ext cx="3501887" cy="5060255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2683565" y="990600"/>
            <a:ext cx="4909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Renaissance Man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551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4" y="273050"/>
            <a:ext cx="8226425" cy="793750"/>
          </a:xfrm>
        </p:spPr>
        <p:txBody>
          <a:bodyPr/>
          <a:lstStyle/>
          <a:p>
            <a:pPr eaLnBrk="1" hangingPunct="1"/>
            <a:r>
              <a:rPr lang="en-US" sz="4000"/>
              <a:t>Revolution in Art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Artists use </a:t>
            </a:r>
            <a:r>
              <a:rPr lang="en-US" sz="2800" b="1" dirty="0"/>
              <a:t>realistic</a:t>
            </a:r>
            <a:r>
              <a:rPr lang="en-US" sz="2800" dirty="0"/>
              <a:t> style copied from </a:t>
            </a:r>
            <a:r>
              <a:rPr lang="en-US" sz="2800" b="1" dirty="0"/>
              <a:t>classical 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b="1" dirty="0"/>
              <a:t>Portraits of Individuals</a:t>
            </a:r>
            <a:endParaRPr lang="en-US" sz="23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Painters use perspective-a way to show three dimensions on a canvas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84174" y="743634"/>
            <a:ext cx="3410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Revolution in Art</a:t>
            </a:r>
            <a:endParaRPr lang="en-US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6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Changes in Literature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091941" y="2228003"/>
            <a:ext cx="7429746" cy="4232432"/>
          </a:xfrm>
        </p:spPr>
        <p:txBody>
          <a:bodyPr/>
          <a:lstStyle/>
          <a:p>
            <a:r>
              <a:rPr lang="en-US" sz="2800" dirty="0"/>
              <a:t>New Trends in Writing</a:t>
            </a:r>
          </a:p>
          <a:p>
            <a:r>
              <a:rPr lang="en-US" sz="2800" dirty="0"/>
              <a:t>Writers use vernacular</a:t>
            </a:r>
          </a:p>
          <a:p>
            <a:r>
              <a:rPr lang="en-US" sz="2800" dirty="0"/>
              <a:t>Self-expression or to portray individuality of their subjects</a:t>
            </a:r>
          </a:p>
          <a:p>
            <a:r>
              <a:rPr lang="en-US" sz="2800" dirty="0"/>
              <a:t>Why was it important that writers began writing in the vernacular?</a:t>
            </a:r>
          </a:p>
          <a:p>
            <a:r>
              <a:rPr lang="en-US" sz="2800" dirty="0"/>
              <a:t>More accessible to everyday people; possible to read literature without learning to speak Latin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Niccolo</a:t>
            </a:r>
            <a:r>
              <a:rPr lang="en-US" dirty="0" smtClean="0"/>
              <a:t> Machiavelli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4314364" cy="44822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Lived 1469-1527 in Florence</a:t>
            </a:r>
          </a:p>
          <a:p>
            <a:r>
              <a:rPr lang="en-US" dirty="0" smtClean="0"/>
              <a:t>Philosopher, politician, writer, historiographer</a:t>
            </a:r>
          </a:p>
          <a:p>
            <a:r>
              <a:rPr lang="en-US" dirty="0" smtClean="0"/>
              <a:t>Influential politically until falling out of favor with Medici family</a:t>
            </a:r>
          </a:p>
          <a:p>
            <a:r>
              <a:rPr lang="en-US" dirty="0" smtClean="0"/>
              <a:t>Accused of conspiracy, imprisoned and tortured</a:t>
            </a:r>
          </a:p>
          <a:p>
            <a:r>
              <a:rPr lang="en-US" dirty="0" smtClean="0"/>
              <a:t>Wrote “The Prince” to gain back the favor of the Medici family.  (1532)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6725" y="3224953"/>
            <a:ext cx="5422392" cy="3633047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The Prince 1532</a:t>
            </a:r>
          </a:p>
          <a:p>
            <a:r>
              <a:rPr lang="en-US" dirty="0" smtClean="0"/>
              <a:t>Guidebook or  “how to” book for princes (rulers) to rule</a:t>
            </a:r>
          </a:p>
          <a:p>
            <a:r>
              <a:rPr lang="en-US" dirty="0" smtClean="0"/>
              <a:t>Has left a lasting impact on modern politics</a:t>
            </a:r>
          </a:p>
          <a:p>
            <a:r>
              <a:rPr lang="en-US" dirty="0" smtClean="0"/>
              <a:t>“Does the end justify the means?”</a:t>
            </a:r>
          </a:p>
          <a:p>
            <a:r>
              <a:rPr lang="en-US" dirty="0" smtClean="0"/>
              <a:t>“Is it better for a ruler to be feared or loved?”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421" y="7296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73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a piece of Renaissance art, print it our and bring it to class.  Answer the following questions to go along with your art piece: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1. Who is the artists?</a:t>
            </a:r>
          </a:p>
          <a:p>
            <a:r>
              <a:rPr lang="en-US" dirty="0" smtClean="0"/>
              <a:t>2. When and where was it painted?</a:t>
            </a:r>
          </a:p>
          <a:p>
            <a:r>
              <a:rPr lang="en-US" dirty="0" smtClean="0"/>
              <a:t>3. What is the name of the artwork?</a:t>
            </a:r>
          </a:p>
          <a:p>
            <a:r>
              <a:rPr lang="en-US" dirty="0" smtClean="0"/>
              <a:t>4. Why did you choose this piece to bring to class?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1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19264" y="811213"/>
            <a:ext cx="8534400" cy="758825"/>
          </a:xfrm>
        </p:spPr>
        <p:txBody>
          <a:bodyPr/>
          <a:lstStyle/>
          <a:p>
            <a:pPr eaLnBrk="1" hangingPunct="1"/>
            <a:r>
              <a:rPr lang="en-US" dirty="0" smtClean="0"/>
              <a:t>During the late Middle Ages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4887" y="2086872"/>
            <a:ext cx="5029338" cy="396626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Europe suffered from war and the plague</a:t>
            </a:r>
          </a:p>
          <a:p>
            <a:pPr eaLnBrk="1" hangingPunct="1"/>
            <a:r>
              <a:rPr lang="en-US" sz="3200" dirty="0"/>
              <a:t>People began to question the Church</a:t>
            </a:r>
          </a:p>
          <a:p>
            <a:pPr eaLnBrk="1" hangingPunct="1"/>
            <a:r>
              <a:rPr lang="en-US" sz="3200" dirty="0"/>
              <a:t>People wanted to celebrate life and the human spirit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97025" y="765175"/>
            <a:ext cx="85344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The Renaissance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6226" y="1524000"/>
            <a:ext cx="5247999" cy="517497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Renaissance (rebirth)-an explosion of creativity in art, writing, and thought.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1300-1600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Why Italy?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dirty="0"/>
              <a:t>1.  Thriving cities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dirty="0"/>
              <a:t>2.  A wealthy Merchant Class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800" dirty="0"/>
              <a:t>3.  Classical heritage of Greece and Rome</a:t>
            </a:r>
          </a:p>
        </p:txBody>
      </p:sp>
      <p:pic>
        <p:nvPicPr>
          <p:cNvPr id="5" name="Content Placeholder 4" descr="renaissance_ital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69842" y="2099088"/>
            <a:ext cx="4165635" cy="4328295"/>
          </a:xfrm>
        </p:spPr>
      </p:pic>
    </p:spTree>
    <p:extLst>
      <p:ext uri="{BB962C8B-B14F-4D97-AF65-F5344CB8AC3E}">
        <p14:creationId xmlns:p14="http://schemas.microsoft.com/office/powerpoint/2010/main" val="111830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4" y="273050"/>
            <a:ext cx="8226425" cy="793750"/>
          </a:xfrm>
        </p:spPr>
        <p:txBody>
          <a:bodyPr/>
          <a:lstStyle/>
          <a:p>
            <a:pPr eaLnBrk="1" hangingPunct="1"/>
            <a:r>
              <a:rPr lang="en-US" smtClean="0"/>
              <a:t>1. City-States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Crusades spur trade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Growth of large city-states in northern Italy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Cities=places where people exchange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In 1300s bubonic plague killed 60% of population, disrupts economy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With few opportunities to expand business, merchants began to pursue other interests, such as art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45113" y="953870"/>
            <a:ext cx="3498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City- States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4" y="273050"/>
            <a:ext cx="8226425" cy="717550"/>
          </a:xfrm>
        </p:spPr>
        <p:txBody>
          <a:bodyPr/>
          <a:lstStyle/>
          <a:p>
            <a:pPr eaLnBrk="1" hangingPunct="1"/>
            <a:r>
              <a:rPr lang="en-US" smtClean="0"/>
              <a:t>2. A Wealthy Merchant Class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95130" y="1857512"/>
            <a:ext cx="4562923" cy="46497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/>
              <a:t>Merchants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More emphasis on individual achievement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Dominated politics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Banking family, the </a:t>
            </a:r>
            <a:r>
              <a:rPr lang="en-US" sz="2400" b="1" dirty="0"/>
              <a:t>Medici family</a:t>
            </a:r>
            <a:r>
              <a:rPr lang="en-US" sz="2400" dirty="0"/>
              <a:t>, controls Florence </a:t>
            </a:r>
          </a:p>
        </p:txBody>
      </p:sp>
      <p:pic>
        <p:nvPicPr>
          <p:cNvPr id="19460" name="Picture 4" descr="venetian_jett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32476" y="2276061"/>
            <a:ext cx="4373563" cy="3505200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3339547" y="631825"/>
            <a:ext cx="5986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2.  A wealthy merchant class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4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4" y="273050"/>
            <a:ext cx="8226425" cy="717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3. Inspiration from Greece and Rome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1"/>
            <a:ext cx="5910470" cy="48617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Middle Ages art and architecture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Artists, scholars study Greeks and Romans (monasteries kept documents intact)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Christian scholars move to Rome after fall of Constantinople in 1453 and brought Greek manuscripts with them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43539" y="770513"/>
            <a:ext cx="753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Inspiration from Greece and Rome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8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1" y="765314"/>
            <a:ext cx="8534400" cy="758825"/>
          </a:xfrm>
        </p:spPr>
        <p:txBody>
          <a:bodyPr/>
          <a:lstStyle/>
          <a:p>
            <a:pPr eaLnBrk="1" hangingPunct="1"/>
            <a:r>
              <a:rPr lang="en-US" dirty="0" smtClean="0"/>
              <a:t>Classical and Worldly Values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6105" y="2385390"/>
            <a:ext cx="5383696" cy="366774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/>
              <a:t>Study of classics lead to Humanism</a:t>
            </a:r>
          </a:p>
          <a:p>
            <a:pPr eaLnBrk="1" hangingPunct="1"/>
            <a:r>
              <a:rPr lang="en-US" sz="2400" b="1" dirty="0"/>
              <a:t>Humanism</a:t>
            </a:r>
          </a:p>
          <a:p>
            <a:pPr lvl="1" eaLnBrk="1" hangingPunct="1"/>
            <a:r>
              <a:rPr lang="en-US" sz="2100" dirty="0"/>
              <a:t>Intellectual movement focused on human  potential and achievements</a:t>
            </a:r>
          </a:p>
          <a:p>
            <a:pPr eaLnBrk="1" hangingPunct="1"/>
            <a:r>
              <a:rPr lang="en-US" sz="2400" dirty="0"/>
              <a:t>Humanists studied classical texts to understand Greek values in subjects such as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100" dirty="0"/>
              <a:t>History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100" dirty="0"/>
              <a:t>Literature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100" dirty="0"/>
              <a:t>Philosophy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5" name="Content Placeholder 4" descr="HumanismSymbol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23050" y="1941513"/>
            <a:ext cx="3441700" cy="3541712"/>
          </a:xfrm>
        </p:spPr>
      </p:pic>
    </p:spTree>
    <p:extLst>
      <p:ext uri="{BB962C8B-B14F-4D97-AF65-F5344CB8AC3E}">
        <p14:creationId xmlns:p14="http://schemas.microsoft.com/office/powerpoint/2010/main" val="12717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85192"/>
            <a:ext cx="8534400" cy="7588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Good Stuff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34145" y="2176462"/>
            <a:ext cx="5449819" cy="4681538"/>
          </a:xfrm>
        </p:spPr>
        <p:txBody>
          <a:bodyPr/>
          <a:lstStyle/>
          <a:p>
            <a:pPr eaLnBrk="1" hangingPunct="1"/>
            <a:r>
              <a:rPr lang="en-US" sz="2400" dirty="0"/>
              <a:t>Renaissance society was </a:t>
            </a:r>
            <a:r>
              <a:rPr lang="en-US" sz="2400" b="1" dirty="0"/>
              <a:t>secular</a:t>
            </a:r>
            <a:r>
              <a:rPr lang="en-US" sz="2400" dirty="0"/>
              <a:t>—worldly</a:t>
            </a:r>
          </a:p>
          <a:p>
            <a:pPr lvl="1" eaLnBrk="1" hangingPunct="1"/>
            <a:r>
              <a:rPr lang="en-US" sz="1800" dirty="0"/>
              <a:t>Even church leaders </a:t>
            </a:r>
          </a:p>
          <a:p>
            <a:pPr eaLnBrk="1" hangingPunct="1"/>
            <a:r>
              <a:rPr lang="en-US" sz="2400" dirty="0"/>
              <a:t>Wealthy enjoyed fine food, homes, clothes, music </a:t>
            </a:r>
          </a:p>
          <a:p>
            <a:pPr eaLnBrk="1" hangingPunct="1"/>
            <a:r>
              <a:rPr lang="en-US" sz="2400" dirty="0"/>
              <a:t>Humanists suggested that one can enjoy life without offending God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8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Patrons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46242" y="1371600"/>
            <a:ext cx="3925957" cy="4681728"/>
          </a:xfrm>
        </p:spPr>
        <p:txBody>
          <a:bodyPr/>
          <a:lstStyle/>
          <a:p>
            <a:pPr eaLnBrk="1" hangingPunct="1"/>
            <a:r>
              <a:rPr lang="en-US" sz="2400" b="1" dirty="0"/>
              <a:t>Patron</a:t>
            </a:r>
            <a:r>
              <a:rPr lang="en-US" sz="2400" dirty="0"/>
              <a:t>-a financial supporter of artists</a:t>
            </a:r>
          </a:p>
          <a:p>
            <a:pPr eaLnBrk="1" hangingPunct="1"/>
            <a:r>
              <a:rPr lang="en-US" sz="2400" dirty="0"/>
              <a:t>Church leaders spend money on artworks to beautify cities</a:t>
            </a:r>
          </a:p>
          <a:p>
            <a:pPr eaLnBrk="1" hangingPunct="1"/>
            <a:r>
              <a:rPr lang="en-US" sz="2400" dirty="0"/>
              <a:t>Wealthy merchants also patrons of the arts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Picture 3" descr="francis_1_of_fran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173" y="4091609"/>
            <a:ext cx="1752600" cy="241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e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8668" y="2199626"/>
            <a:ext cx="4495936" cy="43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90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591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 2</vt:lpstr>
      <vt:lpstr>Office Theme</vt:lpstr>
      <vt:lpstr>Italian Renaissance</vt:lpstr>
      <vt:lpstr>During the late Middle Ages</vt:lpstr>
      <vt:lpstr>The Renaissance</vt:lpstr>
      <vt:lpstr>1. City-States</vt:lpstr>
      <vt:lpstr>2. A Wealthy Merchant Class</vt:lpstr>
      <vt:lpstr>3. Inspiration from Greece and Rome</vt:lpstr>
      <vt:lpstr>Classical and Worldly Values</vt:lpstr>
      <vt:lpstr>The Good Stuff</vt:lpstr>
      <vt:lpstr>Patrons</vt:lpstr>
      <vt:lpstr>The Renaissance Man</vt:lpstr>
      <vt:lpstr>Revolution in Art</vt:lpstr>
      <vt:lpstr>Changes in Literature</vt:lpstr>
      <vt:lpstr>Niccolo Machiavelli</vt:lpstr>
      <vt:lpstr>Homework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Italian Renaissance</dc:title>
  <dc:creator>OLIVIA THATCHER</dc:creator>
  <cp:lastModifiedBy>OLIVIA THATCHER</cp:lastModifiedBy>
  <cp:revision>2</cp:revision>
  <dcterms:created xsi:type="dcterms:W3CDTF">2016-09-15T12:18:37Z</dcterms:created>
  <dcterms:modified xsi:type="dcterms:W3CDTF">2016-09-15T12:22:28Z</dcterms:modified>
</cp:coreProperties>
</file>