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34"/>
  </p:handoutMasterIdLst>
  <p:sldIdLst>
    <p:sldId id="256" r:id="rId6"/>
    <p:sldId id="259" r:id="rId7"/>
    <p:sldId id="258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7" r:id="rId17"/>
    <p:sldId id="268" r:id="rId18"/>
    <p:sldId id="270" r:id="rId19"/>
    <p:sldId id="271" r:id="rId20"/>
    <p:sldId id="273" r:id="rId21"/>
    <p:sldId id="272" r:id="rId22"/>
    <p:sldId id="275" r:id="rId23"/>
    <p:sldId id="274" r:id="rId24"/>
    <p:sldId id="277" r:id="rId25"/>
    <p:sldId id="278" r:id="rId26"/>
    <p:sldId id="279" r:id="rId27"/>
    <p:sldId id="280" r:id="rId28"/>
    <p:sldId id="281" r:id="rId29"/>
    <p:sldId id="283" r:id="rId30"/>
    <p:sldId id="285" r:id="rId31"/>
    <p:sldId id="286" r:id="rId32"/>
    <p:sldId id="287" r:id="rId3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4658" autoAdjust="0"/>
  </p:normalViewPr>
  <p:slideViewPr>
    <p:cSldViewPr>
      <p:cViewPr varScale="1">
        <p:scale>
          <a:sx n="51" d="100"/>
          <a:sy n="51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A48E68D0-04AD-49B8-8715-471367BD3822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E8D3A51-44A5-46EC-8246-A52A5BE7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84D5BE51-308B-465B-9C23-CB811E6BE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C412F-33AB-43C0-9D3F-8314AE5EB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1605E-00B7-4659-A891-034CBB172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04D8-2553-4388-98FA-5DA69069B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FBD36-C963-4626-A556-B7DBDE177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0C39-E9BE-49CC-9145-AC263DDAF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90D94-67D4-4104-A455-F3D6B0AE1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9235C-5D5E-4662-9017-8353D606B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6F60-939A-4A86-87C8-DD25310E3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FD27-A12B-4D67-8D08-01FD8BB6A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AD148-21DF-4A75-9B5B-379FCFB4E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EA67A0E-8FC7-4211-B722-2BDAC8C164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German_Kings_and_Emperor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Anton_von_Werner" TargetMode="External"/><Relationship Id="rId5" Type="http://schemas.openxmlformats.org/officeDocument/2006/relationships/hyperlink" Target="http://en.wikipedia.org/wiki/Palace_of_Versailles" TargetMode="External"/><Relationship Id="rId4" Type="http://schemas.openxmlformats.org/officeDocument/2006/relationships/hyperlink" Target="http://en.wikipedia.org/wiki/Hall_of_Mirrors_(Palace_of_Versailles)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Unification of Italy and Germany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Italy After Congress of Vienna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Austria ruled the Italian provinces of Venetia and Lombardy to the north</a:t>
            </a:r>
          </a:p>
          <a:p>
            <a:r>
              <a:rPr lang="en-US" dirty="0" smtClean="0"/>
              <a:t>The Spanish Bourbon family ruled the Kingdom of Two </a:t>
            </a:r>
            <a:r>
              <a:rPr lang="en-US" dirty="0" err="1" smtClean="0"/>
              <a:t>Sicilies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Discontent grows among Italians between 1815-1848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taly_1858_19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52061"/>
          <a:stretch>
            <a:fillRect/>
          </a:stretch>
        </p:blipFill>
        <p:spPr bwMode="auto">
          <a:xfrm>
            <a:off x="3048000" y="1447800"/>
            <a:ext cx="4862512" cy="5181600"/>
          </a:xfrm>
          <a:prstGeom prst="rect">
            <a:avLst/>
          </a:prstGeom>
          <a:noFill/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81000" y="228600"/>
            <a:ext cx="4953000" cy="990600"/>
          </a:xfrm>
          <a:prstGeom prst="wedgeRectCallout">
            <a:avLst>
              <a:gd name="adj1" fmla="val 11667"/>
              <a:gd name="adj2" fmla="val 14198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Parts were independent &amp; had their own 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2718036"/>
            <a:ext cx="5791200" cy="216059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In the 1830s, nationalism led to a unification movement as Italians began to see themselves as having a shared history (ancient Rome, Renaissance), shared territory, shared enemies (Napoleonic Wars)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2400" y="5105400"/>
            <a:ext cx="3657600" cy="1447800"/>
          </a:xfrm>
          <a:prstGeom prst="wedgeRectCallout">
            <a:avLst>
              <a:gd name="adj1" fmla="val 120921"/>
              <a:gd name="adj2" fmla="val -4594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Parts were foreign controlled by Austria &amp; France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81000" y="3124200"/>
            <a:ext cx="2667000" cy="1447800"/>
          </a:xfrm>
          <a:prstGeom prst="wedgeRectCallout">
            <a:avLst>
              <a:gd name="adj1" fmla="val 120000"/>
              <a:gd name="adj2" fmla="val -14694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</a:rPr>
              <a:t>Parts were controlled by the Pope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Sardinia Leads Italian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962400"/>
          </a:xfrm>
        </p:spPr>
        <p:txBody>
          <a:bodyPr/>
          <a:lstStyle/>
          <a:p>
            <a:r>
              <a:rPr lang="en-US" dirty="0" smtClean="0"/>
              <a:t>Kingdom of Piedmont-Sardinia is the largest, most powerful </a:t>
            </a:r>
            <a:r>
              <a:rPr lang="en-US" dirty="0" smtClean="0"/>
              <a:t>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1852 </a:t>
            </a:r>
            <a:r>
              <a:rPr lang="en-US" b="1" dirty="0" smtClean="0"/>
              <a:t>Sardinia’s King Victor Emmanuel II named Count Camillo di Cavour as his prime minister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066800"/>
          </a:xfrm>
        </p:spPr>
        <p:txBody>
          <a:bodyPr/>
          <a:lstStyle/>
          <a:p>
            <a:r>
              <a:rPr lang="en-US" dirty="0" err="1" smtClean="0"/>
              <a:t>Camillo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Cavour</a:t>
            </a:r>
            <a:endParaRPr lang="en-US" dirty="0"/>
          </a:p>
        </p:txBody>
      </p:sp>
      <p:pic>
        <p:nvPicPr>
          <p:cNvPr id="9" name="Content Placeholder 8" descr="Count-Camillo-di-Cavou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9005" y="1676400"/>
            <a:ext cx="2895195" cy="435437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352800" y="1447800"/>
            <a:ext cx="5791200" cy="5105400"/>
          </a:xfrm>
        </p:spPr>
        <p:txBody>
          <a:bodyPr/>
          <a:lstStyle/>
          <a:p>
            <a:r>
              <a:rPr lang="en-US" sz="2400" b="1" dirty="0" smtClean="0"/>
              <a:t>Major </a:t>
            </a:r>
            <a:r>
              <a:rPr lang="en-US" sz="2400" b="1" dirty="0" smtClean="0"/>
              <a:t>goal was to get control of northern Italy for </a:t>
            </a:r>
            <a:r>
              <a:rPr lang="en-US" sz="2400" b="1" dirty="0" smtClean="0"/>
              <a:t>Sardinia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1859, </a:t>
            </a:r>
            <a:r>
              <a:rPr lang="en-US" sz="2400" dirty="0" smtClean="0"/>
              <a:t>won </a:t>
            </a:r>
            <a:r>
              <a:rPr lang="en-US" sz="2400" dirty="0" smtClean="0"/>
              <a:t>2 victories against Austria</a:t>
            </a:r>
          </a:p>
          <a:p>
            <a:pPr lvl="1"/>
            <a:r>
              <a:rPr lang="en-US" dirty="0" smtClean="0"/>
              <a:t>Succeeded in taking over northern Italy except for Venetia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96200" cy="1219200"/>
          </a:xfrm>
        </p:spPr>
        <p:txBody>
          <a:bodyPr/>
          <a:lstStyle/>
          <a:p>
            <a:r>
              <a:rPr lang="en-US" dirty="0" smtClean="0"/>
              <a:t>Cavour Looks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001000" cy="5181600"/>
          </a:xfrm>
        </p:spPr>
        <p:txBody>
          <a:bodyPr/>
          <a:lstStyle/>
          <a:p>
            <a:r>
              <a:rPr lang="en-US" dirty="0" smtClean="0"/>
              <a:t>In 1860, there was now a northern Italian kingdom (with the exception of Venetia), the Papal States in the middle, and the kingdom of the Two </a:t>
            </a:r>
            <a:r>
              <a:rPr lang="en-US" dirty="0" err="1" smtClean="0"/>
              <a:t>Sicilies</a:t>
            </a:r>
            <a:r>
              <a:rPr lang="en-US" dirty="0" smtClean="0"/>
              <a:t> in the south</a:t>
            </a:r>
          </a:p>
          <a:p>
            <a:r>
              <a:rPr lang="en-US" dirty="0" smtClean="0"/>
              <a:t>Cavour looks to control the south </a:t>
            </a:r>
          </a:p>
          <a:p>
            <a:endParaRPr lang="en-US" dirty="0"/>
          </a:p>
        </p:txBody>
      </p:sp>
      <p:pic>
        <p:nvPicPr>
          <p:cNvPr id="7" name="Content Placeholder 6" descr="italy 18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410249"/>
            <a:ext cx="4419600" cy="3447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066800"/>
          </a:xfrm>
        </p:spPr>
        <p:txBody>
          <a:bodyPr/>
          <a:lstStyle/>
          <a:p>
            <a:r>
              <a:rPr lang="en-US" sz="3600" dirty="0" smtClean="0"/>
              <a:t>Giuseppe Garibaldi 1807-1882</a:t>
            </a:r>
            <a:endParaRPr lang="en-US" sz="3600" dirty="0"/>
          </a:p>
        </p:txBody>
      </p:sp>
      <p:pic>
        <p:nvPicPr>
          <p:cNvPr id="5" name="Content Placeholder 4" descr="Garibal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089" y="1371600"/>
            <a:ext cx="4160085" cy="5181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495800" cy="4800600"/>
          </a:xfrm>
        </p:spPr>
        <p:txBody>
          <a:bodyPr/>
          <a:lstStyle/>
          <a:p>
            <a:r>
              <a:rPr lang="en-US" sz="2400" dirty="0" smtClean="0"/>
              <a:t>May 1860, Garibaldi leads a small army, known as the Red Shirts, to capture Sicily</a:t>
            </a:r>
          </a:p>
          <a:p>
            <a:r>
              <a:rPr lang="en-US" sz="2400" dirty="0" smtClean="0"/>
              <a:t>Revolutionaries </a:t>
            </a:r>
            <a:r>
              <a:rPr lang="en-US" sz="2400" dirty="0" smtClean="0"/>
              <a:t>flock to join him</a:t>
            </a:r>
          </a:p>
          <a:p>
            <a:r>
              <a:rPr lang="en-US" sz="2400" dirty="0" smtClean="0"/>
              <a:t>In an election, voters give him permission to unite southern areas with Kingdom of Piedmont-Sardinia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696200" cy="457200"/>
          </a:xfrm>
        </p:spPr>
        <p:txBody>
          <a:bodyPr/>
          <a:lstStyle/>
          <a:p>
            <a:r>
              <a:rPr lang="en-US" sz="3600" dirty="0" smtClean="0"/>
              <a:t>Challenges After Unification</a:t>
            </a:r>
            <a:endParaRPr lang="en-US" sz="3600" dirty="0"/>
          </a:p>
        </p:txBody>
      </p:sp>
      <p:pic>
        <p:nvPicPr>
          <p:cNvPr id="5" name="Content Placeholder 4" descr="Emblem_of_Italy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3512127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219200"/>
            <a:ext cx="5105400" cy="5029200"/>
          </a:xfrm>
        </p:spPr>
        <p:txBody>
          <a:bodyPr/>
          <a:lstStyle/>
          <a:p>
            <a:r>
              <a:rPr lang="en-US" sz="2400" dirty="0" smtClean="0"/>
              <a:t>Rivalries among the different Italian provinces</a:t>
            </a:r>
          </a:p>
          <a:p>
            <a:r>
              <a:rPr lang="en-US" sz="2400" dirty="0" smtClean="0"/>
              <a:t>Greatest tension b/n industrial north and agricultural south</a:t>
            </a:r>
          </a:p>
          <a:p>
            <a:pPr lvl="1"/>
            <a:r>
              <a:rPr lang="en-US" sz="2000" dirty="0" smtClean="0"/>
              <a:t>Different ways of life</a:t>
            </a:r>
          </a:p>
          <a:p>
            <a:r>
              <a:rPr lang="en-US" sz="2400" dirty="0" smtClean="0"/>
              <a:t>In Italian Parliament, disorganized parties squabble</a:t>
            </a:r>
          </a:p>
          <a:p>
            <a:pPr lvl="1"/>
            <a:r>
              <a:rPr lang="en-US" sz="2000" dirty="0" smtClean="0"/>
              <a:t>Many prime ministers, cabinets</a:t>
            </a:r>
          </a:p>
          <a:p>
            <a:r>
              <a:rPr lang="en-US" sz="2400" dirty="0" smtClean="0"/>
              <a:t>Severe economic problems </a:t>
            </a:r>
          </a:p>
          <a:p>
            <a:pPr lvl="1"/>
            <a:r>
              <a:rPr lang="en-US" sz="2000" dirty="0" smtClean="0"/>
              <a:t>Peasant revolts in south</a:t>
            </a:r>
          </a:p>
          <a:p>
            <a:pPr lvl="1"/>
            <a:r>
              <a:rPr lang="en-US" sz="2000" dirty="0" smtClean="0"/>
              <a:t>Strikes and riots in north</a:t>
            </a:r>
          </a:p>
          <a:p>
            <a:r>
              <a:rPr lang="en-US" sz="2400" dirty="0" smtClean="0"/>
              <a:t>RESULT:  Italy enters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as a poor country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4838700" cy="3962400"/>
          </a:xfrm>
        </p:spPr>
        <p:txBody>
          <a:bodyPr/>
          <a:lstStyle/>
          <a:p>
            <a:r>
              <a:rPr lang="en-US" sz="2400" dirty="0" smtClean="0"/>
              <a:t>1866, province of Venetia became part of Italy</a:t>
            </a:r>
          </a:p>
          <a:p>
            <a:r>
              <a:rPr lang="en-US" sz="2400" dirty="0" smtClean="0"/>
              <a:t>1870 Italian forces take over Papal States </a:t>
            </a:r>
          </a:p>
          <a:p>
            <a:r>
              <a:rPr lang="en-US" sz="2400" dirty="0" smtClean="0"/>
              <a:t>City </a:t>
            </a:r>
            <a:r>
              <a:rPr lang="en-US" sz="2400" dirty="0" smtClean="0"/>
              <a:t>of Rome became capital of Kingdom of Italy</a:t>
            </a:r>
          </a:p>
          <a:p>
            <a:r>
              <a:rPr lang="en-US" sz="2400" dirty="0" smtClean="0"/>
              <a:t>Pope would govern section of Rome known as Vatican City</a:t>
            </a:r>
          </a:p>
          <a:p>
            <a:endParaRPr lang="en-US" dirty="0"/>
          </a:p>
        </p:txBody>
      </p:sp>
      <p:pic>
        <p:nvPicPr>
          <p:cNvPr id="5" name="Content Placeholder 4" descr="Vatican cit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6701" y="2286000"/>
            <a:ext cx="3565498" cy="39624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248400"/>
            <a:ext cx="279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Vatican City Coat of 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Prussia Leads German Unification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Prussia had mainly a German population</a:t>
            </a:r>
          </a:p>
          <a:p>
            <a:r>
              <a:rPr lang="en-US" dirty="0" smtClean="0"/>
              <a:t>Army most powerful in central Europe</a:t>
            </a:r>
          </a:p>
          <a:p>
            <a:r>
              <a:rPr lang="en-US" dirty="0" smtClean="0"/>
              <a:t>1848 Berlin rioter’s forced a constitutional convention</a:t>
            </a:r>
          </a:p>
          <a:p>
            <a:r>
              <a:rPr lang="en-US" dirty="0" smtClean="0"/>
              <a:t>Paved way for unification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Prussia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political development in Europe b/n 1848-1914</a:t>
            </a:r>
          </a:p>
          <a:p>
            <a:r>
              <a:rPr lang="en-US" dirty="0" smtClean="0"/>
              <a:t>Transforms the balance of economic, military, and international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6282" t="3125" r="3094" b="13626"/>
          <a:stretch>
            <a:fillRect/>
          </a:stretch>
        </p:blipFill>
        <p:spPr bwMode="auto">
          <a:xfrm>
            <a:off x="1066799" y="1066801"/>
            <a:ext cx="7223879" cy="51570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04 -0.16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838200"/>
            <a:ext cx="4038600" cy="533400"/>
          </a:xfrm>
        </p:spPr>
        <p:txBody>
          <a:bodyPr/>
          <a:lstStyle/>
          <a:p>
            <a:pPr algn="ctr"/>
            <a:r>
              <a:rPr lang="en-US" sz="3600" dirty="0" smtClean="0"/>
              <a:t>Otto von Bismarck</a:t>
            </a:r>
            <a:br>
              <a:rPr lang="en-US" sz="3600" dirty="0" smtClean="0"/>
            </a:br>
            <a:r>
              <a:rPr lang="en-US" sz="3600" dirty="0" smtClean="0"/>
              <a:t>1815-1898</a:t>
            </a:r>
            <a:endParaRPr lang="en-US" sz="3600" dirty="0"/>
          </a:p>
        </p:txBody>
      </p:sp>
      <p:pic>
        <p:nvPicPr>
          <p:cNvPr id="7" name="Content Placeholder 6" descr="bismarc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3587845" cy="3962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533400"/>
            <a:ext cx="4800600" cy="5715000"/>
          </a:xfrm>
        </p:spPr>
        <p:txBody>
          <a:bodyPr/>
          <a:lstStyle/>
          <a:p>
            <a:r>
              <a:rPr lang="en-US" sz="2000" dirty="0" smtClean="0"/>
              <a:t>Prime minister that led them to unify</a:t>
            </a:r>
          </a:p>
          <a:p>
            <a:r>
              <a:rPr lang="en-US" sz="2000" b="1" dirty="0" smtClean="0"/>
              <a:t>Debated legacy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Positive </a:t>
            </a:r>
          </a:p>
          <a:p>
            <a:pPr lvl="1"/>
            <a:r>
              <a:rPr lang="en-US" sz="1600" dirty="0" smtClean="0"/>
              <a:t>Greatest and noblest of Germany’s statesmen</a:t>
            </a:r>
          </a:p>
          <a:p>
            <a:pPr lvl="1"/>
            <a:r>
              <a:rPr lang="en-US" sz="1600" dirty="0" smtClean="0"/>
              <a:t>Unified &amp; raised it to greatness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Negative</a:t>
            </a:r>
          </a:p>
          <a:p>
            <a:pPr lvl="1"/>
            <a:r>
              <a:rPr lang="en-US" sz="1600" dirty="0" smtClean="0"/>
              <a:t>Devious politician who abused powers and led them into a dictatorship</a:t>
            </a:r>
          </a:p>
          <a:p>
            <a:r>
              <a:rPr lang="en-US" sz="2000" dirty="0" smtClean="0"/>
              <a:t>“</a:t>
            </a:r>
            <a:r>
              <a:rPr lang="en-US" sz="2000" dirty="0" smtClean="0"/>
              <a:t>It is the destiny of the weak to be devoured by the strong.”</a:t>
            </a:r>
          </a:p>
          <a:p>
            <a:r>
              <a:rPr lang="en-US" sz="2000" dirty="0" smtClean="0"/>
              <a:t>“We Germans shall never wage aggressive war, ambitious war, a war of conquest.”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696200" cy="1143000"/>
          </a:xfrm>
        </p:spPr>
        <p:txBody>
          <a:bodyPr/>
          <a:lstStyle/>
          <a:p>
            <a:r>
              <a:rPr lang="en-US" dirty="0" err="1" smtClean="0"/>
              <a:t>Realpolitik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724400" cy="4724400"/>
          </a:xfrm>
        </p:spPr>
        <p:txBody>
          <a:bodyPr/>
          <a:lstStyle/>
          <a:p>
            <a:r>
              <a:rPr lang="en-US" b="1" dirty="0" smtClean="0"/>
              <a:t>Bismarck a master of this style of politics</a:t>
            </a:r>
          </a:p>
          <a:p>
            <a:r>
              <a:rPr lang="en-US" dirty="0" smtClean="0"/>
              <a:t>Means “the politics of reality”</a:t>
            </a:r>
          </a:p>
          <a:p>
            <a:r>
              <a:rPr lang="en-US" dirty="0" smtClean="0"/>
              <a:t>Describes tough power politics with no room for idealism</a:t>
            </a:r>
          </a:p>
          <a:p>
            <a:r>
              <a:rPr lang="en-US" dirty="0" smtClean="0"/>
              <a:t>Realism and practicality</a:t>
            </a:r>
          </a:p>
          <a:p>
            <a:r>
              <a:rPr lang="en-US" dirty="0" smtClean="0"/>
              <a:t>Politics that are coercive, amoral, or “Machiavellian”</a:t>
            </a:r>
            <a:endParaRPr lang="en-US" dirty="0"/>
          </a:p>
        </p:txBody>
      </p:sp>
      <p:pic>
        <p:nvPicPr>
          <p:cNvPr id="5" name="Content Placeholder 4" descr="realpolitik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320468" cy="416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Bismarck’s “</a:t>
            </a:r>
            <a:r>
              <a:rPr lang="en-US" dirty="0" err="1" smtClean="0"/>
              <a:t>Realpolitik’s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153400" cy="3962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The great questions of the day will not be settled by speeches or by majority decisions-that was the great mistake of 1848-1849- but by blood and iron.”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Bismarck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“Never believe anything in politics until it has been officially denied.”</a:t>
            </a:r>
          </a:p>
          <a:p>
            <a:r>
              <a:rPr lang="en-US" sz="2400" dirty="0" smtClean="0"/>
              <a:t>“To retain respect for sausages and laws, one must not watch them in the making.”</a:t>
            </a:r>
          </a:p>
          <a:p>
            <a:r>
              <a:rPr lang="en-US" sz="2400" dirty="0" smtClean="0"/>
              <a:t>“People never lie so much as after a hunt, during a war or before an election.”</a:t>
            </a:r>
          </a:p>
          <a:p>
            <a:r>
              <a:rPr lang="en-US" sz="2400" dirty="0" smtClean="0"/>
              <a:t>“If there is ever another war in Europe, it will come out of some damned silly thing in the Balkans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96200" cy="1447800"/>
          </a:xfrm>
        </p:spPr>
        <p:txBody>
          <a:bodyPr/>
          <a:lstStyle/>
          <a:p>
            <a:r>
              <a:rPr lang="en-US" dirty="0" smtClean="0"/>
              <a:t>Germany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305800" cy="5105400"/>
          </a:xfrm>
        </p:spPr>
        <p:txBody>
          <a:bodyPr/>
          <a:lstStyle/>
          <a:p>
            <a:r>
              <a:rPr lang="en-US" dirty="0" smtClean="0"/>
              <a:t>1864- </a:t>
            </a:r>
            <a:r>
              <a:rPr lang="en-US" dirty="0" smtClean="0"/>
              <a:t>Bismarck forms an alliance with Austria in order to go to war with Denmark to win border </a:t>
            </a:r>
            <a:r>
              <a:rPr lang="en-US" dirty="0" smtClean="0"/>
              <a:t>provinces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1866-Seven Weeks’ War- war with Austria due to border disputes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Quick </a:t>
            </a:r>
            <a:r>
              <a:rPr lang="en-US" dirty="0" smtClean="0"/>
              <a:t>victory increases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pride </a:t>
            </a:r>
            <a:r>
              <a:rPr lang="en-US" dirty="0" smtClean="0"/>
              <a:t>with Prussia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anish war 18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4495418"/>
            <a:ext cx="4038600" cy="2362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28600"/>
            <a:ext cx="7696200" cy="914400"/>
          </a:xfrm>
        </p:spPr>
        <p:txBody>
          <a:bodyPr/>
          <a:lstStyle/>
          <a:p>
            <a:r>
              <a:rPr lang="en-US" dirty="0" smtClean="0"/>
              <a:t>Franco-Prussian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r>
              <a:rPr lang="en-US" dirty="0" smtClean="0"/>
              <a:t>By 1867, a few southern German states were independent of Prussia </a:t>
            </a:r>
          </a:p>
          <a:p>
            <a:pPr lvl="1"/>
            <a:r>
              <a:rPr lang="en-US" dirty="0" smtClean="0"/>
              <a:t>Majority Catholic (difference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Bismarck reasons that war w/ France would rally </a:t>
            </a:r>
            <a:r>
              <a:rPr lang="en-US" dirty="0" smtClean="0"/>
              <a:t>south to unite </a:t>
            </a:r>
            <a:r>
              <a:rPr lang="en-US" dirty="0" smtClean="0"/>
              <a:t>(threat from outside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Creates an “incident” that causes France to declare war on Prussia in 1870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228600"/>
          </a:xfrm>
        </p:spPr>
        <p:txBody>
          <a:bodyPr/>
          <a:lstStyle/>
          <a:p>
            <a:pPr algn="ctr"/>
            <a:r>
              <a:rPr lang="en-US" dirty="0" smtClean="0"/>
              <a:t>Victory in the Franco-Prussian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4838700" cy="3962400"/>
          </a:xfrm>
        </p:spPr>
        <p:txBody>
          <a:bodyPr/>
          <a:lstStyle/>
          <a:p>
            <a:r>
              <a:rPr lang="en-US" sz="2000" b="1" dirty="0" smtClean="0"/>
              <a:t>July 19, 1870 France declares war on </a:t>
            </a:r>
            <a:r>
              <a:rPr lang="en-US" sz="2000" b="1" dirty="0" smtClean="0"/>
              <a:t>Prussia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dirty="0" smtClean="0"/>
              <a:t>Paris </a:t>
            </a:r>
            <a:r>
              <a:rPr lang="en-US" sz="2000" dirty="0" smtClean="0"/>
              <a:t>withstands the Germans for 4 months and surrenders </a:t>
            </a:r>
          </a:p>
          <a:p>
            <a:pPr lvl="1"/>
            <a:r>
              <a:rPr lang="en-US" sz="2000" dirty="0" smtClean="0"/>
              <a:t>Food scarce during siege</a:t>
            </a:r>
          </a:p>
          <a:p>
            <a:pPr lvl="1"/>
            <a:r>
              <a:rPr lang="en-US" sz="2000" dirty="0" smtClean="0"/>
              <a:t>Parisians ate sawdust, leather, and rats</a:t>
            </a:r>
          </a:p>
          <a:p>
            <a:pPr lvl="1"/>
            <a:r>
              <a:rPr lang="en-US" sz="2000" dirty="0" smtClean="0"/>
              <a:t>Slaughtered zoo animals for food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aris 18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057400"/>
            <a:ext cx="2965196" cy="3962400"/>
          </a:xfrm>
        </p:spPr>
      </p:pic>
      <p:sp>
        <p:nvSpPr>
          <p:cNvPr id="6" name="TextBox 5"/>
          <p:cNvSpPr txBox="1"/>
          <p:nvPr/>
        </p:nvSpPr>
        <p:spPr>
          <a:xfrm>
            <a:off x="5181600" y="609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“Defense of Paris-Students Going to Man the Fortifications"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990600"/>
          </a:xfrm>
        </p:spPr>
        <p:txBody>
          <a:bodyPr/>
          <a:lstStyle/>
          <a:p>
            <a:pPr algn="ctr"/>
            <a:r>
              <a:rPr lang="en-US" dirty="0" smtClean="0"/>
              <a:t>Creation of the Second Reich</a:t>
            </a:r>
            <a:endParaRPr lang="en-US" dirty="0"/>
          </a:p>
        </p:txBody>
      </p:sp>
      <p:pic>
        <p:nvPicPr>
          <p:cNvPr id="5" name="Content Placeholder 4" descr="Wilhelm hall of mirro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87780"/>
            <a:ext cx="4953000" cy="36652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371600"/>
            <a:ext cx="3771900" cy="4876800"/>
          </a:xfrm>
        </p:spPr>
        <p:txBody>
          <a:bodyPr/>
          <a:lstStyle/>
          <a:p>
            <a:r>
              <a:rPr lang="en-US" sz="2400" dirty="0" smtClean="0"/>
              <a:t>January 18, 1871 at the captured palace of Versailles, King Wilhelm I of Prussia was crowned </a:t>
            </a:r>
            <a:r>
              <a:rPr lang="en-US" sz="2400" b="1" dirty="0" smtClean="0"/>
              <a:t>Kaiser (emperor)</a:t>
            </a:r>
          </a:p>
          <a:p>
            <a:r>
              <a:rPr lang="en-US" sz="2400" b="1" dirty="0" smtClean="0"/>
              <a:t>First Reich was the Holy Roman Empire</a:t>
            </a:r>
          </a:p>
          <a:p>
            <a:r>
              <a:rPr lang="en-US" sz="2400" dirty="0" smtClean="0"/>
              <a:t>Bismarck had achieved Prussian dominance by “blood and iron”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I is proclaimed </a:t>
            </a:r>
            <a:r>
              <a:rPr lang="en-US" dirty="0" smtClean="0">
                <a:hlinkClick r:id="rId3" tooltip="List of German Kings and Emperors"/>
              </a:rPr>
              <a:t>German Emperor</a:t>
            </a:r>
            <a:r>
              <a:rPr lang="en-US" dirty="0" smtClean="0"/>
              <a:t> in the </a:t>
            </a:r>
            <a:r>
              <a:rPr lang="en-US" dirty="0" smtClean="0">
                <a:hlinkClick r:id="rId4" tooltip="Hall of Mirrors (Palace of Versailles)"/>
              </a:rPr>
              <a:t>Hall of Mirrors</a:t>
            </a:r>
            <a:r>
              <a:rPr lang="en-US" dirty="0" smtClean="0"/>
              <a:t> in </a:t>
            </a:r>
            <a:r>
              <a:rPr lang="en-US" dirty="0" smtClean="0">
                <a:hlinkClick r:id="rId5" tooltip="Palace of Versailles"/>
              </a:rPr>
              <a:t>Versailles</a:t>
            </a:r>
            <a:r>
              <a:rPr lang="en-US" dirty="0" smtClean="0"/>
              <a:t>, France (painting by </a:t>
            </a:r>
            <a:r>
              <a:rPr lang="en-US" dirty="0" smtClean="0">
                <a:hlinkClick r:id="rId6" tooltip="Anton von Werner"/>
              </a:rPr>
              <a:t>Anton von Werner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381000"/>
          </a:xfrm>
        </p:spPr>
        <p:txBody>
          <a:bodyPr/>
          <a:lstStyle/>
          <a:p>
            <a:r>
              <a:rPr lang="en-US" dirty="0" smtClean="0"/>
              <a:t>Balance of Power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4953000" cy="3962400"/>
          </a:xfrm>
        </p:spPr>
        <p:txBody>
          <a:bodyPr/>
          <a:lstStyle/>
          <a:p>
            <a:r>
              <a:rPr lang="en-US" dirty="0" smtClean="0"/>
              <a:t>1815 the Great Powers were nearly equal in strength </a:t>
            </a:r>
          </a:p>
          <a:p>
            <a:pPr lvl="1"/>
            <a:r>
              <a:rPr lang="en-US" dirty="0" smtClean="0"/>
              <a:t>Britain, France, Austria, Prussia, Russia</a:t>
            </a:r>
          </a:p>
          <a:p>
            <a:r>
              <a:rPr lang="en-US" b="1" dirty="0" smtClean="0"/>
              <a:t>By 1871, Britain and Prussia most powerful militarily and economically</a:t>
            </a:r>
            <a:endParaRPr lang="en-US" b="1" dirty="0"/>
          </a:p>
        </p:txBody>
      </p:sp>
      <p:pic>
        <p:nvPicPr>
          <p:cNvPr id="5" name="Content Placeholder 4" descr="German Britai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667000"/>
            <a:ext cx="3771900" cy="3017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25078" t="19753" r="19304" b="46936"/>
          <a:stretch>
            <a:fillRect/>
          </a:stretch>
        </p:blipFill>
        <p:spPr bwMode="auto">
          <a:xfrm>
            <a:off x="0" y="1676400"/>
            <a:ext cx="9144000" cy="4619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12500" t="13542" r="20313" b="27083"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696200" cy="9144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Nationalism in 19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Fueled efforts to build nation-states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nationalism help topple the “three aging empires”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contained a mixture of ethnic groups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Austrian Empire of the Hapsburgs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Russian Empire of the Romanovs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Ottoman Empire of the Turks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581400" cy="1905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Creation of Austria-Hungary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73050"/>
            <a:ext cx="4419600" cy="5853113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empire of Slovenes, Hungarians, Germans, Czechs, Slovaks, Croats, Poles, Serbs, and Italians.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1866 Austria defeated by the Prussians in Austro-Prussian War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Caused the Hungarians to put pressure on them to split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Becomes the Austro-Hungarian Empire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Independent states with Emperor Francis Joseph of Austria as ruler for both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Exists for next 51 years (1867-1918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Nationalist disputes continue to weaken them for the next 40 years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 smtClean="0"/>
          </a:p>
        </p:txBody>
      </p:sp>
      <p:pic>
        <p:nvPicPr>
          <p:cNvPr id="5" name="Content Placeholder 4" descr="Austria_Hungary_ethnic.svg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2438400"/>
            <a:ext cx="473336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0" cy="8382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Russian Empire Crumbles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991100" cy="49530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Multicultural, multilingual, multiethnic empire that stretched from Poland to the Pacific Ocean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22 million Ukrainians, 8 million Poles, and smaller numbers of Lithuanians, Latvians, Estonians, Finns, Jews, Romanians, Georgians, Armenians, Turks, and others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Romanovs were determined to maintain iron control over these groups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Instituted the policy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Russification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Force Russian culture on all ethnic groups in the empire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Only strengthens the nationalist feelings of the ethnic groups and helped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disunify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Russia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9" descr="Russification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3273019" cy="2438400"/>
          </a:xfrm>
        </p:spPr>
      </p:pic>
      <p:pic>
        <p:nvPicPr>
          <p:cNvPr id="6" name="Content Placeholder 12" descr="Russificati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733800"/>
            <a:ext cx="2103628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219200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Roman Catholic Church in Warsaw, Poland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810000"/>
            <a:ext cx="32436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Russian Orthodox Church, Warsaw, Poland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95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Ottoman Empire on the Decline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876800" cy="5105400"/>
          </a:xfrm>
        </p:spPr>
        <p:txBody>
          <a:bodyPr/>
          <a:lstStyle/>
          <a:p>
            <a:r>
              <a:rPr lang="en-US" sz="2400" dirty="0" smtClean="0"/>
              <a:t>Controlled Greeks, Slavs, Arabs, Bulgarians, and Armenians</a:t>
            </a:r>
          </a:p>
          <a:p>
            <a:r>
              <a:rPr lang="en-US" sz="2400" dirty="0" smtClean="0"/>
              <a:t>Called the “Sick man of Europe”</a:t>
            </a:r>
          </a:p>
          <a:p>
            <a:r>
              <a:rPr lang="en-US" sz="2400" dirty="0" smtClean="0"/>
              <a:t>Attempt to reform and modernize from 1839-1914</a:t>
            </a:r>
          </a:p>
          <a:p>
            <a:pPr lvl="1"/>
            <a:r>
              <a:rPr lang="en-US" dirty="0" smtClean="0"/>
              <a:t>Ex.  Grant equal citizenship to all people under their rule</a:t>
            </a:r>
          </a:p>
          <a:p>
            <a:pPr lvl="1"/>
            <a:r>
              <a:rPr lang="en-US" dirty="0" smtClean="0"/>
              <a:t>Angers conservative Turks</a:t>
            </a:r>
          </a:p>
          <a:p>
            <a:r>
              <a:rPr lang="en-US" sz="2400" dirty="0" smtClean="0"/>
              <a:t>Massacre and deport Armenians from 1894-96 and again 1915</a:t>
            </a:r>
          </a:p>
          <a:p>
            <a:pPr lvl="1"/>
            <a:r>
              <a:rPr lang="en-US" sz="2000" b="1" dirty="0" smtClean="0"/>
              <a:t>Armenian Genocide 1-1.5 million</a:t>
            </a:r>
            <a:endParaRPr lang="en-US" sz="2000" b="1" dirty="0"/>
          </a:p>
        </p:txBody>
      </p:sp>
      <p:pic>
        <p:nvPicPr>
          <p:cNvPr id="7" name="Content Placeholder 6" descr="Armenian Genoc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05000"/>
            <a:ext cx="3771900" cy="3781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343400"/>
            <a:ext cx="7772400" cy="1362075"/>
          </a:xfrm>
        </p:spPr>
        <p:txBody>
          <a:bodyPr/>
          <a:lstStyle/>
          <a:p>
            <a:r>
              <a:rPr lang="en-US" dirty="0" smtClean="0"/>
              <a:t>Nationalism built Nations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Study of Italy and Germany</a:t>
            </a:r>
            <a:endParaRPr lang="en-US" dirty="0"/>
          </a:p>
        </p:txBody>
      </p:sp>
      <p:pic>
        <p:nvPicPr>
          <p:cNvPr id="7" name="Picture 6" descr="Italian pr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609600"/>
            <a:ext cx="2667000" cy="3333750"/>
          </a:xfrm>
          <a:prstGeom prst="rect">
            <a:avLst/>
          </a:prstGeom>
        </p:spPr>
      </p:pic>
      <p:pic>
        <p:nvPicPr>
          <p:cNvPr id="8" name="Picture 7" descr="Germany Animated Flag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6479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72119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TP001072119</AuthoringAssetId>
    <AssetId xmlns="145c5697-5eb5-440b-b2f1-a8273fb59250">TS001072119</Asse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0C5A5-8344-4EBD-9CF1-EB877D68D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246EAB-564C-402C-95D5-0093BB06BE1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2EC87F7-87A1-481A-9D06-DBE4FC8944DD}">
  <ds:schemaRefs>
    <ds:schemaRef ds:uri="145c5697-5eb5-440b-b2f1-a8273fb59250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F6EF267-B8AD-4A34-8A7E-1C45DE7F2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TS001072119</Template>
  <TotalTime>2649</TotalTime>
  <Words>1139</Words>
  <Application>Microsoft Office PowerPoint</Application>
  <PresentationFormat>On-screen Show (4:3)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Times New Roman</vt:lpstr>
      <vt:lpstr>Wingdings</vt:lpstr>
      <vt:lpstr>TS001072119</vt:lpstr>
      <vt:lpstr>Nationalism</vt:lpstr>
      <vt:lpstr>PowerPoint Presentation</vt:lpstr>
      <vt:lpstr>PowerPoint Presentation</vt:lpstr>
      <vt:lpstr>PowerPoint Presentation</vt:lpstr>
      <vt:lpstr>Nationalism in 19th Century</vt:lpstr>
      <vt:lpstr>The Creation of Austria-Hungary</vt:lpstr>
      <vt:lpstr>The Russian Empire Crumbles</vt:lpstr>
      <vt:lpstr>Ottoman Empire on the Decline</vt:lpstr>
      <vt:lpstr>Nationalism built Nations</vt:lpstr>
      <vt:lpstr>Italy After Congress of Vienna</vt:lpstr>
      <vt:lpstr>PowerPoint Presentation</vt:lpstr>
      <vt:lpstr>Sardinia Leads Italian Unification</vt:lpstr>
      <vt:lpstr>Camillo di Cavour</vt:lpstr>
      <vt:lpstr>Cavour Looks South</vt:lpstr>
      <vt:lpstr>Giuseppe Garibaldi 1807-1882</vt:lpstr>
      <vt:lpstr>Challenges After Unification</vt:lpstr>
      <vt:lpstr>Unification Continues</vt:lpstr>
      <vt:lpstr>Prussia Leads German Unification</vt:lpstr>
      <vt:lpstr>The Rise of Prussia</vt:lpstr>
      <vt:lpstr>Otto von Bismarck 1815-1898</vt:lpstr>
      <vt:lpstr>Realpolitik</vt:lpstr>
      <vt:lpstr>Bismarck’s “Realpolitik’s”</vt:lpstr>
      <vt:lpstr>More Bismarck Quotes</vt:lpstr>
      <vt:lpstr>Germany Expands</vt:lpstr>
      <vt:lpstr>Franco-Prussian War</vt:lpstr>
      <vt:lpstr>Victory in the Franco-Prussian War </vt:lpstr>
      <vt:lpstr>Creation of the Second Reich</vt:lpstr>
      <vt:lpstr>Balance of Power Shifts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ELIZABETH_CAIN</dc:creator>
  <cp:lastModifiedBy>OLIVIA THATCHER</cp:lastModifiedBy>
  <cp:revision>103</cp:revision>
  <cp:lastPrinted>1601-01-01T00:00:00Z</cp:lastPrinted>
  <dcterms:created xsi:type="dcterms:W3CDTF">2013-02-16T13:40:49Z</dcterms:created>
  <dcterms:modified xsi:type="dcterms:W3CDTF">2017-01-25T17:38:57Z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/>
  </property>
  <property fmtid="{D5CDD505-2E9C-101B-9397-08002B2CF9AE}" pid="3" name="Markets">
    <vt:lpwstr/>
  </property>
  <property fmtid="{D5CDD505-2E9C-101B-9397-08002B2CF9AE}" pid="4" name="AssetType">
    <vt:lpwstr>TP</vt:lpwstr>
  </property>
  <property fmtid="{D5CDD505-2E9C-101B-9397-08002B2CF9AE}" pid="5" name="BugNumber">
    <vt:lpwstr>460420L</vt:lpwstr>
  </property>
  <property fmtid="{D5CDD505-2E9C-101B-9397-08002B2CF9AE}" pid="6" name="TPInstallLocation">
    <vt:lpwstr>{Document Themes}</vt:lpwstr>
  </property>
  <property fmtid="{D5CDD505-2E9C-101B-9397-08002B2CF9AE}" pid="7" name="PrimaryImageGen">
    <vt:lpwstr>1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Milestone">
    <vt:lpwstr>Continuous</vt:lpwstr>
  </property>
  <property fmtid="{D5CDD505-2E9C-101B-9397-08002B2CF9AE}" pid="11" name="TPAppVersion">
    <vt:lpwstr>11</vt:lpwstr>
  </property>
  <property fmtid="{D5CDD505-2E9C-101B-9397-08002B2CF9AE}" pid="12" name="TPCommandLine">
    <vt:lpwstr>{PP} {FilePath}</vt:lpwstr>
  </property>
  <property fmtid="{D5CDD505-2E9C-101B-9397-08002B2CF9AE}" pid="13" name="AssetId">
    <vt:lpwstr>TS001072119</vt:lpwstr>
  </property>
  <property fmtid="{D5CDD505-2E9C-101B-9397-08002B2CF9AE}" pid="14" name="IsSearchable">
    <vt:lpwstr>0</vt:lpwstr>
  </property>
  <property fmtid="{D5CDD505-2E9C-101B-9397-08002B2CF9AE}" pid="15" name="NumericId">
    <vt:lpwstr>-1.00000000000000</vt:lpwstr>
  </property>
  <property fmtid="{D5CDD505-2E9C-101B-9397-08002B2CF9AE}" pid="16" name="PublishTargets">
    <vt:lpwstr>OfficeOnline</vt:lpwstr>
  </property>
  <property fmtid="{D5CDD505-2E9C-101B-9397-08002B2CF9AE}" pid="17" name="TPLaunchHelpLinkType">
    <vt:lpwstr>Template</vt:lpwstr>
  </property>
  <property fmtid="{D5CDD505-2E9C-101B-9397-08002B2CF9AE}" pid="18" name="TPFriendlyName">
    <vt:lpwstr>Blue gel design template</vt:lpwstr>
  </property>
  <property fmtid="{D5CDD505-2E9C-101B-9397-08002B2CF9AE}" pid="19" name="display_urn:schemas-microsoft-com:office:office#APEditor">
    <vt:lpwstr>REDMOND\v-luannv</vt:lpwstr>
  </property>
  <property fmtid="{D5CDD505-2E9C-101B-9397-08002B2CF9AE}" pid="20" name="APEditor">
    <vt:lpwstr>92</vt:lpwstr>
  </property>
  <property fmtid="{D5CDD505-2E9C-101B-9397-08002B2CF9AE}" pid="21" name="Provider">
    <vt:lpwstr>EY006220130</vt:lpwstr>
  </property>
  <property fmtid="{D5CDD505-2E9C-101B-9397-08002B2CF9AE}" pid="22" name="SourceTitle">
    <vt:lpwstr>Blue gel design template</vt:lpwstr>
  </property>
  <property fmtid="{D5CDD505-2E9C-101B-9397-08002B2CF9AE}" pid="23" name="TPApplication">
    <vt:lpwstr>PowerPoint</vt:lpwstr>
  </property>
  <property fmtid="{D5CDD505-2E9C-101B-9397-08002B2CF9AE}" pid="24" name="TPLaunchHelpLink">
    <vt:lpwstr/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182;#Office XP;#66;#PowerPoint - Design Templt 2003;#79;#Template 12;#65;#Microsoft Office PowerPoint 2007;#184;#Office 2000;#64;#PowerPoint 2003;#67;#PowerPoint - Design Templt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429034L. June 2003 retrofit</vt:lpwstr>
  </property>
  <property fmtid="{D5CDD505-2E9C-101B-9397-08002B2CF9AE}" pid="34" name="PublishStatusLookup">
    <vt:lpwstr>256661</vt:lpwstr>
  </property>
  <property fmtid="{D5CDD505-2E9C-101B-9397-08002B2CF9AE}" pid="35" name="_Category">
    <vt:lpwstr/>
  </property>
  <property fmtid="{D5CDD505-2E9C-101B-9397-08002B2CF9AE}" pid="36" name="Categories">
    <vt:lpwstr/>
  </property>
  <property fmtid="{D5CDD505-2E9C-101B-9397-08002B2CF9AE}" pid="37" name="Approval Level">
    <vt:lpwstr/>
  </property>
  <property fmtid="{D5CDD505-2E9C-101B-9397-08002B2CF9AE}" pid="38" name="Keywords">
    <vt:lpwstr/>
  </property>
  <property fmtid="{D5CDD505-2E9C-101B-9397-08002B2CF9AE}" pid="39" name="_Status">
    <vt:lpwstr/>
  </property>
  <property fmtid="{D5CDD505-2E9C-101B-9397-08002B2CF9AE}" pid="40" name="_Author">
    <vt:lpwstr/>
  </property>
  <property fmtid="{D5CDD505-2E9C-101B-9397-08002B2CF9AE}" pid="41" name="Slides">
    <vt:lpwstr>0</vt:lpwstr>
  </property>
  <property fmtid="{D5CDD505-2E9C-101B-9397-08002B2CF9AE}" pid="42" name="_Comments">
    <vt:lpwstr/>
  </property>
  <property fmtid="{D5CDD505-2E9C-101B-9397-08002B2CF9AE}" pid="43" name="Assigned To">
    <vt:lpwstr/>
  </property>
  <property fmtid="{D5CDD505-2E9C-101B-9397-08002B2CF9AE}" pid="44" name="Subject">
    <vt:lpwstr/>
  </property>
  <property fmtid="{D5CDD505-2E9C-101B-9397-08002B2CF9AE}" pid="45" name="TPComponent">
    <vt:lpwstr>PPTFiles</vt:lpwstr>
  </property>
  <property fmtid="{D5CDD505-2E9C-101B-9397-08002B2CF9AE}" pid="46" name="TPNamespace">
    <vt:lpwstr>POWERPNT</vt:lpwstr>
  </property>
  <property fmtid="{D5CDD505-2E9C-101B-9397-08002B2CF9AE}" pid="47" name="TPClientViewer">
    <vt:lpwstr>Microsoft Office PowerPoint</vt:lpwstr>
  </property>
  <property fmtid="{D5CDD505-2E9C-101B-9397-08002B2CF9AE}" pid="48" name="APTrustLevel">
    <vt:lpwstr>1.00000000000000</vt:lpwstr>
  </property>
  <property fmtid="{D5CDD505-2E9C-101B-9397-08002B2CF9AE}" pid="49" name="TrustLevel">
    <vt:lpwstr>Microsoft Managed Content</vt:lpwstr>
  </property>
  <property fmtid="{D5CDD505-2E9C-101B-9397-08002B2CF9AE}" pid="50" name="Content Type">
    <vt:lpwstr>OOFile</vt:lpwstr>
  </property>
  <property fmtid="{D5CDD505-2E9C-101B-9397-08002B2CF9AE}" pid="51" name="AuthoringAssetId">
    <vt:lpwstr>TP001072119</vt:lpwstr>
  </property>
  <property fmtid="{D5CDD505-2E9C-101B-9397-08002B2CF9AE}" pid="52" name="NumericAssetId">
    <vt:lpwstr/>
  </property>
  <property fmtid="{D5CDD505-2E9C-101B-9397-08002B2CF9AE}" pid="53" name="AppVer">
    <vt:lpwstr/>
  </property>
</Properties>
</file>