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6"/>
  </p:handoutMasterIdLst>
  <p:sldIdLst>
    <p:sldId id="257" r:id="rId2"/>
    <p:sldId id="258" r:id="rId3"/>
    <p:sldId id="288" r:id="rId4"/>
    <p:sldId id="259" r:id="rId5"/>
    <p:sldId id="261" r:id="rId6"/>
    <p:sldId id="272" r:id="rId7"/>
    <p:sldId id="263" r:id="rId8"/>
    <p:sldId id="273" r:id="rId9"/>
    <p:sldId id="274" r:id="rId10"/>
    <p:sldId id="279" r:id="rId11"/>
    <p:sldId id="275" r:id="rId12"/>
    <p:sldId id="277" r:id="rId13"/>
    <p:sldId id="278" r:id="rId14"/>
    <p:sldId id="280" r:id="rId15"/>
    <p:sldId id="281" r:id="rId16"/>
    <p:sldId id="282" r:id="rId17"/>
    <p:sldId id="283" r:id="rId18"/>
    <p:sldId id="284" r:id="rId19"/>
    <p:sldId id="285" r:id="rId20"/>
    <p:sldId id="291" r:id="rId21"/>
    <p:sldId id="290" r:id="rId22"/>
    <p:sldId id="256" r:id="rId23"/>
    <p:sldId id="264" r:id="rId24"/>
    <p:sldId id="265" r:id="rId25"/>
    <p:sldId id="266" r:id="rId26"/>
    <p:sldId id="267" r:id="rId27"/>
    <p:sldId id="286" r:id="rId28"/>
    <p:sldId id="268" r:id="rId29"/>
    <p:sldId id="269" r:id="rId30"/>
    <p:sldId id="289" r:id="rId31"/>
    <p:sldId id="270" r:id="rId32"/>
    <p:sldId id="262" r:id="rId33"/>
    <p:sldId id="287" r:id="rId34"/>
    <p:sldId id="271" r:id="rId35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50DCE5F6-6DA2-4FFC-9397-5AE49A6B6494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80C360C4-1E62-4003-ABEA-22146414B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9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3-22T12:19:27.3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F887F9E-3E37-4ECA-A485-A4CE2B991978}" emma:medium="tactile" emma:mode="ink">
          <msink:context xmlns:msink="http://schemas.microsoft.com/ink/2010/main" type="writingRegion" rotatedBoundingBox="13230,12131 13321,12131 13321,12184 13230,12184"/>
        </emma:interpretation>
      </emma:emma>
    </inkml:annotationXML>
    <inkml:traceGroup>
      <inkml:annotationXML>
        <emma:emma xmlns:emma="http://www.w3.org/2003/04/emma" version="1.0">
          <emma:interpretation id="{B6A26FE4-0341-42AB-8113-71CA9C5AE4F8}" emma:medium="tactile" emma:mode="ink">
            <msink:context xmlns:msink="http://schemas.microsoft.com/ink/2010/main" type="paragraph" rotatedBoundingBox="13230,12131 13321,12131 13321,12184 13230,121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F0EDCD-7D4C-4DDF-A211-7E3A3875813D}" emma:medium="tactile" emma:mode="ink">
              <msink:context xmlns:msink="http://schemas.microsoft.com/ink/2010/main" type="line" rotatedBoundingBox="13230,12131 13321,12131 13321,12184 13230,12184"/>
            </emma:interpretation>
          </emma:emma>
        </inkml:annotationXML>
        <inkml:traceGroup>
          <inkml:annotationXML>
            <emma:emma xmlns:emma="http://www.w3.org/2003/04/emma" version="1.0">
              <emma:interpretation id="{86D894E8-8D2B-4E02-AD0B-562540C46539}" emma:medium="tactile" emma:mode="ink">
                <msink:context xmlns:msink="http://schemas.microsoft.com/ink/2010/main" type="inkWord" rotatedBoundingBox="13230,12131 13321,12131 13321,12184 13230,12184"/>
              </emma:interpretation>
              <emma:one-of disjunction-type="recognition" id="oneOf0">
                <emma:interpretation id="interp0" emma:lang="en-US" emma:confidence="0">
                  <emma:literal>:</emma:literal>
                </emma:interpretation>
                <emma:interpretation id="interp1" emma:lang="en-US" emma:confidence="0">
                  <emma:literal>=</emma:literal>
                </emma:interpretation>
                <emma:interpretation id="interp2" emma:lang="en-US" emma:confidence="0">
                  <emma:literal>!</emma:literal>
                </emma:interpretation>
                <emma:interpretation id="interp3" emma:lang="en-US" emma:confidence="0">
                  <emma:literal>"</emma:literal>
                </emma:interpretation>
                <emma:interpretation id="interp4" emma:lang="en-US" emma:confidence="0">
                  <emma:literal>|</emma:literal>
                </emma:interpretation>
              </emma:one-of>
            </emma:emma>
          </inkml:annotationXML>
          <inkml:trace contextRef="#ctx0" brushRef="#br0">0 0 0</inkml:trace>
          <inkml:trace contextRef="#ctx0" brushRef="#br0" timeOffset="3665.6945">76 38 0,'0'0'78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3-22T12:19:31.48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87DA3C2-1BCF-4B38-877E-4A42B80BD99F}" emma:medium="tactile" emma:mode="ink">
          <msink:context xmlns:msink="http://schemas.microsoft.com/ink/2010/main" type="writingRegion" rotatedBoundingBox="14784,11411 14799,11411 14799,11426 14784,11426"/>
        </emma:interpretation>
      </emma:emma>
    </inkml:annotationXML>
    <inkml:traceGroup>
      <inkml:annotationXML>
        <emma:emma xmlns:emma="http://www.w3.org/2003/04/emma" version="1.0">
          <emma:interpretation id="{7B148C8F-287D-4956-9A60-15704839AE9E}" emma:medium="tactile" emma:mode="ink">
            <msink:context xmlns:msink="http://schemas.microsoft.com/ink/2010/main" type="paragraph" rotatedBoundingBox="14784,11411 14799,11411 14799,11426 14784,114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2E964E-CABD-4D3A-9BCB-0E39F982370E}" emma:medium="tactile" emma:mode="ink">
              <msink:context xmlns:msink="http://schemas.microsoft.com/ink/2010/main" type="line" rotatedBoundingBox="14784,11411 14799,11411 14799,11426 14784,11426"/>
            </emma:interpretation>
          </emma:emma>
        </inkml:annotationXML>
        <inkml:traceGroup>
          <inkml:annotationXML>
            <emma:emma xmlns:emma="http://www.w3.org/2003/04/emma" version="1.0">
              <emma:interpretation id="{2D5D5793-1622-4EA3-B3DA-B1FD8726D4F8}" emma:medium="tactile" emma:mode="ink">
                <msink:context xmlns:msink="http://schemas.microsoft.com/ink/2010/main" type="inkWord" rotatedBoundingBox="14784,11411 14799,11411 14799,11426 14784,11426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3-22T12:19:33.2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3129574-85F5-4F89-A359-3387CD36590E}" emma:medium="tactile" emma:mode="ink">
          <msink:context xmlns:msink="http://schemas.microsoft.com/ink/2010/main" type="writingRegion" rotatedBoundingBox="18424,18386 18439,18386 18439,18424 18424,18424"/>
        </emma:interpretation>
      </emma:emma>
    </inkml:annotationXML>
    <inkml:traceGroup>
      <inkml:annotationXML>
        <emma:emma xmlns:emma="http://www.w3.org/2003/04/emma" version="1.0">
          <emma:interpretation id="{6BAF470F-0944-4438-9E5F-18DA9AD6DE51}" emma:medium="tactile" emma:mode="ink">
            <msink:context xmlns:msink="http://schemas.microsoft.com/ink/2010/main" type="paragraph" rotatedBoundingBox="18424,18386 18439,18386 18439,18424 18424,184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B6E035-60A7-4BC5-A164-0D23A91B69F0}" emma:medium="tactile" emma:mode="ink">
              <msink:context xmlns:msink="http://schemas.microsoft.com/ink/2010/main" type="line" rotatedBoundingBox="18424,18386 18439,18386 18439,18424 18424,18424"/>
            </emma:interpretation>
          </emma:emma>
        </inkml:annotationXML>
        <inkml:traceGroup>
          <inkml:annotationXML>
            <emma:emma xmlns:emma="http://www.w3.org/2003/04/emma" version="1.0">
              <emma:interpretation id="{B142E925-E60E-46FD-BAC7-27EC0A475819}" emma:medium="tactile" emma:mode="ink">
                <msink:context xmlns:msink="http://schemas.microsoft.com/ink/2010/main" type="inkWord" rotatedBoundingBox="18424,18386 18439,18386 18439,18424 18424,18424"/>
              </emma:interpretation>
            </emma:emma>
          </inkml:annotationXML>
          <inkml:trace contextRef="#ctx0" brushRef="#br0">0 38 0,'0'-38'31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F6A91-56A2-4096-B23D-F537FF13394E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10CCA-8650-46F0-A104-AF7E8E17D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F6A91-56A2-4096-B23D-F537FF13394E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10CCA-8650-46F0-A104-AF7E8E17D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F6A91-56A2-4096-B23D-F537FF13394E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10CCA-8650-46F0-A104-AF7E8E17D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E2F6A91-56A2-4096-B23D-F537FF13394E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3E10CCA-8650-46F0-A104-AF7E8E17D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F6A91-56A2-4096-B23D-F537FF13394E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10CCA-8650-46F0-A104-AF7E8E17D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F6A91-56A2-4096-B23D-F537FF13394E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10CCA-8650-46F0-A104-AF7E8E17D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F6A91-56A2-4096-B23D-F537FF13394E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10CCA-8650-46F0-A104-AF7E8E17D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F6A91-56A2-4096-B23D-F537FF13394E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10CCA-8650-46F0-A104-AF7E8E17D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F6A91-56A2-4096-B23D-F537FF13394E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10CCA-8650-46F0-A104-AF7E8E17D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F6A91-56A2-4096-B23D-F537FF13394E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10CCA-8650-46F0-A104-AF7E8E17D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F6A91-56A2-4096-B23D-F537FF13394E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10CCA-8650-46F0-A104-AF7E8E17D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F6A91-56A2-4096-B23D-F537FF13394E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10CCA-8650-46F0-A104-AF7E8E17D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2179638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E2F6A91-56A2-4096-B23D-F537FF13394E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 smtClean="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3E10CCA-8650-46F0-A104-AF7E8E17D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rgbClr val="FFFF53"/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53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53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53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53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53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53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53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53"/>
          </a:solidFill>
          <a:latin typeface="Corbel" pitchFamily="34" charset="0"/>
        </a:defRPr>
      </a:lvl9pPr>
    </p:titleStyle>
    <p:bodyStyle>
      <a:lvl1pPr marL="319088" indent="-3190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2338" indent="-273050" algn="l" rtl="0" eaLnBrk="1" fontAlgn="base" hangingPunct="1">
        <a:spcBef>
          <a:spcPct val="20000"/>
        </a:spcBef>
        <a:spcAft>
          <a:spcPct val="0"/>
        </a:spcAft>
        <a:buClr>
          <a:srgbClr val="B32C16"/>
        </a:buClr>
        <a:buFont typeface="Wingdings 2" pitchFamily="18" charset="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28600" algn="l" rtl="0" eaLnBrk="1" fontAlgn="base" hangingPunct="1">
        <a:spcBef>
          <a:spcPct val="20000"/>
        </a:spcBef>
        <a:spcAft>
          <a:spcPct val="0"/>
        </a:spcAft>
        <a:buClr>
          <a:srgbClr val="F5CD2D"/>
        </a:buClr>
        <a:buFont typeface="Wingdings 2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228600" algn="l" rtl="0" eaLnBrk="1" fontAlgn="base" hangingPunct="1">
        <a:spcBef>
          <a:spcPct val="20000"/>
        </a:spcBef>
        <a:spcAft>
          <a:spcPct val="0"/>
        </a:spcAft>
        <a:buClr>
          <a:srgbClr val="AEBAD5"/>
        </a:buClr>
        <a:buFont typeface="Wingdings 2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ort-au-Prince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customXml" Target="../ink/ink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Latin American Peoples Win Independence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Haiti, Spanish Colonies, and Mexico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Bolivar’s Vision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191000" cy="4836320"/>
          </a:xfrm>
        </p:spPr>
        <p:txBody>
          <a:bodyPr/>
          <a:lstStyle/>
          <a:p>
            <a:r>
              <a:rPr lang="en-US" sz="2400" dirty="0" smtClean="0"/>
              <a:t>A single country extending from present  day Venezuela to modern Bolivia</a:t>
            </a:r>
          </a:p>
          <a:p>
            <a:r>
              <a:rPr lang="en-US" sz="2400" dirty="0" smtClean="0"/>
              <a:t>Create the </a:t>
            </a:r>
            <a:r>
              <a:rPr lang="en-US" sz="2400" b="1" dirty="0" smtClean="0"/>
              <a:t>Republic of Gran Colombia</a:t>
            </a:r>
          </a:p>
          <a:p>
            <a:pPr lvl="1"/>
            <a:r>
              <a:rPr lang="en-US" sz="2000" b="1" dirty="0" smtClean="0"/>
              <a:t>Wants a confederation like US</a:t>
            </a:r>
          </a:p>
          <a:p>
            <a:r>
              <a:rPr lang="en-US" sz="2400" dirty="0" smtClean="0"/>
              <a:t>By 1826, civil war break out </a:t>
            </a:r>
          </a:p>
          <a:p>
            <a:r>
              <a:rPr lang="en-US" sz="2400" dirty="0" smtClean="0"/>
              <a:t>Venezuela withdraws, Ecuador as well</a:t>
            </a:r>
          </a:p>
          <a:p>
            <a:r>
              <a:rPr lang="en-US" sz="2400" dirty="0" smtClean="0"/>
              <a:t>Never becomes reality</a:t>
            </a:r>
          </a:p>
          <a:p>
            <a:r>
              <a:rPr lang="en-US" sz="2400" dirty="0" smtClean="0"/>
              <a:t>Retires  in 1830 and dies later that year of tuberculosis</a:t>
            </a:r>
          </a:p>
          <a:p>
            <a:endParaRPr lang="en-US" sz="2400" dirty="0"/>
          </a:p>
        </p:txBody>
      </p:sp>
      <p:pic>
        <p:nvPicPr>
          <p:cNvPr id="6" name="Content Placeholder 5" descr="Bolivar deat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2514600"/>
            <a:ext cx="4038600" cy="3542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Jose de San Martin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5029200" cy="4160520"/>
          </a:xfrm>
        </p:spPr>
        <p:txBody>
          <a:bodyPr/>
          <a:lstStyle/>
          <a:p>
            <a:r>
              <a:rPr lang="en-US" sz="2400" dirty="0" smtClean="0"/>
              <a:t>Joins Bolivar to decide the future of LA revolutionary movement</a:t>
            </a:r>
          </a:p>
          <a:p>
            <a:r>
              <a:rPr lang="en-US" sz="2400" b="1" dirty="0" smtClean="0"/>
              <a:t>1816 Argentina declared independence</a:t>
            </a:r>
          </a:p>
          <a:p>
            <a:r>
              <a:rPr lang="en-US" sz="2400" b="1" dirty="0" smtClean="0"/>
              <a:t>1817 led his army across Andes to free Chile</a:t>
            </a:r>
          </a:p>
          <a:p>
            <a:r>
              <a:rPr lang="en-US" sz="2400" b="1" dirty="0" smtClean="0"/>
              <a:t>1821 led army to drive out Spanish in Peru, Ecuador</a:t>
            </a:r>
          </a:p>
          <a:p>
            <a:r>
              <a:rPr lang="en-US" sz="2400" dirty="0" smtClean="0"/>
              <a:t>Left his army with Bolivar and went to Europe</a:t>
            </a:r>
          </a:p>
          <a:p>
            <a:r>
              <a:rPr lang="en-US" sz="2400" dirty="0" smtClean="0"/>
              <a:t>Dies in 1850 in France </a:t>
            </a:r>
            <a:endParaRPr lang="en-US" sz="2400" dirty="0"/>
          </a:p>
        </p:txBody>
      </p:sp>
      <p:pic>
        <p:nvPicPr>
          <p:cNvPr id="6" name="Content Placeholder 5" descr="smarti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38800" y="2057400"/>
            <a:ext cx="3138076" cy="4117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Mexico Ends Spanish Rule</a:t>
            </a:r>
            <a:endParaRPr lang="en-US" dirty="0"/>
          </a:p>
        </p:txBody>
      </p:sp>
      <p:pic>
        <p:nvPicPr>
          <p:cNvPr id="5" name="Content Placeholder 4" descr="Miguel_Hidalgo,_siglo_XIX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80878"/>
            <a:ext cx="3509571" cy="489936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600200"/>
            <a:ext cx="4953000" cy="4760120"/>
          </a:xfrm>
        </p:spPr>
        <p:txBody>
          <a:bodyPr/>
          <a:lstStyle/>
          <a:p>
            <a:r>
              <a:rPr lang="en-US" sz="3600" b="1" dirty="0" smtClean="0"/>
              <a:t>Padre Miguel Hidalgo </a:t>
            </a:r>
          </a:p>
          <a:p>
            <a:r>
              <a:rPr lang="en-US" sz="3600" b="1" dirty="0" smtClean="0"/>
              <a:t>1753-1811</a:t>
            </a:r>
          </a:p>
          <a:p>
            <a:r>
              <a:rPr lang="en-US" dirty="0" smtClean="0"/>
              <a:t>Born a </a:t>
            </a:r>
            <a:r>
              <a:rPr lang="en-US" dirty="0" err="1" smtClean="0"/>
              <a:t>creole</a:t>
            </a:r>
            <a:endParaRPr lang="en-US" dirty="0" smtClean="0"/>
          </a:p>
          <a:p>
            <a:r>
              <a:rPr lang="en-US" dirty="0" smtClean="0"/>
              <a:t>Priest, poor but well-educated</a:t>
            </a:r>
          </a:p>
          <a:p>
            <a:r>
              <a:rPr lang="en-US" dirty="0" smtClean="0"/>
              <a:t>Believer in Enlightenment ideals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/>
          <a:lstStyle/>
          <a:p>
            <a:r>
              <a:rPr lang="en-US" dirty="0" smtClean="0"/>
              <a:t>The “</a:t>
            </a:r>
            <a:r>
              <a:rPr lang="en-US" dirty="0" err="1" smtClean="0"/>
              <a:t>Grito</a:t>
            </a:r>
            <a:r>
              <a:rPr lang="en-US" dirty="0" smtClean="0"/>
              <a:t> de Delores!”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531520"/>
          </a:xfrm>
        </p:spPr>
        <p:txBody>
          <a:bodyPr/>
          <a:lstStyle/>
          <a:p>
            <a:r>
              <a:rPr lang="en-US" dirty="0" smtClean="0"/>
              <a:t>Means the “Cry from Delores” for freedom from the Spanish</a:t>
            </a:r>
          </a:p>
          <a:p>
            <a:r>
              <a:rPr lang="en-US" dirty="0" smtClean="0"/>
              <a:t>Sept. 16, 1810, rang bells of village church calling for a peasant rebellion against the </a:t>
            </a:r>
            <a:r>
              <a:rPr lang="en-US" b="1" dirty="0" smtClean="0"/>
              <a:t>colonial Spanish rule</a:t>
            </a:r>
            <a:endParaRPr lang="en-US" b="1" i="1" dirty="0" smtClean="0"/>
          </a:p>
          <a:p>
            <a:pPr>
              <a:buNone/>
            </a:pPr>
            <a:endParaRPr lang="en-US" b="1" dirty="0"/>
          </a:p>
        </p:txBody>
      </p:sp>
      <p:pic>
        <p:nvPicPr>
          <p:cNvPr id="5" name="Content Placeholder 4" descr="hidalgo_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43400" y="1648993"/>
            <a:ext cx="4343400" cy="49182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686800" cy="838200"/>
          </a:xfrm>
        </p:spPr>
        <p:txBody>
          <a:bodyPr/>
          <a:lstStyle/>
          <a:p>
            <a:r>
              <a:rPr lang="en-US" dirty="0" smtClean="0"/>
              <a:t>A Cry for Freedom</a:t>
            </a:r>
            <a:endParaRPr lang="en-US" dirty="0"/>
          </a:p>
        </p:txBody>
      </p:sp>
      <p:pic>
        <p:nvPicPr>
          <p:cNvPr id="5" name="Content Placeholder 4" descr="hidalgo executi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66839"/>
            <a:ext cx="4118372" cy="549116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495800" cy="5791200"/>
          </a:xfrm>
        </p:spPr>
        <p:txBody>
          <a:bodyPr/>
          <a:lstStyle/>
          <a:p>
            <a:r>
              <a:rPr lang="en-US" sz="2400" dirty="0" smtClean="0"/>
              <a:t>Hidalgo led 80,000 Indian and </a:t>
            </a:r>
            <a:r>
              <a:rPr lang="en-US" sz="2400" dirty="0" err="1" smtClean="0"/>
              <a:t>mestizo</a:t>
            </a:r>
            <a:r>
              <a:rPr lang="en-US" sz="2400" dirty="0" smtClean="0"/>
              <a:t> followers on a march toward Mexico City</a:t>
            </a:r>
          </a:p>
          <a:p>
            <a:pPr lvl="1"/>
            <a:r>
              <a:rPr lang="en-US" sz="2000" dirty="0" smtClean="0"/>
              <a:t>Many contemporaries see this as social and economic warfare against elites of Mexican society</a:t>
            </a:r>
          </a:p>
          <a:p>
            <a:r>
              <a:rPr lang="en-US" sz="2400" dirty="0" smtClean="0"/>
              <a:t>A Spanish army defeats Hidalgo in 1811</a:t>
            </a:r>
          </a:p>
          <a:p>
            <a:r>
              <a:rPr lang="en-US" sz="2400" dirty="0" smtClean="0"/>
              <a:t>Hidalgo is captured by conservative creoles and executed </a:t>
            </a:r>
          </a:p>
          <a:p>
            <a:r>
              <a:rPr lang="en-US" sz="2400" b="1" dirty="0" smtClean="0"/>
              <a:t>Father of Mexican Independence</a:t>
            </a:r>
          </a:p>
          <a:p>
            <a:r>
              <a:rPr lang="en-US" sz="2400" b="1" dirty="0" smtClean="0"/>
              <a:t>Mexican Independence Day celebrated on Sept.16th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Padre</a:t>
            </a:r>
            <a:r>
              <a:rPr lang="en-US" dirty="0" smtClean="0"/>
              <a:t> Jose Maria Morelos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572000" cy="4160520"/>
          </a:xfrm>
        </p:spPr>
        <p:txBody>
          <a:bodyPr/>
          <a:lstStyle/>
          <a:p>
            <a:r>
              <a:rPr lang="en-US" dirty="0" smtClean="0"/>
              <a:t>Rallies rebels after death of Hidalgo</a:t>
            </a:r>
          </a:p>
          <a:p>
            <a:r>
              <a:rPr lang="en-US" dirty="0" smtClean="0"/>
              <a:t>Led revolution for 4 years </a:t>
            </a:r>
          </a:p>
          <a:p>
            <a:r>
              <a:rPr lang="en-US" dirty="0" smtClean="0"/>
              <a:t>Defeated by </a:t>
            </a:r>
            <a:r>
              <a:rPr lang="en-US" dirty="0" err="1" smtClean="0"/>
              <a:t>creole</a:t>
            </a:r>
            <a:r>
              <a:rPr lang="en-US" dirty="0" smtClean="0"/>
              <a:t> officer </a:t>
            </a:r>
            <a:r>
              <a:rPr lang="en-US" b="1" dirty="0" smtClean="0"/>
              <a:t>Agustin d’ Iturbide</a:t>
            </a:r>
          </a:p>
          <a:p>
            <a:r>
              <a:rPr lang="en-US" dirty="0" smtClean="0"/>
              <a:t>Captured and executed by firing squad  for treason in 1815</a:t>
            </a:r>
          </a:p>
        </p:txBody>
      </p:sp>
      <p:pic>
        <p:nvPicPr>
          <p:cNvPr id="5" name="Content Placeholder 4" descr="morelo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2785" y="2200275"/>
            <a:ext cx="3049429" cy="4160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Mexican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800600" cy="4160520"/>
          </a:xfrm>
        </p:spPr>
        <p:txBody>
          <a:bodyPr/>
          <a:lstStyle/>
          <a:p>
            <a:r>
              <a:rPr lang="en-US" b="1" dirty="0" smtClean="0"/>
              <a:t>Agustin de Iturbide</a:t>
            </a:r>
          </a:p>
          <a:p>
            <a:r>
              <a:rPr lang="en-US" dirty="0" smtClean="0"/>
              <a:t>Despite his defeat of Padre Morelos, he proclaimed independence in 1821</a:t>
            </a:r>
          </a:p>
          <a:p>
            <a:r>
              <a:rPr lang="en-US" dirty="0" smtClean="0"/>
              <a:t>Declares himself emperor</a:t>
            </a:r>
          </a:p>
          <a:p>
            <a:pPr lvl="1"/>
            <a:r>
              <a:rPr lang="en-US" dirty="0" smtClean="0"/>
              <a:t>Why he switched sides?</a:t>
            </a:r>
          </a:p>
          <a:p>
            <a:pPr lvl="1"/>
            <a:r>
              <a:rPr lang="en-US" dirty="0" smtClean="0"/>
              <a:t>As a </a:t>
            </a:r>
            <a:r>
              <a:rPr lang="en-US" dirty="0" err="1" smtClean="0"/>
              <a:t>creole</a:t>
            </a:r>
            <a:r>
              <a:rPr lang="en-US" dirty="0" smtClean="0"/>
              <a:t>, he feared loss of privileges in colony	</a:t>
            </a:r>
            <a:endParaRPr lang="en-US" dirty="0"/>
          </a:p>
        </p:txBody>
      </p:sp>
      <p:pic>
        <p:nvPicPr>
          <p:cNvPr id="5" name="Content Placeholder 4" descr="Iturbid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56282" y="2200275"/>
            <a:ext cx="2822435" cy="4160838"/>
          </a:xfrm>
        </p:spPr>
      </p:pic>
      <p:sp>
        <p:nvSpPr>
          <p:cNvPr id="6" name="TextBox 5"/>
          <p:cNvSpPr txBox="1"/>
          <p:nvPr/>
        </p:nvSpPr>
        <p:spPr>
          <a:xfrm>
            <a:off x="5715000" y="6553200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Agustin </a:t>
            </a:r>
            <a:r>
              <a:rPr lang="en-US" dirty="0" err="1" smtClean="0"/>
              <a:t>D’Iturbide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Central America’s Call for Independence</a:t>
            </a:r>
            <a:endParaRPr lang="en-US" dirty="0"/>
          </a:p>
        </p:txBody>
      </p:sp>
      <p:pic>
        <p:nvPicPr>
          <p:cNvPr id="5" name="Content Placeholder 4" descr="upca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31489" y="4191000"/>
            <a:ext cx="5239871" cy="2667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00200"/>
            <a:ext cx="7848600" cy="2743200"/>
          </a:xfrm>
        </p:spPr>
        <p:txBody>
          <a:bodyPr/>
          <a:lstStyle/>
          <a:p>
            <a:r>
              <a:rPr lang="en-US" sz="2400" dirty="0" smtClean="0"/>
              <a:t>1821, several Central American states (part of New Spain) declared independence as well from Mexico</a:t>
            </a:r>
          </a:p>
          <a:p>
            <a:r>
              <a:rPr lang="en-US" sz="2400" b="1" dirty="0" smtClean="0"/>
              <a:t>Iturbide refused to recognize them and will be overthrow in 1823</a:t>
            </a:r>
            <a:endParaRPr lang="en-US" sz="2000" b="1" dirty="0" smtClean="0"/>
          </a:p>
          <a:p>
            <a:r>
              <a:rPr lang="en-US" sz="2400" b="1" dirty="0" smtClean="0"/>
              <a:t>Central America will declare absolute independence </a:t>
            </a:r>
          </a:p>
          <a:p>
            <a:r>
              <a:rPr lang="en-US" sz="2400" b="1" dirty="0" smtClean="0"/>
              <a:t>Takes name:  United Provinces of Central America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Brazil’s Royal Liberator</a:t>
            </a:r>
            <a:endParaRPr lang="en-US" dirty="0"/>
          </a:p>
        </p:txBody>
      </p:sp>
      <p:pic>
        <p:nvPicPr>
          <p:cNvPr id="5" name="Content Placeholder 4" descr="brazil-Dom Pedro 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895600"/>
            <a:ext cx="2368827" cy="2971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24200" y="2199800"/>
            <a:ext cx="5562600" cy="4160520"/>
          </a:xfrm>
        </p:spPr>
        <p:txBody>
          <a:bodyPr/>
          <a:lstStyle/>
          <a:p>
            <a:r>
              <a:rPr lang="en-US" b="1" dirty="0" smtClean="0"/>
              <a:t>Occurs without violent upheaval or bloodshed</a:t>
            </a:r>
          </a:p>
          <a:p>
            <a:r>
              <a:rPr lang="en-US" dirty="0" smtClean="0"/>
              <a:t>1807, Portuguese royals fled as Napoleon’s armies invaded Spain and Portugal</a:t>
            </a:r>
          </a:p>
          <a:p>
            <a:r>
              <a:rPr lang="en-US" dirty="0" smtClean="0"/>
              <a:t>Took court and royal treasury to Brazil</a:t>
            </a:r>
          </a:p>
          <a:p>
            <a:r>
              <a:rPr lang="en-US" dirty="0" smtClean="0"/>
              <a:t>Ruled until defeat of Napoleon </a:t>
            </a:r>
          </a:p>
          <a:p>
            <a:r>
              <a:rPr lang="en-US" dirty="0" smtClean="0"/>
              <a:t>King John  VI returns to Portugal but leaves son, Dom Pedro to stay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6248400"/>
            <a:ext cx="1363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Dom Pedro 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Brazilian Independence</a:t>
            </a:r>
            <a:endParaRPr lang="en-US" dirty="0"/>
          </a:p>
        </p:txBody>
      </p:sp>
      <p:pic>
        <p:nvPicPr>
          <p:cNvPr id="6" name="Content Placeholder 5" descr="Brazilian_Independence_Prince_Pedr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19600" y="3200400"/>
            <a:ext cx="4446706" cy="2219166"/>
          </a:xfrm>
        </p:spPr>
      </p:pic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199800"/>
            <a:ext cx="4267200" cy="4160520"/>
          </a:xfrm>
        </p:spPr>
        <p:txBody>
          <a:bodyPr/>
          <a:lstStyle/>
          <a:p>
            <a:r>
              <a:rPr lang="en-US" dirty="0" smtClean="0"/>
              <a:t>King John  VI returns to Portugal but leaves son, Dom Pedro to stay</a:t>
            </a:r>
          </a:p>
          <a:p>
            <a:r>
              <a:rPr lang="en-US" dirty="0" smtClean="0"/>
              <a:t>8,000 Brazilians signed a petition asking Dom Pedro to rule</a:t>
            </a:r>
          </a:p>
          <a:p>
            <a:r>
              <a:rPr lang="en-US" dirty="0" smtClean="0"/>
              <a:t>September 7, 1822,he  officially declares Brazils independence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Colonial Society Divided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94238"/>
          </a:xfrm>
        </p:spPr>
        <p:txBody>
          <a:bodyPr/>
          <a:lstStyle/>
          <a:p>
            <a:r>
              <a:rPr lang="en-US" sz="2000" b="1" i="1" dirty="0" err="1" smtClean="0">
                <a:latin typeface="Maiandra GD" pitchFamily="34" charset="0"/>
              </a:rPr>
              <a:t>Peninsulares</a:t>
            </a:r>
            <a:endParaRPr lang="en-US" sz="2000" b="1" i="1" dirty="0" smtClean="0">
              <a:latin typeface="Maiandra GD" pitchFamily="34" charset="0"/>
            </a:endParaRPr>
          </a:p>
          <a:p>
            <a:pPr lvl="1"/>
            <a:r>
              <a:rPr lang="en-US" sz="2000" dirty="0" smtClean="0">
                <a:latin typeface="Maiandra GD" pitchFamily="34" charset="0"/>
              </a:rPr>
              <a:t>Born in Spain or Portugal (Iberian PENINSULA)</a:t>
            </a:r>
          </a:p>
          <a:p>
            <a:pPr lvl="1"/>
            <a:r>
              <a:rPr lang="en-US" sz="2000" dirty="0" smtClean="0">
                <a:latin typeface="Maiandra GD" pitchFamily="34" charset="0"/>
              </a:rPr>
              <a:t>They are only ones who could hold high office and govern</a:t>
            </a:r>
          </a:p>
          <a:p>
            <a:pPr lvl="1"/>
            <a:r>
              <a:rPr lang="en-US" sz="2000" dirty="0" smtClean="0">
                <a:latin typeface="Maiandra GD" pitchFamily="34" charset="0"/>
              </a:rPr>
              <a:t>30,000 by 1800</a:t>
            </a:r>
          </a:p>
          <a:p>
            <a:r>
              <a:rPr lang="en-US" sz="2000" b="1" dirty="0" smtClean="0">
                <a:latin typeface="Maiandra GD" pitchFamily="34" charset="0"/>
              </a:rPr>
              <a:t>Creoles</a:t>
            </a:r>
          </a:p>
          <a:p>
            <a:pPr lvl="1"/>
            <a:r>
              <a:rPr lang="en-US" sz="2000" dirty="0" smtClean="0">
                <a:latin typeface="Maiandra GD" pitchFamily="34" charset="0"/>
              </a:rPr>
              <a:t>Spanish/Portuguese born in Latin America</a:t>
            </a:r>
          </a:p>
          <a:p>
            <a:pPr lvl="1"/>
            <a:r>
              <a:rPr lang="en-US" sz="2000" dirty="0" smtClean="0">
                <a:latin typeface="Maiandra GD" pitchFamily="34" charset="0"/>
              </a:rPr>
              <a:t>3.5 million in 1800</a:t>
            </a:r>
          </a:p>
          <a:p>
            <a:pPr lvl="1"/>
            <a:r>
              <a:rPr lang="en-US" sz="2000" dirty="0" smtClean="0">
                <a:latin typeface="Maiandra GD" pitchFamily="34" charset="0"/>
              </a:rPr>
              <a:t>Could not hold high-level political office</a:t>
            </a:r>
          </a:p>
          <a:p>
            <a:pPr lvl="1"/>
            <a:r>
              <a:rPr lang="en-US" sz="2000" dirty="0" smtClean="0">
                <a:latin typeface="Maiandra GD" pitchFamily="34" charset="0"/>
              </a:rPr>
              <a:t>Can be officers in colonial armies</a:t>
            </a:r>
          </a:p>
          <a:p>
            <a:pPr lvl="2"/>
            <a:r>
              <a:rPr lang="en-US" sz="2000" dirty="0" smtClean="0">
                <a:latin typeface="Maiandra GD" pitchFamily="34" charset="0"/>
              </a:rPr>
              <a:t>Bolivar, San Martin</a:t>
            </a:r>
          </a:p>
          <a:p>
            <a:r>
              <a:rPr lang="en-US" sz="2000" b="1" dirty="0" err="1" smtClean="0">
                <a:latin typeface="Maiandra GD" pitchFamily="34" charset="0"/>
              </a:rPr>
              <a:t>Mestizo</a:t>
            </a:r>
            <a:r>
              <a:rPr lang="en-US" sz="2000" b="1" dirty="0" smtClean="0">
                <a:latin typeface="Maiandra GD" pitchFamily="34" charset="0"/>
              </a:rPr>
              <a:t>/Mulattoes were majority -10 million</a:t>
            </a:r>
            <a:endParaRPr lang="en-US" sz="2000" dirty="0" smtClean="0">
              <a:latin typeface="Maiandra GD" pitchFamily="34" charset="0"/>
            </a:endParaRPr>
          </a:p>
          <a:p>
            <a:r>
              <a:rPr lang="en-US" sz="2000" b="1" dirty="0" smtClean="0">
                <a:latin typeface="Maiandra GD" pitchFamily="34" charset="0"/>
              </a:rPr>
              <a:t>Africans and Indians at bottom of social ladder</a:t>
            </a:r>
          </a:p>
          <a:p>
            <a:pPr>
              <a:buNone/>
            </a:pPr>
            <a:endParaRPr lang="en-US" sz="2000" b="1" dirty="0" smtClean="0">
              <a:latin typeface="Maiandra GD" pitchFamily="34" charset="0"/>
            </a:endParaRPr>
          </a:p>
          <a:p>
            <a:pPr>
              <a:buNone/>
            </a:pPr>
            <a:endParaRPr lang="en-US" b="1" dirty="0" smtClean="0"/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 Social Change in LA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179638"/>
            <a:ext cx="8458200" cy="4144962"/>
          </a:xfrm>
        </p:spPr>
        <p:txBody>
          <a:bodyPr/>
          <a:lstStyle/>
          <a:p>
            <a:r>
              <a:rPr lang="en-US" dirty="0" smtClean="0"/>
              <a:t>LA society still rigidly stratified as it was in 1800</a:t>
            </a:r>
          </a:p>
          <a:p>
            <a:r>
              <a:rPr lang="en-US" i="1" dirty="0" err="1" smtClean="0"/>
              <a:t>Peninsulares</a:t>
            </a:r>
            <a:r>
              <a:rPr lang="en-US" dirty="0" smtClean="0"/>
              <a:t> return to Europe</a:t>
            </a:r>
          </a:p>
          <a:p>
            <a:r>
              <a:rPr lang="en-US" dirty="0" smtClean="0"/>
              <a:t>Creole elites dominate politics</a:t>
            </a:r>
          </a:p>
          <a:p>
            <a:pPr lvl="1"/>
            <a:r>
              <a:rPr lang="en-US" dirty="0" smtClean="0"/>
              <a:t>Enlightened but have little experience </a:t>
            </a:r>
          </a:p>
          <a:p>
            <a:pPr lvl="1"/>
            <a:r>
              <a:rPr lang="en-US" dirty="0" smtClean="0"/>
              <a:t>Go from one constitution to another</a:t>
            </a:r>
          </a:p>
          <a:p>
            <a:pPr lvl="1"/>
            <a:r>
              <a:rPr lang="en-US" dirty="0" smtClean="0"/>
              <a:t>Less than 5% active in public affairs during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After independence, new states granted military authority to c</a:t>
            </a:r>
            <a:r>
              <a:rPr lang="en-US" b="1" i="1" dirty="0" smtClean="0"/>
              <a:t>audillos , </a:t>
            </a:r>
            <a:r>
              <a:rPr lang="en-US" dirty="0" smtClean="0"/>
              <a:t>local strongmen or regional military leaders </a:t>
            </a:r>
            <a:endParaRPr lang="en-US" b="1" i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do Latin American Revolutions compare?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4770438"/>
          </a:xfrm>
        </p:spPr>
        <p:txBody>
          <a:bodyPr/>
          <a:lstStyle/>
          <a:p>
            <a:r>
              <a:rPr lang="en-US" sz="2400" dirty="0" smtClean="0"/>
              <a:t>Little change to society</a:t>
            </a:r>
          </a:p>
          <a:p>
            <a:pPr lvl="1"/>
            <a:r>
              <a:rPr lang="en-US" sz="2000" b="1" i="1" dirty="0" err="1" smtClean="0"/>
              <a:t>Peninsulares</a:t>
            </a:r>
            <a:r>
              <a:rPr lang="en-US" sz="2000" b="1" i="1" dirty="0" smtClean="0"/>
              <a:t> </a:t>
            </a:r>
            <a:r>
              <a:rPr lang="en-US" sz="2000" dirty="0" smtClean="0"/>
              <a:t>return to Europe and LA stays rigidly stratified</a:t>
            </a:r>
            <a:endParaRPr lang="en-US" sz="2000" b="1" i="1" dirty="0" smtClean="0"/>
          </a:p>
          <a:p>
            <a:r>
              <a:rPr lang="en-US" sz="2400" dirty="0" smtClean="0"/>
              <a:t>Lasted much longer b/c of the many types of societies</a:t>
            </a:r>
          </a:p>
          <a:p>
            <a:r>
              <a:rPr lang="en-US" sz="2400" dirty="0" smtClean="0"/>
              <a:t>Took place under fear of French &amp; Haitian revolution</a:t>
            </a:r>
          </a:p>
          <a:p>
            <a:r>
              <a:rPr lang="en-US" sz="2400" dirty="0" smtClean="0"/>
              <a:t>Simon Bolivar called for “the people” to prevail against Spanish but some thought of themselves as Spanish</a:t>
            </a:r>
          </a:p>
          <a:p>
            <a:r>
              <a:rPr lang="en-US" sz="2400" dirty="0" smtClean="0"/>
              <a:t>Impossibility of uniting the various Spanish colonies b/c of geography and regional identities</a:t>
            </a:r>
          </a:p>
          <a:p>
            <a:r>
              <a:rPr lang="en-US" sz="2400" dirty="0" smtClean="0"/>
              <a:t>Aftermath in Americas</a:t>
            </a:r>
          </a:p>
          <a:p>
            <a:pPr lvl="1"/>
            <a:r>
              <a:rPr lang="en-US" sz="2400" dirty="0" smtClean="0"/>
              <a:t>US emerges as democratic, stable, influential and industrialized</a:t>
            </a:r>
          </a:p>
          <a:p>
            <a:pPr lvl="1"/>
            <a:r>
              <a:rPr lang="en-US" sz="2400" dirty="0" smtClean="0"/>
              <a:t>LA is underdeveloped, politically unstable, and dependent on technology and investment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agHait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52" y="0"/>
            <a:ext cx="91531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8229600" cy="1186655"/>
          </a:xfrm>
        </p:spPr>
        <p:txBody>
          <a:bodyPr/>
          <a:lstStyle/>
          <a:p>
            <a:pPr algn="ctr"/>
            <a:r>
              <a:rPr lang="en-US" dirty="0" smtClean="0"/>
              <a:t>Haitian Revolution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French Colony:  Saint </a:t>
            </a:r>
            <a:r>
              <a:rPr lang="en-US" sz="4400" dirty="0" err="1" smtClean="0"/>
              <a:t>Domingue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99038"/>
          </a:xfrm>
        </p:spPr>
        <p:txBody>
          <a:bodyPr/>
          <a:lstStyle/>
          <a:p>
            <a:r>
              <a:rPr lang="en-US" sz="2400" b="1" dirty="0" smtClean="0"/>
              <a:t>First Latin American territory to free itself of foreign rule</a:t>
            </a:r>
          </a:p>
          <a:p>
            <a:r>
              <a:rPr lang="en-US" sz="2400" dirty="0" smtClean="0"/>
              <a:t>Located on the western side of island of Hispaniola</a:t>
            </a:r>
          </a:p>
          <a:p>
            <a:r>
              <a:rPr lang="en-US" sz="2400" dirty="0" smtClean="0"/>
              <a:t>One of the richest of the European colonies in the Caribbean</a:t>
            </a:r>
          </a:p>
          <a:p>
            <a:r>
              <a:rPr lang="en-US" sz="2400" dirty="0" smtClean="0"/>
              <a:t>1/3 of France’s foreign trade came from the sugar, coffee, and cotton produced there</a:t>
            </a:r>
            <a:endParaRPr lang="en-US" sz="2400" dirty="0"/>
          </a:p>
        </p:txBody>
      </p:sp>
      <p:pic>
        <p:nvPicPr>
          <p:cNvPr id="4" name="Picture 3" descr="saint dominigu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581400"/>
            <a:ext cx="5170176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Population and Social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6019800"/>
          </a:xfrm>
        </p:spPr>
        <p:txBody>
          <a:bodyPr/>
          <a:lstStyle/>
          <a:p>
            <a:r>
              <a:rPr lang="en-US" sz="1800" b="1" dirty="0" smtClean="0"/>
              <a:t>Whites </a:t>
            </a:r>
          </a:p>
          <a:p>
            <a:pPr lvl="1"/>
            <a:r>
              <a:rPr lang="en-US" sz="1800" b="1" dirty="0" smtClean="0"/>
              <a:t>40,000</a:t>
            </a:r>
          </a:p>
          <a:p>
            <a:pPr lvl="1"/>
            <a:r>
              <a:rPr lang="en-US" sz="1800" b="1" dirty="0" smtClean="0"/>
              <a:t>Divided into two groups</a:t>
            </a:r>
          </a:p>
          <a:p>
            <a:pPr marL="871538" lvl="1" indent="-514350">
              <a:buFont typeface="+mj-lt"/>
              <a:buAutoNum type="arabicPeriod"/>
            </a:pPr>
            <a:r>
              <a:rPr lang="en-US" sz="1800" b="1" i="1" dirty="0" smtClean="0"/>
              <a:t>Grand </a:t>
            </a:r>
            <a:r>
              <a:rPr lang="en-US" sz="1800" b="1" i="1" dirty="0" err="1" smtClean="0"/>
              <a:t>blancs</a:t>
            </a:r>
            <a:r>
              <a:rPr lang="en-US" sz="1800" b="1" i="1" dirty="0" smtClean="0"/>
              <a:t>:  </a:t>
            </a:r>
            <a:r>
              <a:rPr lang="en-US" sz="1800" b="1" dirty="0" smtClean="0"/>
              <a:t>The very well-to-do plantation owners, merchants, and lawyers </a:t>
            </a:r>
          </a:p>
          <a:p>
            <a:pPr marL="871538" lvl="1" indent="-514350">
              <a:buFont typeface="+mj-lt"/>
              <a:buAutoNum type="arabicPeriod"/>
            </a:pPr>
            <a:r>
              <a:rPr lang="en-US" sz="1800" b="1" dirty="0" smtClean="0"/>
              <a:t>Poor whites or </a:t>
            </a:r>
            <a:r>
              <a:rPr lang="en-US" sz="1800" b="1" i="1" dirty="0" smtClean="0"/>
              <a:t>petit </a:t>
            </a:r>
            <a:r>
              <a:rPr lang="en-US" sz="1800" b="1" i="1" dirty="0" err="1" smtClean="0"/>
              <a:t>blancs</a:t>
            </a:r>
            <a:r>
              <a:rPr lang="en-US" sz="1800" b="1" dirty="0" smtClean="0"/>
              <a:t>:  artisans, shopkeepers, slave dealers, and day laborers</a:t>
            </a:r>
          </a:p>
          <a:p>
            <a:r>
              <a:rPr lang="en-US" sz="1800" b="1" i="1" dirty="0" smtClean="0"/>
              <a:t>Gens de </a:t>
            </a:r>
            <a:r>
              <a:rPr lang="en-US" sz="1800" b="1" i="1" dirty="0" err="1" smtClean="0"/>
              <a:t>couleur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libres</a:t>
            </a:r>
            <a:r>
              <a:rPr lang="en-US" sz="1800" b="1" i="1" dirty="0" smtClean="0"/>
              <a:t> = </a:t>
            </a:r>
            <a:r>
              <a:rPr lang="en-US" sz="1800" b="1" dirty="0" smtClean="0"/>
              <a:t>Free people of color</a:t>
            </a:r>
          </a:p>
          <a:p>
            <a:pPr lvl="1"/>
            <a:r>
              <a:rPr lang="en-US" sz="1800" b="1" dirty="0" smtClean="0"/>
              <a:t>30,000</a:t>
            </a:r>
          </a:p>
          <a:p>
            <a:pPr lvl="1"/>
            <a:r>
              <a:rPr lang="en-US" sz="1800" b="1" dirty="0" smtClean="0"/>
              <a:t>Mixed-race background-mulattoes, some black</a:t>
            </a:r>
          </a:p>
          <a:p>
            <a:pPr lvl="1"/>
            <a:r>
              <a:rPr lang="en-US" sz="1800" b="1" dirty="0" smtClean="0"/>
              <a:t>Artisans, domestic servants, overseers</a:t>
            </a:r>
            <a:endParaRPr lang="en-US" sz="1600" b="1" dirty="0" smtClean="0"/>
          </a:p>
          <a:p>
            <a:r>
              <a:rPr lang="en-US" sz="1800" b="1" dirty="0" smtClean="0"/>
              <a:t>Slaves</a:t>
            </a:r>
          </a:p>
          <a:p>
            <a:pPr lvl="1"/>
            <a:r>
              <a:rPr lang="en-US" sz="1800" b="1" dirty="0" smtClean="0"/>
              <a:t>500,000-most African born</a:t>
            </a:r>
          </a:p>
          <a:p>
            <a:pPr lvl="1"/>
            <a:r>
              <a:rPr lang="en-US" sz="1800" b="1" dirty="0" smtClean="0"/>
              <a:t>Toil fields in brutal conditions</a:t>
            </a:r>
          </a:p>
          <a:p>
            <a:pPr lvl="1"/>
            <a:r>
              <a:rPr lang="en-US" sz="1800" b="1" dirty="0" smtClean="0"/>
              <a:t>Mortality rates high</a:t>
            </a:r>
          </a:p>
          <a:p>
            <a:r>
              <a:rPr lang="en-US" sz="1800" b="1" dirty="0" smtClean="0"/>
              <a:t>The French Revolution ideals meant different things to all these groups</a:t>
            </a:r>
          </a:p>
          <a:p>
            <a:r>
              <a:rPr lang="en-US" sz="1800" b="1" dirty="0" smtClean="0"/>
              <a:t>Maroons</a:t>
            </a:r>
          </a:p>
          <a:p>
            <a:pPr lvl="1"/>
            <a:r>
              <a:rPr lang="en-US" sz="1400" b="1" dirty="0" smtClean="0"/>
              <a:t>Maintain own societies and sometimes attacked plantations for food, weapons, tools and </a:t>
            </a:r>
            <a:r>
              <a:rPr lang="en-US" sz="1400" b="1" smtClean="0"/>
              <a:t>additional  resources</a:t>
            </a:r>
            <a:endParaRPr lang="en-US" sz="1400" b="1" dirty="0" smtClean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French Revolutions Ideals Influence on Haitian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46638"/>
          </a:xfrm>
        </p:spPr>
        <p:txBody>
          <a:bodyPr/>
          <a:lstStyle/>
          <a:p>
            <a:r>
              <a:rPr lang="en-US" sz="2400" b="1" dirty="0" smtClean="0"/>
              <a:t>Wealthy plantation owners</a:t>
            </a:r>
          </a:p>
          <a:p>
            <a:pPr lvl="1"/>
            <a:r>
              <a:rPr lang="en-US" sz="2400" dirty="0" smtClean="0"/>
              <a:t>Want greater self-rule and fewer economic restrictions on trade</a:t>
            </a:r>
          </a:p>
          <a:p>
            <a:pPr lvl="1"/>
            <a:r>
              <a:rPr lang="en-US" sz="2400" dirty="0" smtClean="0"/>
              <a:t>Resent the poor whites demand for equality of citizenship for all whites</a:t>
            </a:r>
          </a:p>
          <a:p>
            <a:pPr lvl="1"/>
            <a:r>
              <a:rPr lang="en-US" sz="2400" dirty="0" smtClean="0"/>
              <a:t>Because outnumbered, many feared rebellion</a:t>
            </a:r>
          </a:p>
          <a:p>
            <a:r>
              <a:rPr lang="en-US" sz="2400" dirty="0" smtClean="0"/>
              <a:t>Both white groups opposed to idea of equal treatment for all free people regardless of race</a:t>
            </a:r>
          </a:p>
          <a:p>
            <a:pPr lvl="1"/>
            <a:r>
              <a:rPr lang="en-US" sz="2400" i="1" dirty="0" smtClean="0"/>
              <a:t>Gens de </a:t>
            </a:r>
            <a:r>
              <a:rPr lang="en-US" sz="2400" i="1" dirty="0" err="1" smtClean="0"/>
              <a:t>Couleur</a:t>
            </a:r>
            <a:r>
              <a:rPr lang="en-US" sz="2400" i="1" dirty="0" smtClean="0"/>
              <a:t> </a:t>
            </a:r>
            <a:r>
              <a:rPr lang="en-US" sz="2400" dirty="0" smtClean="0"/>
              <a:t>fought in American Revolution and want to reform society</a:t>
            </a:r>
            <a:endParaRPr lang="en-US" sz="2400" i="1" dirty="0" smtClean="0"/>
          </a:p>
          <a:p>
            <a:r>
              <a:rPr lang="en-US" sz="2400" b="1" dirty="0" smtClean="0"/>
              <a:t>Slaves a threat</a:t>
            </a:r>
          </a:p>
          <a:p>
            <a:pPr lvl="1"/>
            <a:r>
              <a:rPr lang="en-US" sz="2400" dirty="0" smtClean="0"/>
              <a:t>Ideas of personal freedom was a threat to entire slave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Fight for Freedom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0" y="838200"/>
            <a:ext cx="3962400" cy="5287963"/>
          </a:xfrm>
        </p:spPr>
        <p:txBody>
          <a:bodyPr/>
          <a:lstStyle/>
          <a:p>
            <a:r>
              <a:rPr lang="en-US" sz="2000" dirty="0" smtClean="0"/>
              <a:t>1791 African </a:t>
            </a:r>
            <a:r>
              <a:rPr lang="en-US" sz="2000" dirty="0" err="1" smtClean="0"/>
              <a:t>Vodou</a:t>
            </a:r>
            <a:r>
              <a:rPr lang="en-US" sz="2000" dirty="0" smtClean="0"/>
              <a:t> priest, </a:t>
            </a:r>
            <a:r>
              <a:rPr lang="en-US" sz="2000" dirty="0" err="1" smtClean="0"/>
              <a:t>Boukman</a:t>
            </a:r>
            <a:r>
              <a:rPr lang="en-US" sz="2000" dirty="0" smtClean="0"/>
              <a:t>, organizes revolt</a:t>
            </a:r>
          </a:p>
          <a:p>
            <a:pPr lvl="1"/>
            <a:r>
              <a:rPr lang="en-US" sz="2000" dirty="0" smtClean="0"/>
              <a:t>12,000 slaves join</a:t>
            </a:r>
          </a:p>
          <a:p>
            <a:r>
              <a:rPr lang="en-US" sz="2000" dirty="0" smtClean="0"/>
              <a:t>Soon 100,000 slaves revolt</a:t>
            </a:r>
          </a:p>
          <a:p>
            <a:r>
              <a:rPr lang="en-US" sz="2000" dirty="0" smtClean="0"/>
              <a:t>They burned 1,000 plantations and killed hundreds of whites and </a:t>
            </a:r>
            <a:r>
              <a:rPr lang="en-US" sz="2000" b="1" i="1" dirty="0" smtClean="0"/>
              <a:t>gens de </a:t>
            </a:r>
            <a:r>
              <a:rPr lang="en-US" sz="2000" b="1" i="1" dirty="0" err="1" smtClean="0"/>
              <a:t>couleur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libres</a:t>
            </a:r>
            <a:endParaRPr lang="en-US" sz="2000" b="1" i="1" dirty="0" smtClean="0"/>
          </a:p>
          <a:p>
            <a:pPr lvl="1"/>
            <a:r>
              <a:rPr lang="en-US" sz="1600" b="1" i="1" dirty="0" smtClean="0"/>
              <a:t>Smoke obscured </a:t>
            </a:r>
            <a:r>
              <a:rPr lang="en-US" sz="1600" b="1" i="1" smtClean="0"/>
              <a:t>day from </a:t>
            </a:r>
            <a:r>
              <a:rPr lang="en-US" sz="1600" b="1" i="1" dirty="0" smtClean="0"/>
              <a:t>night</a:t>
            </a:r>
            <a:endParaRPr lang="en-US" sz="1600" dirty="0" smtClean="0"/>
          </a:p>
          <a:p>
            <a:r>
              <a:rPr lang="en-US" sz="2000" dirty="0" smtClean="0"/>
              <a:t>Soon all groups battled one another </a:t>
            </a:r>
          </a:p>
          <a:p>
            <a:r>
              <a:rPr lang="en-US" sz="2000" dirty="0" smtClean="0"/>
              <a:t>Slaves recruit the maroons</a:t>
            </a:r>
          </a:p>
          <a:p>
            <a:r>
              <a:rPr lang="en-US" sz="2000" dirty="0" smtClean="0"/>
              <a:t>Foreign armies also get involved</a:t>
            </a:r>
          </a:p>
          <a:p>
            <a:pPr lvl="1"/>
            <a:r>
              <a:rPr lang="en-US" sz="2000" dirty="0" smtClean="0"/>
              <a:t>French troops in 1792 come to restore order</a:t>
            </a:r>
          </a:p>
          <a:p>
            <a:pPr lvl="1"/>
            <a:r>
              <a:rPr lang="en-US" sz="2000" dirty="0" smtClean="0"/>
              <a:t>Britain and Spain intervene in 1793 trying to benefit from France’s difficulties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Haitan Revolt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86200" y="1648014"/>
            <a:ext cx="5257800" cy="4219385"/>
          </a:xfrm>
        </p:spPr>
      </p:pic>
      <p:sp>
        <p:nvSpPr>
          <p:cNvPr id="6" name="TextBox 5"/>
          <p:cNvSpPr txBox="1"/>
          <p:nvPr/>
        </p:nvSpPr>
        <p:spPr>
          <a:xfrm>
            <a:off x="4267200" y="6172200"/>
            <a:ext cx="2455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Battle at San </a:t>
            </a:r>
            <a:r>
              <a:rPr lang="en-US" dirty="0" err="1" smtClean="0"/>
              <a:t>Domingue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1133856"/>
            <a:ext cx="2819400" cy="5181600"/>
          </a:xfrm>
        </p:spPr>
        <p:txBody>
          <a:bodyPr/>
          <a:lstStyle/>
          <a:p>
            <a:r>
              <a:rPr lang="en-US" dirty="0" smtClean="0"/>
              <a:t>The slave rebellion in Saint-</a:t>
            </a:r>
            <a:r>
              <a:rPr lang="en-US" dirty="0" err="1" smtClean="0"/>
              <a:t>Domingue</a:t>
            </a:r>
            <a:r>
              <a:rPr lang="en-US" dirty="0" smtClean="0"/>
              <a:t> struck fear in the hearts of European and Euro-American peoples.</a:t>
            </a:r>
          </a:p>
          <a:p>
            <a:endParaRPr lang="en-US" dirty="0" smtClean="0"/>
          </a:p>
          <a:p>
            <a:r>
              <a:rPr lang="en-US" dirty="0" smtClean="0"/>
              <a:t> This French print depicts outnumbered white settlers under attack on a plantation. </a:t>
            </a:r>
            <a:endParaRPr lang="en-US" dirty="0"/>
          </a:p>
        </p:txBody>
      </p:sp>
      <p:pic>
        <p:nvPicPr>
          <p:cNvPr id="7" name="Content Placeholder 6" descr="hait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228600"/>
            <a:ext cx="5972175" cy="65515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Toussaint </a:t>
            </a:r>
            <a:r>
              <a:rPr lang="en-US" dirty="0" err="1" smtClean="0"/>
              <a:t>Louverture</a:t>
            </a:r>
            <a:r>
              <a:rPr lang="en-US" dirty="0" smtClean="0"/>
              <a:t> (1744-1803)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447800"/>
            <a:ext cx="5791200" cy="4678363"/>
          </a:xfrm>
        </p:spPr>
        <p:txBody>
          <a:bodyPr/>
          <a:lstStyle/>
          <a:p>
            <a:r>
              <a:rPr lang="en-US" sz="2000" b="1" dirty="0" smtClean="0"/>
              <a:t>Francois-Dominique Toussaint</a:t>
            </a:r>
          </a:p>
          <a:p>
            <a:pPr lvl="1"/>
            <a:r>
              <a:rPr lang="en-US" sz="2000" b="1" dirty="0" smtClean="0"/>
              <a:t>Son of slaves</a:t>
            </a:r>
          </a:p>
          <a:p>
            <a:r>
              <a:rPr lang="en-US" sz="2000" dirty="0" smtClean="0"/>
              <a:t>Calls himself </a:t>
            </a:r>
            <a:r>
              <a:rPr lang="en-US" sz="2000" b="1" dirty="0" err="1" smtClean="0"/>
              <a:t>Louverture</a:t>
            </a:r>
            <a:r>
              <a:rPr lang="en-US" sz="2000" dirty="0" smtClean="0"/>
              <a:t> meaning  “opening” b/c skilled in finding openings in the enemy lines</a:t>
            </a:r>
          </a:p>
          <a:p>
            <a:r>
              <a:rPr lang="en-US" sz="2000" dirty="0" smtClean="0"/>
              <a:t>Learned to read and write from Roman Catholic priest</a:t>
            </a:r>
          </a:p>
          <a:p>
            <a:r>
              <a:rPr lang="en-US" sz="2000" dirty="0" smtClean="0"/>
              <a:t>Rose to position of livestock overseer and planted coffee on leased land w/ rented slaves</a:t>
            </a:r>
          </a:p>
          <a:p>
            <a:r>
              <a:rPr lang="en-US" sz="2000" dirty="0" smtClean="0"/>
              <a:t>Untrained in military and diplomacy, but rose to become skilled at both</a:t>
            </a:r>
          </a:p>
          <a:p>
            <a:r>
              <a:rPr lang="en-US" sz="2000" dirty="0" smtClean="0"/>
              <a:t>When revolt broke out in 1791, he even helped his masters escape to a safe place, then left to join the rebels</a:t>
            </a:r>
          </a:p>
          <a:p>
            <a:r>
              <a:rPr lang="en-US" sz="2000" dirty="0" smtClean="0"/>
              <a:t>By 1801, he promulgated a constitution that granted equality and citizenship to all of Saint-</a:t>
            </a:r>
            <a:r>
              <a:rPr lang="en-US" sz="2000" dirty="0" err="1" smtClean="0"/>
              <a:t>Domingue</a:t>
            </a:r>
            <a:endParaRPr lang="en-US" sz="2000" dirty="0"/>
          </a:p>
        </p:txBody>
      </p:sp>
      <p:pic>
        <p:nvPicPr>
          <p:cNvPr id="5" name="Content Placeholder 4" descr="toussain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43600" y="1524000"/>
            <a:ext cx="2998562" cy="49885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French Troops Land in Saint-</a:t>
            </a:r>
            <a:r>
              <a:rPr lang="en-US" sz="3600" dirty="0" err="1" smtClean="0"/>
              <a:t>Domingue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066800"/>
            <a:ext cx="5334000" cy="4906963"/>
          </a:xfrm>
        </p:spPr>
        <p:txBody>
          <a:bodyPr/>
          <a:lstStyle/>
          <a:p>
            <a:r>
              <a:rPr lang="en-US" sz="2800" dirty="0" smtClean="0"/>
              <a:t>January 1802, Napoleon dispatches 40,000 to restore French authority</a:t>
            </a:r>
          </a:p>
          <a:p>
            <a:r>
              <a:rPr lang="en-US" sz="2800" dirty="0" smtClean="0"/>
              <a:t>Toussaint attempts to negotiate peace but is arrested and sent to France </a:t>
            </a:r>
          </a:p>
          <a:p>
            <a:pPr lvl="1"/>
            <a:r>
              <a:rPr lang="en-US" sz="2800" dirty="0" smtClean="0"/>
              <a:t>Toussaint agreed to halt revolution if they would end slavery</a:t>
            </a:r>
          </a:p>
          <a:p>
            <a:r>
              <a:rPr lang="en-US" sz="2800" dirty="0" smtClean="0"/>
              <a:t>Despite agreement, he is seized and put in prison in French Alps</a:t>
            </a:r>
          </a:p>
          <a:p>
            <a:r>
              <a:rPr lang="en-US" sz="2800" dirty="0" smtClean="0"/>
              <a:t>Died 10 months later </a:t>
            </a:r>
          </a:p>
        </p:txBody>
      </p:sp>
      <p:pic>
        <p:nvPicPr>
          <p:cNvPr id="5" name="Content Placeholder 4" descr="toussaint stam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62601" y="1067608"/>
            <a:ext cx="3276600" cy="5168093"/>
          </a:xfrm>
        </p:spPr>
      </p:pic>
      <p:sp>
        <p:nvSpPr>
          <p:cNvPr id="6" name="TextBox 5"/>
          <p:cNvSpPr txBox="1"/>
          <p:nvPr/>
        </p:nvSpPr>
        <p:spPr>
          <a:xfrm>
            <a:off x="5562600" y="6172200"/>
            <a:ext cx="3581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General Toussaint </a:t>
            </a:r>
            <a:r>
              <a:rPr lang="en-US" dirty="0" err="1" smtClean="0"/>
              <a:t>Louverture</a:t>
            </a:r>
            <a:r>
              <a:rPr lang="en-US" dirty="0" smtClean="0"/>
              <a:t> on  a Haitian banknote.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Creoles Dominated Republics?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4648200" cy="5369720"/>
          </a:xfrm>
        </p:spPr>
        <p:txBody>
          <a:bodyPr/>
          <a:lstStyle/>
          <a:p>
            <a:r>
              <a:rPr lang="en-US" sz="2000" dirty="0" smtClean="0"/>
              <a:t>Established plantations and ranches </a:t>
            </a:r>
          </a:p>
          <a:p>
            <a:r>
              <a:rPr lang="en-US" sz="2000" dirty="0" smtClean="0"/>
              <a:t>Resented administrative control and economic regulations</a:t>
            </a:r>
          </a:p>
          <a:p>
            <a:r>
              <a:rPr lang="en-US" sz="2000" dirty="0" smtClean="0"/>
              <a:t>Inspired by Enlightenment political thought</a:t>
            </a:r>
          </a:p>
          <a:p>
            <a:pPr lvl="1"/>
            <a:r>
              <a:rPr lang="en-US" sz="2000" dirty="0" smtClean="0"/>
              <a:t>Didn’t desire the need for social reform like French, nor establishment of egalitarian society like Haiti</a:t>
            </a:r>
          </a:p>
          <a:p>
            <a:pPr lvl="1"/>
            <a:r>
              <a:rPr lang="en-US" sz="2000" b="1" dirty="0" smtClean="0"/>
              <a:t>Want political independence on the model of  United States</a:t>
            </a:r>
          </a:p>
          <a:p>
            <a:r>
              <a:rPr lang="en-US" sz="2000" dirty="0" smtClean="0"/>
              <a:t>Displace the </a:t>
            </a:r>
            <a:r>
              <a:rPr lang="en-US" sz="2000" i="1" dirty="0" err="1" smtClean="0"/>
              <a:t>peninsulares</a:t>
            </a:r>
            <a:r>
              <a:rPr lang="en-US" sz="2000" i="1" dirty="0" smtClean="0"/>
              <a:t> </a:t>
            </a:r>
            <a:r>
              <a:rPr lang="en-US" sz="2000" dirty="0" smtClean="0"/>
              <a:t> but retain privileged status in society</a:t>
            </a:r>
          </a:p>
          <a:p>
            <a:r>
              <a:rPr lang="en-US" sz="2000" dirty="0" smtClean="0"/>
              <a:t>Between 1810-1825, creoles led movements that brought independence to all Spanish colonies except Cuba and Puerto Rico</a:t>
            </a:r>
          </a:p>
          <a:p>
            <a:endParaRPr lang="en-US" sz="2000" dirty="0"/>
          </a:p>
        </p:txBody>
      </p:sp>
      <p:pic>
        <p:nvPicPr>
          <p:cNvPr id="5" name="Content Placeholder 4" descr="LA revolution ma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1212" y="1371600"/>
            <a:ext cx="4432788" cy="4618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Toussaint </a:t>
            </a:r>
            <a:r>
              <a:rPr lang="en-US" dirty="0" err="1" smtClean="0"/>
              <a:t>Louverture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Liberator Hero</a:t>
            </a:r>
          </a:p>
          <a:p>
            <a:endParaRPr lang="en-US" dirty="0" smtClean="0"/>
          </a:p>
          <a:p>
            <a:r>
              <a:rPr lang="en-US" dirty="0" smtClean="0"/>
              <a:t>Former slave and effective military leader, Toussaint </a:t>
            </a:r>
            <a:r>
              <a:rPr lang="en-US" dirty="0" err="1" smtClean="0"/>
              <a:t>Louverture</a:t>
            </a:r>
            <a:r>
              <a:rPr lang="en-US" dirty="0" smtClean="0"/>
              <a:t> led the Haitian revolution. 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7" descr="Toussaint_louvertur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70218" y="1133475"/>
            <a:ext cx="3906982" cy="5372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Haiti’s Independence</a:t>
            </a:r>
            <a:endParaRPr lang="en-US" dirty="0"/>
          </a:p>
        </p:txBody>
      </p:sp>
      <p:pic>
        <p:nvPicPr>
          <p:cNvPr id="7" name="Content Placeholder 6" descr="jean-Jacques-Dessalin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219200"/>
            <a:ext cx="2949174" cy="48006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429000" y="1295400"/>
            <a:ext cx="5715000" cy="4988720"/>
          </a:xfrm>
        </p:spPr>
        <p:txBody>
          <a:bodyPr/>
          <a:lstStyle/>
          <a:p>
            <a:r>
              <a:rPr lang="en-US" sz="2400" dirty="0" smtClean="0"/>
              <a:t>Yellow fever ravages the French army</a:t>
            </a:r>
          </a:p>
          <a:p>
            <a:r>
              <a:rPr lang="en-US" sz="2400" dirty="0" smtClean="0"/>
              <a:t>General Jean-Jacques Dessalines took up the fight and defeats remaining French troops</a:t>
            </a:r>
          </a:p>
          <a:p>
            <a:r>
              <a:rPr lang="en-US" sz="2400" dirty="0" smtClean="0"/>
              <a:t>January 1, 1804, he declared the colony independent</a:t>
            </a:r>
          </a:p>
          <a:p>
            <a:r>
              <a:rPr lang="en-US" sz="2400" b="1" dirty="0" smtClean="0"/>
              <a:t>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black colony to free itself from European control and 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independent republic in western hemisphere</a:t>
            </a:r>
          </a:p>
          <a:p>
            <a:r>
              <a:rPr lang="en-US" sz="2400" b="1" dirty="0" smtClean="0"/>
              <a:t>Named Haiti meaning “mountainous land” in original </a:t>
            </a:r>
            <a:r>
              <a:rPr lang="en-US" sz="2400" b="1" dirty="0" err="1" smtClean="0"/>
              <a:t>Taino</a:t>
            </a:r>
            <a:r>
              <a:rPr lang="en-US" sz="2400" b="1" dirty="0" smtClean="0"/>
              <a:t> language </a:t>
            </a:r>
          </a:p>
          <a:p>
            <a:r>
              <a:rPr lang="en-US" sz="2400" b="1" dirty="0" smtClean="0"/>
              <a:t>Example of the lowest order in society, SLAVES, becoming free, equal, and independent</a:t>
            </a:r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172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mural of Dessalines, in </a:t>
            </a:r>
            <a:r>
              <a:rPr lang="fr-FR" dirty="0" smtClean="0">
                <a:hlinkClick r:id="rId3" tooltip="Port-au-Prince"/>
              </a:rPr>
              <a:t>Port-au-Prince</a:t>
            </a:r>
            <a:r>
              <a:rPr lang="fr-FR" dirty="0" smtClean="0"/>
              <a:t>, </a:t>
            </a:r>
            <a:r>
              <a:rPr lang="fr-FR" dirty="0" err="1" smtClean="0"/>
              <a:t>Haiti</a:t>
            </a:r>
            <a:r>
              <a:rPr lang="fr-FR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48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“Revenge Taken by the Black Army” 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Engraving from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Illustrates the violence and racial dimension of the upheaval in Haiti</a:t>
            </a:r>
          </a:p>
          <a:p>
            <a:endParaRPr lang="en-US" dirty="0"/>
          </a:p>
        </p:txBody>
      </p:sp>
      <p:pic>
        <p:nvPicPr>
          <p:cNvPr id="7" name="Picture 2" descr="image, p5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4454" y="0"/>
            <a:ext cx="40495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January 1, 1804, Jean-Jacques Dessalines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formal declaration of independence, Dessalines, is quoted:</a:t>
            </a:r>
          </a:p>
          <a:p>
            <a:r>
              <a:rPr lang="en-US" dirty="0" smtClean="0"/>
              <a:t>“I have given the French cannibals, blood for blood.  I have avenged America.”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Effect of the Revolution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800600" cy="5293520"/>
          </a:xfrm>
        </p:spPr>
        <p:txBody>
          <a:bodyPr/>
          <a:lstStyle/>
          <a:p>
            <a:r>
              <a:rPr lang="en-US" sz="2000" dirty="0" smtClean="0"/>
              <a:t>Economically:  plantation system (sugar, coffee) destroyed</a:t>
            </a:r>
          </a:p>
          <a:p>
            <a:r>
              <a:rPr lang="en-US" sz="2000" dirty="0" smtClean="0"/>
              <a:t>See racism emerge despite the granting of equality of all citizens</a:t>
            </a:r>
          </a:p>
          <a:p>
            <a:pPr lvl="1"/>
            <a:r>
              <a:rPr lang="en-US" sz="2000" dirty="0" smtClean="0"/>
              <a:t>Whites fled or were killed </a:t>
            </a:r>
          </a:p>
          <a:p>
            <a:r>
              <a:rPr lang="en-US" sz="2000" dirty="0" smtClean="0"/>
              <a:t>Lands gets redistributed to </a:t>
            </a:r>
            <a:r>
              <a:rPr lang="en-US" sz="2000" b="1" i="1" dirty="0" smtClean="0"/>
              <a:t>gens de </a:t>
            </a:r>
            <a:r>
              <a:rPr lang="en-US" sz="2000" b="1" i="1" dirty="0" err="1" smtClean="0"/>
              <a:t>couleur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libres</a:t>
            </a:r>
            <a:r>
              <a:rPr lang="en-US" sz="2000" b="1" i="1" dirty="0" smtClean="0"/>
              <a:t> </a:t>
            </a:r>
            <a:r>
              <a:rPr lang="en-US" sz="2000" dirty="0" smtClean="0"/>
              <a:t>or freed slaves</a:t>
            </a:r>
          </a:p>
          <a:p>
            <a:pPr lvl="1"/>
            <a:r>
              <a:rPr lang="en-US" sz="2000" dirty="0" smtClean="0"/>
              <a:t>Only small-farms, no export</a:t>
            </a:r>
          </a:p>
          <a:p>
            <a:r>
              <a:rPr lang="en-US" sz="2000" dirty="0" smtClean="0"/>
              <a:t>Becomes example of slave uprising that inspires others</a:t>
            </a:r>
          </a:p>
          <a:p>
            <a:r>
              <a:rPr lang="en-US" sz="2000" dirty="0" smtClean="0"/>
              <a:t>To whites, the cautionary saying “Remember Haiti” reflects the fear</a:t>
            </a:r>
          </a:p>
          <a:p>
            <a:r>
              <a:rPr lang="en-US" sz="2000" dirty="0" smtClean="0"/>
              <a:t>Napoleon’s defeat in Haiti persuades him to sell Louisiana Purchase  </a:t>
            </a:r>
          </a:p>
          <a:p>
            <a:r>
              <a:rPr lang="en-US" sz="2000" dirty="0" smtClean="0"/>
              <a:t>Ironically leads to expansion of slavery in Caribbean b/c sugar plantations no longer in Haiti</a:t>
            </a:r>
          </a:p>
          <a:p>
            <a:endParaRPr lang="en-US" sz="2000" dirty="0"/>
          </a:p>
        </p:txBody>
      </p:sp>
      <p:pic>
        <p:nvPicPr>
          <p:cNvPr id="6" name="Picture 5" descr="FlagHait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343" y="1371600"/>
            <a:ext cx="4190657" cy="27909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0" y="4572000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Meaning of Haitian Flag:</a:t>
            </a:r>
          </a:p>
          <a:p>
            <a:pPr algn="ctr"/>
            <a:r>
              <a:rPr lang="en-US" dirty="0" smtClean="0"/>
              <a:t>Coat of Arms depicts a trophy of weapons ready to defend freedom.  The royal palm is for independence.  The motto is “</a:t>
            </a:r>
            <a:r>
              <a:rPr lang="en-US" dirty="0" err="1" smtClean="0"/>
              <a:t>L’union</a:t>
            </a:r>
            <a:r>
              <a:rPr lang="en-US" dirty="0" smtClean="0"/>
              <a:t> Fait La Force” or “Unity Makes Strength”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Century Mexico</a:t>
            </a:r>
            <a:endParaRPr lang="en-US" dirty="0"/>
          </a:p>
        </p:txBody>
      </p:sp>
      <p:pic>
        <p:nvPicPr>
          <p:cNvPr id="7" name="Content Placeholder 6" descr="miguel Cabrera, Mexican Family, 17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21" y="1371600"/>
            <a:ext cx="4051968" cy="5334000"/>
          </a:xfrm>
        </p:spPr>
      </p:pic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>
          <a:xfrm>
            <a:off x="4038600" y="838200"/>
            <a:ext cx="4876800" cy="552212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Painting from artist Miguel Cabrera in 1763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Known for paintings depicting mixed-race couples and their children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Women is of Indian ancestry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Man is of African and Native American ancestry (</a:t>
            </a:r>
            <a:r>
              <a:rPr lang="en-US" sz="2000" dirty="0" err="1" smtClean="0"/>
              <a:t>zambo</a:t>
            </a:r>
            <a:r>
              <a:rPr lang="en-US" sz="20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Woman wears the </a:t>
            </a:r>
            <a:r>
              <a:rPr lang="en-US" sz="2000" i="1" dirty="0" err="1" smtClean="0"/>
              <a:t>huipil</a:t>
            </a:r>
            <a:r>
              <a:rPr lang="en-US" sz="2000" i="1" dirty="0" smtClean="0"/>
              <a:t>, </a:t>
            </a:r>
            <a:r>
              <a:rPr lang="en-US" sz="2000" dirty="0" smtClean="0"/>
              <a:t>Mayan tunic or blouse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Man is dressed European style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Reflects the Spanish fascination with race and the European interest in classification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Give examples of status ambition or upward mobility .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Why is the women shown in traditional costume while man is in European dress?  Cultural tradition of the child?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Century Society in Mexico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sz="2800" dirty="0" smtClean="0"/>
              <a:t>Cabrera’s painting shows a Spanish man, a Native American woman, and their </a:t>
            </a:r>
            <a:r>
              <a:rPr lang="en-US" sz="2800" b="1" i="1" dirty="0" err="1" smtClean="0"/>
              <a:t>mestizo</a:t>
            </a:r>
            <a:r>
              <a:rPr lang="en-US" sz="2800" b="1" i="1" dirty="0" smtClean="0"/>
              <a:t> </a:t>
            </a:r>
            <a:r>
              <a:rPr lang="en-US" sz="2800" dirty="0" smtClean="0"/>
              <a:t>child</a:t>
            </a:r>
          </a:p>
          <a:p>
            <a:r>
              <a:rPr lang="en-US" sz="2800" dirty="0" smtClean="0"/>
              <a:t>By the 20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century, mixed race </a:t>
            </a:r>
            <a:r>
              <a:rPr lang="en-US" sz="2800" b="1" i="1" dirty="0" err="1" smtClean="0"/>
              <a:t>mestizos</a:t>
            </a:r>
            <a:r>
              <a:rPr lang="en-US" sz="2800" b="1" i="1" dirty="0" smtClean="0"/>
              <a:t> </a:t>
            </a:r>
            <a:r>
              <a:rPr lang="en-US" sz="2800" dirty="0" smtClean="0"/>
              <a:t>represented the majority of the population of Mexico</a:t>
            </a:r>
          </a:p>
          <a:p>
            <a:r>
              <a:rPr lang="en-US" sz="2800" dirty="0" smtClean="0"/>
              <a:t>Cultural blending had become a central feature</a:t>
            </a:r>
            <a:endParaRPr lang="en-US" sz="2800" dirty="0"/>
          </a:p>
        </p:txBody>
      </p:sp>
      <p:pic>
        <p:nvPicPr>
          <p:cNvPr id="5" name="Content Placeholder 4" descr="mestizo -cabrer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87182" y="1600200"/>
            <a:ext cx="356063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Events in Europe Trigger LA Revolutions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572000" cy="4495800"/>
          </a:xfrm>
        </p:spPr>
        <p:txBody>
          <a:bodyPr/>
          <a:lstStyle/>
          <a:p>
            <a:r>
              <a:rPr lang="en-US" dirty="0" smtClean="0"/>
              <a:t>1808 Napoleon’s conquest of Spain and Portugal triggers rebellion in LA</a:t>
            </a:r>
          </a:p>
          <a:p>
            <a:r>
              <a:rPr lang="en-US" dirty="0" smtClean="0"/>
              <a:t>Creoles felt no loyalty to new king, Napoleon’s bother, Joseph</a:t>
            </a:r>
          </a:p>
          <a:p>
            <a:r>
              <a:rPr lang="en-US" dirty="0" smtClean="0"/>
              <a:t>After defeat of Napoleon , return  Spanish but still want independence</a:t>
            </a:r>
          </a:p>
          <a:p>
            <a:pPr lvl="1"/>
            <a:r>
              <a:rPr lang="en-US" dirty="0" smtClean="0"/>
              <a:t>See revolts in Argentina, Venezuela, and Mexico		</a:t>
            </a:r>
            <a:endParaRPr lang="en-US" dirty="0"/>
          </a:p>
        </p:txBody>
      </p:sp>
      <p:pic>
        <p:nvPicPr>
          <p:cNvPr id="6" name="Picture 2" descr="map 17-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6176" y="2180176"/>
            <a:ext cx="3957824" cy="467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Simon Bolivar</a:t>
            </a:r>
            <a:br>
              <a:rPr lang="en-US" dirty="0" smtClean="0"/>
            </a:br>
            <a:r>
              <a:rPr lang="en-US" dirty="0" smtClean="0"/>
              <a:t>1783-1830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191000" cy="4525963"/>
          </a:xfrm>
        </p:spPr>
        <p:txBody>
          <a:bodyPr/>
          <a:lstStyle/>
          <a:p>
            <a:r>
              <a:rPr lang="en-US" sz="2400" b="1" dirty="0" smtClean="0"/>
              <a:t>Most significant heroic figure of the Spanish American independence movements</a:t>
            </a:r>
          </a:p>
          <a:p>
            <a:r>
              <a:rPr lang="en-US" sz="2400" dirty="0" smtClean="0"/>
              <a:t>Bolivar triumphantly entering his hometown , Caracas, Venezuela</a:t>
            </a:r>
          </a:p>
          <a:p>
            <a:r>
              <a:rPr lang="en-US" sz="2400" dirty="0" smtClean="0"/>
              <a:t>He will be disappointed in the outcomes of independence as his dream of a unified South America perish amid the rivalries of separate countries</a:t>
            </a:r>
          </a:p>
          <a:p>
            <a:endParaRPr lang="en-US" sz="2400" dirty="0"/>
          </a:p>
        </p:txBody>
      </p:sp>
      <p:pic>
        <p:nvPicPr>
          <p:cNvPr id="5" name="Picture 2" descr="image, p5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0"/>
            <a:ext cx="46189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763053" y="4367187"/>
              <a:ext cx="27720" cy="140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51173" y="4355307"/>
                <a:ext cx="514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5322493" y="4107987"/>
              <a:ext cx="360" cy="3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10613" y="4096107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6632893" y="6618987"/>
              <a:ext cx="360" cy="1404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21013" y="6607107"/>
                <a:ext cx="24120" cy="37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South American Wars of Independence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724400" cy="4160520"/>
          </a:xfrm>
        </p:spPr>
        <p:txBody>
          <a:bodyPr/>
          <a:lstStyle/>
          <a:p>
            <a:r>
              <a:rPr lang="en-US" sz="2000" b="1" dirty="0" smtClean="0"/>
              <a:t>Simon Bolivar</a:t>
            </a:r>
          </a:p>
          <a:p>
            <a:r>
              <a:rPr lang="en-US" sz="2000" b="1" dirty="0" smtClean="0"/>
              <a:t>Inspired by Enlightenment and popular sovereignty</a:t>
            </a:r>
          </a:p>
          <a:p>
            <a:r>
              <a:rPr lang="en-US" sz="2000" dirty="0" smtClean="0"/>
              <a:t>Wealthy Venezuelan </a:t>
            </a:r>
            <a:r>
              <a:rPr lang="en-US" sz="2000" dirty="0" err="1" smtClean="0"/>
              <a:t>creole</a:t>
            </a:r>
            <a:endParaRPr lang="en-US" sz="2000" dirty="0" smtClean="0"/>
          </a:p>
          <a:p>
            <a:pPr lvl="1"/>
            <a:r>
              <a:rPr lang="en-US" sz="2000" dirty="0" smtClean="0"/>
              <a:t>Studied in Europe</a:t>
            </a:r>
          </a:p>
          <a:p>
            <a:r>
              <a:rPr lang="en-US" sz="2000" dirty="0" smtClean="0"/>
              <a:t>Called </a:t>
            </a:r>
            <a:r>
              <a:rPr lang="en-US" sz="2000" b="1" i="1" dirty="0" err="1" smtClean="0"/>
              <a:t>Libertador</a:t>
            </a:r>
            <a:endParaRPr lang="en-US" sz="2000" b="1" i="1" dirty="0" smtClean="0"/>
          </a:p>
          <a:p>
            <a:r>
              <a:rPr lang="en-US" sz="2000" dirty="0" smtClean="0"/>
              <a:t>Romantic and practical, writer, and a fighter</a:t>
            </a:r>
          </a:p>
          <a:p>
            <a:r>
              <a:rPr lang="en-US" sz="2000" dirty="0" smtClean="0"/>
              <a:t>Inspired by George Washington, took up arms against Spanish rule in 1811</a:t>
            </a:r>
          </a:p>
        </p:txBody>
      </p:sp>
      <p:pic>
        <p:nvPicPr>
          <p:cNvPr id="6" name="Content Placeholder 5" descr="boliva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981200"/>
            <a:ext cx="4038600" cy="3502129"/>
          </a:xfrm>
        </p:spPr>
      </p:pic>
      <p:sp>
        <p:nvSpPr>
          <p:cNvPr id="8" name="TextBox 7"/>
          <p:cNvSpPr txBox="1"/>
          <p:nvPr/>
        </p:nvSpPr>
        <p:spPr>
          <a:xfrm>
            <a:off x="4495800" y="5562600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Simón</a:t>
            </a:r>
            <a:r>
              <a:rPr lang="en-US" sz="1600" dirty="0" smtClean="0"/>
              <a:t> Bolívar, </a:t>
            </a:r>
            <a:r>
              <a:rPr lang="en-US" sz="1600" dirty="0" err="1" smtClean="0"/>
              <a:t>creole</a:t>
            </a:r>
            <a:r>
              <a:rPr lang="en-US" sz="1600" dirty="0" smtClean="0"/>
              <a:t> leader of the independence movement in Latin America, was a favorite subject of painters in the nineteenth century. This portrait depicts him as a determined and farsighted leader</a:t>
            </a:r>
            <a:r>
              <a:rPr lang="en-US" dirty="0" smtClean="0"/>
              <a:t>.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Bolivar’s Route to Victory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1811 Venezuela declares independence from Spain</a:t>
            </a:r>
          </a:p>
          <a:p>
            <a:r>
              <a:rPr lang="en-US" sz="2400" dirty="0" smtClean="0"/>
              <a:t>His volunteer army suffered numerous defeats </a:t>
            </a:r>
          </a:p>
          <a:p>
            <a:r>
              <a:rPr lang="en-US" sz="2400" b="1" dirty="0" smtClean="0"/>
              <a:t>Turning point</a:t>
            </a:r>
          </a:p>
          <a:p>
            <a:r>
              <a:rPr lang="en-US" sz="2400" b="1" dirty="0" smtClean="0"/>
              <a:t>Aug. 1819, led army of 2,000 through Andes</a:t>
            </a:r>
          </a:p>
          <a:p>
            <a:pPr lvl="1"/>
            <a:r>
              <a:rPr lang="en-US" sz="2000" dirty="0" smtClean="0"/>
              <a:t>B/c of the surprise, he won battle in Bogota</a:t>
            </a:r>
          </a:p>
          <a:p>
            <a:r>
              <a:rPr lang="en-US" sz="2400" b="1" dirty="0" smtClean="0"/>
              <a:t>By 1821, he won Venezuela’s independence</a:t>
            </a:r>
          </a:p>
        </p:txBody>
      </p:sp>
      <p:pic>
        <p:nvPicPr>
          <p:cNvPr id="9" name="Content Placeholder 8" descr="bolivarAnd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62500" y="2899569"/>
            <a:ext cx="3810000" cy="2762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20.4 - The Columbian Exchange and Global Trade2011</Template>
  <TotalTime>1981</TotalTime>
  <Words>1881</Words>
  <Application>Microsoft Office PowerPoint</Application>
  <PresentationFormat>On-screen Show (4:3)</PresentationFormat>
  <Paragraphs>236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Corbel</vt:lpstr>
      <vt:lpstr>Maiandra GD</vt:lpstr>
      <vt:lpstr>Wingdings 2</vt:lpstr>
      <vt:lpstr>Deluxe</vt:lpstr>
      <vt:lpstr>Latin American Peoples Win Independence</vt:lpstr>
      <vt:lpstr>Colonial Society Divided </vt:lpstr>
      <vt:lpstr>Creoles Dominated Republics?</vt:lpstr>
      <vt:lpstr>18th Century Mexico</vt:lpstr>
      <vt:lpstr>18th Century Society in Mexico</vt:lpstr>
      <vt:lpstr>Events in Europe Trigger LA Revolutions</vt:lpstr>
      <vt:lpstr>Simon Bolivar 1783-1830</vt:lpstr>
      <vt:lpstr>South American Wars of Independence</vt:lpstr>
      <vt:lpstr>Bolivar’s Route to Victory</vt:lpstr>
      <vt:lpstr>Bolivar’s Vision </vt:lpstr>
      <vt:lpstr>Jose de San Martin</vt:lpstr>
      <vt:lpstr>Mexico Ends Spanish Rule</vt:lpstr>
      <vt:lpstr>The “Grito de Delores!” </vt:lpstr>
      <vt:lpstr>A Cry for Freedom</vt:lpstr>
      <vt:lpstr>Padre Jose Maria Morelos</vt:lpstr>
      <vt:lpstr>Mexican Independence</vt:lpstr>
      <vt:lpstr>Central America’s Call for Independence</vt:lpstr>
      <vt:lpstr>Brazil’s Royal Liberator</vt:lpstr>
      <vt:lpstr>Brazilian Independence</vt:lpstr>
      <vt:lpstr>Little Social Change in LA</vt:lpstr>
      <vt:lpstr>How do Latin American Revolutions compare?</vt:lpstr>
      <vt:lpstr>Haitian Revolution</vt:lpstr>
      <vt:lpstr>French Colony:  Saint Domingue</vt:lpstr>
      <vt:lpstr>Population and Social Structure</vt:lpstr>
      <vt:lpstr>The French Revolutions Ideals Influence on Haitian Population</vt:lpstr>
      <vt:lpstr>Fight for Freedom</vt:lpstr>
      <vt:lpstr>PowerPoint Presentation</vt:lpstr>
      <vt:lpstr>Toussaint Louverture (1744-1803)</vt:lpstr>
      <vt:lpstr>French Troops Land in Saint-Domingue</vt:lpstr>
      <vt:lpstr>Toussaint Louverture </vt:lpstr>
      <vt:lpstr>Haiti’s Independence</vt:lpstr>
      <vt:lpstr>“Revenge Taken by the Black Army” </vt:lpstr>
      <vt:lpstr>January 1, 1804, Jean-Jacques Dessalines</vt:lpstr>
      <vt:lpstr>Effect of the Revolution</vt:lpstr>
    </vt:vector>
  </TitlesOfParts>
  <Company>CCSD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 American Peoples Win Independence</dc:title>
  <dc:creator>ELIZABETH_CAIN</dc:creator>
  <cp:lastModifiedBy>ELIZABETH CAIN</cp:lastModifiedBy>
  <cp:revision>180</cp:revision>
  <dcterms:created xsi:type="dcterms:W3CDTF">2013-02-06T20:20:29Z</dcterms:created>
  <dcterms:modified xsi:type="dcterms:W3CDTF">2016-03-22T18:02:54Z</dcterms:modified>
</cp:coreProperties>
</file>