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88" r:id="rId7"/>
    <p:sldId id="273" r:id="rId8"/>
    <p:sldId id="261" r:id="rId9"/>
    <p:sldId id="262" r:id="rId10"/>
    <p:sldId id="263" r:id="rId11"/>
    <p:sldId id="264" r:id="rId12"/>
    <p:sldId id="274" r:id="rId13"/>
    <p:sldId id="265" r:id="rId14"/>
    <p:sldId id="266" r:id="rId15"/>
    <p:sldId id="276" r:id="rId16"/>
    <p:sldId id="285" r:id="rId17"/>
    <p:sldId id="267" r:id="rId18"/>
    <p:sldId id="268" r:id="rId19"/>
    <p:sldId id="283" r:id="rId20"/>
    <p:sldId id="286" r:id="rId21"/>
    <p:sldId id="277" r:id="rId22"/>
    <p:sldId id="278" r:id="rId23"/>
    <p:sldId id="279" r:id="rId24"/>
    <p:sldId id="281" r:id="rId25"/>
    <p:sldId id="280" r:id="rId26"/>
    <p:sldId id="269" r:id="rId27"/>
    <p:sldId id="282" r:id="rId28"/>
    <p:sldId id="270" r:id="rId29"/>
    <p:sldId id="271" r:id="rId30"/>
    <p:sldId id="284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5" autoAdjust="0"/>
    <p:restoredTop sz="94699" autoAdjust="0"/>
  </p:normalViewPr>
  <p:slideViewPr>
    <p:cSldViewPr>
      <p:cViewPr varScale="1">
        <p:scale>
          <a:sx n="70" d="100"/>
          <a:sy n="70" d="100"/>
        </p:scale>
        <p:origin x="3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F0BD11F-8674-48D6-961F-A597C7BCF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34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756FAD-1360-4D35-81D7-0B39C8727AE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217D7-817B-4A05-8233-AD45DF939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240E169-58B4-47BB-8E22-B6285A4C3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C3014-3F3B-44FC-822E-C91A6338C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55051-ED64-48C7-9828-E2814CE85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7D8A2-CD4D-4304-A2D5-FF979AF06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9A272F-4B25-440D-9C7D-E4E75FE9E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7865F-12DF-4815-81B6-CD39E15A2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06F44-B305-4DDC-BAAB-C0356B5F2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9F658-84D9-4351-BB99-C832B007E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2A498-4FBB-4B0F-B139-4E7163E07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8AE80-506D-470F-8398-C38EE2970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44954D-38EB-40C0-980F-204083E32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latin typeface="Tahoma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Tahoma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Tahoma" charset="0"/>
              </a:defRPr>
            </a:lvl1pPr>
            <a:extLst/>
          </a:lstStyle>
          <a:p>
            <a:pPr>
              <a:defRPr/>
            </a:pPr>
            <a:fld id="{C020681F-0255-4CE7-8A27-B73CBDFA8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87" r:id="rId2"/>
    <p:sldLayoutId id="2147483795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6" r:id="rId9"/>
    <p:sldLayoutId id="2147483793" r:id="rId10"/>
    <p:sldLayoutId id="2147483797" r:id="rId11"/>
    <p:sldLayoutId id="2147483798" r:id="rId12"/>
    <p:sldLayoutId id="214748379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808080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808080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808080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09600"/>
            <a:ext cx="7772400" cy="19751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/>
              <a:t>Luther Leads the Reformation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/>
              <a:t>Martin Luther’s protest over abuses in the Catholic Church lead to the founding of Protestant churches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response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The Pope’s Threat</a:t>
            </a:r>
          </a:p>
          <a:p>
            <a:pPr eaLnBrk="1" hangingPunct="1"/>
            <a:r>
              <a:rPr lang="en-US" b="1" dirty="0" smtClean="0"/>
              <a:t>Pope Leo X issues decree threatening to excommunicate Luther (1520)</a:t>
            </a:r>
          </a:p>
          <a:p>
            <a:pPr eaLnBrk="1" hangingPunct="1"/>
            <a:r>
              <a:rPr lang="en-US" dirty="0" smtClean="0"/>
              <a:t>Luther refuses to take back or </a:t>
            </a:r>
            <a:r>
              <a:rPr lang="en-US" b="1" dirty="0" smtClean="0"/>
              <a:t>recant</a:t>
            </a:r>
            <a:r>
              <a:rPr lang="en-US" dirty="0" smtClean="0"/>
              <a:t> his statements and is excommunicated</a:t>
            </a:r>
          </a:p>
        </p:txBody>
      </p:sp>
      <p:sp>
        <p:nvSpPr>
          <p:cNvPr id="19460" name="Content Placeholder 4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" name="Picture 5" descr="Leo x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00200"/>
            <a:ext cx="3160713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Emperor’s effort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910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Charles V</a:t>
            </a:r>
            <a:r>
              <a:rPr lang="en-US" sz="2400" smtClean="0"/>
              <a:t>, a devout Catholic, and Holy Roman Emperor asks Luther to </a:t>
            </a:r>
            <a:r>
              <a:rPr lang="en-US" sz="2400" b="1" smtClean="0"/>
              <a:t>recant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Luther’s response—”I am bound by the Scriptures I have quoted an my conscience is captive to the Word of God.  I cannot and I will not retract anything since it is neither safe nor right to go against conscience.  I cannot do otherwise, here I stand, may God help me.  Amen”</a:t>
            </a:r>
          </a:p>
        </p:txBody>
      </p:sp>
      <p:pic>
        <p:nvPicPr>
          <p:cNvPr id="6" name="Content Placeholder 5" descr="Emperor_charles_v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752600"/>
            <a:ext cx="3590925" cy="45307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Emperor’s effort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Charles V issues Edict of Worms (1521</a:t>
            </a:r>
            <a:r>
              <a:rPr lang="en-US" sz="240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This declares Luther a heretic, and said nobody was allowed to help him.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 German prince did help, and while hiding Luther translates new testament into German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In 1522 he returned to Wittenberg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Lutherans form</a:t>
            </a:r>
          </a:p>
          <a:p>
            <a:pPr eaLnBrk="1" hangingPunct="1">
              <a:lnSpc>
                <a:spcPct val="90000"/>
              </a:lnSpc>
            </a:pPr>
            <a:endParaRPr lang="en-US" sz="2800" b="1" smtClean="0"/>
          </a:p>
          <a:p>
            <a:pPr eaLnBrk="1" hangingPunct="1">
              <a:lnSpc>
                <a:spcPct val="90000"/>
              </a:lnSpc>
            </a:pPr>
            <a:endParaRPr lang="en-US" sz="2800" b="1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pic>
        <p:nvPicPr>
          <p:cNvPr id="6" name="Picture 5" descr="Lutheran Se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4191000"/>
            <a:ext cx="2667000" cy="2667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The Peasants’ Revolt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Inspired by Reformation, German peasants seek end to serfdom (1524)</a:t>
            </a:r>
          </a:p>
          <a:p>
            <a:pPr eaLnBrk="1" hangingPunct="1"/>
            <a:r>
              <a:rPr lang="en-US" sz="2800" smtClean="0"/>
              <a:t>Luther is actually against the revolts</a:t>
            </a:r>
          </a:p>
          <a:p>
            <a:pPr eaLnBrk="1" hangingPunct="1"/>
            <a:r>
              <a:rPr lang="en-US" sz="2800" smtClean="0"/>
              <a:t>Princes crush revolt</a:t>
            </a:r>
          </a:p>
        </p:txBody>
      </p:sp>
      <p:pic>
        <p:nvPicPr>
          <p:cNvPr id="23556" name="Picture 4" descr="C:\Documents and Settings\JASON_BRISINI\Local Settings\Temporary Internet Files\Content.IE5\WHEL0XA3\dglxasset[1]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962400"/>
            <a:ext cx="2286000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Germany at War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pPr eaLnBrk="1" hangingPunct="1"/>
            <a:r>
              <a:rPr lang="en-US" smtClean="0"/>
              <a:t>Some princes side with Luther, become known as Protestants</a:t>
            </a:r>
          </a:p>
          <a:p>
            <a:pPr eaLnBrk="1" hangingPunct="1"/>
            <a:r>
              <a:rPr lang="en-US" smtClean="0"/>
              <a:t>Other princes in Germany side with the Pope</a:t>
            </a:r>
          </a:p>
          <a:p>
            <a:pPr eaLnBrk="1" hangingPunct="1"/>
            <a:r>
              <a:rPr lang="en-US" smtClean="0"/>
              <a:t>Peace of Augsburg (1555)-each prince can decide religion of his state</a:t>
            </a:r>
          </a:p>
        </p:txBody>
      </p:sp>
      <p:pic>
        <p:nvPicPr>
          <p:cNvPr id="5" name="Content Placeholder 4" descr="5 reformat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2133600"/>
            <a:ext cx="4356100" cy="32670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Protestantism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239000" cy="4703763"/>
          </a:xfrm>
        </p:spPr>
        <p:txBody>
          <a:bodyPr/>
          <a:lstStyle/>
          <a:p>
            <a:pPr eaLnBrk="1" hangingPunct="1"/>
            <a:r>
              <a:rPr lang="en-US" smtClean="0"/>
              <a:t>Protestantism is a branch of Christianity.  It developed out of the Reformation.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7800" y="3124200"/>
          <a:ext cx="4953000" cy="281178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76500"/>
                <a:gridCol w="2476500"/>
              </a:tblGrid>
              <a:tr h="71790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Branch</a:t>
                      </a:r>
                    </a:p>
                  </a:txBody>
                  <a:tcPr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Number of Adherents</a:t>
                      </a:r>
                    </a:p>
                  </a:txBody>
                  <a:tcPr anchor="ctr">
                    <a:solidFill>
                      <a:srgbClr val="6699FF"/>
                    </a:solidFill>
                  </a:tcPr>
                </a:tc>
              </a:tr>
              <a:tr h="418776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Catholic</a:t>
                      </a:r>
                    </a:p>
                  </a:txBody>
                  <a:tcPr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chemeClr val="tx1"/>
                          </a:solidFill>
                        </a:rPr>
                        <a:t>968,000,000</a:t>
                      </a:r>
                    </a:p>
                  </a:txBody>
                  <a:tcPr anchor="ctr">
                    <a:solidFill>
                      <a:srgbClr val="6699FF"/>
                    </a:solidFill>
                  </a:tcPr>
                </a:tc>
              </a:tr>
              <a:tr h="418776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Protestant</a:t>
                      </a:r>
                    </a:p>
                  </a:txBody>
                  <a:tcPr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chemeClr val="tx1"/>
                          </a:solidFill>
                        </a:rPr>
                        <a:t>395,867,000</a:t>
                      </a:r>
                    </a:p>
                  </a:txBody>
                  <a:tcPr anchor="ctr">
                    <a:solidFill>
                      <a:srgbClr val="6699FF"/>
                    </a:solidFill>
                  </a:tcPr>
                </a:tc>
              </a:tr>
              <a:tr h="418776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Other Christians</a:t>
                      </a:r>
                    </a:p>
                  </a:txBody>
                  <a:tcPr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chemeClr val="tx1"/>
                          </a:solidFill>
                        </a:rPr>
                        <a:t>275,583,000</a:t>
                      </a:r>
                    </a:p>
                  </a:txBody>
                  <a:tcPr anchor="ctr">
                    <a:solidFill>
                      <a:srgbClr val="6699FF"/>
                    </a:solidFill>
                  </a:tcPr>
                </a:tc>
              </a:tr>
              <a:tr h="418776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Orthodox</a:t>
                      </a:r>
                    </a:p>
                  </a:txBody>
                  <a:tcPr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chemeClr val="tx1"/>
                          </a:solidFill>
                        </a:rPr>
                        <a:t>217,948,000</a:t>
                      </a:r>
                    </a:p>
                  </a:txBody>
                  <a:tcPr anchor="ctr">
                    <a:solidFill>
                      <a:srgbClr val="6699FF"/>
                    </a:solidFill>
                  </a:tcPr>
                </a:tc>
              </a:tr>
              <a:tr h="418776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Anglicans</a:t>
                      </a:r>
                    </a:p>
                  </a:txBody>
                  <a:tcPr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70,530,000</a:t>
                      </a:r>
                    </a:p>
                  </a:txBody>
                  <a:tcPr anchor="ctr">
                    <a:solidFill>
                      <a:srgbClr val="669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Henry VIII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1491-1547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Became king in 1509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Loved sports, literature, music, and food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Loved him some Catholicism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Anti Martin Luther, and the pope gave him a special title, “Defender of the Faith.”</a:t>
            </a:r>
          </a:p>
        </p:txBody>
      </p:sp>
      <p:pic>
        <p:nvPicPr>
          <p:cNvPr id="26628" name="Content Placeholder 7" descr="Henry-VIII-kingofengland_1491-154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143000"/>
            <a:ext cx="2971800" cy="54197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England Becomes Protestant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Henry VIII wants a son</a:t>
            </a:r>
          </a:p>
          <a:p>
            <a:pPr lvl="1" eaLnBrk="1" hangingPunct="1"/>
            <a:r>
              <a:rPr lang="en-US" sz="2400" smtClean="0"/>
              <a:t>Why? He wants an heir to his throne</a:t>
            </a:r>
          </a:p>
          <a:p>
            <a:pPr eaLnBrk="1" hangingPunct="1"/>
            <a:r>
              <a:rPr lang="en-US" sz="2400" smtClean="0"/>
              <a:t>Henry has only daughter from marriage with Catherine of Aragon</a:t>
            </a:r>
          </a:p>
          <a:p>
            <a:pPr eaLnBrk="1" hangingPunct="1"/>
            <a:r>
              <a:rPr lang="en-US" sz="2400" smtClean="0"/>
              <a:t>Henry wants a divorce, Pope refuses to annul (set aside) his first marriage to Catherine of Aragon</a:t>
            </a:r>
          </a:p>
        </p:txBody>
      </p:sp>
      <p:pic>
        <p:nvPicPr>
          <p:cNvPr id="27652" name="Picture 6" descr="250px-Catherine_arago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524000"/>
            <a:ext cx="3390900" cy="4448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The Reformation Parliament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4038600" cy="4530725"/>
          </a:xfrm>
        </p:spPr>
        <p:txBody>
          <a:bodyPr/>
          <a:lstStyle/>
          <a:p>
            <a:pPr eaLnBrk="1" hangingPunct="1"/>
            <a:r>
              <a:rPr lang="en-US" sz="2400" smtClean="0"/>
              <a:t>Parliament passes Act of Supremecy ending pope’s power in England</a:t>
            </a:r>
            <a:endParaRPr lang="en-US" sz="2100" smtClean="0"/>
          </a:p>
          <a:p>
            <a:pPr eaLnBrk="1" hangingPunct="1"/>
            <a:r>
              <a:rPr lang="en-US" sz="2400" smtClean="0"/>
              <a:t>Henry remarries (Anne Boleyn), becomes official head of Church of England</a:t>
            </a:r>
          </a:p>
          <a:p>
            <a:pPr eaLnBrk="1" hangingPunct="1"/>
            <a:r>
              <a:rPr lang="en-US" sz="2400" smtClean="0"/>
              <a:t>Remember Thomas More?</a:t>
            </a:r>
          </a:p>
        </p:txBody>
      </p:sp>
      <p:pic>
        <p:nvPicPr>
          <p:cNvPr id="28676" name="Picture 4" descr="thomas_mo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600200"/>
            <a:ext cx="3232150" cy="4530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Good Idea Henry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pPr eaLnBrk="1" hangingPunct="1"/>
            <a:r>
              <a:rPr lang="en-US" sz="2400" smtClean="0"/>
              <a:t>Most English people followed Roman Catholicism at the time of Henry’s break with Rome.  </a:t>
            </a:r>
          </a:p>
          <a:p>
            <a:pPr eaLnBrk="1" hangingPunct="1"/>
            <a:r>
              <a:rPr lang="en-US" sz="2400" smtClean="0"/>
              <a:t>Henry was careful to change nothing about the way people worshiped.  </a:t>
            </a:r>
          </a:p>
          <a:p>
            <a:pPr eaLnBrk="1" hangingPunct="1"/>
            <a:r>
              <a:rPr lang="en-US" sz="2400" smtClean="0"/>
              <a:t>This explains why there was not greater outcry from his subjects about his actions.</a:t>
            </a:r>
          </a:p>
        </p:txBody>
      </p:sp>
      <p:pic>
        <p:nvPicPr>
          <p:cNvPr id="29700" name="Content Placeholder 4" descr="600px-Coat_of_Arms_of_England_(1509-1554).sv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78300" y="2103438"/>
            <a:ext cx="3521075" cy="35210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Why Reformation?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7848600" cy="4846638"/>
          </a:xfrm>
        </p:spPr>
        <p:txBody>
          <a:bodyPr/>
          <a:lstStyle/>
          <a:p>
            <a:pPr eaLnBrk="1" hangingPunct="1"/>
            <a:r>
              <a:rPr lang="en-US" b="1" smtClean="0"/>
              <a:t>Causes</a:t>
            </a:r>
          </a:p>
          <a:p>
            <a:pPr lvl="1" eaLnBrk="1" hangingPunct="1"/>
            <a:r>
              <a:rPr lang="en-US" sz="2400" smtClean="0"/>
              <a:t>Church Authority Challenged</a:t>
            </a:r>
          </a:p>
          <a:p>
            <a:pPr lvl="1" eaLnBrk="1" hangingPunct="1"/>
            <a:r>
              <a:rPr lang="en-US" sz="2400" smtClean="0"/>
              <a:t>Secularism, individualism, humanism of Renaissance challenge Church authority</a:t>
            </a:r>
          </a:p>
          <a:p>
            <a:pPr lvl="1" eaLnBrk="1" hangingPunct="1"/>
            <a:r>
              <a:rPr lang="en-US" sz="2400" smtClean="0"/>
              <a:t>Printing press spreads secular ideas</a:t>
            </a:r>
          </a:p>
          <a:p>
            <a:pPr lvl="1" eaLnBrk="1" hangingPunct="1"/>
            <a:r>
              <a:rPr lang="en-US" sz="2400" smtClean="0"/>
              <a:t>Northern merchants resent paying church taxes</a:t>
            </a:r>
          </a:p>
        </p:txBody>
      </p:sp>
      <p:pic>
        <p:nvPicPr>
          <p:cNvPr id="4" name="Picture 3" descr="leaving-arriving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733800"/>
            <a:ext cx="38004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Another Question for You…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Do you think Luther or Henry VIII had a better reason to break with the Church?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Second Wife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Anne Boleyn</a:t>
            </a:r>
          </a:p>
          <a:p>
            <a:pPr eaLnBrk="1" hangingPunct="1"/>
            <a:r>
              <a:rPr lang="en-US" sz="2800" smtClean="0"/>
              <a:t>They have a daughter-Elizabeth I</a:t>
            </a:r>
          </a:p>
          <a:p>
            <a:pPr eaLnBrk="1" hangingPunct="1"/>
            <a:r>
              <a:rPr lang="en-US" sz="2800" smtClean="0"/>
              <a:t>Boleyn is beheaded</a:t>
            </a:r>
          </a:p>
        </p:txBody>
      </p:sp>
      <p:pic>
        <p:nvPicPr>
          <p:cNvPr id="31748" name="Content Placeholder 7" descr="457px-Anne_boley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1295400"/>
            <a:ext cx="3714750" cy="4876800"/>
          </a:xfrm>
        </p:spPr>
      </p:pic>
      <p:pic>
        <p:nvPicPr>
          <p:cNvPr id="5" name="Picture 4" descr="annboley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962400"/>
            <a:ext cx="29416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Third Wife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038600" cy="4530725"/>
          </a:xfrm>
        </p:spPr>
        <p:txBody>
          <a:bodyPr/>
          <a:lstStyle/>
          <a:p>
            <a:pPr eaLnBrk="1" hangingPunct="1"/>
            <a:r>
              <a:rPr lang="en-US" sz="2800" smtClean="0"/>
              <a:t>Jane Seymour</a:t>
            </a:r>
          </a:p>
          <a:p>
            <a:pPr eaLnBrk="1" hangingPunct="1"/>
            <a:r>
              <a:rPr lang="en-US" sz="2800" smtClean="0"/>
              <a:t>They have one son, Edward.</a:t>
            </a:r>
          </a:p>
          <a:p>
            <a:pPr eaLnBrk="1" hangingPunct="1"/>
            <a:r>
              <a:rPr lang="en-US" sz="2800" smtClean="0"/>
              <a:t>She dies a few days after his birth.</a:t>
            </a:r>
          </a:p>
        </p:txBody>
      </p:sp>
      <p:pic>
        <p:nvPicPr>
          <p:cNvPr id="32772" name="Picture 4" descr="200px-JaneSeymou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371600"/>
            <a:ext cx="2781300" cy="4908550"/>
          </a:xfrm>
          <a:noFill/>
        </p:spPr>
      </p:pic>
      <p:pic>
        <p:nvPicPr>
          <p:cNvPr id="5" name="Picture 4" descr="Family_of_Henry_VIII_c_1545_detai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581400"/>
            <a:ext cx="24384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Fourth Wife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Anne of Cleves</a:t>
            </a:r>
          </a:p>
          <a:p>
            <a:pPr eaLnBrk="1" hangingPunct="1"/>
            <a:r>
              <a:rPr lang="en-US" sz="2800" smtClean="0"/>
              <a:t>Was the portrait a true likeness?</a:t>
            </a:r>
          </a:p>
          <a:p>
            <a:pPr eaLnBrk="1" hangingPunct="1"/>
            <a:r>
              <a:rPr lang="en-US" sz="2800" smtClean="0"/>
              <a:t>Annulled/divorced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33796" name="Content Placeholder 7" descr="448px-Anne_of_Cleves,_by_Hans_Holbein_the_Young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1143000"/>
            <a:ext cx="3786188" cy="50720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Fifth Wife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Catherine Howard</a:t>
            </a:r>
          </a:p>
          <a:p>
            <a:pPr eaLnBrk="1" hangingPunct="1"/>
            <a:r>
              <a:rPr lang="en-US" sz="2800" smtClean="0"/>
              <a:t>Beheaded</a:t>
            </a:r>
          </a:p>
        </p:txBody>
      </p:sp>
      <p:pic>
        <p:nvPicPr>
          <p:cNvPr id="34820" name="Picture 4" descr="howard-cro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2400" y="1828800"/>
            <a:ext cx="3467100" cy="3962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Sixth and Last Wife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Catherine Parr</a:t>
            </a:r>
          </a:p>
          <a:p>
            <a:pPr eaLnBrk="1" hangingPunct="1"/>
            <a:r>
              <a:rPr lang="en-US" sz="2800" smtClean="0"/>
              <a:t>Outlived Henry VIII, otherwise I am sure it would have gotten ugly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35844" name="Content Placeholder 7" descr="473px-Catherine_Parr_from_NP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600200"/>
            <a:ext cx="3881438" cy="49228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Consequences of Henry’s Changes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pPr eaLnBrk="1" hangingPunct="1"/>
            <a:r>
              <a:rPr lang="en-US" smtClean="0"/>
              <a:t>Henry has six wives and three children</a:t>
            </a:r>
          </a:p>
          <a:p>
            <a:pPr eaLnBrk="1" hangingPunct="1"/>
            <a:r>
              <a:rPr lang="en-US" smtClean="0"/>
              <a:t>Religious turmoil follows Henry’s death (1547)</a:t>
            </a:r>
          </a:p>
        </p:txBody>
      </p:sp>
      <p:pic>
        <p:nvPicPr>
          <p:cNvPr id="5" name="Content Placeholder 4" descr="The Wives of Henry VIII_titl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78300" y="1766888"/>
            <a:ext cx="3521075" cy="41925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After Henry VIII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1.  Edward VI (1537-1553), ruled for 6 years; died at age 15; Protestant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2.  Mary I or Mary Tudor (1516-1558) Catholic (Bloody Mary)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3.  Elizabeth I Protestant</a:t>
            </a:r>
          </a:p>
        </p:txBody>
      </p:sp>
      <p:pic>
        <p:nvPicPr>
          <p:cNvPr id="5" name="Content Placeholder 4" descr="Edward_VI_of_England_c__154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44975" y="1600200"/>
            <a:ext cx="3387725" cy="4525963"/>
          </a:xfrm>
        </p:spPr>
      </p:pic>
      <p:pic>
        <p:nvPicPr>
          <p:cNvPr id="6" name="Picture 5" descr="t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600200"/>
            <a:ext cx="3524250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elizabeth_i_of_england_hardwick_15923-e127240599950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828800"/>
            <a:ext cx="49037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1447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Elizabeth Restores Protestantism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7162800" cy="42259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Henry’s second daughter, Queen Elizabeth I, forms Anglican Church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Sermons in English, not Latin; priests allowed to marry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  <p:pic>
        <p:nvPicPr>
          <p:cNvPr id="38916" name="Picture 4" descr="300px-Autograph_of_Elizabeth_I_of_England_%28from_Nordisk_familjebok%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4191000"/>
            <a:ext cx="4583113" cy="15890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Elizabeth Faces Other Challenges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Protestants and Catholics oppose Elizabeth</a:t>
            </a:r>
          </a:p>
          <a:p>
            <a:pPr eaLnBrk="1" hangingPunct="1"/>
            <a:r>
              <a:rPr lang="en-US" smtClean="0"/>
              <a:t>Elizabeth’s need for money brings conflict with Parliament</a:t>
            </a:r>
          </a:p>
        </p:txBody>
      </p:sp>
      <p:pic>
        <p:nvPicPr>
          <p:cNvPr id="4" name="Picture 3" descr="ElizabethSM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429000"/>
            <a:ext cx="4548188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No surprises here, but…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smtClean="0"/>
              <a:t>Criticisms of the Catholic Church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Corrupt leaders, extravagant popes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Poorly educated priests; some still marrying</a:t>
            </a:r>
            <a:endParaRPr lang="en-US" sz="2400" b="1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Many leaders viewed the pope as a foreign ruler and challenged his authority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European kings were jealous of the Church’s wealth</a:t>
            </a:r>
          </a:p>
        </p:txBody>
      </p:sp>
      <p:pic>
        <p:nvPicPr>
          <p:cNvPr id="10245" name="Content Placeholder 8" descr="Bishop_2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676400"/>
            <a:ext cx="2243138" cy="39671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Spanish Armada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600200"/>
            <a:ext cx="37496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Phillip II, Catholic King of Spain, threatens England because Elizabeth had supported Protestant subject who rebelled against him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1588 Philip assembled an invasion force of 130 ships, 8,000 sailors, and 19,000 soldiers.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Bad weather and the English fleet defeated the Spanish completely</a:t>
            </a:r>
          </a:p>
        </p:txBody>
      </p:sp>
      <p:pic>
        <p:nvPicPr>
          <p:cNvPr id="9" name="Content Placeholder 8" descr="487px-Alonso_Sánchez_Coello_002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1676400"/>
            <a:ext cx="3521075" cy="4330700"/>
          </a:xfrm>
        </p:spPr>
      </p:pic>
      <p:pic>
        <p:nvPicPr>
          <p:cNvPr id="10" name="Picture 9" descr="Another_Spanish_Armada_Stuff_Wallpaper_loci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9050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Early </a:t>
            </a:r>
            <a:r>
              <a:rPr lang="en-US" dirty="0" smtClean="0"/>
              <a:t>reformers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7239000" cy="4846638"/>
          </a:xfrm>
        </p:spPr>
        <p:txBody>
          <a:bodyPr/>
          <a:lstStyle/>
          <a:p>
            <a:pPr eaLnBrk="1" hangingPunct="1"/>
            <a:r>
              <a:rPr lang="en-US" dirty="0" smtClean="0"/>
              <a:t>John Wycliffe and Jan Hus stress Bible’s authority over clergy’s</a:t>
            </a:r>
          </a:p>
          <a:p>
            <a:pPr eaLnBrk="1" hangingPunct="1"/>
            <a:r>
              <a:rPr lang="en-US" b="1" dirty="0" smtClean="0"/>
              <a:t>Erasmus</a:t>
            </a:r>
            <a:r>
              <a:rPr lang="en-US" dirty="0" smtClean="0"/>
              <a:t> and </a:t>
            </a:r>
            <a:r>
              <a:rPr lang="en-US" b="1" dirty="0" smtClean="0"/>
              <a:t>Thomas More </a:t>
            </a:r>
            <a:r>
              <a:rPr lang="en-US" dirty="0" smtClean="0"/>
              <a:t>are vocal critics of the Church</a:t>
            </a:r>
          </a:p>
          <a:p>
            <a:pPr eaLnBrk="1" hangingPunct="1"/>
            <a:r>
              <a:rPr lang="en-US" dirty="0" smtClean="0"/>
              <a:t>Reading religious works, Europeans form own opinions about Church</a:t>
            </a:r>
          </a:p>
        </p:txBody>
      </p:sp>
      <p:pic>
        <p:nvPicPr>
          <p:cNvPr id="4" name="Picture 3" descr="erasmu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733800"/>
            <a:ext cx="2346325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irThomasMoreHolbei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886200"/>
            <a:ext cx="21685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And so it begins…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Martin Luther protests Friar Johann Tetzel’s 	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Why?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smtClean="0"/>
              <a:t>Indulgences – sold in order to pardon people from the punishment of sins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On October 31, 1517 Luther posts his 95 Theses and they quickly circulate throughout Germany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Luther called Church “pardon-merchants”</a:t>
            </a:r>
          </a:p>
        </p:txBody>
      </p:sp>
      <p:pic>
        <p:nvPicPr>
          <p:cNvPr id="13316" name="Picture 4" descr="luther_nai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4114800"/>
            <a:ext cx="3686175" cy="2524125"/>
          </a:xfrm>
          <a:noFill/>
        </p:spPr>
      </p:pic>
      <p:pic>
        <p:nvPicPr>
          <p:cNvPr id="13317" name="Content Placeholder 10" descr="Indulgences.pn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1371600"/>
            <a:ext cx="3795713" cy="2667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95These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63000" cy="653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Questions for you…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Why was Martin Luther unhappy with the sale of indulgences?</a:t>
            </a:r>
          </a:p>
          <a:p>
            <a:pPr eaLnBrk="1" hangingPunct="1"/>
            <a:r>
              <a:rPr lang="en-US" sz="2400" smtClean="0"/>
              <a:t>People thought that buying an indulgence would get them into heaven.</a:t>
            </a:r>
          </a:p>
          <a:p>
            <a:pPr eaLnBrk="1" hangingPunct="1"/>
            <a:r>
              <a:rPr lang="en-US" sz="2400" smtClean="0"/>
              <a:t>What caused Luther’s ideas to spread throughout Germany?</a:t>
            </a:r>
          </a:p>
          <a:p>
            <a:pPr eaLnBrk="1" hangingPunct="1"/>
            <a:r>
              <a:rPr lang="en-US" sz="2400" smtClean="0"/>
              <a:t>Someone had Luther’s words printed.</a:t>
            </a:r>
          </a:p>
        </p:txBody>
      </p:sp>
      <p:pic>
        <p:nvPicPr>
          <p:cNvPr id="15364" name="Picture 3" descr="question-ma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572000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Reformation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Luther launches the </a:t>
            </a:r>
            <a:r>
              <a:rPr lang="en-US" b="1" dirty="0" smtClean="0"/>
              <a:t>Reformation</a:t>
            </a:r>
          </a:p>
          <a:p>
            <a:pPr lvl="1" eaLnBrk="1" hangingPunct="1"/>
            <a:r>
              <a:rPr lang="en-US" dirty="0" smtClean="0"/>
              <a:t>A movement for religious reform</a:t>
            </a:r>
          </a:p>
          <a:p>
            <a:pPr eaLnBrk="1" hangingPunct="1"/>
            <a:r>
              <a:rPr lang="en-US" dirty="0" smtClean="0"/>
              <a:t>Reformation rejects pope’s authority</a:t>
            </a:r>
          </a:p>
        </p:txBody>
      </p:sp>
      <p:pic>
        <p:nvPicPr>
          <p:cNvPr id="16388" name="Picture 5" descr="Pop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971800"/>
            <a:ext cx="14414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Luther’s Teachings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People can win salvation by faith in God’s gift of forgiveness.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/>
              <a:t>The Church taught that faith and “good works” were needed for salvation.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Christian teachings must be based on the Bible, not the pope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All people with faith are equal, can interpret Bible without priests</a:t>
            </a:r>
          </a:p>
        </p:txBody>
      </p:sp>
      <p:pic>
        <p:nvPicPr>
          <p:cNvPr id="17412" name="Content Placeholder 9" descr="Monk Reading Bible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2590800"/>
            <a:ext cx="2281238" cy="2209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735</TotalTime>
  <Words>893</Words>
  <Application>Microsoft Office PowerPoint</Application>
  <PresentationFormat>On-screen Show (4:3)</PresentationFormat>
  <Paragraphs>131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Tahoma</vt:lpstr>
      <vt:lpstr>Trebuchet MS</vt:lpstr>
      <vt:lpstr>Wingdings</vt:lpstr>
      <vt:lpstr>Wingdings 2</vt:lpstr>
      <vt:lpstr>Opulent</vt:lpstr>
      <vt:lpstr>Luther Leads the Reformation</vt:lpstr>
      <vt:lpstr>Why Reformation?</vt:lpstr>
      <vt:lpstr>No surprises here, but…</vt:lpstr>
      <vt:lpstr>Early reformers</vt:lpstr>
      <vt:lpstr>And so it begins…</vt:lpstr>
      <vt:lpstr>PowerPoint Presentation</vt:lpstr>
      <vt:lpstr>Questions for you…</vt:lpstr>
      <vt:lpstr>Reformation</vt:lpstr>
      <vt:lpstr>Luther’s Teachings</vt:lpstr>
      <vt:lpstr>The response</vt:lpstr>
      <vt:lpstr>Emperor’s effort</vt:lpstr>
      <vt:lpstr>Emperor’s effort</vt:lpstr>
      <vt:lpstr>The Peasants’ Revolt</vt:lpstr>
      <vt:lpstr>Germany at War</vt:lpstr>
      <vt:lpstr>Protestantism</vt:lpstr>
      <vt:lpstr>Henry VIII</vt:lpstr>
      <vt:lpstr>England Becomes Protestant</vt:lpstr>
      <vt:lpstr>The Reformation Parliament</vt:lpstr>
      <vt:lpstr>Good Idea Henry</vt:lpstr>
      <vt:lpstr>Another Question for You…</vt:lpstr>
      <vt:lpstr>Second Wife</vt:lpstr>
      <vt:lpstr>Third Wife</vt:lpstr>
      <vt:lpstr>Fourth Wife</vt:lpstr>
      <vt:lpstr>Fifth Wife</vt:lpstr>
      <vt:lpstr>Sixth and Last Wife</vt:lpstr>
      <vt:lpstr>Consequences of Henry’s Changes</vt:lpstr>
      <vt:lpstr>After Henry VIII</vt:lpstr>
      <vt:lpstr>Elizabeth Restores Protestantism</vt:lpstr>
      <vt:lpstr>Elizabeth Faces Other Challenges</vt:lpstr>
      <vt:lpstr>Spanish Armada</vt:lpstr>
    </vt:vector>
  </TitlesOfParts>
  <Company>CCSD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Luther Leads the Reformation</dc:title>
  <dc:creator>ELIZABETH CAIN</dc:creator>
  <cp:lastModifiedBy>OLIVIA THATCHER</cp:lastModifiedBy>
  <cp:revision>35</cp:revision>
  <dcterms:created xsi:type="dcterms:W3CDTF">2007-04-23T13:40:04Z</dcterms:created>
  <dcterms:modified xsi:type="dcterms:W3CDTF">2016-09-28T21:15:21Z</dcterms:modified>
</cp:coreProperties>
</file>