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69" r:id="rId7"/>
    <p:sldId id="270" r:id="rId8"/>
    <p:sldId id="271" r:id="rId9"/>
    <p:sldId id="257" r:id="rId10"/>
    <p:sldId id="262" r:id="rId11"/>
    <p:sldId id="258" r:id="rId12"/>
    <p:sldId id="263" r:id="rId13"/>
    <p:sldId id="264" r:id="rId14"/>
    <p:sldId id="272" r:id="rId15"/>
    <p:sldId id="260"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8/31/2016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8/31/2016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8/31/2016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Standard 1.2- Explain the impact of the Crusades and the Renaissance on European exploration, including the significance of humanism, the revival of learning, and the transfer of knowledge about sailing and ancient philosophy from the Arabs to the Europeans. </a:t>
            </a:r>
            <a:endParaRPr lang="en-US" dirty="0"/>
          </a:p>
        </p:txBody>
      </p:sp>
      <p:pic>
        <p:nvPicPr>
          <p:cNvPr id="1026" name="Picture 2" descr="Image result for 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0" y="183635"/>
            <a:ext cx="5759566" cy="35769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060" y="5069464"/>
            <a:ext cx="11471565" cy="1739347"/>
          </a:xfrm>
        </p:spPr>
        <p:txBody>
          <a:bodyPr>
            <a:normAutofit fontScale="90000"/>
          </a:bodyPr>
          <a:lstStyle/>
          <a:p>
            <a:r>
              <a:rPr lang="en-US" dirty="0" smtClean="0"/>
              <a:t/>
            </a:r>
            <a:br>
              <a:rPr lang="en-US" dirty="0" smtClean="0"/>
            </a:br>
            <a:r>
              <a:rPr lang="en-US" b="1" dirty="0" smtClean="0">
                <a:solidFill>
                  <a:srgbClr val="C00000"/>
                </a:solidFill>
              </a:rPr>
              <a:t>The Crusades and the middle ages</a:t>
            </a: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4" name="Picture 3"/>
          <p:cNvPicPr>
            <a:picLocks noChangeAspect="1"/>
          </p:cNvPicPr>
          <p:nvPr/>
        </p:nvPicPr>
        <p:blipFill>
          <a:blip r:embed="rId3"/>
          <a:stretch>
            <a:fillRect/>
          </a:stretch>
        </p:blipFill>
        <p:spPr>
          <a:xfrm>
            <a:off x="5988743" y="565227"/>
            <a:ext cx="5809615" cy="2894416"/>
          </a:xfrm>
          <a:prstGeom prst="rect">
            <a:avLst/>
          </a:prstGeom>
        </p:spPr>
      </p:pic>
    </p:spTree>
    <p:extLst>
      <p:ext uri="{BB962C8B-B14F-4D97-AF65-F5344CB8AC3E}">
        <p14:creationId xmlns:p14="http://schemas.microsoft.com/office/powerpoint/2010/main" val="250332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Renewal of Faith</a:t>
            </a:r>
            <a:endParaRPr lang="en-US" b="1" dirty="0"/>
          </a:p>
        </p:txBody>
      </p:sp>
      <p:sp>
        <p:nvSpPr>
          <p:cNvPr id="3" name="Content Placeholder 2"/>
          <p:cNvSpPr>
            <a:spLocks noGrp="1"/>
          </p:cNvSpPr>
          <p:nvPr>
            <p:ph idx="1"/>
          </p:nvPr>
        </p:nvSpPr>
        <p:spPr/>
        <p:txBody>
          <a:bodyPr/>
          <a:lstStyle/>
          <a:p>
            <a:r>
              <a:rPr lang="en-US" dirty="0" smtClean="0"/>
              <a:t>Church reform- reorganization of church structure</a:t>
            </a:r>
          </a:p>
          <a:p>
            <a:r>
              <a:rPr lang="en-US" dirty="0" smtClean="0"/>
              <a:t>Group that made church law (Curia)</a:t>
            </a:r>
          </a:p>
          <a:p>
            <a:r>
              <a:rPr lang="en-US" dirty="0" smtClean="0"/>
              <a:t>Friars- new church group. Traveled place to place to spread Church ideas.</a:t>
            </a:r>
          </a:p>
          <a:p>
            <a:r>
              <a:rPr lang="en-US" dirty="0" smtClean="0"/>
              <a:t>Europe begins to build magnificent Cathedrals- Gothic style</a:t>
            </a:r>
          </a:p>
          <a:p>
            <a:r>
              <a:rPr lang="en-US" dirty="0" smtClean="0"/>
              <a:t>And finally- renewed faith led to war…</a:t>
            </a:r>
            <a:endParaRPr lang="en-US" dirty="0"/>
          </a:p>
        </p:txBody>
      </p:sp>
      <p:pic>
        <p:nvPicPr>
          <p:cNvPr id="4" name="Picture 3"/>
          <p:cNvPicPr>
            <a:picLocks noChangeAspect="1"/>
          </p:cNvPicPr>
          <p:nvPr/>
        </p:nvPicPr>
        <p:blipFill>
          <a:blip r:embed="rId2"/>
          <a:stretch>
            <a:fillRect/>
          </a:stretch>
        </p:blipFill>
        <p:spPr>
          <a:xfrm>
            <a:off x="6206543" y="3939192"/>
            <a:ext cx="5139743" cy="2806570"/>
          </a:xfrm>
          <a:prstGeom prst="rect">
            <a:avLst/>
          </a:prstGeom>
        </p:spPr>
      </p:pic>
      <p:pic>
        <p:nvPicPr>
          <p:cNvPr id="5" name="Picture 4"/>
          <p:cNvPicPr>
            <a:picLocks noChangeAspect="1"/>
          </p:cNvPicPr>
          <p:nvPr/>
        </p:nvPicPr>
        <p:blipFill>
          <a:blip r:embed="rId3"/>
          <a:stretch>
            <a:fillRect/>
          </a:stretch>
        </p:blipFill>
        <p:spPr>
          <a:xfrm>
            <a:off x="7632543" y="284176"/>
            <a:ext cx="3971320" cy="2642733"/>
          </a:xfrm>
          <a:prstGeom prst="rect">
            <a:avLst/>
          </a:prstGeom>
        </p:spPr>
      </p:pic>
      <p:pic>
        <p:nvPicPr>
          <p:cNvPr id="6" name="Picture 5"/>
          <p:cNvPicPr>
            <a:picLocks noChangeAspect="1"/>
          </p:cNvPicPr>
          <p:nvPr/>
        </p:nvPicPr>
        <p:blipFill>
          <a:blip r:embed="rId4"/>
          <a:stretch>
            <a:fillRect/>
          </a:stretch>
        </p:blipFill>
        <p:spPr>
          <a:xfrm>
            <a:off x="1436885" y="4401167"/>
            <a:ext cx="2267846" cy="2456833"/>
          </a:xfrm>
          <a:prstGeom prst="rect">
            <a:avLst/>
          </a:prstGeom>
        </p:spPr>
      </p:pic>
    </p:spTree>
    <p:extLst>
      <p:ext uri="{BB962C8B-B14F-4D97-AF65-F5344CB8AC3E}">
        <p14:creationId xmlns:p14="http://schemas.microsoft.com/office/powerpoint/2010/main" val="2631847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crusades?</a:t>
            </a:r>
            <a:endParaRPr lang="en-US" dirty="0"/>
          </a:p>
        </p:txBody>
      </p:sp>
      <p:sp>
        <p:nvSpPr>
          <p:cNvPr id="3" name="Content Placeholder 2"/>
          <p:cNvSpPr>
            <a:spLocks noGrp="1"/>
          </p:cNvSpPr>
          <p:nvPr>
            <p:ph idx="1"/>
          </p:nvPr>
        </p:nvSpPr>
        <p:spPr>
          <a:xfrm>
            <a:off x="1202919" y="2011680"/>
            <a:ext cx="5648642" cy="4206240"/>
          </a:xfrm>
        </p:spPr>
        <p:txBody>
          <a:bodyPr/>
          <a:lstStyle/>
          <a:p>
            <a:r>
              <a:rPr lang="en-US" dirty="0" smtClean="0"/>
              <a:t>1093- Beginning of Crusades</a:t>
            </a:r>
          </a:p>
          <a:p>
            <a:r>
              <a:rPr lang="en-US" dirty="0" smtClean="0"/>
              <a:t>Byzantine emperor asked for help against Muslim Turks who were threatening Constantinople.  </a:t>
            </a:r>
          </a:p>
          <a:p>
            <a:r>
              <a:rPr lang="en-US" dirty="0" smtClean="0"/>
              <a:t>Pope urges leaders of Western Europe to begin holy war.</a:t>
            </a:r>
          </a:p>
          <a:p>
            <a:r>
              <a:rPr lang="en-US" dirty="0" smtClean="0"/>
              <a:t>Christians- gain control of Jerusalem and the rest of the Holy Land!</a:t>
            </a:r>
          </a:p>
          <a:p>
            <a:r>
              <a:rPr lang="en-US" dirty="0" smtClean="0"/>
              <a:t>First of several crusades over the next 200 years. </a:t>
            </a:r>
            <a:endParaRPr lang="en-US" dirty="0"/>
          </a:p>
        </p:txBody>
      </p:sp>
      <p:pic>
        <p:nvPicPr>
          <p:cNvPr id="4" name="Picture 3"/>
          <p:cNvPicPr>
            <a:picLocks noChangeAspect="1"/>
          </p:cNvPicPr>
          <p:nvPr/>
        </p:nvPicPr>
        <p:blipFill>
          <a:blip r:embed="rId2"/>
          <a:stretch>
            <a:fillRect/>
          </a:stretch>
        </p:blipFill>
        <p:spPr>
          <a:xfrm>
            <a:off x="6718144" y="2467690"/>
            <a:ext cx="4950329" cy="3294219"/>
          </a:xfrm>
          <a:prstGeom prst="rect">
            <a:avLst/>
          </a:prstGeom>
        </p:spPr>
      </p:pic>
    </p:spTree>
    <p:extLst>
      <p:ext uri="{BB962C8B-B14F-4D97-AF65-F5344CB8AC3E}">
        <p14:creationId xmlns:p14="http://schemas.microsoft.com/office/powerpoint/2010/main" val="281705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fighting?</a:t>
            </a:r>
            <a:endParaRPr lang="en-US" dirty="0"/>
          </a:p>
        </p:txBody>
      </p:sp>
      <p:sp>
        <p:nvSpPr>
          <p:cNvPr id="3" name="Content Placeholder 2"/>
          <p:cNvSpPr>
            <a:spLocks noGrp="1"/>
          </p:cNvSpPr>
          <p:nvPr>
            <p:ph idx="1"/>
          </p:nvPr>
        </p:nvSpPr>
        <p:spPr/>
        <p:txBody>
          <a:bodyPr/>
          <a:lstStyle/>
          <a:p>
            <a:r>
              <a:rPr lang="en-US" dirty="0" smtClean="0"/>
              <a:t>Knights and common people.</a:t>
            </a:r>
          </a:p>
          <a:p>
            <a:r>
              <a:rPr lang="en-US" dirty="0" smtClean="0"/>
              <a:t>Knights- trained for fighting and </a:t>
            </a:r>
            <a:r>
              <a:rPr lang="en-US" b="1" u="sng" dirty="0" smtClean="0"/>
              <a:t>chivalry</a:t>
            </a:r>
          </a:p>
          <a:p>
            <a:r>
              <a:rPr lang="en-US" dirty="0" smtClean="0"/>
              <a:t>Some common people joined due to  deep religious feeling. </a:t>
            </a:r>
            <a:endParaRPr lang="en-US" dirty="0"/>
          </a:p>
        </p:txBody>
      </p:sp>
      <p:pic>
        <p:nvPicPr>
          <p:cNvPr id="4" name="Picture 3"/>
          <p:cNvPicPr>
            <a:picLocks noChangeAspect="1"/>
          </p:cNvPicPr>
          <p:nvPr/>
        </p:nvPicPr>
        <p:blipFill>
          <a:blip r:embed="rId2"/>
          <a:stretch>
            <a:fillRect/>
          </a:stretch>
        </p:blipFill>
        <p:spPr>
          <a:xfrm>
            <a:off x="7154615" y="467959"/>
            <a:ext cx="3672597" cy="2391151"/>
          </a:xfrm>
          <a:prstGeom prst="rect">
            <a:avLst/>
          </a:prstGeom>
        </p:spPr>
      </p:pic>
      <p:pic>
        <p:nvPicPr>
          <p:cNvPr id="5" name="Picture 4"/>
          <p:cNvPicPr>
            <a:picLocks noChangeAspect="1"/>
          </p:cNvPicPr>
          <p:nvPr/>
        </p:nvPicPr>
        <p:blipFill>
          <a:blip r:embed="rId3"/>
          <a:stretch>
            <a:fillRect/>
          </a:stretch>
        </p:blipFill>
        <p:spPr>
          <a:xfrm>
            <a:off x="722691" y="3481454"/>
            <a:ext cx="3527338" cy="3219777"/>
          </a:xfrm>
          <a:prstGeom prst="rect">
            <a:avLst/>
          </a:prstGeom>
        </p:spPr>
      </p:pic>
      <p:pic>
        <p:nvPicPr>
          <p:cNvPr id="6" name="Picture 5"/>
          <p:cNvPicPr>
            <a:picLocks noChangeAspect="1"/>
          </p:cNvPicPr>
          <p:nvPr/>
        </p:nvPicPr>
        <p:blipFill>
          <a:blip r:embed="rId4"/>
          <a:stretch>
            <a:fillRect/>
          </a:stretch>
        </p:blipFill>
        <p:spPr>
          <a:xfrm>
            <a:off x="6446950" y="3524023"/>
            <a:ext cx="3701602" cy="3177208"/>
          </a:xfrm>
          <a:prstGeom prst="rect">
            <a:avLst/>
          </a:prstGeom>
        </p:spPr>
      </p:pic>
    </p:spTree>
    <p:extLst>
      <p:ext uri="{BB962C8B-B14F-4D97-AF65-F5344CB8AC3E}">
        <p14:creationId xmlns:p14="http://schemas.microsoft.com/office/powerpoint/2010/main" val="210390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Crusades</a:t>
            </a:r>
            <a:endParaRPr lang="en-US" dirty="0"/>
          </a:p>
        </p:txBody>
      </p:sp>
      <p:sp>
        <p:nvSpPr>
          <p:cNvPr id="3" name="Content Placeholder 2"/>
          <p:cNvSpPr>
            <a:spLocks noGrp="1"/>
          </p:cNvSpPr>
          <p:nvPr>
            <p:ph idx="1"/>
          </p:nvPr>
        </p:nvSpPr>
        <p:spPr/>
        <p:txBody>
          <a:bodyPr/>
          <a:lstStyle/>
          <a:p>
            <a:r>
              <a:rPr lang="en-US" dirty="0" smtClean="0"/>
              <a:t>Begun in 1096- badly organized</a:t>
            </a:r>
          </a:p>
          <a:p>
            <a:r>
              <a:rPr lang="en-US" dirty="0" smtClean="0"/>
              <a:t>Crusaders succeeded in capturing some of Holy Land including Jerusalem! </a:t>
            </a:r>
          </a:p>
          <a:p>
            <a:r>
              <a:rPr lang="en-US" dirty="0" smtClean="0"/>
              <a:t>2</a:t>
            </a:r>
            <a:r>
              <a:rPr lang="en-US" baseline="30000" dirty="0" smtClean="0"/>
              <a:t>nd</a:t>
            </a:r>
            <a:r>
              <a:rPr lang="en-US" dirty="0" smtClean="0"/>
              <a:t> and 3</a:t>
            </a:r>
            <a:r>
              <a:rPr lang="en-US" baseline="30000" dirty="0" smtClean="0"/>
              <a:t>rd</a:t>
            </a:r>
            <a:r>
              <a:rPr lang="en-US" dirty="0" smtClean="0"/>
              <a:t> Crusades- Muslims win back some of the Holy </a:t>
            </a:r>
            <a:r>
              <a:rPr lang="en-US" dirty="0"/>
              <a:t>L</a:t>
            </a:r>
            <a:r>
              <a:rPr lang="en-US" dirty="0" smtClean="0"/>
              <a:t>and and other Crusades follow to try to once again recapture it. </a:t>
            </a:r>
          </a:p>
          <a:p>
            <a:r>
              <a:rPr lang="en-US" dirty="0" smtClean="0"/>
              <a:t>4</a:t>
            </a:r>
            <a:r>
              <a:rPr lang="en-US" baseline="30000" dirty="0" smtClean="0"/>
              <a:t>th</a:t>
            </a:r>
            <a:r>
              <a:rPr lang="en-US" dirty="0" smtClean="0"/>
              <a:t> (Final) Crusade- Ended in disaster</a:t>
            </a:r>
          </a:p>
          <a:p>
            <a:pPr lvl="1"/>
            <a:r>
              <a:rPr lang="en-US" dirty="0" smtClean="0"/>
              <a:t>Western army attacked Byzantine Empire instead of Muslims. </a:t>
            </a:r>
          </a:p>
          <a:p>
            <a:pPr lvl="1"/>
            <a:r>
              <a:rPr lang="en-US" dirty="0" smtClean="0"/>
              <a:t>1204- Crusaders loot and take Constantinople </a:t>
            </a:r>
          </a:p>
          <a:p>
            <a:pPr lvl="1"/>
            <a:r>
              <a:rPr lang="en-US" dirty="0" smtClean="0"/>
              <a:t>This leads to a lasting split between western and eastern Christian churches. </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8453907" y="0"/>
            <a:ext cx="1981200" cy="2305050"/>
          </a:xfrm>
          <a:prstGeom prst="rect">
            <a:avLst/>
          </a:prstGeom>
        </p:spPr>
      </p:pic>
    </p:spTree>
    <p:extLst>
      <p:ext uri="{BB962C8B-B14F-4D97-AF65-F5344CB8AC3E}">
        <p14:creationId xmlns:p14="http://schemas.microsoft.com/office/powerpoint/2010/main" val="137751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587" y="95250"/>
            <a:ext cx="11934825" cy="6667500"/>
          </a:xfrm>
          <a:prstGeom prst="rect">
            <a:avLst/>
          </a:prstGeom>
        </p:spPr>
      </p:pic>
    </p:spTree>
    <p:extLst>
      <p:ext uri="{BB962C8B-B14F-4D97-AF65-F5344CB8AC3E}">
        <p14:creationId xmlns:p14="http://schemas.microsoft.com/office/powerpoint/2010/main" val="374904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Crusade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8154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the Crusades</a:t>
            </a:r>
            <a:endParaRPr lang="en-US" dirty="0"/>
          </a:p>
        </p:txBody>
      </p:sp>
      <p:sp>
        <p:nvSpPr>
          <p:cNvPr id="5" name="Rectangle 4"/>
          <p:cNvSpPr/>
          <p:nvPr/>
        </p:nvSpPr>
        <p:spPr>
          <a:xfrm>
            <a:off x="1000260" y="2213406"/>
            <a:ext cx="7796010" cy="3785652"/>
          </a:xfrm>
          <a:prstGeom prst="rect">
            <a:avLst/>
          </a:prstGeom>
        </p:spPr>
        <p:txBody>
          <a:bodyPr wrap="square">
            <a:spAutoFit/>
          </a:bodyPr>
          <a:lstStyle/>
          <a:p>
            <a:r>
              <a:rPr lang="en-US" sz="2000" dirty="0" smtClean="0"/>
              <a:t>1.Byzantine </a:t>
            </a:r>
            <a:r>
              <a:rPr lang="en-US" sz="2000" dirty="0"/>
              <a:t>Empire is weakened</a:t>
            </a:r>
          </a:p>
          <a:p>
            <a:r>
              <a:rPr lang="en-US" sz="2000" dirty="0" smtClean="0"/>
              <a:t>2. Pope’s </a:t>
            </a:r>
            <a:r>
              <a:rPr lang="en-US" sz="2000" dirty="0"/>
              <a:t>power declines</a:t>
            </a:r>
          </a:p>
          <a:p>
            <a:r>
              <a:rPr lang="en-US" sz="2000" dirty="0" smtClean="0"/>
              <a:t>3. Power </a:t>
            </a:r>
            <a:r>
              <a:rPr lang="en-US" sz="2000" dirty="0"/>
              <a:t>of feudal lord weakens</a:t>
            </a:r>
          </a:p>
          <a:p>
            <a:r>
              <a:rPr lang="en-US" sz="2000" dirty="0" smtClean="0"/>
              <a:t>4. Kings </a:t>
            </a:r>
            <a:r>
              <a:rPr lang="en-US" sz="2000" dirty="0"/>
              <a:t>become stronger</a:t>
            </a:r>
          </a:p>
          <a:p>
            <a:r>
              <a:rPr lang="en-US" sz="2000" dirty="0" smtClean="0"/>
              <a:t>5. Many </a:t>
            </a:r>
            <a:r>
              <a:rPr lang="en-US" sz="2000" dirty="0"/>
              <a:t>knights die</a:t>
            </a:r>
          </a:p>
          <a:p>
            <a:r>
              <a:rPr lang="en-US" sz="2000" dirty="0" smtClean="0"/>
              <a:t>6. Religious </a:t>
            </a:r>
            <a:r>
              <a:rPr lang="en-US" sz="2000" dirty="0"/>
              <a:t>intolerance grows.</a:t>
            </a:r>
          </a:p>
          <a:p>
            <a:r>
              <a:rPr lang="en-US" sz="2000" dirty="0" smtClean="0"/>
              <a:t>7. Italian </a:t>
            </a:r>
            <a:r>
              <a:rPr lang="en-US" sz="2000" dirty="0"/>
              <a:t>cities expand trade and grow rich</a:t>
            </a:r>
          </a:p>
          <a:p>
            <a:r>
              <a:rPr lang="en-US" sz="2000" dirty="0" smtClean="0"/>
              <a:t>8. Muslims </a:t>
            </a:r>
            <a:r>
              <a:rPr lang="en-US" sz="2000" dirty="0"/>
              <a:t>increasingly distrust Christians.</a:t>
            </a:r>
          </a:p>
          <a:p>
            <a:r>
              <a:rPr lang="en-US" sz="2000" dirty="0" smtClean="0"/>
              <a:t>9. Trade </a:t>
            </a:r>
            <a:r>
              <a:rPr lang="en-US" sz="2000" dirty="0"/>
              <a:t>grows between Europe and the Middle East</a:t>
            </a:r>
          </a:p>
          <a:p>
            <a:r>
              <a:rPr lang="en-US" sz="2000" dirty="0" smtClean="0"/>
              <a:t>10. European </a:t>
            </a:r>
            <a:r>
              <a:rPr lang="en-US" sz="2000" dirty="0"/>
              <a:t>technology improves as Crusaders learn from Muslims.</a:t>
            </a:r>
          </a:p>
          <a:p>
            <a:r>
              <a:rPr lang="en-US" sz="2000" dirty="0" smtClean="0"/>
              <a:t>11. For </a:t>
            </a:r>
            <a:r>
              <a:rPr lang="en-US" sz="2000" dirty="0"/>
              <a:t>Jews in Europe, the Crusades were a time of increased persecution</a:t>
            </a:r>
          </a:p>
        </p:txBody>
      </p:sp>
      <p:pic>
        <p:nvPicPr>
          <p:cNvPr id="6" name="Picture 5"/>
          <p:cNvPicPr>
            <a:picLocks noChangeAspect="1"/>
          </p:cNvPicPr>
          <p:nvPr/>
        </p:nvPicPr>
        <p:blipFill>
          <a:blip r:embed="rId2"/>
          <a:stretch>
            <a:fillRect/>
          </a:stretch>
        </p:blipFill>
        <p:spPr>
          <a:xfrm>
            <a:off x="7637172" y="190231"/>
            <a:ext cx="4301542" cy="4830434"/>
          </a:xfrm>
          <a:prstGeom prst="rect">
            <a:avLst/>
          </a:prstGeom>
        </p:spPr>
      </p:pic>
    </p:spTree>
    <p:extLst>
      <p:ext uri="{BB962C8B-B14F-4D97-AF65-F5344CB8AC3E}">
        <p14:creationId xmlns:p14="http://schemas.microsoft.com/office/powerpoint/2010/main" val="2085716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The Great Schism and the Byzantine empire</a:t>
            </a:r>
            <a:endParaRPr lang="en-US" dirty="0"/>
          </a:p>
        </p:txBody>
      </p:sp>
      <p:sp>
        <p:nvSpPr>
          <p:cNvPr id="3" name="Content Placeholder 2"/>
          <p:cNvSpPr>
            <a:spLocks noGrp="1"/>
          </p:cNvSpPr>
          <p:nvPr>
            <p:ph idx="1"/>
          </p:nvPr>
        </p:nvSpPr>
        <p:spPr/>
        <p:txBody>
          <a:bodyPr/>
          <a:lstStyle/>
          <a:p>
            <a:r>
              <a:rPr lang="en-US" dirty="0" smtClean="0"/>
              <a:t>What is going on with the Church?</a:t>
            </a:r>
          </a:p>
          <a:p>
            <a:r>
              <a:rPr lang="en-US" dirty="0" smtClean="0"/>
              <a:t>300 AD- Roman emperor Constantine moves capital of Roman Empire from Rome to the East. </a:t>
            </a:r>
          </a:p>
          <a:p>
            <a:r>
              <a:rPr lang="en-US" dirty="0" smtClean="0"/>
              <a:t>Creates </a:t>
            </a:r>
            <a:r>
              <a:rPr lang="en-US" u="sng" dirty="0" smtClean="0"/>
              <a:t>Constantinople</a:t>
            </a:r>
            <a:r>
              <a:rPr lang="en-US" dirty="0" smtClean="0"/>
              <a:t> (modern-day city of Istanbul in the country of Turkey)</a:t>
            </a:r>
          </a:p>
          <a:p>
            <a:r>
              <a:rPr lang="en-US" dirty="0" smtClean="0"/>
              <a:t>Roman Empire officially divided into East and West in 395 CE</a:t>
            </a:r>
          </a:p>
          <a:p>
            <a:r>
              <a:rPr lang="en-US" dirty="0" smtClean="0"/>
              <a:t>Western Roman Empire falls by 476CE (dates vary)</a:t>
            </a:r>
          </a:p>
          <a:p>
            <a:endParaRPr lang="en-US" dirty="0" smtClean="0"/>
          </a:p>
          <a:p>
            <a:pPr marL="0" indent="0">
              <a:buNone/>
            </a:pPr>
            <a:r>
              <a:rPr lang="en-US" dirty="0"/>
              <a:t> </a:t>
            </a: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432161" y="4114800"/>
            <a:ext cx="3540898" cy="2665927"/>
          </a:xfrm>
          <a:prstGeom prst="rect">
            <a:avLst/>
          </a:prstGeom>
        </p:spPr>
      </p:pic>
    </p:spTree>
    <p:extLst>
      <p:ext uri="{BB962C8B-B14F-4D97-AF65-F5344CB8AC3E}">
        <p14:creationId xmlns:p14="http://schemas.microsoft.com/office/powerpoint/2010/main" val="72547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Schism- 1054</a:t>
            </a:r>
            <a:endParaRPr lang="en-US" dirty="0"/>
          </a:p>
        </p:txBody>
      </p:sp>
      <p:sp>
        <p:nvSpPr>
          <p:cNvPr id="3" name="Content Placeholder 2"/>
          <p:cNvSpPr>
            <a:spLocks noGrp="1"/>
          </p:cNvSpPr>
          <p:nvPr>
            <p:ph idx="1"/>
          </p:nvPr>
        </p:nvSpPr>
        <p:spPr>
          <a:xfrm>
            <a:off x="340034" y="2011680"/>
            <a:ext cx="7773655" cy="4620940"/>
          </a:xfrm>
        </p:spPr>
        <p:txBody>
          <a:bodyPr/>
          <a:lstStyle/>
          <a:p>
            <a:pPr marL="0" indent="0">
              <a:buNone/>
            </a:pPr>
            <a:r>
              <a:rPr lang="en-US" dirty="0" smtClean="0"/>
              <a:t>What were the major differences between the Eastern and Western Roman Empires?</a:t>
            </a:r>
          </a:p>
          <a:p>
            <a:r>
              <a:rPr lang="en-US" dirty="0" smtClean="0"/>
              <a:t>East- develops a unique culture (spoke Greek instead of Latin etc.)</a:t>
            </a:r>
          </a:p>
          <a:p>
            <a:r>
              <a:rPr lang="en-US" dirty="0" smtClean="0"/>
              <a:t>Belonged to the Greek </a:t>
            </a:r>
            <a:r>
              <a:rPr lang="en-US" dirty="0"/>
              <a:t>O</a:t>
            </a:r>
            <a:r>
              <a:rPr lang="en-US" dirty="0" smtClean="0"/>
              <a:t>rthodox church (did not follow the Catholic Church or the Pope)</a:t>
            </a:r>
          </a:p>
          <a:p>
            <a:r>
              <a:rPr lang="en-US" dirty="0" smtClean="0"/>
              <a:t>1054- Split becomes permanent</a:t>
            </a:r>
          </a:p>
          <a:p>
            <a:r>
              <a:rPr lang="en-US" dirty="0" smtClean="0"/>
              <a:t>Byzantine Empire expands and Russians begin practicing the Orthodox religion. </a:t>
            </a:r>
            <a:endParaRPr lang="en-US" dirty="0"/>
          </a:p>
        </p:txBody>
      </p:sp>
      <p:pic>
        <p:nvPicPr>
          <p:cNvPr id="4" name="Picture 3"/>
          <p:cNvPicPr>
            <a:picLocks noChangeAspect="1"/>
          </p:cNvPicPr>
          <p:nvPr/>
        </p:nvPicPr>
        <p:blipFill>
          <a:blip r:embed="rId2"/>
          <a:stretch>
            <a:fillRect/>
          </a:stretch>
        </p:blipFill>
        <p:spPr>
          <a:xfrm>
            <a:off x="8063494" y="2840508"/>
            <a:ext cx="3843174" cy="2671649"/>
          </a:xfrm>
          <a:prstGeom prst="rect">
            <a:avLst/>
          </a:prstGeom>
        </p:spPr>
      </p:pic>
    </p:spTree>
    <p:extLst>
      <p:ext uri="{BB962C8B-B14F-4D97-AF65-F5344CB8AC3E}">
        <p14:creationId xmlns:p14="http://schemas.microsoft.com/office/powerpoint/2010/main" val="11427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Europe? The Middle Ages? The Dark Ages? The Age of Faith?</a:t>
            </a:r>
            <a:endParaRPr lang="en-US" dirty="0"/>
          </a:p>
        </p:txBody>
      </p:sp>
      <p:sp>
        <p:nvSpPr>
          <p:cNvPr id="3" name="Content Placeholder 2"/>
          <p:cNvSpPr>
            <a:spLocks noGrp="1"/>
          </p:cNvSpPr>
          <p:nvPr>
            <p:ph idx="1"/>
          </p:nvPr>
        </p:nvSpPr>
        <p:spPr/>
        <p:txBody>
          <a:bodyPr/>
          <a:lstStyle/>
          <a:p>
            <a:r>
              <a:rPr lang="en-US" dirty="0" smtClean="0"/>
              <a:t>Which of the above best describe the time period we are about to discuss?</a:t>
            </a:r>
          </a:p>
          <a:p>
            <a:pPr lvl="1"/>
            <a:r>
              <a:rPr lang="en-US" dirty="0" smtClean="0"/>
              <a:t>Let’s take a look at some images…</a:t>
            </a:r>
            <a:endParaRPr lang="en-US" dirty="0"/>
          </a:p>
        </p:txBody>
      </p:sp>
      <p:pic>
        <p:nvPicPr>
          <p:cNvPr id="4" name="Picture 3"/>
          <p:cNvPicPr>
            <a:picLocks noChangeAspect="1"/>
          </p:cNvPicPr>
          <p:nvPr/>
        </p:nvPicPr>
        <p:blipFill>
          <a:blip r:embed="rId2"/>
          <a:stretch>
            <a:fillRect/>
          </a:stretch>
        </p:blipFill>
        <p:spPr>
          <a:xfrm>
            <a:off x="340034" y="2760104"/>
            <a:ext cx="5295900" cy="3943350"/>
          </a:xfrm>
          <a:prstGeom prst="rect">
            <a:avLst/>
          </a:prstGeom>
        </p:spPr>
      </p:pic>
      <p:pic>
        <p:nvPicPr>
          <p:cNvPr id="5" name="Picture 4"/>
          <p:cNvPicPr>
            <a:picLocks noChangeAspect="1"/>
          </p:cNvPicPr>
          <p:nvPr/>
        </p:nvPicPr>
        <p:blipFill>
          <a:blip r:embed="rId3"/>
          <a:stretch>
            <a:fillRect/>
          </a:stretch>
        </p:blipFill>
        <p:spPr>
          <a:xfrm>
            <a:off x="6001622" y="2600458"/>
            <a:ext cx="6053247" cy="1971541"/>
          </a:xfrm>
          <a:prstGeom prst="rect">
            <a:avLst/>
          </a:prstGeom>
        </p:spPr>
      </p:pic>
      <p:pic>
        <p:nvPicPr>
          <p:cNvPr id="6" name="Picture 5"/>
          <p:cNvPicPr>
            <a:picLocks noChangeAspect="1"/>
          </p:cNvPicPr>
          <p:nvPr/>
        </p:nvPicPr>
        <p:blipFill>
          <a:blip r:embed="rId4"/>
          <a:stretch>
            <a:fillRect/>
          </a:stretch>
        </p:blipFill>
        <p:spPr>
          <a:xfrm>
            <a:off x="7488661" y="4598622"/>
            <a:ext cx="2260645" cy="2247347"/>
          </a:xfrm>
          <a:prstGeom prst="rect">
            <a:avLst/>
          </a:prstGeom>
        </p:spPr>
      </p:pic>
    </p:spTree>
    <p:extLst>
      <p:ext uri="{BB962C8B-B14F-4D97-AF65-F5344CB8AC3E}">
        <p14:creationId xmlns:p14="http://schemas.microsoft.com/office/powerpoint/2010/main" val="256971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04552" y="284176"/>
            <a:ext cx="10200068" cy="6534152"/>
          </a:xfrm>
          <a:prstGeom prst="rect">
            <a:avLst/>
          </a:prstGeom>
        </p:spPr>
      </p:pic>
    </p:spTree>
    <p:extLst>
      <p:ext uri="{BB962C8B-B14F-4D97-AF65-F5344CB8AC3E}">
        <p14:creationId xmlns:p14="http://schemas.microsoft.com/office/powerpoint/2010/main" val="1731575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84184" y="464481"/>
            <a:ext cx="10621549" cy="6245413"/>
          </a:xfrm>
          <a:prstGeom prst="rect">
            <a:avLst/>
          </a:prstGeom>
        </p:spPr>
      </p:pic>
    </p:spTree>
    <p:extLst>
      <p:ext uri="{BB962C8B-B14F-4D97-AF65-F5344CB8AC3E}">
        <p14:creationId xmlns:p14="http://schemas.microsoft.com/office/powerpoint/2010/main" val="348071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5591" y="168901"/>
            <a:ext cx="6336145" cy="6566750"/>
          </a:xfrm>
          <a:prstGeom prst="rect">
            <a:avLst/>
          </a:prstGeom>
        </p:spPr>
      </p:pic>
      <p:pic>
        <p:nvPicPr>
          <p:cNvPr id="5" name="Picture 4"/>
          <p:cNvPicPr>
            <a:picLocks noChangeAspect="1"/>
          </p:cNvPicPr>
          <p:nvPr/>
        </p:nvPicPr>
        <p:blipFill>
          <a:blip r:embed="rId3"/>
          <a:stretch>
            <a:fillRect/>
          </a:stretch>
        </p:blipFill>
        <p:spPr>
          <a:xfrm>
            <a:off x="6715765" y="1908211"/>
            <a:ext cx="5268562" cy="3881174"/>
          </a:xfrm>
          <a:prstGeom prst="rect">
            <a:avLst/>
          </a:prstGeom>
        </p:spPr>
      </p:pic>
    </p:spTree>
    <p:extLst>
      <p:ext uri="{BB962C8B-B14F-4D97-AF65-F5344CB8AC3E}">
        <p14:creationId xmlns:p14="http://schemas.microsoft.com/office/powerpoint/2010/main" val="236826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735612" y="2617181"/>
            <a:ext cx="5212378" cy="3500283"/>
          </a:xfrm>
          <a:prstGeom prst="rect">
            <a:avLst/>
          </a:prstGeom>
        </p:spPr>
      </p:pic>
      <p:pic>
        <p:nvPicPr>
          <p:cNvPr id="4" name="Picture 3"/>
          <p:cNvPicPr>
            <a:picLocks noChangeAspect="1"/>
          </p:cNvPicPr>
          <p:nvPr/>
        </p:nvPicPr>
        <p:blipFill>
          <a:blip r:embed="rId3"/>
          <a:stretch>
            <a:fillRect/>
          </a:stretch>
        </p:blipFill>
        <p:spPr>
          <a:xfrm>
            <a:off x="95336" y="1947481"/>
            <a:ext cx="6498608" cy="4659379"/>
          </a:xfrm>
          <a:prstGeom prst="rect">
            <a:avLst/>
          </a:prstGeom>
        </p:spPr>
      </p:pic>
    </p:spTree>
    <p:extLst>
      <p:ext uri="{BB962C8B-B14F-4D97-AF65-F5344CB8AC3E}">
        <p14:creationId xmlns:p14="http://schemas.microsoft.com/office/powerpoint/2010/main" val="3934725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what did Europe look like at the time of the crusades?</a:t>
            </a:r>
            <a:endParaRPr lang="en-US" dirty="0"/>
          </a:p>
        </p:txBody>
      </p:sp>
      <p:pic>
        <p:nvPicPr>
          <p:cNvPr id="4" name="Picture 3"/>
          <p:cNvPicPr>
            <a:picLocks noChangeAspect="1"/>
          </p:cNvPicPr>
          <p:nvPr/>
        </p:nvPicPr>
        <p:blipFill>
          <a:blip r:embed="rId2"/>
          <a:stretch>
            <a:fillRect/>
          </a:stretch>
        </p:blipFill>
        <p:spPr>
          <a:xfrm>
            <a:off x="0" y="1843050"/>
            <a:ext cx="6128516" cy="5014950"/>
          </a:xfrm>
          <a:prstGeom prst="rect">
            <a:avLst/>
          </a:prstGeom>
        </p:spPr>
      </p:pic>
      <p:pic>
        <p:nvPicPr>
          <p:cNvPr id="5" name="Picture 4"/>
          <p:cNvPicPr>
            <a:picLocks noChangeAspect="1"/>
          </p:cNvPicPr>
          <p:nvPr/>
        </p:nvPicPr>
        <p:blipFill>
          <a:blip r:embed="rId3"/>
          <a:stretch>
            <a:fillRect/>
          </a:stretch>
        </p:blipFill>
        <p:spPr>
          <a:xfrm>
            <a:off x="6128515" y="1843050"/>
            <a:ext cx="6059827" cy="5014950"/>
          </a:xfrm>
          <a:prstGeom prst="rect">
            <a:avLst/>
          </a:prstGeom>
        </p:spPr>
      </p:pic>
    </p:spTree>
    <p:extLst>
      <p:ext uri="{BB962C8B-B14F-4D97-AF65-F5344CB8AC3E}">
        <p14:creationId xmlns:p14="http://schemas.microsoft.com/office/powerpoint/2010/main" val="2354854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7579</TotalTime>
  <Words>519</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Corbel</vt:lpstr>
      <vt:lpstr>Wingdings</vt:lpstr>
      <vt:lpstr>Banded</vt:lpstr>
      <vt:lpstr> The Crusades and the middle ages </vt:lpstr>
      <vt:lpstr>Background- The Great Schism and the Byzantine empire</vt:lpstr>
      <vt:lpstr>The Great Schism- 1054</vt:lpstr>
      <vt:lpstr>Medieval Europe? The Middle Ages? The Dark Ages? The Age of Faith?</vt:lpstr>
      <vt:lpstr>PowerPoint Presentation</vt:lpstr>
      <vt:lpstr>PowerPoint Presentation</vt:lpstr>
      <vt:lpstr>PowerPoint Presentation</vt:lpstr>
      <vt:lpstr>PowerPoint Presentation</vt:lpstr>
      <vt:lpstr>Background- what did Europe look like at the time of the crusades?</vt:lpstr>
      <vt:lpstr>Renewal of Faith</vt:lpstr>
      <vt:lpstr>What were the crusades?</vt:lpstr>
      <vt:lpstr>Who was fighting?</vt:lpstr>
      <vt:lpstr>Crusades</vt:lpstr>
      <vt:lpstr>PowerPoint Presentation</vt:lpstr>
      <vt:lpstr>Children’s Crusade</vt:lpstr>
      <vt:lpstr>Impacts of the Crusades</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Crusades</dc:title>
  <dc:creator>OLIVIA THATCHER</dc:creator>
  <cp:lastModifiedBy>OLIVIA THATCHER</cp:lastModifiedBy>
  <cp:revision>14</cp:revision>
  <dcterms:created xsi:type="dcterms:W3CDTF">2016-08-31T18:38:49Z</dcterms:created>
  <dcterms:modified xsi:type="dcterms:W3CDTF">2016-09-06T00:58:36Z</dcterms:modified>
</cp:coreProperties>
</file>