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2"/>
  </p:notesMasterIdLst>
  <p:handoutMasterIdLst>
    <p:handoutMasterId r:id="rId43"/>
  </p:handoutMasterIdLst>
  <p:sldIdLst>
    <p:sldId id="256" r:id="rId2"/>
    <p:sldId id="257" r:id="rId3"/>
    <p:sldId id="299" r:id="rId4"/>
    <p:sldId id="292" r:id="rId5"/>
    <p:sldId id="258" r:id="rId6"/>
    <p:sldId id="259" r:id="rId7"/>
    <p:sldId id="260" r:id="rId8"/>
    <p:sldId id="261" r:id="rId9"/>
    <p:sldId id="291" r:id="rId10"/>
    <p:sldId id="262" r:id="rId11"/>
    <p:sldId id="263" r:id="rId12"/>
    <p:sldId id="264" r:id="rId13"/>
    <p:sldId id="294" r:id="rId14"/>
    <p:sldId id="265" r:id="rId15"/>
    <p:sldId id="301" r:id="rId16"/>
    <p:sldId id="302" r:id="rId17"/>
    <p:sldId id="303" r:id="rId18"/>
    <p:sldId id="300" r:id="rId19"/>
    <p:sldId id="267" r:id="rId20"/>
    <p:sldId id="268" r:id="rId21"/>
    <p:sldId id="269" r:id="rId22"/>
    <p:sldId id="271" r:id="rId23"/>
    <p:sldId id="275" r:id="rId24"/>
    <p:sldId id="272" r:id="rId25"/>
    <p:sldId id="273" r:id="rId26"/>
    <p:sldId id="274" r:id="rId27"/>
    <p:sldId id="277" r:id="rId28"/>
    <p:sldId id="298" r:id="rId29"/>
    <p:sldId id="278" r:id="rId30"/>
    <p:sldId id="279" r:id="rId31"/>
    <p:sldId id="280" r:id="rId32"/>
    <p:sldId id="297" r:id="rId33"/>
    <p:sldId id="281" r:id="rId34"/>
    <p:sldId id="293" r:id="rId35"/>
    <p:sldId id="282" r:id="rId36"/>
    <p:sldId id="283" r:id="rId37"/>
    <p:sldId id="284" r:id="rId38"/>
    <p:sldId id="295" r:id="rId39"/>
    <p:sldId id="296" r:id="rId40"/>
    <p:sldId id="285" r:id="rId41"/>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99" autoAdjust="0"/>
  </p:normalViewPr>
  <p:slideViewPr>
    <p:cSldViewPr>
      <p:cViewPr varScale="1">
        <p:scale>
          <a:sx n="63" d="100"/>
          <a:sy n="63" d="100"/>
        </p:scale>
        <p:origin x="75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6700E086-5E54-4956-A7C3-CF2A953FEE5F}" type="datetimeFigureOut">
              <a:rPr lang="en-US" smtClean="0"/>
              <a:t>12/9/2016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6FED3DBB-1C0F-4DEB-A859-46EBF8A7EDC6}" type="slidenum">
              <a:rPr lang="en-US" smtClean="0"/>
              <a:t>‹#›</a:t>
            </a:fld>
            <a:endParaRPr lang="en-US"/>
          </a:p>
        </p:txBody>
      </p:sp>
    </p:spTree>
    <p:extLst>
      <p:ext uri="{BB962C8B-B14F-4D97-AF65-F5344CB8AC3E}">
        <p14:creationId xmlns:p14="http://schemas.microsoft.com/office/powerpoint/2010/main" val="2454513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endParaRPr lang="en-US"/>
          </a:p>
        </p:txBody>
      </p:sp>
      <p:sp>
        <p:nvSpPr>
          <p:cNvPr id="8090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80901"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fld id="{99FBFE8A-DFDD-4268-9585-3E4361530155}" type="slidenum">
              <a:rPr lang="en-US"/>
              <a:pPr/>
              <a:t>‹#›</a:t>
            </a:fld>
            <a:endParaRPr lang="en-US"/>
          </a:p>
        </p:txBody>
      </p:sp>
    </p:spTree>
    <p:extLst>
      <p:ext uri="{BB962C8B-B14F-4D97-AF65-F5344CB8AC3E}">
        <p14:creationId xmlns:p14="http://schemas.microsoft.com/office/powerpoint/2010/main" val="7472765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BFE8A-DFDD-4268-9585-3E4361530155}" type="slidenum">
              <a:rPr lang="en-US" smtClean="0"/>
              <a:pPr/>
              <a:t>17</a:t>
            </a:fld>
            <a:endParaRPr lang="en-US"/>
          </a:p>
        </p:txBody>
      </p:sp>
    </p:spTree>
    <p:extLst>
      <p:ext uri="{BB962C8B-B14F-4D97-AF65-F5344CB8AC3E}">
        <p14:creationId xmlns:p14="http://schemas.microsoft.com/office/powerpoint/2010/main" val="57783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BFE8A-DFDD-4268-9585-3E4361530155}" type="slidenum">
              <a:rPr lang="en-US" smtClean="0"/>
              <a:pPr/>
              <a:t>24</a:t>
            </a:fld>
            <a:endParaRPr lang="en-US"/>
          </a:p>
        </p:txBody>
      </p:sp>
    </p:spTree>
    <p:extLst>
      <p:ext uri="{BB962C8B-B14F-4D97-AF65-F5344CB8AC3E}">
        <p14:creationId xmlns:p14="http://schemas.microsoft.com/office/powerpoint/2010/main" val="91590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FBFE8A-DFDD-4268-9585-3E4361530155}" type="slidenum">
              <a:rPr lang="en-US" smtClean="0"/>
              <a:pPr/>
              <a:t>38</a:t>
            </a:fld>
            <a:endParaRPr lang="en-US"/>
          </a:p>
        </p:txBody>
      </p:sp>
    </p:spTree>
    <p:extLst>
      <p:ext uri="{BB962C8B-B14F-4D97-AF65-F5344CB8AC3E}">
        <p14:creationId xmlns:p14="http://schemas.microsoft.com/office/powerpoint/2010/main" val="175882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US" alt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F46C151-E04F-401C-A8A6-508625D037A6}" type="slidenum">
              <a:rPr lang="en-US" altLang="en-US" smtClean="0"/>
              <a:pPr/>
              <a:t>‹#›</a:t>
            </a:fld>
            <a:endParaRPr lang="en-US" alt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ltLang="en-US"/>
          </a:p>
        </p:txBody>
      </p:sp>
      <p:sp>
        <p:nvSpPr>
          <p:cNvPr id="13"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r>
              <a:rPr lang="en-US" sz="900"/>
              <a:t>Copyright © 2007 The McGraw-Hill Companies Inc. Permission Required for Reproduction or Display.</a:t>
            </a:r>
          </a:p>
        </p:txBody>
      </p:sp>
    </p:spTree>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81223422-2105-4090-90C6-F94ED68307EA}"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A3E5B1EB-D1C6-4094-97B5-180A100C1DC8}"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ltLang="en-US"/>
          </a:p>
        </p:txBody>
      </p:sp>
      <p:sp>
        <p:nvSpPr>
          <p:cNvPr id="5" name="Footer Placeholder 4"/>
          <p:cNvSpPr>
            <a:spLocks noGrp="1"/>
          </p:cNvSpPr>
          <p:nvPr>
            <p:ph type="ftr" sz="quarter" idx="11"/>
          </p:nvPr>
        </p:nvSpPr>
        <p:spPr/>
        <p:txBody>
          <a:bodyPr/>
          <a:lstStyle>
            <a:extLst/>
          </a:lstStyle>
          <a:p>
            <a:endParaRPr lang="en-US" altLang="en-US"/>
          </a:p>
        </p:txBody>
      </p:sp>
      <p:sp>
        <p:nvSpPr>
          <p:cNvPr id="6" name="Slide Number Placeholder 5"/>
          <p:cNvSpPr>
            <a:spLocks noGrp="1"/>
          </p:cNvSpPr>
          <p:nvPr>
            <p:ph type="sldNum" sz="quarter" idx="12"/>
          </p:nvPr>
        </p:nvSpPr>
        <p:spPr/>
        <p:txBody>
          <a:bodyPr/>
          <a:lstStyle>
            <a:extLst/>
          </a:lstStyle>
          <a:p>
            <a:fld id="{CFC8A55C-913C-4C3A-9F7F-81BB052CC50C}"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US" alt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0E1680BB-BD71-4D44-8CB8-7744E5AEB2F2}" type="slidenum">
              <a:rPr lang="en-US" altLang="en-US" smtClean="0"/>
              <a:pPr/>
              <a:t>‹#›</a:t>
            </a:fld>
            <a:endParaRPr lang="en-US" alt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lt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ltLang="en-US"/>
          </a:p>
        </p:txBody>
      </p:sp>
      <p:sp>
        <p:nvSpPr>
          <p:cNvPr id="6" name="Footer Placeholder 5"/>
          <p:cNvSpPr>
            <a:spLocks noGrp="1"/>
          </p:cNvSpPr>
          <p:nvPr>
            <p:ph type="ftr" sz="quarter" idx="11"/>
          </p:nvPr>
        </p:nvSpPr>
        <p:spPr/>
        <p:txBody>
          <a:bodyPr/>
          <a:lstStyle>
            <a:extLst/>
          </a:lstStyle>
          <a:p>
            <a:endParaRPr lang="en-US" alt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53B50935-7104-4441-8C67-2FB156F0CAF4}" type="slidenum">
              <a:rPr lang="en-US" altLang="en-US" smtClean="0"/>
              <a:pPr/>
              <a:t>‹#›</a:t>
            </a:fld>
            <a:endParaRPr lang="en-US" alt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ltLang="en-US"/>
          </a:p>
        </p:txBody>
      </p:sp>
      <p:sp>
        <p:nvSpPr>
          <p:cNvPr id="8" name="Footer Placeholder 7"/>
          <p:cNvSpPr>
            <a:spLocks noGrp="1"/>
          </p:cNvSpPr>
          <p:nvPr>
            <p:ph type="ftr" sz="quarter" idx="11"/>
          </p:nvPr>
        </p:nvSpPr>
        <p:spPr/>
        <p:txBody>
          <a:bodyPr/>
          <a:lstStyle>
            <a:extLst/>
          </a:lstStyle>
          <a:p>
            <a:endParaRPr lang="en-US" alt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40D7CDEA-60DF-4A20-BCDC-2BA35CFD0961}"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ltLang="en-US"/>
          </a:p>
        </p:txBody>
      </p:sp>
      <p:sp>
        <p:nvSpPr>
          <p:cNvPr id="4" name="Footer Placeholder 3"/>
          <p:cNvSpPr>
            <a:spLocks noGrp="1"/>
          </p:cNvSpPr>
          <p:nvPr>
            <p:ph type="ftr" sz="quarter" idx="11"/>
          </p:nvPr>
        </p:nvSpPr>
        <p:spPr/>
        <p:txBody>
          <a:bodyPr/>
          <a:lstStyle>
            <a:extLst/>
          </a:lstStyle>
          <a:p>
            <a:endParaRPr lang="en-US" altLang="en-US"/>
          </a:p>
        </p:txBody>
      </p:sp>
      <p:sp>
        <p:nvSpPr>
          <p:cNvPr id="5" name="Slide Number Placeholder 4"/>
          <p:cNvSpPr>
            <a:spLocks noGrp="1"/>
          </p:cNvSpPr>
          <p:nvPr>
            <p:ph type="sldNum" sz="quarter" idx="12"/>
          </p:nvPr>
        </p:nvSpPr>
        <p:spPr/>
        <p:txBody>
          <a:bodyPr/>
          <a:lstStyle>
            <a:extLst/>
          </a:lstStyle>
          <a:p>
            <a:fld id="{FA0375F8-F6DB-4E4A-8ADE-2EA0075E740A}" type="slidenum">
              <a:rPr lang="en-US" altLang="en-US" smtClean="0"/>
              <a:pPr/>
              <a:t>‹#›</a:t>
            </a:fld>
            <a:endParaRPr lang="en-US" alt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ltLang="en-US"/>
          </a:p>
        </p:txBody>
      </p:sp>
      <p:sp>
        <p:nvSpPr>
          <p:cNvPr id="3" name="Footer Placeholder 2"/>
          <p:cNvSpPr>
            <a:spLocks noGrp="1"/>
          </p:cNvSpPr>
          <p:nvPr>
            <p:ph type="ftr" sz="quarter" idx="11"/>
          </p:nvPr>
        </p:nvSpPr>
        <p:spPr/>
        <p:txBody>
          <a:bodyPr/>
          <a:lstStyle>
            <a:extLst/>
          </a:lstStyle>
          <a:p>
            <a:endParaRPr lang="en-US" altLang="en-US"/>
          </a:p>
        </p:txBody>
      </p:sp>
      <p:sp>
        <p:nvSpPr>
          <p:cNvPr id="4" name="Slide Number Placeholder 3"/>
          <p:cNvSpPr>
            <a:spLocks noGrp="1"/>
          </p:cNvSpPr>
          <p:nvPr>
            <p:ph type="sldNum" sz="quarter" idx="12"/>
          </p:nvPr>
        </p:nvSpPr>
        <p:spPr/>
        <p:txBody>
          <a:bodyPr/>
          <a:lstStyle>
            <a:extLst/>
          </a:lstStyle>
          <a:p>
            <a:fld id="{1F3D469E-E9FC-4CB4-9CFF-C364A7E4712A}" type="slidenum">
              <a:rPr lang="en-US" altLang="en-US" smtClean="0"/>
              <a:pPr/>
              <a:t>‹#›</a:t>
            </a:fld>
            <a:endParaRPr lang="en-US" altLang="en-US"/>
          </a:p>
        </p:txBody>
      </p:sp>
    </p:spTree>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US" alt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FEB7577-BD2C-48A2-B4A0-3C097EE488FC}" type="slidenum">
              <a:rPr lang="en-US" altLang="en-US" smtClean="0"/>
              <a:pPr/>
              <a:t>‹#›</a:t>
            </a:fld>
            <a:endParaRPr lang="en-US" alt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ltLang="en-US"/>
          </a:p>
        </p:txBody>
      </p:sp>
    </p:spTree>
  </p:cSld>
  <p:clrMapOvr>
    <a:overrideClrMapping bg1="dk1" tx1="lt1" bg2="dk2" tx2="lt2" accent1="accent1" accent2="accent2" accent3="accent3" accent4="accent4" accent5="accent5" accent6="accent6" hlink="hlink" folHlink="folHlink"/>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US" alt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C7332C7-9B7D-477F-AFAE-86665E7F5752}" type="slidenum">
              <a:rPr lang="en-US" altLang="en-US" smtClean="0"/>
              <a:pPr/>
              <a:t>‹#›</a:t>
            </a:fld>
            <a:endParaRPr lang="en-US" alt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ltLang="en-US"/>
          </a:p>
        </p:txBody>
      </p:sp>
    </p:spTree>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lt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US" alt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F4F0EA7-5A08-481B-A7A4-2F2F8BB7636A}" type="slidenum">
              <a:rPr lang="en-US" altLang="en-US" smtClean="0"/>
              <a:pPr/>
              <a:t>‹#›</a:t>
            </a:fld>
            <a:endParaRPr lang="en-US" alt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8"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r>
              <a:rPr lang="en-US" sz="900"/>
              <a:t>Copyright © 2007 The McGraw-Hill Companies Inc. Permission Required for Reproduction or Display.</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random/>
  </p:transition>
  <p:timing>
    <p:tnLst>
      <p:par>
        <p:cTn id="1" dur="indefinite" restart="never" nodeType="tmRoot"/>
      </p:par>
    </p:tnLst>
  </p:timing>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r>
              <a:rPr lang="en-US" sz="2400" dirty="0"/>
              <a:t>Chapter 18</a:t>
            </a:r>
          </a:p>
        </p:txBody>
      </p:sp>
      <p:sp>
        <p:nvSpPr>
          <p:cNvPr id="2051" name="Rectangle 3"/>
          <p:cNvSpPr>
            <a:spLocks noGrp="1" noChangeArrowheads="1"/>
          </p:cNvSpPr>
          <p:nvPr>
            <p:ph type="body" sz="half" idx="2"/>
          </p:nvPr>
        </p:nvSpPr>
        <p:spPr/>
        <p:txBody>
          <a:bodyPr>
            <a:normAutofit/>
          </a:bodyPr>
          <a:lstStyle/>
          <a:p>
            <a:r>
              <a:rPr lang="en-US" sz="2400" dirty="0">
                <a:cs typeface="Times New Roman" pitchFamily="18" charset="0"/>
              </a:rPr>
              <a:t>Nomadic Empires and Eurasian Integration</a:t>
            </a:r>
          </a:p>
        </p:txBody>
      </p:sp>
      <p:sp>
        <p:nvSpPr>
          <p:cNvPr id="6" name="Rectangle 6"/>
          <p:cNvSpPr>
            <a:spLocks noGrp="1" noChangeArrowheads="1"/>
          </p:cNvSpPr>
          <p:nvPr>
            <p:ph type="sldNum" sz="quarter" idx="11"/>
          </p:nvPr>
        </p:nvSpPr>
        <p:spPr/>
        <p:txBody>
          <a:bodyPr/>
          <a:lstStyle/>
          <a:p>
            <a:fld id="{C0F4B2EC-34AE-4688-91D0-0B23DA420BF9}" type="slidenum">
              <a:rPr lang="en-US" altLang="en-US"/>
              <a:pPr/>
              <a:t>1</a:t>
            </a:fld>
            <a:endParaRPr lang="en-US" altLang="en-US"/>
          </a:p>
        </p:txBody>
      </p:sp>
      <p:pic>
        <p:nvPicPr>
          <p:cNvPr id="8" name="Picture Placeholder 7" descr="Tibetan_Nomads"/>
          <p:cNvPicPr>
            <a:picLocks noGrp="1" noChangeAspect="1" noChangeArrowheads="1"/>
          </p:cNvPicPr>
          <p:nvPr>
            <p:ph type="pic" idx="1"/>
          </p:nvPr>
        </p:nvPicPr>
        <p:blipFill>
          <a:blip r:embed="rId2" cstate="print"/>
          <a:srcRect t="1786" b="1786"/>
          <a:stretch>
            <a:fillRect/>
          </a:stretch>
        </p:blipFill>
        <p:spPr bwMode="auto">
          <a:prstGeom prst="rect">
            <a:avLst/>
          </a:prstGeom>
          <a:noFill/>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normAutofit/>
          </a:bodyPr>
          <a:lstStyle/>
          <a:p>
            <a:pPr algn="l"/>
            <a:r>
              <a:rPr lang="en-US" sz="3200" dirty="0" err="1"/>
              <a:t>Saljuq</a:t>
            </a:r>
            <a:r>
              <a:rPr lang="en-US" sz="3200" dirty="0"/>
              <a:t> Turks and the Abbasid Empire</a:t>
            </a:r>
          </a:p>
        </p:txBody>
      </p:sp>
      <p:sp>
        <p:nvSpPr>
          <p:cNvPr id="12294" name="Rectangle 6"/>
          <p:cNvSpPr>
            <a:spLocks noGrp="1" noChangeArrowheads="1"/>
          </p:cNvSpPr>
          <p:nvPr>
            <p:ph sz="half" idx="1"/>
          </p:nvPr>
        </p:nvSpPr>
        <p:spPr/>
        <p:txBody>
          <a:bodyPr>
            <a:normAutofit fontScale="85000" lnSpcReduction="20000"/>
          </a:bodyPr>
          <a:lstStyle/>
          <a:p>
            <a:pPr>
              <a:lnSpc>
                <a:spcPct val="90000"/>
              </a:lnSpc>
            </a:pPr>
            <a:r>
              <a:rPr lang="en-US" dirty="0">
                <a:cs typeface="Times New Roman" pitchFamily="18" charset="0"/>
              </a:rPr>
              <a:t>8-10</a:t>
            </a:r>
            <a:r>
              <a:rPr lang="en-US" baseline="30000" dirty="0">
                <a:cs typeface="Times New Roman" pitchFamily="18" charset="0"/>
              </a:rPr>
              <a:t>th</a:t>
            </a:r>
            <a:r>
              <a:rPr lang="en-US" dirty="0">
                <a:cs typeface="Times New Roman" pitchFamily="18" charset="0"/>
              </a:rPr>
              <a:t> centuries Turkish peoples on border of Abbasid empire</a:t>
            </a:r>
          </a:p>
          <a:p>
            <a:pPr lvl="1">
              <a:lnSpc>
                <a:spcPct val="90000"/>
              </a:lnSpc>
            </a:pPr>
            <a:r>
              <a:rPr lang="en-US" dirty="0">
                <a:cs typeface="Times New Roman" pitchFamily="18" charset="0"/>
              </a:rPr>
              <a:t>Service in Abbasid armies</a:t>
            </a:r>
          </a:p>
          <a:p>
            <a:pPr>
              <a:lnSpc>
                <a:spcPct val="90000"/>
              </a:lnSpc>
            </a:pPr>
            <a:r>
              <a:rPr lang="en-US" dirty="0">
                <a:cs typeface="Times New Roman" pitchFamily="18" charset="0"/>
              </a:rPr>
              <a:t>Eventually came to dominate Abbasid caliphs</a:t>
            </a:r>
          </a:p>
          <a:p>
            <a:pPr>
              <a:lnSpc>
                <a:spcPct val="90000"/>
              </a:lnSpc>
            </a:pPr>
            <a:r>
              <a:rPr lang="en-US" dirty="0">
                <a:cs typeface="Times New Roman" pitchFamily="18" charset="0"/>
              </a:rPr>
              <a:t>1055 </a:t>
            </a:r>
            <a:r>
              <a:rPr lang="en-US" dirty="0" err="1">
                <a:cs typeface="Times New Roman" pitchFamily="18" charset="0"/>
              </a:rPr>
              <a:t>Saljuq</a:t>
            </a:r>
            <a:r>
              <a:rPr lang="en-US" dirty="0">
                <a:cs typeface="Times New Roman" pitchFamily="18" charset="0"/>
              </a:rPr>
              <a:t> leader </a:t>
            </a:r>
            <a:r>
              <a:rPr lang="en-US" b="1" dirty="0" err="1">
                <a:cs typeface="Times New Roman" pitchFamily="18" charset="0"/>
              </a:rPr>
              <a:t>Tughril</a:t>
            </a:r>
            <a:r>
              <a:rPr lang="en-US" b="1" dirty="0">
                <a:cs typeface="Times New Roman" pitchFamily="18" charset="0"/>
              </a:rPr>
              <a:t> Beg </a:t>
            </a:r>
            <a:r>
              <a:rPr lang="en-US" dirty="0">
                <a:cs typeface="Times New Roman" pitchFamily="18" charset="0"/>
              </a:rPr>
              <a:t>recognized as </a:t>
            </a:r>
            <a:r>
              <a:rPr lang="en-US" b="1" dirty="0" smtClean="0">
                <a:cs typeface="Times New Roman" pitchFamily="18" charset="0"/>
              </a:rPr>
              <a:t>sultan or chieftain</a:t>
            </a:r>
            <a:endParaRPr lang="en-US" b="1" dirty="0">
              <a:cs typeface="Times New Roman" pitchFamily="18" charset="0"/>
            </a:endParaRPr>
          </a:p>
          <a:p>
            <a:pPr>
              <a:lnSpc>
                <a:spcPct val="90000"/>
              </a:lnSpc>
            </a:pPr>
            <a:r>
              <a:rPr lang="en-US" dirty="0" err="1">
                <a:cs typeface="Times New Roman" pitchFamily="18" charset="0"/>
              </a:rPr>
              <a:t>Tughril</a:t>
            </a:r>
            <a:r>
              <a:rPr lang="en-US" dirty="0">
                <a:cs typeface="Times New Roman" pitchFamily="18" charset="0"/>
              </a:rPr>
              <a:t> consolidated his hold on Baghdad, then extended rule to other parts of the empire</a:t>
            </a:r>
          </a:p>
          <a:p>
            <a:pPr>
              <a:lnSpc>
                <a:spcPct val="90000"/>
              </a:lnSpc>
            </a:pPr>
            <a:r>
              <a:rPr lang="en-US" dirty="0">
                <a:cs typeface="Times New Roman" pitchFamily="18" charset="0"/>
              </a:rPr>
              <a:t>Abbasid caliphs served as figure heads of authority</a:t>
            </a:r>
          </a:p>
          <a:p>
            <a:pPr>
              <a:lnSpc>
                <a:spcPct val="90000"/>
              </a:lnSpc>
            </a:pPr>
            <a:endParaRPr lang="en-US" dirty="0">
              <a:cs typeface="Times New Roman" pitchFamily="18" charset="0"/>
            </a:endParaRPr>
          </a:p>
        </p:txBody>
      </p:sp>
      <p:pic>
        <p:nvPicPr>
          <p:cNvPr id="7" name="Content Placeholder 6" descr="turkish sultan.jpg"/>
          <p:cNvPicPr>
            <a:picLocks noGrp="1" noChangeAspect="1"/>
          </p:cNvPicPr>
          <p:nvPr>
            <p:ph sz="half" idx="2"/>
          </p:nvPr>
        </p:nvPicPr>
        <p:blipFill>
          <a:blip r:embed="rId2"/>
          <a:stretch>
            <a:fillRect/>
          </a:stretch>
        </p:blipFill>
        <p:spPr>
          <a:xfrm>
            <a:off x="5943600" y="1447800"/>
            <a:ext cx="2180136" cy="4525962"/>
          </a:xfrm>
        </p:spPr>
      </p:pic>
      <p:sp>
        <p:nvSpPr>
          <p:cNvPr id="6" name="Slide Number Placeholder 5"/>
          <p:cNvSpPr>
            <a:spLocks noGrp="1"/>
          </p:cNvSpPr>
          <p:nvPr>
            <p:ph type="sldNum" sz="quarter" idx="12"/>
          </p:nvPr>
        </p:nvSpPr>
        <p:spPr/>
        <p:txBody>
          <a:bodyPr/>
          <a:lstStyle/>
          <a:p>
            <a:fld id="{B8A3167E-94A4-4C49-921B-7230CCA33575}" type="slidenum">
              <a:rPr lang="en-US" altLang="en-US"/>
              <a:pPr/>
              <a:t>10</a:t>
            </a:fld>
            <a:endParaRPr lang="en-US" altLang="en-US"/>
          </a:p>
        </p:txBody>
      </p:sp>
      <p:sp>
        <p:nvSpPr>
          <p:cNvPr id="8" name="TextBox 7"/>
          <p:cNvSpPr txBox="1"/>
          <p:nvPr/>
        </p:nvSpPr>
        <p:spPr>
          <a:xfrm>
            <a:off x="4495800" y="5943600"/>
            <a:ext cx="4419600" cy="923330"/>
          </a:xfrm>
          <a:prstGeom prst="rect">
            <a:avLst/>
          </a:prstGeom>
          <a:noFill/>
        </p:spPr>
        <p:txBody>
          <a:bodyPr wrap="square" rtlCol="0">
            <a:spAutoFit/>
          </a:bodyPr>
          <a:lstStyle/>
          <a:p>
            <a:r>
              <a:rPr lang="en-US" dirty="0" smtClean="0"/>
              <a:t>A carved statuette depicts a Turkish sultan of the thirteenth century, perhaps </a:t>
            </a:r>
            <a:r>
              <a:rPr lang="en-US" dirty="0" err="1" smtClean="0"/>
              <a:t>Tughril</a:t>
            </a:r>
            <a:r>
              <a:rPr lang="en-US" dirty="0" smtClean="0"/>
              <a:t> II or </a:t>
            </a:r>
            <a:r>
              <a:rPr lang="en-US" dirty="0" err="1" smtClean="0"/>
              <a:t>Tughril</a:t>
            </a:r>
            <a:r>
              <a:rPr lang="en-US" dirty="0" smtClean="0"/>
              <a:t> III, while at prayer. </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normAutofit fontScale="90000"/>
          </a:bodyPr>
          <a:lstStyle/>
          <a:p>
            <a:r>
              <a:rPr lang="en-US" sz="3800"/>
              <a:t>Saljuq Turks and the Byzantine Empire</a:t>
            </a:r>
          </a:p>
        </p:txBody>
      </p:sp>
      <p:sp>
        <p:nvSpPr>
          <p:cNvPr id="13318" name="Rectangle 6"/>
          <p:cNvSpPr>
            <a:spLocks noGrp="1" noChangeArrowheads="1"/>
          </p:cNvSpPr>
          <p:nvPr>
            <p:ph sz="half" idx="1"/>
          </p:nvPr>
        </p:nvSpPr>
        <p:spPr/>
        <p:txBody>
          <a:bodyPr>
            <a:normAutofit fontScale="85000" lnSpcReduction="20000"/>
          </a:bodyPr>
          <a:lstStyle/>
          <a:p>
            <a:r>
              <a:rPr lang="en-US" dirty="0">
                <a:cs typeface="Times New Roman" pitchFamily="18" charset="0"/>
              </a:rPr>
              <a:t>1071 </a:t>
            </a:r>
            <a:r>
              <a:rPr lang="en-US" dirty="0" err="1">
                <a:cs typeface="Times New Roman" pitchFamily="18" charset="0"/>
              </a:rPr>
              <a:t>Saljuq</a:t>
            </a:r>
            <a:r>
              <a:rPr lang="en-US" dirty="0">
                <a:cs typeface="Times New Roman" pitchFamily="18" charset="0"/>
              </a:rPr>
              <a:t> Turks defeat Byzantine army at </a:t>
            </a:r>
            <a:r>
              <a:rPr lang="en-US" dirty="0" err="1">
                <a:cs typeface="Times New Roman" pitchFamily="18" charset="0"/>
              </a:rPr>
              <a:t>Manzikert</a:t>
            </a:r>
            <a:r>
              <a:rPr lang="en-US" dirty="0">
                <a:cs typeface="Times New Roman" pitchFamily="18" charset="0"/>
              </a:rPr>
              <a:t>, take emperor captive</a:t>
            </a:r>
          </a:p>
          <a:p>
            <a:r>
              <a:rPr lang="en-US" dirty="0">
                <a:cs typeface="Times New Roman" pitchFamily="18" charset="0"/>
              </a:rPr>
              <a:t>Large-scale invasion of </a:t>
            </a:r>
            <a:r>
              <a:rPr lang="en-US" dirty="0" smtClean="0">
                <a:cs typeface="Times New Roman" pitchFamily="18" charset="0"/>
              </a:rPr>
              <a:t>Anatolia</a:t>
            </a:r>
          </a:p>
          <a:p>
            <a:pPr lvl="1"/>
            <a:r>
              <a:rPr lang="en-US" dirty="0" smtClean="0">
                <a:cs typeface="Times New Roman" pitchFamily="18" charset="0"/>
              </a:rPr>
              <a:t>Peasants felt liberated b/c displaced under Byzantines</a:t>
            </a:r>
            <a:endParaRPr lang="en-US" dirty="0">
              <a:cs typeface="Times New Roman" pitchFamily="18" charset="0"/>
            </a:endParaRPr>
          </a:p>
          <a:p>
            <a:r>
              <a:rPr lang="en-US" dirty="0">
                <a:cs typeface="Times New Roman" pitchFamily="18" charset="0"/>
              </a:rPr>
              <a:t>Many </a:t>
            </a:r>
            <a:r>
              <a:rPr lang="en-US" dirty="0" smtClean="0">
                <a:cs typeface="Times New Roman" pitchFamily="18" charset="0"/>
              </a:rPr>
              <a:t>conversions </a:t>
            </a:r>
            <a:r>
              <a:rPr lang="en-US" dirty="0">
                <a:cs typeface="Times New Roman" pitchFamily="18" charset="0"/>
              </a:rPr>
              <a:t>to </a:t>
            </a:r>
            <a:r>
              <a:rPr lang="en-US" dirty="0" smtClean="0">
                <a:cs typeface="Times New Roman" pitchFamily="18" charset="0"/>
              </a:rPr>
              <a:t>Islam</a:t>
            </a:r>
          </a:p>
          <a:p>
            <a:pPr lvl="1"/>
            <a:r>
              <a:rPr lang="en-US" dirty="0" smtClean="0">
                <a:cs typeface="Times New Roman" pitchFamily="18" charset="0"/>
              </a:rPr>
              <a:t>Gave political, social,  economic opportunities</a:t>
            </a:r>
            <a:endParaRPr lang="en-US" dirty="0">
              <a:cs typeface="Times New Roman" pitchFamily="18" charset="0"/>
            </a:endParaRPr>
          </a:p>
          <a:p>
            <a:r>
              <a:rPr lang="en-US" b="1" dirty="0">
                <a:cs typeface="Times New Roman" pitchFamily="18" charset="0"/>
              </a:rPr>
              <a:t>Ottoman Turks conquer Constantinople 1453</a:t>
            </a:r>
          </a:p>
        </p:txBody>
      </p:sp>
      <p:sp>
        <p:nvSpPr>
          <p:cNvPr id="6" name="Slide Number Placeholder 5"/>
          <p:cNvSpPr>
            <a:spLocks noGrp="1"/>
          </p:cNvSpPr>
          <p:nvPr>
            <p:ph type="sldNum" sz="quarter" idx="12"/>
          </p:nvPr>
        </p:nvSpPr>
        <p:spPr/>
        <p:txBody>
          <a:bodyPr/>
          <a:lstStyle/>
          <a:p>
            <a:fld id="{E0DCAB71-960D-4A62-BABF-850A235550AF}" type="slidenum">
              <a:rPr lang="en-US" altLang="en-US"/>
              <a:pPr/>
              <a:t>11</a:t>
            </a:fld>
            <a:endParaRPr lang="en-US" altLang="en-US"/>
          </a:p>
        </p:txBody>
      </p:sp>
      <p:pic>
        <p:nvPicPr>
          <p:cNvPr id="6146" name="Picture 2"/>
          <p:cNvPicPr>
            <a:picLocks noGrp="1" noChangeAspect="1" noChangeArrowheads="1"/>
          </p:cNvPicPr>
          <p:nvPr>
            <p:ph sz="half" idx="2"/>
          </p:nvPr>
        </p:nvPicPr>
        <p:blipFill>
          <a:blip r:embed="rId2"/>
          <a:srcRect/>
          <a:stretch>
            <a:fillRect/>
          </a:stretch>
        </p:blipFill>
        <p:spPr bwMode="auto">
          <a:xfrm>
            <a:off x="4691062" y="1818481"/>
            <a:ext cx="3952875" cy="4181475"/>
          </a:xfrm>
          <a:prstGeom prst="rect">
            <a:avLst/>
          </a:prstGeom>
          <a:noFill/>
          <a:ln w="9525">
            <a:noFill/>
            <a:miter lim="800000"/>
            <a:headEnd/>
            <a:tailEnd/>
          </a:ln>
          <a:effectLst/>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fontScale="90000"/>
          </a:bodyPr>
          <a:lstStyle/>
          <a:p>
            <a:r>
              <a:rPr lang="en-US" sz="3800"/>
              <a:t>Ghaznavid Turks and the Sultanate of Delhi</a:t>
            </a:r>
          </a:p>
        </p:txBody>
      </p:sp>
      <p:sp>
        <p:nvSpPr>
          <p:cNvPr id="14342" name="Rectangle 6"/>
          <p:cNvSpPr>
            <a:spLocks noGrp="1" noChangeArrowheads="1"/>
          </p:cNvSpPr>
          <p:nvPr>
            <p:ph idx="1"/>
          </p:nvPr>
        </p:nvSpPr>
        <p:spPr/>
        <p:txBody>
          <a:bodyPr>
            <a:normAutofit fontScale="92500" lnSpcReduction="20000"/>
          </a:bodyPr>
          <a:lstStyle/>
          <a:p>
            <a:r>
              <a:rPr lang="en-US" dirty="0">
                <a:cs typeface="Times New Roman" pitchFamily="18" charset="0"/>
              </a:rPr>
              <a:t>Mahmud of </a:t>
            </a:r>
            <a:r>
              <a:rPr lang="en-US" dirty="0" err="1">
                <a:cs typeface="Times New Roman" pitchFamily="18" charset="0"/>
              </a:rPr>
              <a:t>Ghazni</a:t>
            </a:r>
            <a:r>
              <a:rPr lang="en-US" dirty="0">
                <a:cs typeface="Times New Roman" pitchFamily="18" charset="0"/>
              </a:rPr>
              <a:t>, Afghanistan, invades northern India</a:t>
            </a:r>
          </a:p>
          <a:p>
            <a:r>
              <a:rPr lang="en-US" dirty="0">
                <a:cs typeface="Times New Roman" pitchFamily="18" charset="0"/>
              </a:rPr>
              <a:t>At first for plunder, later to </a:t>
            </a:r>
            <a:r>
              <a:rPr lang="en-US" dirty="0" smtClean="0">
                <a:cs typeface="Times New Roman" pitchFamily="18" charset="0"/>
              </a:rPr>
              <a:t>rule</a:t>
            </a:r>
          </a:p>
          <a:p>
            <a:pPr lvl="1"/>
            <a:r>
              <a:rPr lang="en-US" dirty="0" smtClean="0">
                <a:cs typeface="Times New Roman" pitchFamily="18" charset="0"/>
              </a:rPr>
              <a:t>Constant challenges from Hindu princes and other Turkish, Mongol invaders</a:t>
            </a:r>
          </a:p>
          <a:p>
            <a:r>
              <a:rPr lang="en-US" dirty="0" smtClean="0">
                <a:cs typeface="Times New Roman" pitchFamily="18" charset="0"/>
              </a:rPr>
              <a:t>Northern </a:t>
            </a:r>
            <a:r>
              <a:rPr lang="en-US" dirty="0">
                <a:cs typeface="Times New Roman" pitchFamily="18" charset="0"/>
              </a:rPr>
              <a:t>India completely dominated by 13</a:t>
            </a:r>
            <a:r>
              <a:rPr lang="en-US" baseline="30000" dirty="0">
                <a:cs typeface="Times New Roman" pitchFamily="18" charset="0"/>
              </a:rPr>
              <a:t>th</a:t>
            </a:r>
            <a:r>
              <a:rPr lang="en-US" dirty="0">
                <a:cs typeface="Times New Roman" pitchFamily="18" charset="0"/>
              </a:rPr>
              <a:t> </a:t>
            </a:r>
            <a:r>
              <a:rPr lang="en-US" dirty="0" smtClean="0">
                <a:cs typeface="Times New Roman" pitchFamily="18" charset="0"/>
              </a:rPr>
              <a:t>century</a:t>
            </a:r>
          </a:p>
          <a:p>
            <a:r>
              <a:rPr lang="en-US" dirty="0" smtClean="0">
                <a:cs typeface="Times New Roman" pitchFamily="18" charset="0"/>
              </a:rPr>
              <a:t>Encouraged Islam conversion</a:t>
            </a:r>
            <a:endParaRPr lang="en-US" dirty="0">
              <a:cs typeface="Times New Roman" pitchFamily="18" charset="0"/>
            </a:endParaRPr>
          </a:p>
          <a:p>
            <a:r>
              <a:rPr lang="en-US" dirty="0">
                <a:cs typeface="Times New Roman" pitchFamily="18" charset="0"/>
              </a:rPr>
              <a:t>Persecution of Buddhists, </a:t>
            </a:r>
            <a:r>
              <a:rPr lang="en-US" dirty="0" smtClean="0">
                <a:cs typeface="Times New Roman" pitchFamily="18" charset="0"/>
              </a:rPr>
              <a:t>Hindus</a:t>
            </a:r>
          </a:p>
          <a:p>
            <a:pPr lvl="1"/>
            <a:r>
              <a:rPr lang="en-US" dirty="0" smtClean="0">
                <a:cs typeface="Times New Roman" pitchFamily="18" charset="0"/>
              </a:rPr>
              <a:t>Frequent raids on temples, monasteries, shrines</a:t>
            </a:r>
          </a:p>
          <a:p>
            <a:pPr lvl="1"/>
            <a:r>
              <a:rPr lang="en-US" dirty="0" smtClean="0">
                <a:cs typeface="Times New Roman" pitchFamily="18" charset="0"/>
              </a:rPr>
              <a:t>Stripped Buddhist, Hindu establishments of wealth, destroyed their buildings, and slaughtered residents</a:t>
            </a: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531113A8-EF6A-43EF-8E0D-9F567AF5ED39}" type="slidenum">
              <a:rPr lang="en-US" altLang="en-US"/>
              <a:pPr/>
              <a:t>12</a:t>
            </a:fld>
            <a:endParaRPr lang="en-US" altLang="en-US"/>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FC8A55C-913C-4C3A-9F7F-81BB052CC50C}" type="slidenum">
              <a:rPr lang="en-US" altLang="en-US" smtClean="0"/>
              <a:pPr/>
              <a:t>13</a:t>
            </a:fld>
            <a:endParaRPr lang="en-US" altLang="en-US"/>
          </a:p>
        </p:txBody>
      </p:sp>
      <p:pic>
        <p:nvPicPr>
          <p:cNvPr id="7170" name="Picture 2"/>
          <p:cNvPicPr>
            <a:picLocks noGrp="1" noChangeAspect="1" noChangeArrowheads="1"/>
          </p:cNvPicPr>
          <p:nvPr>
            <p:ph idx="1"/>
          </p:nvPr>
        </p:nvPicPr>
        <p:blipFill>
          <a:blip r:embed="rId2"/>
          <a:srcRect/>
          <a:stretch>
            <a:fillRect/>
          </a:stretch>
        </p:blipFill>
        <p:spPr bwMode="auto">
          <a:xfrm>
            <a:off x="762000" y="2151856"/>
            <a:ext cx="7620000" cy="3514725"/>
          </a:xfrm>
          <a:prstGeom prst="rect">
            <a:avLst/>
          </a:prstGeom>
          <a:noFill/>
          <a:ln w="9525">
            <a:noFill/>
            <a:miter lim="800000"/>
            <a:headEnd/>
            <a:tailEnd/>
          </a:ln>
          <a:effec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normAutofit fontScale="90000"/>
          </a:bodyPr>
          <a:lstStyle/>
          <a:p>
            <a:r>
              <a:rPr lang="en-US" sz="3800"/>
              <a:t>Chinggis Khan (1167-1227) and the Making of the Mongol Empire</a:t>
            </a:r>
          </a:p>
        </p:txBody>
      </p:sp>
      <p:sp>
        <p:nvSpPr>
          <p:cNvPr id="15366" name="Rectangle 6"/>
          <p:cNvSpPr>
            <a:spLocks noGrp="1" noChangeArrowheads="1"/>
          </p:cNvSpPr>
          <p:nvPr>
            <p:ph sz="half" idx="1"/>
          </p:nvPr>
        </p:nvSpPr>
        <p:spPr/>
        <p:txBody>
          <a:bodyPr>
            <a:normAutofit fontScale="77500" lnSpcReduction="20000"/>
          </a:bodyPr>
          <a:lstStyle/>
          <a:p>
            <a:r>
              <a:rPr lang="en-US" b="1" dirty="0" err="1">
                <a:cs typeface="Times New Roman" pitchFamily="18" charset="0"/>
              </a:rPr>
              <a:t>Temüjin</a:t>
            </a:r>
            <a:r>
              <a:rPr lang="en-US" b="1" dirty="0">
                <a:cs typeface="Times New Roman" pitchFamily="18" charset="0"/>
              </a:rPr>
              <a:t>, b. 1167</a:t>
            </a:r>
          </a:p>
          <a:p>
            <a:r>
              <a:rPr lang="en-US" dirty="0">
                <a:cs typeface="Times New Roman" pitchFamily="18" charset="0"/>
              </a:rPr>
              <a:t>Father prominent warrior, poisoned c. 1177, forced into poverty</a:t>
            </a:r>
          </a:p>
          <a:p>
            <a:r>
              <a:rPr lang="en-US" dirty="0">
                <a:cs typeface="Times New Roman" pitchFamily="18" charset="0"/>
              </a:rPr>
              <a:t>Mastered steppe diplomacy, elimination of enemies</a:t>
            </a:r>
          </a:p>
          <a:p>
            <a:r>
              <a:rPr lang="en-US" b="1" dirty="0">
                <a:cs typeface="Times New Roman" pitchFamily="18" charset="0"/>
              </a:rPr>
              <a:t>Brought all Mongol tribes into one confederation</a:t>
            </a:r>
          </a:p>
          <a:p>
            <a:r>
              <a:rPr lang="en-US" b="1" dirty="0">
                <a:cs typeface="Times New Roman" pitchFamily="18" charset="0"/>
              </a:rPr>
              <a:t>1206 proclaimed </a:t>
            </a:r>
            <a:r>
              <a:rPr lang="en-US" b="1" dirty="0" err="1">
                <a:cs typeface="Times New Roman" pitchFamily="18" charset="0"/>
              </a:rPr>
              <a:t>Chinggis</a:t>
            </a:r>
            <a:r>
              <a:rPr lang="en-US" b="1" dirty="0">
                <a:cs typeface="Times New Roman" pitchFamily="18" charset="0"/>
              </a:rPr>
              <a:t> Khan: “Universal Ruler</a:t>
            </a:r>
            <a:r>
              <a:rPr lang="en-US" b="1" dirty="0" smtClean="0">
                <a:cs typeface="Times New Roman" pitchFamily="18" charset="0"/>
              </a:rPr>
              <a:t>”</a:t>
            </a:r>
          </a:p>
          <a:p>
            <a:r>
              <a:rPr lang="en-US" b="1" dirty="0" smtClean="0">
                <a:cs typeface="Times New Roman" pitchFamily="18" charset="0"/>
              </a:rPr>
              <a:t>Unification sets in motion military campaigns, massive killing, and empire building </a:t>
            </a:r>
            <a:endParaRPr lang="en-US" b="1" dirty="0">
              <a:cs typeface="Times New Roman" pitchFamily="18" charset="0"/>
            </a:endParaRPr>
          </a:p>
        </p:txBody>
      </p:sp>
      <p:sp>
        <p:nvSpPr>
          <p:cNvPr id="6" name="Slide Number Placeholder 5"/>
          <p:cNvSpPr>
            <a:spLocks noGrp="1"/>
          </p:cNvSpPr>
          <p:nvPr>
            <p:ph type="sldNum" sz="quarter" idx="12"/>
          </p:nvPr>
        </p:nvSpPr>
        <p:spPr/>
        <p:txBody>
          <a:bodyPr/>
          <a:lstStyle/>
          <a:p>
            <a:fld id="{15AB1C08-84CF-4CA1-9BBB-62AB19091EA0}" type="slidenum">
              <a:rPr lang="en-US" altLang="en-US"/>
              <a:pPr/>
              <a:t>14</a:t>
            </a:fld>
            <a:endParaRPr lang="en-US" altLang="en-US"/>
          </a:p>
        </p:txBody>
      </p:sp>
      <p:pic>
        <p:nvPicPr>
          <p:cNvPr id="8194" name="Picture 2"/>
          <p:cNvPicPr>
            <a:picLocks noGrp="1" noChangeAspect="1" noChangeArrowheads="1"/>
          </p:cNvPicPr>
          <p:nvPr>
            <p:ph sz="half" idx="2"/>
          </p:nvPr>
        </p:nvPicPr>
        <p:blipFill>
          <a:blip r:embed="rId2"/>
          <a:srcRect/>
          <a:stretch>
            <a:fillRect/>
          </a:stretch>
        </p:blipFill>
        <p:spPr bwMode="auto">
          <a:xfrm>
            <a:off x="5181600" y="1447800"/>
            <a:ext cx="3166324" cy="4004468"/>
          </a:xfrm>
          <a:prstGeom prst="rect">
            <a:avLst/>
          </a:prstGeom>
          <a:noFill/>
          <a:ln w="9525">
            <a:noFill/>
            <a:miter lim="800000"/>
            <a:headEnd/>
            <a:tailEnd/>
          </a:ln>
          <a:effectLst/>
        </p:spPr>
      </p:pic>
      <p:sp>
        <p:nvSpPr>
          <p:cNvPr id="7" name="TextBox 6"/>
          <p:cNvSpPr txBox="1"/>
          <p:nvPr/>
        </p:nvSpPr>
        <p:spPr>
          <a:xfrm>
            <a:off x="4114800" y="5486400"/>
            <a:ext cx="4800600" cy="1354217"/>
          </a:xfrm>
          <a:prstGeom prst="rect">
            <a:avLst/>
          </a:prstGeom>
          <a:noFill/>
        </p:spPr>
        <p:txBody>
          <a:bodyPr wrap="square" rtlCol="0">
            <a:spAutoFit/>
          </a:bodyPr>
          <a:lstStyle/>
          <a:p>
            <a:r>
              <a:rPr lang="en-US" sz="1600" dirty="0" smtClean="0"/>
              <a:t>This painting by a Chinese artist depicts </a:t>
            </a:r>
            <a:r>
              <a:rPr lang="en-US" sz="1600" dirty="0" err="1" smtClean="0"/>
              <a:t>Chinggis</a:t>
            </a:r>
            <a:r>
              <a:rPr lang="en-US" sz="1600" dirty="0" smtClean="0"/>
              <a:t> Khan at about age sixty. Though most of his conquests were behind him, </a:t>
            </a:r>
            <a:r>
              <a:rPr lang="en-US" sz="1600" dirty="0" err="1" smtClean="0"/>
              <a:t>Chinggis</a:t>
            </a:r>
            <a:r>
              <a:rPr lang="en-US" sz="1600" dirty="0" smtClean="0"/>
              <a:t> Khan's focus and determination are readily apparent in this portrait</a:t>
            </a:r>
            <a:r>
              <a:rPr lang="en-US" dirty="0" smtClean="0"/>
              <a:t>. </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B50935-7104-4441-8C67-2FB156F0CAF4}" type="slidenum">
              <a:rPr lang="en-US" altLang="en-US" smtClean="0"/>
              <a:pPr/>
              <a:t>15</a:t>
            </a:fld>
            <a:endParaRPr lang="en-US" altLang="en-US"/>
          </a:p>
        </p:txBody>
      </p:sp>
      <p:sp>
        <p:nvSpPr>
          <p:cNvPr id="9" name="Content Placeholder 8"/>
          <p:cNvSpPr>
            <a:spLocks noGrp="1"/>
          </p:cNvSpPr>
          <p:nvPr>
            <p:ph idx="4294967295"/>
          </p:nvPr>
        </p:nvSpPr>
        <p:spPr>
          <a:xfrm>
            <a:off x="228600" y="1646238"/>
            <a:ext cx="8229600" cy="4525962"/>
          </a:xfrm>
        </p:spPr>
        <p:txBody>
          <a:bodyPr/>
          <a:lstStyle/>
          <a:p>
            <a:pPr algn="ctr">
              <a:buNone/>
            </a:pPr>
            <a:r>
              <a:rPr lang="en-US" dirty="0" smtClean="0"/>
              <a:t>“In a flash, the Mongol warriors would defeat every army, capture every fort, and bring down walls of every city they encountered.  Christians, Muslims, Buddhists, and Hindus would soon kneel before the dusty boots of illiterate young Mongol horseman.”</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Explaining the Mongol Moment</a:t>
            </a:r>
            <a:endParaRPr lang="en-US" dirty="0"/>
          </a:p>
        </p:txBody>
      </p:sp>
      <p:sp>
        <p:nvSpPr>
          <p:cNvPr id="4" name="Content Placeholder 3"/>
          <p:cNvSpPr>
            <a:spLocks noGrp="1"/>
          </p:cNvSpPr>
          <p:nvPr>
            <p:ph idx="1"/>
          </p:nvPr>
        </p:nvSpPr>
        <p:spPr/>
        <p:txBody>
          <a:bodyPr>
            <a:normAutofit fontScale="92500" lnSpcReduction="10000"/>
          </a:bodyPr>
          <a:lstStyle/>
          <a:p>
            <a:r>
              <a:rPr lang="en-US" b="1" dirty="0" smtClean="0"/>
              <a:t>Reorganization of army</a:t>
            </a:r>
          </a:p>
          <a:p>
            <a:pPr lvl="1"/>
            <a:r>
              <a:rPr lang="en-US" dirty="0" smtClean="0"/>
              <a:t>Units of 10,100, 1,000, 10,000 </a:t>
            </a:r>
          </a:p>
          <a:p>
            <a:pPr lvl="1"/>
            <a:r>
              <a:rPr lang="en-US" dirty="0" smtClean="0"/>
              <a:t>Conquered tribes broken up and members scattered in new units</a:t>
            </a:r>
          </a:p>
          <a:p>
            <a:r>
              <a:rPr lang="en-US" b="1" dirty="0" smtClean="0"/>
              <a:t>Impressive discipline and loyalty</a:t>
            </a:r>
          </a:p>
          <a:p>
            <a:pPr lvl="1"/>
            <a:r>
              <a:rPr lang="en-US" dirty="0" smtClean="0"/>
              <a:t>One or 2 desert, they all subject to death penalty</a:t>
            </a:r>
          </a:p>
          <a:p>
            <a:r>
              <a:rPr lang="en-US" b="1" dirty="0" smtClean="0"/>
              <a:t>Incorporate huge #s of conquered people into their military</a:t>
            </a:r>
          </a:p>
          <a:p>
            <a:pPr lvl="1"/>
            <a:r>
              <a:rPr lang="en-US" dirty="0" smtClean="0"/>
              <a:t>Artisans, craftsmen identified and sent to serve</a:t>
            </a:r>
          </a:p>
          <a:p>
            <a:pPr lvl="1"/>
            <a:r>
              <a:rPr lang="en-US" dirty="0" smtClean="0"/>
              <a:t>Chinese introduced them technology of siege warfare</a:t>
            </a:r>
          </a:p>
          <a:p>
            <a:pPr>
              <a:buNone/>
            </a:pPr>
            <a:endParaRPr lang="en-US" b="1" dirty="0" smtClean="0"/>
          </a:p>
          <a:p>
            <a:endParaRPr lang="en-US" dirty="0"/>
          </a:p>
        </p:txBody>
      </p:sp>
      <p:sp>
        <p:nvSpPr>
          <p:cNvPr id="2" name="Slide Number Placeholder 1"/>
          <p:cNvSpPr>
            <a:spLocks noGrp="1"/>
          </p:cNvSpPr>
          <p:nvPr>
            <p:ph type="sldNum" sz="quarter" idx="12"/>
          </p:nvPr>
        </p:nvSpPr>
        <p:spPr/>
        <p:txBody>
          <a:bodyPr/>
          <a:lstStyle/>
          <a:p>
            <a:fld id="{1F3D469E-E9FC-4CB4-9CFF-C364A7E4712A}" type="slidenum">
              <a:rPr lang="en-US" altLang="en-US" smtClean="0"/>
              <a:pPr/>
              <a:t>16</a:t>
            </a:fld>
            <a:endParaRPr lang="en-US" altLang="en-US"/>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Explaining the Mongol Moment</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Brutality and destruction as psychological warfare</a:t>
            </a:r>
          </a:p>
          <a:p>
            <a:pPr lvl="1"/>
            <a:r>
              <a:rPr lang="en-US" dirty="0" smtClean="0"/>
              <a:t>Cities destroyed</a:t>
            </a:r>
          </a:p>
          <a:p>
            <a:pPr lvl="1"/>
            <a:r>
              <a:rPr lang="en-US" dirty="0" smtClean="0"/>
              <a:t>Soldiers executed </a:t>
            </a:r>
          </a:p>
          <a:p>
            <a:pPr lvl="1"/>
            <a:r>
              <a:rPr lang="en-US" dirty="0" smtClean="0"/>
              <a:t>Women and skilled craftsmen enslaved</a:t>
            </a:r>
          </a:p>
          <a:p>
            <a:pPr lvl="1"/>
            <a:r>
              <a:rPr lang="en-US" dirty="0" smtClean="0"/>
              <a:t>Unskilled civilians used as human shields or as human fill in moats</a:t>
            </a:r>
          </a:p>
          <a:p>
            <a:r>
              <a:rPr lang="en-US" b="1" dirty="0" smtClean="0"/>
              <a:t>Ability to mobilize human and material resources in growing empire</a:t>
            </a:r>
          </a:p>
          <a:p>
            <a:pPr lvl="1"/>
            <a:r>
              <a:rPr lang="en-US" dirty="0" smtClean="0"/>
              <a:t>Effective system of relay stations fostered trade</a:t>
            </a:r>
          </a:p>
          <a:p>
            <a:pPr lvl="1"/>
            <a:r>
              <a:rPr lang="en-US" dirty="0" smtClean="0"/>
              <a:t>Marco Polo claimed they maintained 10,000 stations and 200,000 horses</a:t>
            </a:r>
          </a:p>
          <a:p>
            <a:pPr lvl="1"/>
            <a:r>
              <a:rPr lang="en-US" dirty="0" smtClean="0"/>
              <a:t>Central capital:  Karakorum</a:t>
            </a:r>
          </a:p>
          <a:p>
            <a:r>
              <a:rPr lang="en-US" b="1" dirty="0" smtClean="0"/>
              <a:t>Religious toleration</a:t>
            </a:r>
          </a:p>
          <a:p>
            <a:pPr lvl="1"/>
            <a:r>
              <a:rPr lang="en-US" dirty="0" smtClean="0"/>
              <a:t>Buddhists, </a:t>
            </a:r>
            <a:r>
              <a:rPr lang="en-US" dirty="0" err="1" smtClean="0"/>
              <a:t>Daoists</a:t>
            </a:r>
            <a:r>
              <a:rPr lang="en-US" dirty="0" smtClean="0"/>
              <a:t>, Christians, Muslims</a:t>
            </a:r>
          </a:p>
        </p:txBody>
      </p:sp>
      <p:sp>
        <p:nvSpPr>
          <p:cNvPr id="4" name="Slide Number Placeholder 3"/>
          <p:cNvSpPr>
            <a:spLocks noGrp="1"/>
          </p:cNvSpPr>
          <p:nvPr>
            <p:ph type="sldNum" sz="quarter" idx="12"/>
          </p:nvPr>
        </p:nvSpPr>
        <p:spPr/>
        <p:txBody>
          <a:bodyPr/>
          <a:lstStyle/>
          <a:p>
            <a:fld id="{CFC8A55C-913C-4C3A-9F7F-81BB052CC50C}" type="slidenum">
              <a:rPr lang="en-US" altLang="en-US" smtClean="0"/>
              <a:pPr/>
              <a:t>17</a:t>
            </a:fld>
            <a:endParaRPr lang="en-US" alt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3B50935-7104-4441-8C67-2FB156F0CAF4}" type="slidenum">
              <a:rPr lang="en-US" altLang="en-US" smtClean="0"/>
              <a:pPr/>
              <a:t>18</a:t>
            </a:fld>
            <a:endParaRPr lang="en-US" altLang="en-US"/>
          </a:p>
        </p:txBody>
      </p:sp>
      <p:pic>
        <p:nvPicPr>
          <p:cNvPr id="8" name="Content Placeholder 7" descr="genghis military.jpg"/>
          <p:cNvPicPr>
            <a:picLocks noGrp="1" noChangeAspect="1"/>
          </p:cNvPicPr>
          <p:nvPr>
            <p:ph idx="4294967295"/>
          </p:nvPr>
        </p:nvPicPr>
        <p:blipFill>
          <a:blip r:embed="rId2"/>
          <a:stretch>
            <a:fillRect/>
          </a:stretch>
        </p:blipFill>
        <p:spPr>
          <a:xfrm>
            <a:off x="1" y="-1"/>
            <a:ext cx="9144000" cy="5541141"/>
          </a:xfrm>
        </p:spPr>
      </p:pic>
      <p:sp>
        <p:nvSpPr>
          <p:cNvPr id="9" name="TextBox 8"/>
          <p:cNvSpPr txBox="1"/>
          <p:nvPr/>
        </p:nvSpPr>
        <p:spPr>
          <a:xfrm>
            <a:off x="457200" y="5486400"/>
            <a:ext cx="8382000" cy="1200329"/>
          </a:xfrm>
          <a:prstGeom prst="rect">
            <a:avLst/>
          </a:prstGeom>
          <a:noFill/>
        </p:spPr>
        <p:txBody>
          <a:bodyPr wrap="square" rtlCol="0">
            <a:spAutoFit/>
          </a:bodyPr>
          <a:lstStyle/>
          <a:p>
            <a:r>
              <a:rPr lang="en-US" dirty="0" smtClean="0"/>
              <a:t>A Persian manuscript illustration depicts </a:t>
            </a:r>
            <a:r>
              <a:rPr lang="en-US" dirty="0" err="1" smtClean="0"/>
              <a:t>Chinggis</a:t>
            </a:r>
            <a:r>
              <a:rPr lang="en-US" dirty="0" smtClean="0"/>
              <a:t> Khan and his cavalry in hot pursuit of retreating forces. On his road to power, </a:t>
            </a:r>
            <a:r>
              <a:rPr lang="en-US" dirty="0" err="1" smtClean="0"/>
              <a:t>Chinggis</a:t>
            </a:r>
            <a:r>
              <a:rPr lang="en-US" dirty="0" smtClean="0"/>
              <a:t> Khan depended not only on military might but also on strategic alliances with tribes and new political structures organized around loyalty and talent rather than tribal or kinship ties. </a:t>
            </a:r>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t>Mongol Arms</a:t>
            </a:r>
          </a:p>
        </p:txBody>
      </p:sp>
      <p:sp>
        <p:nvSpPr>
          <p:cNvPr id="17414" name="Rectangle 6"/>
          <p:cNvSpPr>
            <a:spLocks noGrp="1" noChangeArrowheads="1"/>
          </p:cNvSpPr>
          <p:nvPr>
            <p:ph idx="1"/>
          </p:nvPr>
        </p:nvSpPr>
        <p:spPr/>
        <p:txBody>
          <a:bodyPr/>
          <a:lstStyle/>
          <a:p>
            <a:r>
              <a:rPr lang="en-US" dirty="0">
                <a:cs typeface="Times New Roman" pitchFamily="18" charset="0"/>
              </a:rPr>
              <a:t>Mongol population only 1 million (less than 1% of Chinese population)</a:t>
            </a:r>
          </a:p>
          <a:p>
            <a:pPr lvl="1"/>
            <a:r>
              <a:rPr lang="en-US" dirty="0">
                <a:cs typeface="Times New Roman" pitchFamily="18" charset="0"/>
              </a:rPr>
              <a:t>Army c. 100-125,000</a:t>
            </a:r>
          </a:p>
          <a:p>
            <a:r>
              <a:rPr lang="en-US" dirty="0">
                <a:cs typeface="Times New Roman" pitchFamily="18" charset="0"/>
              </a:rPr>
              <a:t>Strengths:</a:t>
            </a:r>
          </a:p>
          <a:p>
            <a:pPr lvl="1"/>
            <a:r>
              <a:rPr lang="en-US" dirty="0" smtClean="0">
                <a:cs typeface="Times New Roman" pitchFamily="18" charset="0"/>
              </a:rPr>
              <a:t>Cavalry (travel 100 km or 62 miles per day)</a:t>
            </a:r>
            <a:endParaRPr lang="en-US" dirty="0">
              <a:cs typeface="Times New Roman" pitchFamily="18" charset="0"/>
            </a:endParaRPr>
          </a:p>
          <a:p>
            <a:pPr lvl="1"/>
            <a:r>
              <a:rPr lang="en-US" dirty="0">
                <a:cs typeface="Times New Roman" pitchFamily="18" charset="0"/>
              </a:rPr>
              <a:t>Short </a:t>
            </a:r>
            <a:r>
              <a:rPr lang="en-US" dirty="0" smtClean="0">
                <a:cs typeface="Times New Roman" pitchFamily="18" charset="0"/>
              </a:rPr>
              <a:t>bows (200 meters or 656’)</a:t>
            </a:r>
            <a:endParaRPr lang="en-US" dirty="0">
              <a:cs typeface="Times New Roman" pitchFamily="18" charset="0"/>
            </a:endParaRPr>
          </a:p>
          <a:p>
            <a:pPr lvl="1"/>
            <a:r>
              <a:rPr lang="en-US" dirty="0">
                <a:cs typeface="Times New Roman" pitchFamily="18" charset="0"/>
              </a:rPr>
              <a:t>Rewarded enemies who surrender, cruel to enemies who </a:t>
            </a:r>
            <a:r>
              <a:rPr lang="en-US" dirty="0" smtClean="0">
                <a:cs typeface="Times New Roman" pitchFamily="18" charset="0"/>
              </a:rPr>
              <a:t>fight (slaughter whole populations)</a:t>
            </a: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BFE29E7C-363B-44EB-B61A-CD5B5F237B7A}" type="slidenum">
              <a:rPr lang="en-US" altLang="en-US"/>
              <a:pPr/>
              <a:t>19</a:t>
            </a:fld>
            <a:endParaRPr lang="en-US" altLang="en-US"/>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r>
              <a:rPr lang="en-US"/>
              <a:t>Nomadic Economy and Society</a:t>
            </a:r>
          </a:p>
        </p:txBody>
      </p:sp>
      <p:sp>
        <p:nvSpPr>
          <p:cNvPr id="7174" name="Rectangle 6"/>
          <p:cNvSpPr>
            <a:spLocks noGrp="1" noChangeArrowheads="1"/>
          </p:cNvSpPr>
          <p:nvPr>
            <p:ph sz="half" idx="1"/>
          </p:nvPr>
        </p:nvSpPr>
        <p:spPr/>
        <p:txBody>
          <a:bodyPr>
            <a:normAutofit fontScale="92500" lnSpcReduction="20000"/>
          </a:bodyPr>
          <a:lstStyle/>
          <a:p>
            <a:pPr>
              <a:lnSpc>
                <a:spcPct val="90000"/>
              </a:lnSpc>
            </a:pPr>
            <a:r>
              <a:rPr lang="en-US" dirty="0">
                <a:cs typeface="Times New Roman" pitchFamily="18" charset="0"/>
              </a:rPr>
              <a:t>Rainfall in central Asia too little to support large-scale agriculture</a:t>
            </a:r>
          </a:p>
          <a:p>
            <a:r>
              <a:rPr lang="en-US" dirty="0" smtClean="0"/>
              <a:t>Herded grazing animals, especially sheep, horses, but also cattle, goats, camels</a:t>
            </a:r>
          </a:p>
          <a:p>
            <a:pPr lvl="1"/>
            <a:r>
              <a:rPr lang="en-US" dirty="0" smtClean="0"/>
              <a:t>Move w/ animals in migratory cycle</a:t>
            </a:r>
          </a:p>
          <a:p>
            <a:pPr lvl="1"/>
            <a:r>
              <a:rPr lang="en-US" dirty="0" smtClean="0"/>
              <a:t>Eat meat, milk, and hides of animals</a:t>
            </a:r>
          </a:p>
          <a:p>
            <a:pPr lvl="1"/>
            <a:r>
              <a:rPr lang="en-US" dirty="0" smtClean="0"/>
              <a:t>Large tents called </a:t>
            </a:r>
            <a:r>
              <a:rPr lang="en-US" b="1" i="1" dirty="0" smtClean="0"/>
              <a:t>yurts</a:t>
            </a:r>
          </a:p>
          <a:p>
            <a:pPr>
              <a:lnSpc>
                <a:spcPct val="90000"/>
              </a:lnSpc>
            </a:pPr>
            <a:endParaRPr lang="en-US" sz="2600" dirty="0" smtClean="0">
              <a:cs typeface="Times New Roman" pitchFamily="18" charset="0"/>
            </a:endParaRPr>
          </a:p>
          <a:p>
            <a:pPr>
              <a:lnSpc>
                <a:spcPct val="90000"/>
              </a:lnSpc>
            </a:pPr>
            <a:r>
              <a:rPr lang="en-US" sz="2600" dirty="0" smtClean="0">
                <a:cs typeface="Times New Roman" pitchFamily="18" charset="0"/>
              </a:rPr>
              <a:t>Small-scale </a:t>
            </a:r>
            <a:r>
              <a:rPr lang="en-US" sz="2600" dirty="0">
                <a:cs typeface="Times New Roman" pitchFamily="18" charset="0"/>
              </a:rPr>
              <a:t>farming, rudimentary </a:t>
            </a:r>
            <a:r>
              <a:rPr lang="en-US" sz="2600" dirty="0" err="1">
                <a:cs typeface="Times New Roman" pitchFamily="18" charset="0"/>
              </a:rPr>
              <a:t>artisanry</a:t>
            </a:r>
            <a:endParaRPr lang="en-US" sz="2600" dirty="0">
              <a:cs typeface="Times New Roman" pitchFamily="18" charset="0"/>
            </a:endParaRPr>
          </a:p>
        </p:txBody>
      </p:sp>
      <p:sp>
        <p:nvSpPr>
          <p:cNvPr id="6" name="Slide Number Placeholder 5"/>
          <p:cNvSpPr>
            <a:spLocks noGrp="1"/>
          </p:cNvSpPr>
          <p:nvPr>
            <p:ph type="sldNum" sz="quarter" idx="12"/>
          </p:nvPr>
        </p:nvSpPr>
        <p:spPr/>
        <p:txBody>
          <a:bodyPr/>
          <a:lstStyle/>
          <a:p>
            <a:fld id="{31803531-6DA7-4614-A5E8-5859463D07B1}" type="slidenum">
              <a:rPr lang="en-US" altLang="en-US"/>
              <a:pPr/>
              <a:t>2</a:t>
            </a:fld>
            <a:endParaRPr lang="en-US" altLang="en-US"/>
          </a:p>
        </p:txBody>
      </p:sp>
      <p:pic>
        <p:nvPicPr>
          <p:cNvPr id="3074" name="Picture 2" descr="C:\Documents and Settings\ELIZABETH_CAIN\Local Settings\Temporary Internet Files\Content.IE5\7UOVQSAO\MC900154718[1].wmf"/>
          <p:cNvPicPr>
            <a:picLocks noChangeAspect="1" noChangeArrowheads="1"/>
          </p:cNvPicPr>
          <p:nvPr/>
        </p:nvPicPr>
        <p:blipFill>
          <a:blip r:embed="rId2"/>
          <a:srcRect/>
          <a:stretch>
            <a:fillRect/>
          </a:stretch>
        </p:blipFill>
        <p:spPr bwMode="auto">
          <a:xfrm>
            <a:off x="4800600" y="1371600"/>
            <a:ext cx="1724558" cy="1405433"/>
          </a:xfrm>
          <a:prstGeom prst="rect">
            <a:avLst/>
          </a:prstGeom>
          <a:noFill/>
        </p:spPr>
      </p:pic>
      <p:pic>
        <p:nvPicPr>
          <p:cNvPr id="3075" name="Picture 3" descr="C:\Program Files\Microsoft Office\MEDIA\CAGCAT10\j0149627.wmf"/>
          <p:cNvPicPr>
            <a:picLocks noChangeAspect="1" noChangeArrowheads="1"/>
          </p:cNvPicPr>
          <p:nvPr/>
        </p:nvPicPr>
        <p:blipFill>
          <a:blip r:embed="rId3"/>
          <a:srcRect/>
          <a:stretch>
            <a:fillRect/>
          </a:stretch>
        </p:blipFill>
        <p:spPr bwMode="auto">
          <a:xfrm>
            <a:off x="6019801" y="4910261"/>
            <a:ext cx="2057400" cy="1461870"/>
          </a:xfrm>
          <a:prstGeom prst="rect">
            <a:avLst/>
          </a:prstGeom>
          <a:noFill/>
        </p:spPr>
      </p:pic>
      <p:pic>
        <p:nvPicPr>
          <p:cNvPr id="3076" name="Picture 4" descr="C:\Documents and Settings\ELIZABETH_CAIN\Local Settings\Temporary Internet Files\Content.IE5\CXITODCZ\MP900164011[1].jpg"/>
          <p:cNvPicPr>
            <a:picLocks noChangeAspect="1" noChangeArrowheads="1"/>
          </p:cNvPicPr>
          <p:nvPr/>
        </p:nvPicPr>
        <p:blipFill>
          <a:blip r:embed="rId4"/>
          <a:srcRect/>
          <a:stretch>
            <a:fillRect/>
          </a:stretch>
        </p:blipFill>
        <p:spPr bwMode="auto">
          <a:xfrm>
            <a:off x="5562600" y="2819400"/>
            <a:ext cx="2895600" cy="1901444"/>
          </a:xfrm>
          <a:prstGeom prst="rect">
            <a:avLst/>
          </a:prstGeom>
          <a:noFill/>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a:t>Mongol Conquests</a:t>
            </a:r>
          </a:p>
        </p:txBody>
      </p:sp>
      <p:sp>
        <p:nvSpPr>
          <p:cNvPr id="18438" name="Rectangle 6"/>
          <p:cNvSpPr>
            <a:spLocks noGrp="1" noChangeArrowheads="1"/>
          </p:cNvSpPr>
          <p:nvPr>
            <p:ph sz="half" idx="1"/>
          </p:nvPr>
        </p:nvSpPr>
        <p:spPr>
          <a:xfrm>
            <a:off x="457200" y="1645920"/>
            <a:ext cx="5334000" cy="4526280"/>
          </a:xfrm>
        </p:spPr>
        <p:txBody>
          <a:bodyPr>
            <a:normAutofit/>
          </a:bodyPr>
          <a:lstStyle/>
          <a:p>
            <a:pPr>
              <a:lnSpc>
                <a:spcPct val="90000"/>
              </a:lnSpc>
            </a:pPr>
            <a:r>
              <a:rPr lang="en-US" dirty="0" smtClean="0">
                <a:cs typeface="Times New Roman" pitchFamily="18" charset="0"/>
              </a:rPr>
              <a:t>Conquest of China</a:t>
            </a:r>
          </a:p>
          <a:p>
            <a:pPr>
              <a:lnSpc>
                <a:spcPct val="90000"/>
              </a:lnSpc>
            </a:pPr>
            <a:r>
              <a:rPr lang="en-US" dirty="0" smtClean="0">
                <a:cs typeface="Times New Roman" pitchFamily="18" charset="0"/>
              </a:rPr>
              <a:t>Most difficult, lasting 70 years</a:t>
            </a:r>
          </a:p>
          <a:p>
            <a:pPr>
              <a:lnSpc>
                <a:spcPct val="90000"/>
              </a:lnSpc>
            </a:pPr>
            <a:endParaRPr lang="en-US" dirty="0" smtClean="0">
              <a:cs typeface="Times New Roman" pitchFamily="18" charset="0"/>
            </a:endParaRPr>
          </a:p>
          <a:p>
            <a:pPr lvl="1">
              <a:lnSpc>
                <a:spcPct val="90000"/>
              </a:lnSpc>
            </a:pP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85817EE7-6C46-418C-842C-48AA6649E81B}" type="slidenum">
              <a:rPr lang="en-US" altLang="en-US"/>
              <a:pPr/>
              <a:t>20</a:t>
            </a:fld>
            <a:endParaRPr lang="en-US" altLang="en-US"/>
          </a:p>
        </p:txBody>
      </p:sp>
      <p:pic>
        <p:nvPicPr>
          <p:cNvPr id="7" name="Content Placeholder 4" descr="gengis_khan"/>
          <p:cNvPicPr>
            <a:picLocks noGrp="1" noChangeAspect="1" noChangeArrowheads="1"/>
          </p:cNvPicPr>
          <p:nvPr>
            <p:ph sz="half" idx="2"/>
          </p:nvPr>
        </p:nvPicPr>
        <p:blipFill>
          <a:blip r:embed="rId2" cstate="print"/>
          <a:srcRect/>
          <a:stretch>
            <a:fillRect/>
          </a:stretch>
        </p:blipFill>
        <p:spPr>
          <a:xfrm>
            <a:off x="5943600" y="2438400"/>
            <a:ext cx="2124507" cy="2920563"/>
          </a:xfrm>
          <a:noFill/>
          <a:ln/>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Rectangle 12"/>
          <p:cNvSpPr>
            <a:spLocks noGrp="1" noChangeArrowheads="1"/>
          </p:cNvSpPr>
          <p:nvPr>
            <p:ph idx="1"/>
          </p:nvPr>
        </p:nvSpPr>
        <p:spPr>
          <a:xfrm>
            <a:off x="457200" y="381000"/>
            <a:ext cx="8229600" cy="5749925"/>
          </a:xfrm>
        </p:spPr>
        <p:txBody>
          <a:bodyPr/>
          <a:lstStyle/>
          <a:p>
            <a:pPr>
              <a:buFont typeface="Wingdings" pitchFamily="2" charset="2"/>
              <a:buNone/>
            </a:pPr>
            <a:r>
              <a:rPr lang="en-US"/>
              <a:t>The Mongol Empires about 1300 CE</a:t>
            </a:r>
          </a:p>
        </p:txBody>
      </p:sp>
      <p:sp>
        <p:nvSpPr>
          <p:cNvPr id="6" name="Slide Number Placeholder 5"/>
          <p:cNvSpPr>
            <a:spLocks noGrp="1"/>
          </p:cNvSpPr>
          <p:nvPr>
            <p:ph type="sldNum" sz="quarter" idx="12"/>
          </p:nvPr>
        </p:nvSpPr>
        <p:spPr/>
        <p:txBody>
          <a:bodyPr/>
          <a:lstStyle/>
          <a:p>
            <a:fld id="{8C7E60E4-CFA2-4296-866B-BDA31BB3927E}" type="slidenum">
              <a:rPr lang="en-US" altLang="en-US"/>
              <a:pPr/>
              <a:t>21</a:t>
            </a:fld>
            <a:endParaRPr lang="en-US" altLang="en-US"/>
          </a:p>
        </p:txBody>
      </p:sp>
      <p:pic>
        <p:nvPicPr>
          <p:cNvPr id="5" name="Picture 4" descr="mongol map.jpg"/>
          <p:cNvPicPr>
            <a:picLocks noChangeAspect="1"/>
          </p:cNvPicPr>
          <p:nvPr/>
        </p:nvPicPr>
        <p:blipFill>
          <a:blip r:embed="rId2"/>
          <a:stretch>
            <a:fillRect/>
          </a:stretch>
        </p:blipFill>
        <p:spPr>
          <a:xfrm>
            <a:off x="244929" y="1137029"/>
            <a:ext cx="8670471" cy="5435221"/>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p:txBody>
          <a:bodyPr/>
          <a:lstStyle/>
          <a:p>
            <a:r>
              <a:rPr lang="en-US"/>
              <a:t>Khubilai Khan (r. 1264-1294)</a:t>
            </a:r>
          </a:p>
        </p:txBody>
      </p:sp>
      <p:sp>
        <p:nvSpPr>
          <p:cNvPr id="21510" name="Rectangle 6"/>
          <p:cNvSpPr>
            <a:spLocks noGrp="1" noChangeArrowheads="1"/>
          </p:cNvSpPr>
          <p:nvPr>
            <p:ph sz="half" idx="1"/>
          </p:nvPr>
        </p:nvSpPr>
        <p:spPr>
          <a:xfrm>
            <a:off x="304800" y="1645920"/>
            <a:ext cx="5105400" cy="4907280"/>
          </a:xfrm>
        </p:spPr>
        <p:txBody>
          <a:bodyPr>
            <a:normAutofit fontScale="92500" lnSpcReduction="10000"/>
          </a:bodyPr>
          <a:lstStyle/>
          <a:p>
            <a:pPr>
              <a:lnSpc>
                <a:spcPct val="80000"/>
              </a:lnSpc>
            </a:pPr>
            <a:r>
              <a:rPr lang="en-US" b="1" dirty="0">
                <a:cs typeface="Times New Roman" pitchFamily="18" charset="0"/>
              </a:rPr>
              <a:t>Grandson of </a:t>
            </a:r>
            <a:r>
              <a:rPr lang="en-US" b="1" dirty="0" err="1">
                <a:cs typeface="Times New Roman" pitchFamily="18" charset="0"/>
              </a:rPr>
              <a:t>Chinggis</a:t>
            </a:r>
            <a:r>
              <a:rPr lang="en-US" b="1" dirty="0">
                <a:cs typeface="Times New Roman" pitchFamily="18" charset="0"/>
              </a:rPr>
              <a:t> Khan</a:t>
            </a:r>
          </a:p>
          <a:p>
            <a:pPr>
              <a:lnSpc>
                <a:spcPct val="80000"/>
              </a:lnSpc>
            </a:pPr>
            <a:r>
              <a:rPr lang="en-US" b="1" dirty="0">
                <a:cs typeface="Times New Roman" pitchFamily="18" charset="0"/>
              </a:rPr>
              <a:t>Rule of China</a:t>
            </a:r>
          </a:p>
          <a:p>
            <a:pPr>
              <a:lnSpc>
                <a:spcPct val="80000"/>
              </a:lnSpc>
            </a:pPr>
            <a:r>
              <a:rPr lang="en-US" b="1" dirty="0">
                <a:cs typeface="Times New Roman" pitchFamily="18" charset="0"/>
              </a:rPr>
              <a:t>Ruthless warrior, but religiously </a:t>
            </a:r>
            <a:r>
              <a:rPr lang="en-US" b="1" dirty="0" smtClean="0">
                <a:cs typeface="Times New Roman" pitchFamily="18" charset="0"/>
              </a:rPr>
              <a:t>tolerant</a:t>
            </a:r>
            <a:endParaRPr lang="en-US" b="1" dirty="0">
              <a:cs typeface="Times New Roman" pitchFamily="18" charset="0"/>
            </a:endParaRPr>
          </a:p>
          <a:p>
            <a:pPr lvl="1">
              <a:lnSpc>
                <a:spcPct val="80000"/>
              </a:lnSpc>
            </a:pPr>
            <a:r>
              <a:rPr lang="en-US" dirty="0">
                <a:cs typeface="Times New Roman" pitchFamily="18" charset="0"/>
              </a:rPr>
              <a:t>Hosted Marco </a:t>
            </a:r>
            <a:r>
              <a:rPr lang="en-US" dirty="0" smtClean="0">
                <a:cs typeface="Times New Roman" pitchFamily="18" charset="0"/>
              </a:rPr>
              <a:t>Polo</a:t>
            </a:r>
          </a:p>
          <a:p>
            <a:pPr lvl="1">
              <a:lnSpc>
                <a:spcPct val="80000"/>
              </a:lnSpc>
            </a:pPr>
            <a:r>
              <a:rPr lang="en-US" dirty="0" smtClean="0">
                <a:cs typeface="Times New Roman" pitchFamily="18" charset="0"/>
              </a:rPr>
              <a:t>Promoted Buddhism, Support for Daoism, Christianity, Muslims</a:t>
            </a:r>
            <a:endParaRPr lang="en-US" dirty="0">
              <a:cs typeface="Times New Roman" pitchFamily="18" charset="0"/>
            </a:endParaRPr>
          </a:p>
          <a:p>
            <a:pPr>
              <a:lnSpc>
                <a:spcPct val="80000"/>
              </a:lnSpc>
            </a:pPr>
            <a:r>
              <a:rPr lang="en-US" b="1" dirty="0">
                <a:cs typeface="Times New Roman" pitchFamily="18" charset="0"/>
              </a:rPr>
              <a:t>Established Yuan dynasty </a:t>
            </a:r>
            <a:r>
              <a:rPr lang="en-US" dirty="0">
                <a:cs typeface="Times New Roman" pitchFamily="18" charset="0"/>
              </a:rPr>
              <a:t>(to 1368)</a:t>
            </a:r>
          </a:p>
          <a:p>
            <a:pPr>
              <a:lnSpc>
                <a:spcPct val="80000"/>
              </a:lnSpc>
            </a:pPr>
            <a:r>
              <a:rPr lang="en-US" dirty="0" smtClean="0">
                <a:cs typeface="Times New Roman" pitchFamily="18" charset="0"/>
              </a:rPr>
              <a:t>Two </a:t>
            </a:r>
            <a:r>
              <a:rPr lang="en-US" dirty="0">
                <a:cs typeface="Times New Roman" pitchFamily="18" charset="0"/>
              </a:rPr>
              <a:t>attempted invasions of Japan (1274, 1281) turned back by typhoons (</a:t>
            </a:r>
            <a:r>
              <a:rPr lang="en-US" i="1" dirty="0">
                <a:cs typeface="Times New Roman" pitchFamily="18" charset="0"/>
              </a:rPr>
              <a:t>kamikaze: </a:t>
            </a:r>
            <a:r>
              <a:rPr lang="en-US" dirty="0">
                <a:cs typeface="Times New Roman" pitchFamily="18" charset="0"/>
              </a:rPr>
              <a:t>“divine winds</a:t>
            </a:r>
            <a:r>
              <a:rPr lang="en-US" dirty="0" smtClean="0">
                <a:cs typeface="Times New Roman" pitchFamily="18" charset="0"/>
              </a:rPr>
              <a:t>”)</a:t>
            </a:r>
          </a:p>
          <a:p>
            <a:pPr lvl="1">
              <a:lnSpc>
                <a:spcPct val="80000"/>
              </a:lnSpc>
            </a:pPr>
            <a:r>
              <a:rPr lang="en-US" dirty="0" smtClean="0">
                <a:cs typeface="Times New Roman" pitchFamily="18" charset="0"/>
              </a:rPr>
              <a:t>Didn’t adapt to the humid, tropical jungles</a:t>
            </a:r>
            <a:endParaRPr lang="en-US" dirty="0">
              <a:cs typeface="Times New Roman" pitchFamily="18" charset="0"/>
            </a:endParaRPr>
          </a:p>
          <a:p>
            <a:pPr lvl="1">
              <a:lnSpc>
                <a:spcPct val="80000"/>
              </a:lnSpc>
            </a:pPr>
            <a:r>
              <a:rPr lang="en-US" dirty="0" smtClean="0">
                <a:cs typeface="Times New Roman" pitchFamily="18" charset="0"/>
              </a:rPr>
              <a:t>4,500 Mongol vessels destroyed carrying 100,000 armed troops</a:t>
            </a: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5E376B53-3A54-4350-AE54-EFAE852C9727}" type="slidenum">
              <a:rPr lang="en-US" altLang="en-US"/>
              <a:pPr/>
              <a:t>22</a:t>
            </a:fld>
            <a:endParaRPr lang="en-US" altLang="en-US"/>
          </a:p>
        </p:txBody>
      </p:sp>
      <p:pic>
        <p:nvPicPr>
          <p:cNvPr id="7" name="Picture 5" descr="marco Polo"/>
          <p:cNvPicPr>
            <a:picLocks noGrp="1" noChangeAspect="1" noChangeArrowheads="1"/>
          </p:cNvPicPr>
          <p:nvPr>
            <p:ph sz="half" idx="2"/>
          </p:nvPr>
        </p:nvPicPr>
        <p:blipFill>
          <a:blip r:embed="rId2"/>
          <a:srcRect/>
          <a:stretch>
            <a:fillRect/>
          </a:stretch>
        </p:blipFill>
        <p:spPr>
          <a:xfrm>
            <a:off x="5486400" y="4286250"/>
            <a:ext cx="3048000" cy="2286000"/>
          </a:xfrm>
          <a:noFill/>
          <a:ln/>
        </p:spPr>
      </p:pic>
      <p:pic>
        <p:nvPicPr>
          <p:cNvPr id="8" name="Picture 2"/>
          <p:cNvPicPr>
            <a:picLocks noChangeAspect="1" noChangeArrowheads="1"/>
          </p:cNvPicPr>
          <p:nvPr/>
        </p:nvPicPr>
        <p:blipFill>
          <a:blip r:embed="rId3"/>
          <a:srcRect/>
          <a:stretch>
            <a:fillRect/>
          </a:stretch>
        </p:blipFill>
        <p:spPr bwMode="auto">
          <a:xfrm>
            <a:off x="6705600" y="1600200"/>
            <a:ext cx="2057400" cy="2587925"/>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p:txBody>
          <a:bodyPr/>
          <a:lstStyle/>
          <a:p>
            <a:r>
              <a:rPr lang="en-US"/>
              <a:t>Mongol Rule in China</a:t>
            </a:r>
          </a:p>
        </p:txBody>
      </p:sp>
      <p:sp>
        <p:nvSpPr>
          <p:cNvPr id="25606" name="Rectangle 6"/>
          <p:cNvSpPr>
            <a:spLocks noGrp="1" noChangeArrowheads="1"/>
          </p:cNvSpPr>
          <p:nvPr>
            <p:ph idx="1"/>
          </p:nvPr>
        </p:nvSpPr>
        <p:spPr/>
        <p:txBody>
          <a:bodyPr>
            <a:normAutofit lnSpcReduction="10000"/>
          </a:bodyPr>
          <a:lstStyle/>
          <a:p>
            <a:pPr>
              <a:lnSpc>
                <a:spcPct val="90000"/>
              </a:lnSpc>
            </a:pPr>
            <a:r>
              <a:rPr lang="en-US" b="1" dirty="0">
                <a:cs typeface="Times New Roman" pitchFamily="18" charset="0"/>
              </a:rPr>
              <a:t>Strove to maintain strict separation from Chinese</a:t>
            </a:r>
          </a:p>
          <a:p>
            <a:pPr lvl="1">
              <a:lnSpc>
                <a:spcPct val="90000"/>
              </a:lnSpc>
            </a:pPr>
            <a:r>
              <a:rPr lang="en-US" dirty="0">
                <a:cs typeface="Times New Roman" pitchFamily="18" charset="0"/>
              </a:rPr>
              <a:t>Intermarriage forbidden</a:t>
            </a:r>
          </a:p>
          <a:p>
            <a:pPr lvl="1">
              <a:lnSpc>
                <a:spcPct val="90000"/>
              </a:lnSpc>
            </a:pPr>
            <a:r>
              <a:rPr lang="en-US" dirty="0">
                <a:cs typeface="Times New Roman" pitchFamily="18" charset="0"/>
              </a:rPr>
              <a:t>Chinese forbidden to study Mongol language</a:t>
            </a:r>
          </a:p>
          <a:p>
            <a:pPr>
              <a:lnSpc>
                <a:spcPct val="90000"/>
              </a:lnSpc>
            </a:pPr>
            <a:r>
              <a:rPr lang="en-US" b="1" dirty="0">
                <a:cs typeface="Times New Roman" pitchFamily="18" charset="0"/>
              </a:rPr>
              <a:t>Imported </a:t>
            </a:r>
            <a:r>
              <a:rPr lang="en-US" b="1" dirty="0" smtClean="0">
                <a:cs typeface="Times New Roman" pitchFamily="18" charset="0"/>
              </a:rPr>
              <a:t>foreigners to administrate empire</a:t>
            </a:r>
          </a:p>
          <a:p>
            <a:pPr lvl="1">
              <a:lnSpc>
                <a:spcPct val="90000"/>
              </a:lnSpc>
            </a:pPr>
            <a:r>
              <a:rPr lang="en-US" dirty="0" smtClean="0">
                <a:cs typeface="Times New Roman" pitchFamily="18" charset="0"/>
              </a:rPr>
              <a:t>(esp</a:t>
            </a:r>
            <a:r>
              <a:rPr lang="en-US" dirty="0">
                <a:cs typeface="Times New Roman" pitchFamily="18" charset="0"/>
              </a:rPr>
              <a:t>. Arabs, </a:t>
            </a:r>
            <a:r>
              <a:rPr lang="en-US" dirty="0" smtClean="0">
                <a:cs typeface="Times New Roman" pitchFamily="18" charset="0"/>
              </a:rPr>
              <a:t>Persians, Marco Polo?)</a:t>
            </a:r>
          </a:p>
          <a:p>
            <a:pPr>
              <a:lnSpc>
                <a:spcPct val="90000"/>
              </a:lnSpc>
            </a:pPr>
            <a:r>
              <a:rPr lang="en-US" dirty="0" smtClean="0">
                <a:cs typeface="Times New Roman" pitchFamily="18" charset="0"/>
              </a:rPr>
              <a:t>Ended privileges enjoyed by Confucian scholars, dismantled education and examination system</a:t>
            </a:r>
            <a:endParaRPr lang="en-US" dirty="0">
              <a:cs typeface="Times New Roman" pitchFamily="18" charset="0"/>
            </a:endParaRPr>
          </a:p>
          <a:p>
            <a:pPr>
              <a:lnSpc>
                <a:spcPct val="90000"/>
              </a:lnSpc>
            </a:pPr>
            <a:r>
              <a:rPr lang="en-US" b="1" dirty="0">
                <a:cs typeface="Times New Roman" pitchFamily="18" charset="0"/>
              </a:rPr>
              <a:t>Yet tolerated religious freedoms</a:t>
            </a:r>
          </a:p>
        </p:txBody>
      </p:sp>
      <p:sp>
        <p:nvSpPr>
          <p:cNvPr id="6" name="Slide Number Placeholder 5"/>
          <p:cNvSpPr>
            <a:spLocks noGrp="1"/>
          </p:cNvSpPr>
          <p:nvPr>
            <p:ph type="sldNum" sz="quarter" idx="12"/>
          </p:nvPr>
        </p:nvSpPr>
        <p:spPr/>
        <p:txBody>
          <a:bodyPr/>
          <a:lstStyle/>
          <a:p>
            <a:fld id="{2F63A3FA-E878-45E5-BE7F-C8461D92527A}" type="slidenum">
              <a:rPr lang="en-US" altLang="en-US"/>
              <a:pPr/>
              <a:t>23</a:t>
            </a:fld>
            <a:endParaRPr lang="en-US" altLang="en-US"/>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t>The Golden Horde</a:t>
            </a:r>
          </a:p>
        </p:txBody>
      </p:sp>
      <p:sp>
        <p:nvSpPr>
          <p:cNvPr id="22534" name="Rectangle 6"/>
          <p:cNvSpPr>
            <a:spLocks noGrp="1" noChangeArrowheads="1"/>
          </p:cNvSpPr>
          <p:nvPr>
            <p:ph sz="half" idx="1"/>
          </p:nvPr>
        </p:nvSpPr>
        <p:spPr>
          <a:xfrm>
            <a:off x="457200" y="1371600"/>
            <a:ext cx="4343400" cy="4800600"/>
          </a:xfrm>
        </p:spPr>
        <p:txBody>
          <a:bodyPr>
            <a:normAutofit fontScale="25000" lnSpcReduction="20000"/>
          </a:bodyPr>
          <a:lstStyle/>
          <a:p>
            <a:r>
              <a:rPr lang="en-US" sz="7200" b="1" dirty="0">
                <a:cs typeface="Times New Roman" pitchFamily="18" charset="0"/>
              </a:rPr>
              <a:t>Conquest of Russia, </a:t>
            </a:r>
            <a:r>
              <a:rPr lang="en-US" sz="7200" b="1" dirty="0" smtClean="0">
                <a:cs typeface="Times New Roman" pitchFamily="18" charset="0"/>
              </a:rPr>
              <a:t>1237-1241</a:t>
            </a:r>
          </a:p>
          <a:p>
            <a:r>
              <a:rPr lang="en-US" sz="7200" b="1" dirty="0" smtClean="0">
                <a:cs typeface="Times New Roman" pitchFamily="18" charset="0"/>
              </a:rPr>
              <a:t>City after city fell</a:t>
            </a:r>
          </a:p>
          <a:p>
            <a:pPr lvl="1"/>
            <a:r>
              <a:rPr lang="en-US" sz="7200" b="1" dirty="0" smtClean="0">
                <a:cs typeface="Times New Roman" pitchFamily="18" charset="0"/>
              </a:rPr>
              <a:t>Many laborers, craftsmen, deported or sold into slavery</a:t>
            </a:r>
          </a:p>
          <a:p>
            <a:r>
              <a:rPr lang="en-US" sz="7200" b="1" dirty="0" smtClean="0">
                <a:cs typeface="Times New Roman" pitchFamily="18" charset="0"/>
              </a:rPr>
              <a:t>Didn’t occupy Russia!!</a:t>
            </a:r>
          </a:p>
          <a:p>
            <a:pPr lvl="1"/>
            <a:r>
              <a:rPr lang="en-US" sz="7200" dirty="0" smtClean="0">
                <a:cs typeface="Times New Roman" pitchFamily="18" charset="0"/>
              </a:rPr>
              <a:t>Maintained army on the steppes north of Black Sea as prime pastureland</a:t>
            </a:r>
          </a:p>
          <a:p>
            <a:pPr lvl="1"/>
            <a:r>
              <a:rPr lang="en-US" sz="7200" dirty="0" smtClean="0">
                <a:cs typeface="Times New Roman" pitchFamily="18" charset="0"/>
              </a:rPr>
              <a:t>Exploit it</a:t>
            </a:r>
          </a:p>
          <a:p>
            <a:r>
              <a:rPr lang="en-US" sz="7200" b="1" dirty="0" smtClean="0">
                <a:cs typeface="Times New Roman" pitchFamily="18" charset="0"/>
              </a:rPr>
              <a:t>Established </a:t>
            </a:r>
            <a:r>
              <a:rPr lang="en-US" sz="7200" b="1" dirty="0">
                <a:cs typeface="Times New Roman" pitchFamily="18" charset="0"/>
              </a:rPr>
              <a:t>tributary relationship to 15</a:t>
            </a:r>
            <a:r>
              <a:rPr lang="en-US" sz="7200" b="1" baseline="30000" dirty="0">
                <a:cs typeface="Times New Roman" pitchFamily="18" charset="0"/>
              </a:rPr>
              <a:t>th</a:t>
            </a:r>
            <a:r>
              <a:rPr lang="en-US" sz="7200" b="1" dirty="0">
                <a:cs typeface="Times New Roman" pitchFamily="18" charset="0"/>
              </a:rPr>
              <a:t> </a:t>
            </a:r>
            <a:r>
              <a:rPr lang="en-US" sz="7200" b="1" dirty="0" smtClean="0">
                <a:cs typeface="Times New Roman" pitchFamily="18" charset="0"/>
              </a:rPr>
              <a:t>century</a:t>
            </a:r>
          </a:p>
          <a:p>
            <a:pPr lvl="1"/>
            <a:r>
              <a:rPr lang="en-US" sz="7200" dirty="0" smtClean="0">
                <a:cs typeface="Times New Roman" pitchFamily="18" charset="0"/>
              </a:rPr>
              <a:t>Princes of Moscow took advantage of rule b/c they collected tribute for Mongols</a:t>
            </a:r>
          </a:p>
          <a:p>
            <a:pPr lvl="1"/>
            <a:r>
              <a:rPr lang="en-US" sz="7200" dirty="0" smtClean="0">
                <a:cs typeface="Times New Roman" pitchFamily="18" charset="0"/>
              </a:rPr>
              <a:t>Use it to grow wealthy</a:t>
            </a:r>
          </a:p>
          <a:p>
            <a:r>
              <a:rPr lang="en-US" sz="7200" b="1" dirty="0" smtClean="0">
                <a:cs typeface="Times New Roman" pitchFamily="18" charset="0"/>
              </a:rPr>
              <a:t>Impact on Russia</a:t>
            </a:r>
          </a:p>
          <a:p>
            <a:pPr lvl="1"/>
            <a:r>
              <a:rPr lang="en-US" sz="7200" dirty="0" smtClean="0">
                <a:cs typeface="Times New Roman" pitchFamily="18" charset="0"/>
              </a:rPr>
              <a:t>Russian princes adopt Mongol weapons, diplomatic rituals, taxation, military draft</a:t>
            </a:r>
          </a:p>
          <a:p>
            <a:r>
              <a:rPr lang="en-US" sz="7200" dirty="0" smtClean="0">
                <a:cs typeface="Times New Roman" pitchFamily="18" charset="0"/>
              </a:rPr>
              <a:t>Mongol policies helped Moscow gain power</a:t>
            </a:r>
          </a:p>
          <a:p>
            <a:r>
              <a:rPr lang="en-US" sz="7200" b="1" dirty="0" smtClean="0">
                <a:cs typeface="Times New Roman" pitchFamily="18" charset="0"/>
              </a:rPr>
              <a:t>Russia breaks their hold in the 15</a:t>
            </a:r>
            <a:r>
              <a:rPr lang="en-US" sz="7200" b="1" baseline="30000" dirty="0" smtClean="0">
                <a:cs typeface="Times New Roman" pitchFamily="18" charset="0"/>
              </a:rPr>
              <a:t>th</a:t>
            </a:r>
            <a:r>
              <a:rPr lang="en-US" sz="7200" b="1" dirty="0" smtClean="0">
                <a:cs typeface="Times New Roman" pitchFamily="18" charset="0"/>
              </a:rPr>
              <a:t> century</a:t>
            </a:r>
          </a:p>
          <a:p>
            <a:pPr lvl="2"/>
            <a:endParaRPr lang="en-US" dirty="0">
              <a:cs typeface="Times New Roman" pitchFamily="18" charset="0"/>
            </a:endParaRPr>
          </a:p>
        </p:txBody>
      </p:sp>
      <p:pic>
        <p:nvPicPr>
          <p:cNvPr id="7" name="Content Placeholder 6" descr="Mongol russia.jpg"/>
          <p:cNvPicPr>
            <a:picLocks noGrp="1" noChangeAspect="1"/>
          </p:cNvPicPr>
          <p:nvPr>
            <p:ph sz="half" idx="2"/>
          </p:nvPr>
        </p:nvPicPr>
        <p:blipFill>
          <a:blip r:embed="rId3"/>
          <a:stretch>
            <a:fillRect/>
          </a:stretch>
        </p:blipFill>
        <p:spPr>
          <a:xfrm>
            <a:off x="5181600" y="1371600"/>
            <a:ext cx="3181350" cy="4262137"/>
          </a:xfrm>
        </p:spPr>
      </p:pic>
      <p:sp>
        <p:nvSpPr>
          <p:cNvPr id="6" name="Slide Number Placeholder 5"/>
          <p:cNvSpPr>
            <a:spLocks noGrp="1"/>
          </p:cNvSpPr>
          <p:nvPr>
            <p:ph type="sldNum" sz="quarter" idx="12"/>
          </p:nvPr>
        </p:nvSpPr>
        <p:spPr/>
        <p:txBody>
          <a:bodyPr/>
          <a:lstStyle/>
          <a:p>
            <a:fld id="{9AD77B60-EBDB-4DDD-AB20-ACD6DF5B598D}" type="slidenum">
              <a:rPr lang="en-US" altLang="en-US"/>
              <a:pPr/>
              <a:t>24</a:t>
            </a:fld>
            <a:endParaRPr lang="en-US" altLang="en-US"/>
          </a:p>
        </p:txBody>
      </p:sp>
      <p:sp>
        <p:nvSpPr>
          <p:cNvPr id="8" name="TextBox 7"/>
          <p:cNvSpPr txBox="1"/>
          <p:nvPr/>
        </p:nvSpPr>
        <p:spPr>
          <a:xfrm>
            <a:off x="4724400" y="5638800"/>
            <a:ext cx="4070931" cy="1169551"/>
          </a:xfrm>
          <a:prstGeom prst="rect">
            <a:avLst/>
          </a:prstGeom>
          <a:noFill/>
        </p:spPr>
        <p:txBody>
          <a:bodyPr wrap="square" rtlCol="0">
            <a:spAutoFit/>
          </a:bodyPr>
          <a:lstStyle/>
          <a:p>
            <a:r>
              <a:rPr lang="en-US" sz="1400" dirty="0" smtClean="0"/>
              <a:t>This sixteenth-century painting depicts the Mongol burning of the Russian city of Ryazan in 1237. Similar destruction awaited many Russian towns that resisted the invaders. (</a:t>
            </a:r>
            <a:r>
              <a:rPr lang="en-US" sz="1400" dirty="0" err="1" smtClean="0"/>
              <a:t>Sovfoto</a:t>
            </a:r>
            <a:r>
              <a:rPr lang="en-US" sz="1400" dirty="0" smtClean="0"/>
              <a:t>/</a:t>
            </a:r>
            <a:r>
              <a:rPr lang="en-US" sz="1400" dirty="0" err="1" smtClean="0"/>
              <a:t>Eastfoto</a:t>
            </a:r>
            <a:r>
              <a:rPr lang="en-US" sz="1400" dirty="0" smtClean="0"/>
              <a:t>)</a:t>
            </a:r>
            <a:endParaRPr lang="en-US" sz="1400"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p:txBody>
          <a:bodyPr/>
          <a:lstStyle/>
          <a:p>
            <a:r>
              <a:rPr lang="en-US"/>
              <a:t>The Ilkhanate of Persia</a:t>
            </a:r>
          </a:p>
        </p:txBody>
      </p:sp>
      <p:sp>
        <p:nvSpPr>
          <p:cNvPr id="23558" name="Rectangle 6"/>
          <p:cNvSpPr>
            <a:spLocks noGrp="1" noChangeArrowheads="1"/>
          </p:cNvSpPr>
          <p:nvPr>
            <p:ph sz="half" idx="1"/>
          </p:nvPr>
        </p:nvSpPr>
        <p:spPr>
          <a:xfrm>
            <a:off x="457200" y="1447800"/>
            <a:ext cx="3429000" cy="5410200"/>
          </a:xfrm>
        </p:spPr>
        <p:txBody>
          <a:bodyPr>
            <a:normAutofit fontScale="92500" lnSpcReduction="10000"/>
          </a:bodyPr>
          <a:lstStyle/>
          <a:p>
            <a:r>
              <a:rPr lang="en-US" dirty="0" smtClean="0">
                <a:cs typeface="Times New Roman" pitchFamily="18" charset="0"/>
              </a:rPr>
              <a:t>Toppled Abbasid </a:t>
            </a:r>
            <a:r>
              <a:rPr lang="en-US" dirty="0">
                <a:cs typeface="Times New Roman" pitchFamily="18" charset="0"/>
              </a:rPr>
              <a:t>empire </a:t>
            </a:r>
            <a:endParaRPr lang="en-US" dirty="0" smtClean="0">
              <a:cs typeface="Times New Roman" pitchFamily="18" charset="0"/>
            </a:endParaRPr>
          </a:p>
          <a:p>
            <a:pPr lvl="1"/>
            <a:r>
              <a:rPr lang="en-US" dirty="0" smtClean="0">
                <a:cs typeface="Times New Roman" pitchFamily="18" charset="0"/>
              </a:rPr>
              <a:t>Executed the caliph</a:t>
            </a:r>
            <a:endParaRPr lang="en-US" dirty="0">
              <a:cs typeface="Times New Roman" pitchFamily="18" charset="0"/>
            </a:endParaRPr>
          </a:p>
          <a:p>
            <a:r>
              <a:rPr lang="en-US" dirty="0">
                <a:cs typeface="Times New Roman" pitchFamily="18" charset="0"/>
              </a:rPr>
              <a:t>Baghdad sacked, </a:t>
            </a:r>
            <a:r>
              <a:rPr lang="en-US" dirty="0" smtClean="0">
                <a:cs typeface="Times New Roman" pitchFamily="18" charset="0"/>
              </a:rPr>
              <a:t>1258</a:t>
            </a:r>
          </a:p>
          <a:p>
            <a:pPr lvl="1"/>
            <a:r>
              <a:rPr lang="en-US" dirty="0" smtClean="0">
                <a:cs typeface="Times New Roman" pitchFamily="18" charset="0"/>
              </a:rPr>
              <a:t>200,000 massacred</a:t>
            </a:r>
          </a:p>
          <a:p>
            <a:r>
              <a:rPr lang="en-US" dirty="0" smtClean="0">
                <a:cs typeface="Times New Roman" pitchFamily="18" charset="0"/>
              </a:rPr>
              <a:t>Irrigation canals and agricultural land</a:t>
            </a:r>
            <a:r>
              <a:rPr lang="en-US" dirty="0">
                <a:cs typeface="Times New Roman" pitchFamily="18" charset="0"/>
              </a:rPr>
              <a:t> </a:t>
            </a:r>
            <a:r>
              <a:rPr lang="en-US" dirty="0" smtClean="0">
                <a:cs typeface="Times New Roman" pitchFamily="18" charset="0"/>
              </a:rPr>
              <a:t>reduced to waste</a:t>
            </a:r>
          </a:p>
          <a:p>
            <a:r>
              <a:rPr lang="en-US" dirty="0" smtClean="0">
                <a:cs typeface="Times New Roman" pitchFamily="18" charset="0"/>
              </a:rPr>
              <a:t>Mongol rule “a disaster on a grand and unparalleled scale”</a:t>
            </a:r>
          </a:p>
          <a:p>
            <a:endParaRPr lang="en-US" dirty="0">
              <a:cs typeface="Times New Roman" pitchFamily="18" charset="0"/>
            </a:endParaRPr>
          </a:p>
        </p:txBody>
      </p:sp>
      <p:pic>
        <p:nvPicPr>
          <p:cNvPr id="7" name="Content Placeholder 6" descr="Mongol siege of baghdad.jpg"/>
          <p:cNvPicPr>
            <a:picLocks noGrp="1" noChangeAspect="1"/>
          </p:cNvPicPr>
          <p:nvPr>
            <p:ph sz="half" idx="2"/>
          </p:nvPr>
        </p:nvPicPr>
        <p:blipFill>
          <a:blip r:embed="rId2"/>
          <a:stretch>
            <a:fillRect/>
          </a:stretch>
        </p:blipFill>
        <p:spPr>
          <a:xfrm>
            <a:off x="3792067" y="1752600"/>
            <a:ext cx="5113379" cy="3564101"/>
          </a:xfrm>
        </p:spPr>
      </p:pic>
      <p:sp>
        <p:nvSpPr>
          <p:cNvPr id="6" name="Slide Number Placeholder 5"/>
          <p:cNvSpPr>
            <a:spLocks noGrp="1"/>
          </p:cNvSpPr>
          <p:nvPr>
            <p:ph type="sldNum" sz="quarter" idx="12"/>
          </p:nvPr>
        </p:nvSpPr>
        <p:spPr/>
        <p:txBody>
          <a:bodyPr/>
          <a:lstStyle/>
          <a:p>
            <a:fld id="{FCA421BD-1986-4348-84EA-DF57FB26D9B0}" type="slidenum">
              <a:rPr lang="en-US" altLang="en-US"/>
              <a:pPr/>
              <a:t>25</a:t>
            </a:fld>
            <a:endParaRPr lang="en-US" altLang="en-US"/>
          </a:p>
        </p:txBody>
      </p:sp>
      <p:sp>
        <p:nvSpPr>
          <p:cNvPr id="8" name="TextBox 7"/>
          <p:cNvSpPr txBox="1"/>
          <p:nvPr/>
        </p:nvSpPr>
        <p:spPr>
          <a:xfrm>
            <a:off x="3810000" y="5257800"/>
            <a:ext cx="4953000" cy="1477328"/>
          </a:xfrm>
          <a:prstGeom prst="rect">
            <a:avLst/>
          </a:prstGeom>
          <a:noFill/>
        </p:spPr>
        <p:txBody>
          <a:bodyPr wrap="square" rtlCol="0">
            <a:spAutoFit/>
          </a:bodyPr>
          <a:lstStyle/>
          <a:p>
            <a:r>
              <a:rPr lang="en-US" dirty="0" smtClean="0"/>
              <a:t>The siege of Baghdad in 1258 </a:t>
            </a:r>
            <a:r>
              <a:rPr lang="en-US" cap="small" dirty="0" err="1" smtClean="0"/>
              <a:t>c.e</a:t>
            </a:r>
            <a:r>
              <a:rPr lang="en-US" cap="small" dirty="0" smtClean="0"/>
              <a:t>.</a:t>
            </a:r>
            <a:r>
              <a:rPr lang="en-US" dirty="0" smtClean="0"/>
              <a:t>: a Persian manuscript illustration depicts Mongol forces camped outside the city walls while residents huddle within. What role did catapults play in sieges like this? </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r>
              <a:rPr lang="en-US"/>
              <a:t>Mongol Rule in Persia</a:t>
            </a:r>
          </a:p>
        </p:txBody>
      </p:sp>
      <p:sp>
        <p:nvSpPr>
          <p:cNvPr id="24582" name="Rectangle 6"/>
          <p:cNvSpPr>
            <a:spLocks noGrp="1" noChangeArrowheads="1"/>
          </p:cNvSpPr>
          <p:nvPr>
            <p:ph idx="1"/>
          </p:nvPr>
        </p:nvSpPr>
        <p:spPr/>
        <p:txBody>
          <a:bodyPr>
            <a:normAutofit/>
          </a:bodyPr>
          <a:lstStyle/>
          <a:p>
            <a:pPr>
              <a:lnSpc>
                <a:spcPct val="90000"/>
              </a:lnSpc>
            </a:pPr>
            <a:r>
              <a:rPr lang="en-US" dirty="0" smtClean="0">
                <a:cs typeface="Times New Roman" pitchFamily="18" charset="0"/>
              </a:rPr>
              <a:t>Lasts until 1330’s</a:t>
            </a:r>
          </a:p>
          <a:p>
            <a:pPr>
              <a:lnSpc>
                <a:spcPct val="90000"/>
              </a:lnSpc>
            </a:pPr>
            <a:r>
              <a:rPr lang="en-US" dirty="0" smtClean="0">
                <a:cs typeface="Times New Roman" pitchFamily="18" charset="0"/>
              </a:rPr>
              <a:t>Mongols transformed in Persia</a:t>
            </a:r>
          </a:p>
          <a:p>
            <a:pPr>
              <a:lnSpc>
                <a:spcPct val="90000"/>
              </a:lnSpc>
            </a:pPr>
            <a:r>
              <a:rPr lang="en-US" b="1" dirty="0" smtClean="0">
                <a:cs typeface="Times New Roman" pitchFamily="18" charset="0"/>
              </a:rPr>
              <a:t>Used the Persian bureaucracy </a:t>
            </a:r>
          </a:p>
          <a:p>
            <a:pPr>
              <a:lnSpc>
                <a:spcPct val="90000"/>
              </a:lnSpc>
            </a:pPr>
            <a:r>
              <a:rPr lang="en-US" dirty="0" smtClean="0">
                <a:cs typeface="Times New Roman" pitchFamily="18" charset="0"/>
              </a:rPr>
              <a:t>Made efforts to rebuild cities, repair irrigation</a:t>
            </a:r>
            <a:endParaRPr lang="en-US" dirty="0">
              <a:cs typeface="Times New Roman" pitchFamily="18" charset="0"/>
            </a:endParaRPr>
          </a:p>
          <a:p>
            <a:pPr>
              <a:lnSpc>
                <a:spcPct val="90000"/>
              </a:lnSpc>
            </a:pPr>
            <a:r>
              <a:rPr lang="en-US" b="1" dirty="0" smtClean="0">
                <a:cs typeface="Times New Roman" pitchFamily="18" charset="0"/>
              </a:rPr>
              <a:t>Assimilate into Persian society</a:t>
            </a:r>
            <a:endParaRPr lang="en-US" b="1" dirty="0">
              <a:cs typeface="Times New Roman" pitchFamily="18" charset="0"/>
            </a:endParaRPr>
          </a:p>
          <a:p>
            <a:pPr lvl="1">
              <a:lnSpc>
                <a:spcPct val="90000"/>
              </a:lnSpc>
            </a:pPr>
            <a:r>
              <a:rPr lang="en-US" dirty="0" smtClean="0">
                <a:cs typeface="Times New Roman" pitchFamily="18" charset="0"/>
              </a:rPr>
              <a:t>Convert to Islam</a:t>
            </a:r>
          </a:p>
          <a:p>
            <a:pPr lvl="1">
              <a:lnSpc>
                <a:spcPct val="90000"/>
              </a:lnSpc>
            </a:pPr>
            <a:r>
              <a:rPr lang="en-US" dirty="0" smtClean="0">
                <a:cs typeface="Times New Roman" pitchFamily="18" charset="0"/>
              </a:rPr>
              <a:t>Abandon nomadic ways</a:t>
            </a:r>
          </a:p>
          <a:p>
            <a:pPr lvl="1">
              <a:lnSpc>
                <a:spcPct val="90000"/>
              </a:lnSpc>
            </a:pPr>
            <a:r>
              <a:rPr lang="en-US" dirty="0" smtClean="0">
                <a:cs typeface="Times New Roman" pitchFamily="18" charset="0"/>
              </a:rPr>
              <a:t>Marry locals</a:t>
            </a:r>
          </a:p>
        </p:txBody>
      </p:sp>
      <p:sp>
        <p:nvSpPr>
          <p:cNvPr id="6" name="Slide Number Placeholder 5"/>
          <p:cNvSpPr>
            <a:spLocks noGrp="1"/>
          </p:cNvSpPr>
          <p:nvPr>
            <p:ph type="sldNum" sz="quarter" idx="12"/>
          </p:nvPr>
        </p:nvSpPr>
        <p:spPr/>
        <p:txBody>
          <a:bodyPr/>
          <a:lstStyle/>
          <a:p>
            <a:fld id="{89AB4F2F-9D31-4F09-9C1C-74DED2FC7A41}" type="slidenum">
              <a:rPr lang="en-US" altLang="en-US"/>
              <a:pPr/>
              <a:t>26</a:t>
            </a:fld>
            <a:endParaRPr lang="en-US" altLang="en-U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normAutofit fontScale="90000"/>
          </a:bodyPr>
          <a:lstStyle/>
          <a:p>
            <a:r>
              <a:rPr lang="en-US"/>
              <a:t>The Mongols and Western Integration</a:t>
            </a:r>
          </a:p>
        </p:txBody>
      </p:sp>
      <p:sp>
        <p:nvSpPr>
          <p:cNvPr id="27654" name="Rectangle 6"/>
          <p:cNvSpPr>
            <a:spLocks noGrp="1" noChangeArrowheads="1"/>
          </p:cNvSpPr>
          <p:nvPr>
            <p:ph idx="1"/>
          </p:nvPr>
        </p:nvSpPr>
        <p:spPr/>
        <p:txBody>
          <a:bodyPr>
            <a:normAutofit fontScale="77500" lnSpcReduction="20000"/>
          </a:bodyPr>
          <a:lstStyle/>
          <a:p>
            <a:pPr>
              <a:lnSpc>
                <a:spcPct val="90000"/>
              </a:lnSpc>
            </a:pPr>
            <a:r>
              <a:rPr lang="en-US" b="1" dirty="0" smtClean="0">
                <a:cs typeface="Times New Roman" pitchFamily="18" charset="0"/>
              </a:rPr>
              <a:t>Mongol rulers positively encouraged travel and communication over long distances</a:t>
            </a:r>
          </a:p>
          <a:p>
            <a:pPr lvl="1">
              <a:lnSpc>
                <a:spcPct val="90000"/>
              </a:lnSpc>
            </a:pPr>
            <a:r>
              <a:rPr lang="en-US" b="1" dirty="0" smtClean="0">
                <a:cs typeface="Times New Roman" pitchFamily="18" charset="0"/>
              </a:rPr>
              <a:t>Maintained courier network used for news, info, </a:t>
            </a:r>
            <a:r>
              <a:rPr lang="en-US" b="1" dirty="0" err="1" smtClean="0">
                <a:cs typeface="Times New Roman" pitchFamily="18" charset="0"/>
              </a:rPr>
              <a:t>gov’t</a:t>
            </a:r>
            <a:r>
              <a:rPr lang="en-US" b="1" dirty="0" smtClean="0">
                <a:cs typeface="Times New Roman" pitchFamily="18" charset="0"/>
              </a:rPr>
              <a:t> orders</a:t>
            </a:r>
          </a:p>
          <a:p>
            <a:pPr lvl="1">
              <a:lnSpc>
                <a:spcPct val="90000"/>
              </a:lnSpc>
              <a:buNone/>
            </a:pPr>
            <a:endParaRPr lang="en-US" b="1" dirty="0" smtClean="0">
              <a:cs typeface="Times New Roman" pitchFamily="18" charset="0"/>
            </a:endParaRPr>
          </a:p>
          <a:p>
            <a:pPr marL="514350" indent="-514350">
              <a:lnSpc>
                <a:spcPct val="90000"/>
              </a:lnSpc>
              <a:buFont typeface="+mj-lt"/>
              <a:buAutoNum type="arabicPeriod"/>
            </a:pPr>
            <a:r>
              <a:rPr lang="en-US" dirty="0" smtClean="0">
                <a:cs typeface="Times New Roman" pitchFamily="18" charset="0"/>
              </a:rPr>
              <a:t>Long-distance trade</a:t>
            </a:r>
          </a:p>
          <a:p>
            <a:pPr marL="514350" indent="-514350">
              <a:lnSpc>
                <a:spcPct val="90000"/>
              </a:lnSpc>
              <a:buFont typeface="+mj-lt"/>
              <a:buAutoNum type="arabicPeriod"/>
            </a:pPr>
            <a:r>
              <a:rPr lang="en-US" dirty="0" smtClean="0">
                <a:cs typeface="Times New Roman" pitchFamily="18" charset="0"/>
              </a:rPr>
              <a:t>Diplomatic </a:t>
            </a:r>
            <a:r>
              <a:rPr lang="en-US" dirty="0">
                <a:cs typeface="Times New Roman" pitchFamily="18" charset="0"/>
              </a:rPr>
              <a:t>missions </a:t>
            </a:r>
            <a:r>
              <a:rPr lang="en-US" dirty="0" smtClean="0">
                <a:cs typeface="Times New Roman" pitchFamily="18" charset="0"/>
              </a:rPr>
              <a:t>protected</a:t>
            </a:r>
          </a:p>
          <a:p>
            <a:pPr marL="862330" lvl="1" indent="-514350">
              <a:lnSpc>
                <a:spcPct val="90000"/>
              </a:lnSpc>
            </a:pPr>
            <a:r>
              <a:rPr lang="en-US" dirty="0" smtClean="0">
                <a:cs typeface="Times New Roman" pitchFamily="18" charset="0"/>
              </a:rPr>
              <a:t>From ranks of conquered people, came soldiers, bodyguards, administrators, </a:t>
            </a:r>
            <a:r>
              <a:rPr lang="en-US" dirty="0" err="1" smtClean="0">
                <a:cs typeface="Times New Roman" pitchFamily="18" charset="0"/>
              </a:rPr>
              <a:t>metalsmiths</a:t>
            </a:r>
            <a:r>
              <a:rPr lang="en-US" dirty="0" smtClean="0">
                <a:cs typeface="Times New Roman" pitchFamily="18" charset="0"/>
              </a:rPr>
              <a:t>,  miners, translators, physicians etc.</a:t>
            </a:r>
          </a:p>
          <a:p>
            <a:pPr marL="862330" lvl="1" indent="-514350">
              <a:lnSpc>
                <a:spcPct val="90000"/>
              </a:lnSpc>
            </a:pPr>
            <a:r>
              <a:rPr lang="en-US" dirty="0" smtClean="0">
                <a:cs typeface="Times New Roman" pitchFamily="18" charset="0"/>
              </a:rPr>
              <a:t>Khans maintained close communications this way</a:t>
            </a:r>
            <a:endParaRPr lang="en-US" dirty="0">
              <a:cs typeface="Times New Roman" pitchFamily="18" charset="0"/>
            </a:endParaRPr>
          </a:p>
          <a:p>
            <a:pPr marL="514350" indent="-514350">
              <a:lnSpc>
                <a:spcPct val="90000"/>
              </a:lnSpc>
              <a:buFont typeface="+mj-lt"/>
              <a:buAutoNum type="arabicPeriod"/>
            </a:pPr>
            <a:r>
              <a:rPr lang="en-US" dirty="0">
                <a:cs typeface="Times New Roman" pitchFamily="18" charset="0"/>
              </a:rPr>
              <a:t>Missionary activity </a:t>
            </a:r>
            <a:r>
              <a:rPr lang="en-US" dirty="0" smtClean="0">
                <a:cs typeface="Times New Roman" pitchFamily="18" charset="0"/>
              </a:rPr>
              <a:t>increases</a:t>
            </a:r>
          </a:p>
          <a:p>
            <a:pPr marL="862330" lvl="1" indent="-514350">
              <a:lnSpc>
                <a:spcPct val="90000"/>
              </a:lnSpc>
            </a:pPr>
            <a:r>
              <a:rPr lang="en-US" dirty="0" smtClean="0">
                <a:cs typeface="Times New Roman" pitchFamily="18" charset="0"/>
              </a:rPr>
              <a:t>Ex.  Sufi missionaries spread Islam to Turkish peoples</a:t>
            </a:r>
            <a:endParaRPr lang="en-US" dirty="0">
              <a:cs typeface="Times New Roman" pitchFamily="18" charset="0"/>
            </a:endParaRPr>
          </a:p>
          <a:p>
            <a:pPr marL="514350" indent="-514350">
              <a:lnSpc>
                <a:spcPct val="90000"/>
              </a:lnSpc>
              <a:buFont typeface="+mj-lt"/>
              <a:buAutoNum type="arabicPeriod"/>
            </a:pPr>
            <a:r>
              <a:rPr lang="en-US" dirty="0">
                <a:cs typeface="Times New Roman" pitchFamily="18" charset="0"/>
              </a:rPr>
              <a:t>Mongol resettlement </a:t>
            </a:r>
            <a:r>
              <a:rPr lang="en-US" dirty="0" smtClean="0">
                <a:cs typeface="Times New Roman" pitchFamily="18" charset="0"/>
              </a:rPr>
              <a:t>policies</a:t>
            </a:r>
            <a:endParaRPr lang="en-US" dirty="0">
              <a:cs typeface="Times New Roman" pitchFamily="18" charset="0"/>
            </a:endParaRPr>
          </a:p>
          <a:p>
            <a:pPr marL="862330" lvl="1" indent="-514350">
              <a:lnSpc>
                <a:spcPct val="90000"/>
              </a:lnSpc>
            </a:pPr>
            <a:r>
              <a:rPr lang="en-US" dirty="0" smtClean="0">
                <a:cs typeface="Times New Roman" pitchFamily="18" charset="0"/>
              </a:rPr>
              <a:t>B/c lacked skilled artisans &amp; educated individuals, they moved people far to the sites where they could make use of their services</a:t>
            </a:r>
          </a:p>
        </p:txBody>
      </p:sp>
      <p:sp>
        <p:nvSpPr>
          <p:cNvPr id="6" name="Slide Number Placeholder 5"/>
          <p:cNvSpPr>
            <a:spLocks noGrp="1"/>
          </p:cNvSpPr>
          <p:nvPr>
            <p:ph type="sldNum" sz="quarter" idx="12"/>
          </p:nvPr>
        </p:nvSpPr>
        <p:spPr/>
        <p:txBody>
          <a:bodyPr/>
          <a:lstStyle/>
          <a:p>
            <a:fld id="{3972E5E2-493D-4180-8C51-43AD36A233A4}" type="slidenum">
              <a:rPr lang="en-US" altLang="en-US"/>
              <a:pPr/>
              <a:t>27</a:t>
            </a:fld>
            <a:endParaRPr lang="en-US" altLang="en-US"/>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Long-distance Trade </a:t>
            </a:r>
            <a:endParaRPr lang="en-US" dirty="0"/>
          </a:p>
        </p:txBody>
      </p:sp>
      <p:sp>
        <p:nvSpPr>
          <p:cNvPr id="3" name="Content Placeholder 2"/>
          <p:cNvSpPr>
            <a:spLocks noGrp="1"/>
          </p:cNvSpPr>
          <p:nvPr>
            <p:ph idx="1"/>
          </p:nvPr>
        </p:nvSpPr>
        <p:spPr/>
        <p:txBody>
          <a:bodyPr/>
          <a:lstStyle/>
          <a:p>
            <a:pPr marL="514350" indent="-514350">
              <a:lnSpc>
                <a:spcPct val="90000"/>
              </a:lnSpc>
              <a:buFont typeface="+mj-lt"/>
              <a:buAutoNum type="arabicPeriod"/>
            </a:pPr>
            <a:r>
              <a:rPr lang="en-US" dirty="0" smtClean="0">
                <a:cs typeface="Times New Roman" pitchFamily="18" charset="0"/>
              </a:rPr>
              <a:t>Experience with long-distance trade</a:t>
            </a:r>
          </a:p>
          <a:p>
            <a:pPr lvl="1">
              <a:lnSpc>
                <a:spcPct val="90000"/>
              </a:lnSpc>
            </a:pPr>
            <a:r>
              <a:rPr lang="en-US" dirty="0" smtClean="0">
                <a:cs typeface="Times New Roman" pitchFamily="18" charset="0"/>
              </a:rPr>
              <a:t>Protection of traveling merchants</a:t>
            </a:r>
          </a:p>
          <a:p>
            <a:pPr lvl="2">
              <a:lnSpc>
                <a:spcPct val="90000"/>
              </a:lnSpc>
            </a:pPr>
            <a:r>
              <a:rPr lang="en-US" dirty="0" smtClean="0">
                <a:cs typeface="Times New Roman" pitchFamily="18" charset="0"/>
              </a:rPr>
              <a:t>Ex. Marco Polo, </a:t>
            </a:r>
            <a:r>
              <a:rPr lang="en-US" dirty="0" err="1" smtClean="0">
                <a:cs typeface="Times New Roman" pitchFamily="18" charset="0"/>
              </a:rPr>
              <a:t>Ibn</a:t>
            </a:r>
            <a:r>
              <a:rPr lang="en-US" dirty="0" smtClean="0">
                <a:cs typeface="Times New Roman" pitchFamily="18" charset="0"/>
              </a:rPr>
              <a:t> </a:t>
            </a:r>
            <a:r>
              <a:rPr lang="en-US" dirty="0" err="1" smtClean="0">
                <a:cs typeface="Times New Roman" pitchFamily="18" charset="0"/>
              </a:rPr>
              <a:t>Battuta</a:t>
            </a:r>
            <a:endParaRPr lang="en-US" dirty="0" smtClean="0">
              <a:cs typeface="Times New Roman" pitchFamily="18" charset="0"/>
            </a:endParaRPr>
          </a:p>
          <a:p>
            <a:pPr lvl="1">
              <a:lnSpc>
                <a:spcPct val="90000"/>
              </a:lnSpc>
            </a:pPr>
            <a:r>
              <a:rPr lang="en-US" dirty="0" smtClean="0">
                <a:cs typeface="Times New Roman" pitchFamily="18" charset="0"/>
              </a:rPr>
              <a:t>Volume of trade across central Asia dwarfed earlier eras</a:t>
            </a:r>
          </a:p>
          <a:p>
            <a:pPr lvl="1">
              <a:lnSpc>
                <a:spcPct val="90000"/>
              </a:lnSpc>
            </a:pPr>
            <a:r>
              <a:rPr lang="en-US" dirty="0" smtClean="0">
                <a:cs typeface="Times New Roman" pitchFamily="18" charset="0"/>
              </a:rPr>
              <a:t>Movement of products, merchants, diplomats,</a:t>
            </a:r>
          </a:p>
          <a:p>
            <a:pPr lvl="2">
              <a:lnSpc>
                <a:spcPct val="90000"/>
              </a:lnSpc>
            </a:pPr>
            <a:r>
              <a:rPr lang="en-US" dirty="0" smtClean="0">
                <a:cs typeface="Times New Roman" pitchFamily="18" charset="0"/>
              </a:rPr>
              <a:t>Encountered new languages, laws, customs</a:t>
            </a:r>
          </a:p>
          <a:p>
            <a:pPr lvl="2">
              <a:lnSpc>
                <a:spcPct val="90000"/>
              </a:lnSpc>
            </a:pPr>
            <a:endParaRPr lang="en-US" dirty="0" smtClean="0">
              <a:cs typeface="Times New Roman" pitchFamily="18" charset="0"/>
            </a:endParaRPr>
          </a:p>
          <a:p>
            <a:pPr lvl="3">
              <a:lnSpc>
                <a:spcPct val="90000"/>
              </a:lnSpc>
            </a:pPr>
            <a:r>
              <a:rPr lang="en-US" dirty="0" smtClean="0">
                <a:cs typeface="Times New Roman" pitchFamily="18" charset="0"/>
              </a:rPr>
              <a:t>Ex.  New styles and huge quantities of silk, porcelain</a:t>
            </a:r>
          </a:p>
          <a:p>
            <a:pPr lvl="3">
              <a:lnSpc>
                <a:spcPct val="90000"/>
              </a:lnSpc>
            </a:pPr>
            <a:r>
              <a:rPr lang="en-US" dirty="0" smtClean="0">
                <a:cs typeface="Times New Roman" pitchFamily="18" charset="0"/>
              </a:rPr>
              <a:t>The “paisa”  was a card or sign that gave permission to travel through region</a:t>
            </a:r>
          </a:p>
          <a:p>
            <a:pPr lvl="4">
              <a:lnSpc>
                <a:spcPct val="90000"/>
              </a:lnSpc>
            </a:pPr>
            <a:r>
              <a:rPr lang="en-US" dirty="0" smtClean="0">
                <a:cs typeface="Times New Roman" pitchFamily="18" charset="0"/>
              </a:rPr>
              <a:t>Became ancestor to modern passports for Europe</a:t>
            </a:r>
          </a:p>
          <a:p>
            <a:endParaRPr lang="en-US" dirty="0"/>
          </a:p>
        </p:txBody>
      </p:sp>
      <p:sp>
        <p:nvSpPr>
          <p:cNvPr id="4" name="Slide Number Placeholder 3"/>
          <p:cNvSpPr>
            <a:spLocks noGrp="1"/>
          </p:cNvSpPr>
          <p:nvPr>
            <p:ph type="sldNum" sz="quarter" idx="12"/>
          </p:nvPr>
        </p:nvSpPr>
        <p:spPr/>
        <p:txBody>
          <a:bodyPr/>
          <a:lstStyle/>
          <a:p>
            <a:fld id="{CFC8A55C-913C-4C3A-9F7F-81BB052CC50C}" type="slidenum">
              <a:rPr lang="en-US" altLang="en-US" smtClean="0"/>
              <a:pPr/>
              <a:t>28</a:t>
            </a:fld>
            <a:endParaRPr lang="en-US" alt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normAutofit fontScale="90000"/>
          </a:bodyPr>
          <a:lstStyle/>
          <a:p>
            <a:r>
              <a:rPr lang="en-US" sz="3800"/>
              <a:t>Decline of the Mongol Empire in Persia</a:t>
            </a:r>
          </a:p>
        </p:txBody>
      </p:sp>
      <p:sp>
        <p:nvSpPr>
          <p:cNvPr id="28678" name="Rectangle 6"/>
          <p:cNvSpPr>
            <a:spLocks noGrp="1" noChangeArrowheads="1"/>
          </p:cNvSpPr>
          <p:nvPr>
            <p:ph idx="1"/>
          </p:nvPr>
        </p:nvSpPr>
        <p:spPr/>
        <p:txBody>
          <a:bodyPr/>
          <a:lstStyle/>
          <a:p>
            <a:r>
              <a:rPr lang="en-US" dirty="0">
                <a:cs typeface="Times New Roman" pitchFamily="18" charset="0"/>
              </a:rPr>
              <a:t>Overspending, poor tax returns from overburdened peasantry</a:t>
            </a:r>
          </a:p>
          <a:p>
            <a:r>
              <a:rPr lang="en-US" dirty="0" err="1">
                <a:cs typeface="Times New Roman" pitchFamily="18" charset="0"/>
              </a:rPr>
              <a:t>Ilkhan</a:t>
            </a:r>
            <a:r>
              <a:rPr lang="en-US" dirty="0">
                <a:cs typeface="Times New Roman" pitchFamily="18" charset="0"/>
              </a:rPr>
              <a:t> attempts to replace precious metal currency with paper in 1290s</a:t>
            </a:r>
          </a:p>
          <a:p>
            <a:pPr lvl="1"/>
            <a:r>
              <a:rPr lang="en-US" sz="3000" dirty="0" smtClean="0">
                <a:cs typeface="Times New Roman" pitchFamily="18" charset="0"/>
              </a:rPr>
              <a:t>Trying to drive the metal currency to </a:t>
            </a:r>
            <a:r>
              <a:rPr lang="en-US" sz="3000" dirty="0" err="1" smtClean="0">
                <a:cs typeface="Times New Roman" pitchFamily="18" charset="0"/>
              </a:rPr>
              <a:t>gov’t</a:t>
            </a:r>
            <a:endParaRPr lang="en-US" sz="3000" dirty="0" smtClean="0">
              <a:cs typeface="Times New Roman" pitchFamily="18" charset="0"/>
            </a:endParaRPr>
          </a:p>
          <a:p>
            <a:pPr lvl="1"/>
            <a:r>
              <a:rPr lang="en-US" sz="3000" dirty="0" smtClean="0">
                <a:cs typeface="Times New Roman" pitchFamily="18" charset="0"/>
              </a:rPr>
              <a:t>Failure</a:t>
            </a:r>
            <a:r>
              <a:rPr lang="en-US" sz="3000" dirty="0">
                <a:cs typeface="Times New Roman" pitchFamily="18" charset="0"/>
              </a:rPr>
              <a:t>, forced to rescind</a:t>
            </a:r>
          </a:p>
          <a:p>
            <a:r>
              <a:rPr lang="en-US" dirty="0">
                <a:cs typeface="Times New Roman" pitchFamily="18" charset="0"/>
              </a:rPr>
              <a:t>Factional fighting</a:t>
            </a:r>
          </a:p>
          <a:p>
            <a:r>
              <a:rPr lang="en-US" dirty="0">
                <a:cs typeface="Times New Roman" pitchFamily="18" charset="0"/>
              </a:rPr>
              <a:t>Last </a:t>
            </a:r>
            <a:r>
              <a:rPr lang="en-US" dirty="0" err="1">
                <a:cs typeface="Times New Roman" pitchFamily="18" charset="0"/>
              </a:rPr>
              <a:t>Ilkhan</a:t>
            </a:r>
            <a:r>
              <a:rPr lang="en-US" dirty="0">
                <a:cs typeface="Times New Roman" pitchFamily="18" charset="0"/>
              </a:rPr>
              <a:t> dies without heir in 1335, Mongol rule collapses</a:t>
            </a:r>
          </a:p>
        </p:txBody>
      </p:sp>
      <p:sp>
        <p:nvSpPr>
          <p:cNvPr id="6" name="Slide Number Placeholder 5"/>
          <p:cNvSpPr>
            <a:spLocks noGrp="1"/>
          </p:cNvSpPr>
          <p:nvPr>
            <p:ph type="sldNum" sz="quarter" idx="12"/>
          </p:nvPr>
        </p:nvSpPr>
        <p:spPr/>
        <p:txBody>
          <a:bodyPr/>
          <a:lstStyle/>
          <a:p>
            <a:fld id="{21741473-CC85-4092-BFE7-5A0227E3DB45}" type="slidenum">
              <a:rPr lang="en-US" altLang="en-US"/>
              <a:pPr/>
              <a:t>29</a:t>
            </a:fld>
            <a:endParaRPr lang="en-US" alt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53536"/>
            <a:ext cx="8229600" cy="1499064"/>
          </a:xfrm>
        </p:spPr>
        <p:txBody>
          <a:bodyPr>
            <a:normAutofit fontScale="90000"/>
          </a:bodyPr>
          <a:lstStyle/>
          <a:p>
            <a:r>
              <a:rPr lang="en-US" sz="2000" dirty="0" smtClean="0"/>
              <a:t>A painting from the late fourteenth century by the central Asian artist </a:t>
            </a:r>
            <a:r>
              <a:rPr lang="en-US" sz="2000" dirty="0" err="1" smtClean="0"/>
              <a:t>Mehmed</a:t>
            </a:r>
            <a:r>
              <a:rPr lang="en-US" sz="2000" dirty="0" smtClean="0"/>
              <a:t> </a:t>
            </a:r>
            <a:r>
              <a:rPr lang="en-US" sz="2000" dirty="0" err="1" smtClean="0"/>
              <a:t>Siyah</a:t>
            </a:r>
            <a:r>
              <a:rPr lang="en-US" sz="2000" dirty="0" smtClean="0"/>
              <a:t> </a:t>
            </a:r>
            <a:r>
              <a:rPr lang="en-US" sz="2000" dirty="0" err="1" smtClean="0"/>
              <a:t>Qalem</a:t>
            </a:r>
            <a:r>
              <a:rPr lang="en-US" sz="2000" dirty="0" smtClean="0"/>
              <a:t> suggests the physical hardships of nomadic life. In this scene from a nomadic camp, two men wash clothes (upper left), while another blows on a fire, and a companion tends to a saddle. Bows, arrows, and other weapons are readily available (top right)</a:t>
            </a:r>
            <a:endParaRPr lang="en-US" sz="2000" dirty="0"/>
          </a:p>
        </p:txBody>
      </p:sp>
      <p:pic>
        <p:nvPicPr>
          <p:cNvPr id="8" name="Content Placeholder 7" descr="pastoral nomads.jpg"/>
          <p:cNvPicPr>
            <a:picLocks noGrp="1" noChangeAspect="1"/>
          </p:cNvPicPr>
          <p:nvPr>
            <p:ph idx="1"/>
          </p:nvPr>
        </p:nvPicPr>
        <p:blipFill>
          <a:blip r:embed="rId2"/>
          <a:stretch>
            <a:fillRect/>
          </a:stretch>
        </p:blipFill>
        <p:spPr>
          <a:xfrm>
            <a:off x="210239" y="1905000"/>
            <a:ext cx="8723514" cy="4648200"/>
          </a:xfrm>
        </p:spPr>
      </p:pic>
      <p:sp>
        <p:nvSpPr>
          <p:cNvPr id="5" name="Slide Number Placeholder 4"/>
          <p:cNvSpPr>
            <a:spLocks noGrp="1"/>
          </p:cNvSpPr>
          <p:nvPr>
            <p:ph type="sldNum" sz="quarter" idx="12"/>
          </p:nvPr>
        </p:nvSpPr>
        <p:spPr/>
        <p:txBody>
          <a:bodyPr/>
          <a:lstStyle/>
          <a:p>
            <a:fld id="{53B50935-7104-4441-8C67-2FB156F0CAF4}" type="slidenum">
              <a:rPr lang="en-US" altLang="en-US" smtClean="0"/>
              <a:pPr/>
              <a:t>3</a:t>
            </a:fld>
            <a:endParaRPr lang="en-US" altLang="en-US"/>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normAutofit fontScale="90000"/>
          </a:bodyPr>
          <a:lstStyle/>
          <a:p>
            <a:r>
              <a:rPr lang="en-US"/>
              <a:t>Decline of the Yuan Dynasty in China</a:t>
            </a:r>
          </a:p>
        </p:txBody>
      </p:sp>
      <p:sp>
        <p:nvSpPr>
          <p:cNvPr id="29702" name="Rectangle 6"/>
          <p:cNvSpPr>
            <a:spLocks noGrp="1" noChangeArrowheads="1"/>
          </p:cNvSpPr>
          <p:nvPr>
            <p:ph sz="half" idx="1"/>
          </p:nvPr>
        </p:nvSpPr>
        <p:spPr>
          <a:xfrm>
            <a:off x="457200" y="1645920"/>
            <a:ext cx="4495800" cy="4526280"/>
          </a:xfrm>
        </p:spPr>
        <p:txBody>
          <a:bodyPr>
            <a:normAutofit fontScale="85000" lnSpcReduction="20000"/>
          </a:bodyPr>
          <a:lstStyle/>
          <a:p>
            <a:r>
              <a:rPr lang="en-US" dirty="0">
                <a:cs typeface="Times New Roman" pitchFamily="18" charset="0"/>
              </a:rPr>
              <a:t>Mongols spend bullion that supported paper currency</a:t>
            </a:r>
          </a:p>
          <a:p>
            <a:r>
              <a:rPr lang="en-US" dirty="0">
                <a:cs typeface="Times New Roman" pitchFamily="18" charset="0"/>
              </a:rPr>
              <a:t>Public loses confidence in paper money, </a:t>
            </a:r>
            <a:r>
              <a:rPr lang="en-US" b="1" dirty="0">
                <a:cs typeface="Times New Roman" pitchFamily="18" charset="0"/>
              </a:rPr>
              <a:t>prices rise</a:t>
            </a:r>
          </a:p>
          <a:p>
            <a:r>
              <a:rPr lang="en-US" dirty="0">
                <a:cs typeface="Times New Roman" pitchFamily="18" charset="0"/>
              </a:rPr>
              <a:t>From 1320s, major power </a:t>
            </a:r>
            <a:r>
              <a:rPr lang="en-US" dirty="0" smtClean="0">
                <a:cs typeface="Times New Roman" pitchFamily="18" charset="0"/>
              </a:rPr>
              <a:t>struggles</a:t>
            </a:r>
          </a:p>
          <a:p>
            <a:pPr lvl="1"/>
            <a:r>
              <a:rPr lang="en-US" dirty="0" smtClean="0">
                <a:cs typeface="Times New Roman" pitchFamily="18" charset="0"/>
              </a:rPr>
              <a:t>Imperial assassinations, civil war</a:t>
            </a:r>
            <a:endParaRPr lang="en-US" dirty="0">
              <a:cs typeface="Times New Roman" pitchFamily="18" charset="0"/>
            </a:endParaRPr>
          </a:p>
          <a:p>
            <a:r>
              <a:rPr lang="en-US" dirty="0">
                <a:cs typeface="Times New Roman" pitchFamily="18" charset="0"/>
              </a:rPr>
              <a:t>Bubonic plague spreads </a:t>
            </a:r>
            <a:r>
              <a:rPr lang="en-US" dirty="0" smtClean="0">
                <a:cs typeface="Times New Roman" pitchFamily="18" charset="0"/>
              </a:rPr>
              <a:t>1330-1340s</a:t>
            </a:r>
          </a:p>
          <a:p>
            <a:pPr lvl="1"/>
            <a:r>
              <a:rPr lang="en-US" dirty="0" smtClean="0">
                <a:cs typeface="Times New Roman" pitchFamily="18" charset="0"/>
              </a:rPr>
              <a:t>Depopulation, labor shortages weaken Mongol regime</a:t>
            </a:r>
            <a:endParaRPr lang="en-US" dirty="0">
              <a:cs typeface="Times New Roman" pitchFamily="18" charset="0"/>
            </a:endParaRPr>
          </a:p>
          <a:p>
            <a:r>
              <a:rPr lang="en-US" dirty="0">
                <a:cs typeface="Times New Roman" pitchFamily="18" charset="0"/>
              </a:rPr>
              <a:t>1368 Mongols flee peasant </a:t>
            </a:r>
            <a:r>
              <a:rPr lang="en-US" dirty="0" smtClean="0">
                <a:cs typeface="Times New Roman" pitchFamily="18" charset="0"/>
              </a:rPr>
              <a:t>rebellion</a:t>
            </a:r>
          </a:p>
          <a:p>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1E5B9096-9616-4E52-9D9B-DCA847A119E0}" type="slidenum">
              <a:rPr lang="en-US" altLang="en-US"/>
              <a:pPr/>
              <a:t>30</a:t>
            </a:fld>
            <a:endParaRPr lang="en-US" altLang="en-US"/>
          </a:p>
        </p:txBody>
      </p:sp>
      <p:pic>
        <p:nvPicPr>
          <p:cNvPr id="1027" name="Picture 3" descr="C:\Documents and Settings\ELIZABETH_CAIN\Local Settings\Temporary Internet Files\Content.IE5\01234567\MP910216593[1].jpg"/>
          <p:cNvPicPr>
            <a:picLocks noChangeAspect="1" noChangeArrowheads="1"/>
          </p:cNvPicPr>
          <p:nvPr/>
        </p:nvPicPr>
        <p:blipFill>
          <a:blip r:embed="rId2" cstate="print"/>
          <a:srcRect/>
          <a:stretch>
            <a:fillRect/>
          </a:stretch>
        </p:blipFill>
        <p:spPr bwMode="auto">
          <a:xfrm>
            <a:off x="5791200" y="1752600"/>
            <a:ext cx="2387600" cy="1790700"/>
          </a:xfrm>
          <a:prstGeom prst="rect">
            <a:avLst/>
          </a:prstGeom>
          <a:noFill/>
        </p:spPr>
      </p:pic>
      <p:pic>
        <p:nvPicPr>
          <p:cNvPr id="1029" name="Picture 5" descr="C:\Documents and Settings\ELIZABETH_CAIN\Local Settings\Temporary Internet Files\Content.IE5\UP25GL47\MP900314334[1].jpg"/>
          <p:cNvPicPr>
            <a:picLocks noChangeAspect="1" noChangeArrowheads="1"/>
          </p:cNvPicPr>
          <p:nvPr/>
        </p:nvPicPr>
        <p:blipFill>
          <a:blip r:embed="rId3"/>
          <a:srcRect/>
          <a:stretch>
            <a:fillRect/>
          </a:stretch>
        </p:blipFill>
        <p:spPr bwMode="auto">
          <a:xfrm>
            <a:off x="5410200" y="4191000"/>
            <a:ext cx="2985247" cy="2029968"/>
          </a:xfrm>
          <a:prstGeom prst="rect">
            <a:avLst/>
          </a:prstGeom>
          <a:noFill/>
        </p:spPr>
      </p:pic>
      <p:pic>
        <p:nvPicPr>
          <p:cNvPr id="1031" name="Picture 7" descr="C:\Documents and Settings\ELIZABETH_CAIN\Local Settings\Temporary Internet Files\Content.IE5\UP25GL47\MC900052559[1].wmf"/>
          <p:cNvPicPr>
            <a:picLocks noChangeAspect="1" noChangeArrowheads="1"/>
          </p:cNvPicPr>
          <p:nvPr/>
        </p:nvPicPr>
        <p:blipFill>
          <a:blip r:embed="rId4"/>
          <a:srcRect/>
          <a:stretch>
            <a:fillRect/>
          </a:stretch>
        </p:blipFill>
        <p:spPr bwMode="auto">
          <a:xfrm>
            <a:off x="4191000" y="914400"/>
            <a:ext cx="1802282" cy="1251814"/>
          </a:xfrm>
          <a:prstGeom prst="rect">
            <a:avLst/>
          </a:prstGeom>
          <a:noFill/>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a:t>Surviving Mongol Khanates</a:t>
            </a:r>
          </a:p>
        </p:txBody>
      </p:sp>
      <p:sp>
        <p:nvSpPr>
          <p:cNvPr id="30726" name="Rectangle 6"/>
          <p:cNvSpPr>
            <a:spLocks noGrp="1" noChangeArrowheads="1"/>
          </p:cNvSpPr>
          <p:nvPr>
            <p:ph sz="half" idx="1"/>
          </p:nvPr>
        </p:nvSpPr>
        <p:spPr/>
        <p:txBody>
          <a:bodyPr>
            <a:normAutofit fontScale="85000" lnSpcReduction="20000"/>
          </a:bodyPr>
          <a:lstStyle/>
          <a:p>
            <a:r>
              <a:rPr lang="en-US" dirty="0">
                <a:cs typeface="Times New Roman" pitchFamily="18" charset="0"/>
              </a:rPr>
              <a:t>Khanate of </a:t>
            </a:r>
            <a:r>
              <a:rPr lang="en-US" dirty="0" err="1">
                <a:cs typeface="Times New Roman" pitchFamily="18" charset="0"/>
              </a:rPr>
              <a:t>Chaghatai</a:t>
            </a:r>
            <a:r>
              <a:rPr lang="en-US" dirty="0">
                <a:cs typeface="Times New Roman" pitchFamily="18" charset="0"/>
              </a:rPr>
              <a:t> in central Asia</a:t>
            </a:r>
          </a:p>
          <a:p>
            <a:pPr lvl="1"/>
            <a:r>
              <a:rPr lang="en-US" dirty="0">
                <a:cs typeface="Times New Roman" pitchFamily="18" charset="0"/>
              </a:rPr>
              <a:t>Continued threat to </a:t>
            </a:r>
            <a:r>
              <a:rPr lang="en-US" dirty="0" smtClean="0">
                <a:cs typeface="Times New Roman" pitchFamily="18" charset="0"/>
              </a:rPr>
              <a:t>China until 18</a:t>
            </a:r>
            <a:r>
              <a:rPr lang="en-US" baseline="30000" dirty="0" smtClean="0">
                <a:cs typeface="Times New Roman" pitchFamily="18" charset="0"/>
              </a:rPr>
              <a:t>th</a:t>
            </a:r>
            <a:r>
              <a:rPr lang="en-US" dirty="0" smtClean="0">
                <a:cs typeface="Times New Roman" pitchFamily="18" charset="0"/>
              </a:rPr>
              <a:t> c. </a:t>
            </a:r>
            <a:endParaRPr lang="en-US" dirty="0">
              <a:cs typeface="Times New Roman" pitchFamily="18" charset="0"/>
            </a:endParaRPr>
          </a:p>
          <a:p>
            <a:r>
              <a:rPr lang="en-US" dirty="0">
                <a:cs typeface="Times New Roman" pitchFamily="18" charset="0"/>
              </a:rPr>
              <a:t>Golden Horde in Caucasus and steppes </a:t>
            </a:r>
            <a:r>
              <a:rPr lang="en-US" dirty="0" smtClean="0">
                <a:cs typeface="Times New Roman" pitchFamily="18" charset="0"/>
              </a:rPr>
              <a:t>n. of Black Sea until </a:t>
            </a:r>
            <a:r>
              <a:rPr lang="en-US" dirty="0">
                <a:cs typeface="Times New Roman" pitchFamily="18" charset="0"/>
              </a:rPr>
              <a:t>mid-16</a:t>
            </a:r>
            <a:r>
              <a:rPr lang="en-US" baseline="30000" dirty="0">
                <a:cs typeface="Times New Roman" pitchFamily="18" charset="0"/>
              </a:rPr>
              <a:t>th</a:t>
            </a:r>
            <a:r>
              <a:rPr lang="en-US" dirty="0">
                <a:cs typeface="Times New Roman" pitchFamily="18" charset="0"/>
              </a:rPr>
              <a:t> century</a:t>
            </a:r>
          </a:p>
          <a:p>
            <a:pPr lvl="1"/>
            <a:r>
              <a:rPr lang="en-US" dirty="0">
                <a:cs typeface="Times New Roman" pitchFamily="18" charset="0"/>
              </a:rPr>
              <a:t>Continued threat to </a:t>
            </a:r>
            <a:r>
              <a:rPr lang="en-US" dirty="0" smtClean="0">
                <a:cs typeface="Times New Roman" pitchFamily="18" charset="0"/>
              </a:rPr>
              <a:t>Russia until 18</a:t>
            </a:r>
            <a:r>
              <a:rPr lang="en-US" baseline="30000" dirty="0" smtClean="0">
                <a:cs typeface="Times New Roman" pitchFamily="18" charset="0"/>
              </a:rPr>
              <a:t>th</a:t>
            </a:r>
            <a:r>
              <a:rPr lang="en-US" dirty="0" smtClean="0">
                <a:cs typeface="Times New Roman" pitchFamily="18" charset="0"/>
              </a:rPr>
              <a:t> c.</a:t>
            </a:r>
          </a:p>
          <a:p>
            <a:pPr lvl="1"/>
            <a:r>
              <a:rPr lang="en-US" dirty="0" smtClean="0">
                <a:cs typeface="Times New Roman" pitchFamily="18" charset="0"/>
              </a:rPr>
              <a:t>Mongols in the Crimean Peninsula retained identity until Josef Stalin forces them to other parts of Soviet Union</a:t>
            </a: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C0B51A1E-0B2E-42C2-8539-74A6C2447F8E}" type="slidenum">
              <a:rPr lang="en-US" altLang="en-US"/>
              <a:pPr/>
              <a:t>31</a:t>
            </a:fld>
            <a:endParaRPr lang="en-US" altLang="en-US"/>
          </a:p>
        </p:txBody>
      </p:sp>
      <p:pic>
        <p:nvPicPr>
          <p:cNvPr id="2050" name="Picture 2"/>
          <p:cNvPicPr>
            <a:picLocks noGrp="1" noChangeAspect="1" noChangeArrowheads="1"/>
          </p:cNvPicPr>
          <p:nvPr>
            <p:ph sz="half" idx="2"/>
          </p:nvPr>
        </p:nvPicPr>
        <p:blipFill>
          <a:blip r:embed="rId2"/>
          <a:srcRect/>
          <a:stretch>
            <a:fillRect/>
          </a:stretch>
        </p:blipFill>
        <p:spPr bwMode="auto">
          <a:xfrm>
            <a:off x="6934200" y="4876800"/>
            <a:ext cx="1905000" cy="161544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257800" y="1905000"/>
            <a:ext cx="3352800" cy="2794000"/>
          </a:xfrm>
          <a:prstGeom prst="rect">
            <a:avLst/>
          </a:prstGeom>
          <a:noFill/>
          <a:ln w="9525">
            <a:noFill/>
            <a:miter lim="800000"/>
            <a:headEnd/>
            <a:tailEnd/>
          </a:ln>
          <a:effectLst/>
        </p:spPr>
      </p:pic>
      <p:sp>
        <p:nvSpPr>
          <p:cNvPr id="8" name="TextBox 7"/>
          <p:cNvSpPr txBox="1"/>
          <p:nvPr/>
        </p:nvSpPr>
        <p:spPr>
          <a:xfrm>
            <a:off x="4724400" y="5181600"/>
            <a:ext cx="2667318" cy="646331"/>
          </a:xfrm>
          <a:prstGeom prst="rect">
            <a:avLst/>
          </a:prstGeom>
          <a:noFill/>
        </p:spPr>
        <p:txBody>
          <a:bodyPr wrap="square" rtlCol="0">
            <a:spAutoFit/>
          </a:bodyPr>
          <a:lstStyle/>
          <a:p>
            <a:r>
              <a:rPr lang="en-US" dirty="0" smtClean="0"/>
              <a:t>Dark Green=</a:t>
            </a:r>
          </a:p>
          <a:p>
            <a:r>
              <a:rPr lang="en-US" dirty="0" smtClean="0"/>
              <a:t>Crimean Peninsula</a:t>
            </a:r>
            <a:endParaRPr lang="en-U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After the Mongols</a:t>
            </a:r>
            <a:endParaRPr lang="en-US" dirty="0"/>
          </a:p>
        </p:txBody>
      </p:sp>
      <p:sp>
        <p:nvSpPr>
          <p:cNvPr id="7" name="Content Placeholder 6"/>
          <p:cNvSpPr>
            <a:spLocks noGrp="1"/>
          </p:cNvSpPr>
          <p:nvPr>
            <p:ph idx="1"/>
          </p:nvPr>
        </p:nvSpPr>
        <p:spPr/>
        <p:txBody>
          <a:bodyPr/>
          <a:lstStyle/>
          <a:p>
            <a:r>
              <a:rPr lang="en-US" dirty="0" smtClean="0"/>
              <a:t>Turkish people resume the expansive campaigns</a:t>
            </a:r>
          </a:p>
          <a:p>
            <a:r>
              <a:rPr lang="en-US" dirty="0" smtClean="0"/>
              <a:t>Tamerlane built a central Asian empire to rival Genghis Khans</a:t>
            </a:r>
            <a:endParaRPr lang="en-US" dirty="0"/>
          </a:p>
        </p:txBody>
      </p:sp>
      <p:sp>
        <p:nvSpPr>
          <p:cNvPr id="5" name="Slide Number Placeholder 4"/>
          <p:cNvSpPr>
            <a:spLocks noGrp="1"/>
          </p:cNvSpPr>
          <p:nvPr>
            <p:ph type="sldNum" sz="quarter" idx="12"/>
          </p:nvPr>
        </p:nvSpPr>
        <p:spPr/>
        <p:txBody>
          <a:bodyPr/>
          <a:lstStyle/>
          <a:p>
            <a:fld id="{53B50935-7104-4441-8C67-2FB156F0CAF4}" type="slidenum">
              <a:rPr lang="en-US" altLang="en-US" smtClean="0"/>
              <a:pPr/>
              <a:t>32</a:t>
            </a:fld>
            <a:endParaRPr lang="en-US" altLang="en-US"/>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normAutofit fontScale="90000"/>
          </a:bodyPr>
          <a:lstStyle/>
          <a:p>
            <a:r>
              <a:rPr lang="en-US" sz="3800"/>
              <a:t>Tamerlane the Conquerer (c. 1336-1405)</a:t>
            </a:r>
          </a:p>
        </p:txBody>
      </p:sp>
      <p:sp>
        <p:nvSpPr>
          <p:cNvPr id="31750" name="Rectangle 6"/>
          <p:cNvSpPr>
            <a:spLocks noGrp="1" noChangeArrowheads="1"/>
          </p:cNvSpPr>
          <p:nvPr>
            <p:ph sz="half" idx="1"/>
          </p:nvPr>
        </p:nvSpPr>
        <p:spPr>
          <a:xfrm>
            <a:off x="457200" y="1752600"/>
            <a:ext cx="4038600" cy="4526280"/>
          </a:xfrm>
        </p:spPr>
        <p:txBody>
          <a:bodyPr>
            <a:normAutofit fontScale="77500" lnSpcReduction="20000"/>
          </a:bodyPr>
          <a:lstStyle/>
          <a:p>
            <a:r>
              <a:rPr lang="en-US" dirty="0">
                <a:cs typeface="Times New Roman" pitchFamily="18" charset="0"/>
              </a:rPr>
              <a:t>Turkish </a:t>
            </a:r>
            <a:r>
              <a:rPr lang="en-US" dirty="0" smtClean="0">
                <a:cs typeface="Times New Roman" pitchFamily="18" charset="0"/>
              </a:rPr>
              <a:t>conqueror  </a:t>
            </a:r>
            <a:r>
              <a:rPr lang="en-US" dirty="0" err="1">
                <a:cs typeface="Times New Roman" pitchFamily="18" charset="0"/>
              </a:rPr>
              <a:t>Timur</a:t>
            </a:r>
            <a:endParaRPr lang="en-US" dirty="0">
              <a:cs typeface="Times New Roman" pitchFamily="18" charset="0"/>
            </a:endParaRPr>
          </a:p>
          <a:p>
            <a:pPr lvl="1"/>
            <a:r>
              <a:rPr lang="en-US" dirty="0" err="1">
                <a:cs typeface="Times New Roman" pitchFamily="18" charset="0"/>
              </a:rPr>
              <a:t>Timur</a:t>
            </a:r>
            <a:r>
              <a:rPr lang="en-US" dirty="0">
                <a:cs typeface="Times New Roman" pitchFamily="18" charset="0"/>
              </a:rPr>
              <a:t> the Lame: Tamerlane</a:t>
            </a:r>
          </a:p>
          <a:p>
            <a:r>
              <a:rPr lang="en-US" dirty="0">
                <a:cs typeface="Times New Roman" pitchFamily="18" charset="0"/>
              </a:rPr>
              <a:t>United Turkish nomads in Khanate of </a:t>
            </a:r>
            <a:r>
              <a:rPr lang="en-US" dirty="0" err="1" smtClean="0">
                <a:cs typeface="Times New Roman" pitchFamily="18" charset="0"/>
              </a:rPr>
              <a:t>Chaghatai</a:t>
            </a:r>
            <a:endParaRPr lang="en-US" dirty="0" smtClean="0">
              <a:cs typeface="Times New Roman" pitchFamily="18" charset="0"/>
            </a:endParaRPr>
          </a:p>
          <a:p>
            <a:r>
              <a:rPr lang="en-US" dirty="0" smtClean="0">
                <a:cs typeface="Times New Roman" pitchFamily="18" charset="0"/>
              </a:rPr>
              <a:t>Major </a:t>
            </a:r>
            <a:r>
              <a:rPr lang="en-US" dirty="0">
                <a:cs typeface="Times New Roman" pitchFamily="18" charset="0"/>
              </a:rPr>
              <a:t>military </a:t>
            </a:r>
            <a:r>
              <a:rPr lang="en-US" dirty="0" smtClean="0">
                <a:cs typeface="Times New Roman" pitchFamily="18" charset="0"/>
              </a:rPr>
              <a:t>campaigns</a:t>
            </a:r>
          </a:p>
          <a:p>
            <a:pPr lvl="1"/>
            <a:r>
              <a:rPr lang="en-US" dirty="0" smtClean="0">
                <a:cs typeface="Times New Roman" pitchFamily="18" charset="0"/>
              </a:rPr>
              <a:t>Built capital in Samarkand</a:t>
            </a:r>
          </a:p>
          <a:p>
            <a:pPr lvl="1"/>
            <a:r>
              <a:rPr lang="en-US" dirty="0" smtClean="0">
                <a:cs typeface="Times New Roman" pitchFamily="18" charset="0"/>
              </a:rPr>
              <a:t>Conquered Persia, Afghanistan, Golden Horde, India</a:t>
            </a:r>
          </a:p>
          <a:p>
            <a:r>
              <a:rPr lang="en-US" dirty="0" smtClean="0">
                <a:cs typeface="Times New Roman" pitchFamily="18" charset="0"/>
              </a:rPr>
              <a:t>Died before he conquered China</a:t>
            </a:r>
          </a:p>
          <a:p>
            <a:r>
              <a:rPr lang="en-US" dirty="0" smtClean="0">
                <a:cs typeface="Times New Roman" pitchFamily="18" charset="0"/>
              </a:rPr>
              <a:t>Great conqueror but not ruler</a:t>
            </a:r>
          </a:p>
          <a:p>
            <a:r>
              <a:rPr lang="en-US" dirty="0" smtClean="0">
                <a:cs typeface="Times New Roman" pitchFamily="18" charset="0"/>
              </a:rPr>
              <a:t>Ruled through tribal leaders who were allies</a:t>
            </a:r>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AD65AC3C-E687-4E66-9F88-B3157BC115A9}" type="slidenum">
              <a:rPr lang="en-US" altLang="en-US"/>
              <a:pPr/>
              <a:t>33</a:t>
            </a:fld>
            <a:endParaRPr lang="en-US" altLang="en-US"/>
          </a:p>
        </p:txBody>
      </p:sp>
      <p:pic>
        <p:nvPicPr>
          <p:cNvPr id="3074" name="Picture 2"/>
          <p:cNvPicPr>
            <a:picLocks noChangeAspect="1" noChangeArrowheads="1"/>
          </p:cNvPicPr>
          <p:nvPr/>
        </p:nvPicPr>
        <p:blipFill>
          <a:blip r:embed="rId2"/>
          <a:srcRect/>
          <a:stretch>
            <a:fillRect/>
          </a:stretch>
        </p:blipFill>
        <p:spPr bwMode="auto">
          <a:xfrm>
            <a:off x="6477000" y="1524000"/>
            <a:ext cx="2209799" cy="3707759"/>
          </a:xfrm>
          <a:prstGeom prst="rect">
            <a:avLst/>
          </a:prstGeom>
          <a:noFill/>
          <a:ln w="9525">
            <a:noFill/>
            <a:miter lim="800000"/>
            <a:headEnd/>
            <a:tailEnd/>
          </a:ln>
          <a:effectLst/>
        </p:spPr>
      </p:pic>
      <p:pic>
        <p:nvPicPr>
          <p:cNvPr id="3075" name="Picture 3"/>
          <p:cNvPicPr>
            <a:picLocks noGrp="1" noChangeAspect="1" noChangeArrowheads="1"/>
          </p:cNvPicPr>
          <p:nvPr>
            <p:ph sz="half" idx="2"/>
          </p:nvPr>
        </p:nvPicPr>
        <p:blipFill>
          <a:blip r:embed="rId3"/>
          <a:srcRect/>
          <a:stretch>
            <a:fillRect/>
          </a:stretch>
        </p:blipFill>
        <p:spPr bwMode="auto">
          <a:xfrm>
            <a:off x="4724400" y="2209800"/>
            <a:ext cx="1608389" cy="391636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Grp="1" noChangeArrowheads="1"/>
          </p:cNvSpPr>
          <p:nvPr>
            <p:ph idx="1"/>
          </p:nvPr>
        </p:nvSpPr>
        <p:spPr>
          <a:xfrm>
            <a:off x="457200" y="381000"/>
            <a:ext cx="8229600" cy="5749925"/>
          </a:xfrm>
        </p:spPr>
        <p:txBody>
          <a:bodyPr/>
          <a:lstStyle/>
          <a:p>
            <a:pPr>
              <a:buFont typeface="Wingdings" pitchFamily="2" charset="2"/>
              <a:buNone/>
            </a:pPr>
            <a:r>
              <a:rPr lang="en-US"/>
              <a:t>Tamerlane’s Empire about 1405 CE</a:t>
            </a:r>
          </a:p>
        </p:txBody>
      </p:sp>
      <p:sp>
        <p:nvSpPr>
          <p:cNvPr id="6" name="Slide Number Placeholder 5"/>
          <p:cNvSpPr>
            <a:spLocks noGrp="1"/>
          </p:cNvSpPr>
          <p:nvPr>
            <p:ph type="sldNum" sz="quarter" idx="12"/>
          </p:nvPr>
        </p:nvSpPr>
        <p:spPr/>
        <p:txBody>
          <a:bodyPr/>
          <a:lstStyle/>
          <a:p>
            <a:fld id="{117E0289-9402-46D5-A76C-03ACF75CA920}" type="slidenum">
              <a:rPr lang="en-US" altLang="en-US"/>
              <a:pPr/>
              <a:t>34</a:t>
            </a:fld>
            <a:endParaRPr lang="en-US" altLang="en-US"/>
          </a:p>
        </p:txBody>
      </p:sp>
      <p:pic>
        <p:nvPicPr>
          <p:cNvPr id="111621" name="Picture 5" descr="ben06937_m1803"/>
          <p:cNvPicPr>
            <a:picLocks noChangeAspect="1" noChangeArrowheads="1"/>
          </p:cNvPicPr>
          <p:nvPr/>
        </p:nvPicPr>
        <p:blipFill>
          <a:blip r:embed="rId2"/>
          <a:srcRect/>
          <a:stretch>
            <a:fillRect/>
          </a:stretch>
        </p:blipFill>
        <p:spPr bwMode="auto">
          <a:xfrm>
            <a:off x="762000" y="1277938"/>
            <a:ext cx="7391400" cy="4589462"/>
          </a:xfrm>
          <a:prstGeom prst="rect">
            <a:avLst/>
          </a:prstGeom>
          <a:noFill/>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p:txBody>
          <a:bodyPr/>
          <a:lstStyle/>
          <a:p>
            <a:r>
              <a:rPr lang="en-US"/>
              <a:t>Tamerlane’s Heirs</a:t>
            </a:r>
          </a:p>
        </p:txBody>
      </p:sp>
      <p:sp>
        <p:nvSpPr>
          <p:cNvPr id="32774" name="Rectangle 6"/>
          <p:cNvSpPr>
            <a:spLocks noGrp="1" noChangeArrowheads="1"/>
          </p:cNvSpPr>
          <p:nvPr>
            <p:ph idx="1"/>
          </p:nvPr>
        </p:nvSpPr>
        <p:spPr/>
        <p:txBody>
          <a:bodyPr/>
          <a:lstStyle/>
          <a:p>
            <a:r>
              <a:rPr lang="en-US">
                <a:cs typeface="Times New Roman" pitchFamily="18" charset="0"/>
              </a:rPr>
              <a:t>Poor organization of governing structure</a:t>
            </a:r>
          </a:p>
          <a:p>
            <a:r>
              <a:rPr lang="en-US">
                <a:cs typeface="Times New Roman" pitchFamily="18" charset="0"/>
              </a:rPr>
              <a:t>Power struggles divide empire into four</a:t>
            </a:r>
          </a:p>
          <a:p>
            <a:r>
              <a:rPr lang="en-US">
                <a:cs typeface="Times New Roman" pitchFamily="18" charset="0"/>
              </a:rPr>
              <a:t>Yet heavily influenced several empires:</a:t>
            </a:r>
          </a:p>
          <a:p>
            <a:pPr lvl="1"/>
            <a:r>
              <a:rPr lang="en-US">
                <a:cs typeface="Times New Roman" pitchFamily="18" charset="0"/>
              </a:rPr>
              <a:t>Mughal</a:t>
            </a:r>
          </a:p>
          <a:p>
            <a:pPr lvl="1"/>
            <a:r>
              <a:rPr lang="en-US">
                <a:cs typeface="Times New Roman" pitchFamily="18" charset="0"/>
              </a:rPr>
              <a:t>Safavid</a:t>
            </a:r>
          </a:p>
          <a:p>
            <a:pPr lvl="1"/>
            <a:r>
              <a:rPr lang="en-US">
                <a:cs typeface="Times New Roman" pitchFamily="18" charset="0"/>
              </a:rPr>
              <a:t>Ottoman</a:t>
            </a:r>
          </a:p>
        </p:txBody>
      </p:sp>
      <p:sp>
        <p:nvSpPr>
          <p:cNvPr id="6" name="Slide Number Placeholder 5"/>
          <p:cNvSpPr>
            <a:spLocks noGrp="1"/>
          </p:cNvSpPr>
          <p:nvPr>
            <p:ph type="sldNum" sz="quarter" idx="12"/>
          </p:nvPr>
        </p:nvSpPr>
        <p:spPr/>
        <p:txBody>
          <a:bodyPr/>
          <a:lstStyle/>
          <a:p>
            <a:fld id="{6FFEC916-BEFE-4C9A-A1C3-07E09C71708F}" type="slidenum">
              <a:rPr lang="en-US" altLang="en-US"/>
              <a:pPr/>
              <a:t>35</a:t>
            </a:fld>
            <a:endParaRPr lang="en-US" altLang="en-US"/>
          </a:p>
        </p:txBody>
      </p:sp>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lstStyle/>
          <a:p>
            <a:r>
              <a:rPr lang="en-US"/>
              <a:t>The Ottoman Empire</a:t>
            </a:r>
          </a:p>
        </p:txBody>
      </p:sp>
      <p:sp>
        <p:nvSpPr>
          <p:cNvPr id="33798" name="Rectangle 6"/>
          <p:cNvSpPr>
            <a:spLocks noGrp="1" noChangeArrowheads="1"/>
          </p:cNvSpPr>
          <p:nvPr>
            <p:ph sz="half" idx="1"/>
          </p:nvPr>
        </p:nvSpPr>
        <p:spPr/>
        <p:txBody>
          <a:bodyPr>
            <a:normAutofit fontScale="92500" lnSpcReduction="10000"/>
          </a:bodyPr>
          <a:lstStyle/>
          <a:p>
            <a:r>
              <a:rPr lang="en-US" dirty="0" err="1">
                <a:cs typeface="Times New Roman" pitchFamily="18" charset="0"/>
              </a:rPr>
              <a:t>Osman</a:t>
            </a:r>
            <a:r>
              <a:rPr lang="en-US" dirty="0">
                <a:cs typeface="Times New Roman" pitchFamily="18" charset="0"/>
              </a:rPr>
              <a:t>, charismatic leader who dominates part of Anatolia</a:t>
            </a:r>
          </a:p>
          <a:p>
            <a:r>
              <a:rPr lang="en-US" dirty="0">
                <a:cs typeface="Times New Roman" pitchFamily="18" charset="0"/>
              </a:rPr>
              <a:t>Declares independence from </a:t>
            </a:r>
            <a:r>
              <a:rPr lang="en-US" dirty="0" err="1">
                <a:cs typeface="Times New Roman" pitchFamily="18" charset="0"/>
              </a:rPr>
              <a:t>Saljuq</a:t>
            </a:r>
            <a:r>
              <a:rPr lang="en-US" dirty="0">
                <a:cs typeface="Times New Roman" pitchFamily="18" charset="0"/>
              </a:rPr>
              <a:t> sultan, 1299</a:t>
            </a:r>
          </a:p>
          <a:p>
            <a:r>
              <a:rPr lang="en-US" dirty="0">
                <a:cs typeface="Times New Roman" pitchFamily="18" charset="0"/>
              </a:rPr>
              <a:t>Attacks Byzantine </a:t>
            </a:r>
            <a:r>
              <a:rPr lang="en-US" dirty="0" smtClean="0">
                <a:cs typeface="Times New Roman" pitchFamily="18" charset="0"/>
              </a:rPr>
              <a:t>empire 1453</a:t>
            </a:r>
            <a:endParaRPr lang="en-US" dirty="0">
              <a:cs typeface="Times New Roman" pitchFamily="18" charset="0"/>
            </a:endParaRPr>
          </a:p>
          <a:p>
            <a:pPr lvl="1"/>
            <a:r>
              <a:rPr lang="en-US" dirty="0" err="1" smtClean="0">
                <a:cs typeface="Times New Roman" pitchFamily="18" charset="0"/>
              </a:rPr>
              <a:t>Mehmed</a:t>
            </a:r>
            <a:r>
              <a:rPr lang="en-US" dirty="0" smtClean="0">
                <a:cs typeface="Times New Roman" pitchFamily="18" charset="0"/>
              </a:rPr>
              <a:t> II captures Constantinople</a:t>
            </a:r>
          </a:p>
          <a:p>
            <a:pPr lvl="1"/>
            <a:r>
              <a:rPr lang="en-US" dirty="0" smtClean="0">
                <a:cs typeface="Times New Roman" pitchFamily="18" charset="0"/>
              </a:rPr>
              <a:t>Followers </a:t>
            </a:r>
            <a:r>
              <a:rPr lang="en-US" dirty="0">
                <a:cs typeface="Times New Roman" pitchFamily="18" charset="0"/>
              </a:rPr>
              <a:t>known as </a:t>
            </a:r>
            <a:r>
              <a:rPr lang="en-US" dirty="0" err="1">
                <a:cs typeface="Times New Roman" pitchFamily="18" charset="0"/>
              </a:rPr>
              <a:t>Osmanlis</a:t>
            </a:r>
            <a:r>
              <a:rPr lang="en-US" dirty="0">
                <a:cs typeface="Times New Roman" pitchFamily="18" charset="0"/>
              </a:rPr>
              <a:t> (Ottomans)</a:t>
            </a:r>
          </a:p>
          <a:p>
            <a:pPr lvl="1"/>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89B70FBA-EAD9-4D6C-B9C6-753C7FEBE31B}" type="slidenum">
              <a:rPr lang="en-US" altLang="en-US"/>
              <a:pPr/>
              <a:t>36</a:t>
            </a:fld>
            <a:endParaRPr lang="en-US" altLang="en-US"/>
          </a:p>
        </p:txBody>
      </p:sp>
      <p:sp>
        <p:nvSpPr>
          <p:cNvPr id="7" name="TextBox 6"/>
          <p:cNvSpPr txBox="1"/>
          <p:nvPr/>
        </p:nvSpPr>
        <p:spPr>
          <a:xfrm>
            <a:off x="5181600" y="5715000"/>
            <a:ext cx="2416046" cy="369332"/>
          </a:xfrm>
          <a:prstGeom prst="rect">
            <a:avLst/>
          </a:prstGeom>
          <a:noFill/>
        </p:spPr>
        <p:txBody>
          <a:bodyPr wrap="none" rtlCol="0">
            <a:spAutoFit/>
          </a:bodyPr>
          <a:lstStyle/>
          <a:p>
            <a:r>
              <a:rPr lang="en-US" dirty="0" smtClean="0"/>
              <a:t>Fall of Constantinople</a:t>
            </a:r>
            <a:endParaRPr lang="en-US" dirty="0"/>
          </a:p>
        </p:txBody>
      </p:sp>
      <p:pic>
        <p:nvPicPr>
          <p:cNvPr id="4100" name="Picture 4"/>
          <p:cNvPicPr>
            <a:picLocks noGrp="1" noChangeAspect="1" noChangeArrowheads="1"/>
          </p:cNvPicPr>
          <p:nvPr>
            <p:ph sz="half" idx="2"/>
          </p:nvPr>
        </p:nvPicPr>
        <p:blipFill>
          <a:blip r:embed="rId2"/>
          <a:srcRect/>
          <a:stretch>
            <a:fillRect/>
          </a:stretch>
        </p:blipFill>
        <p:spPr bwMode="auto">
          <a:xfrm>
            <a:off x="4648200" y="2394744"/>
            <a:ext cx="4038600" cy="3028950"/>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en-US"/>
              <a:t>Ottoman Conquests</a:t>
            </a:r>
          </a:p>
        </p:txBody>
      </p:sp>
      <p:sp>
        <p:nvSpPr>
          <p:cNvPr id="34822" name="Rectangle 6"/>
          <p:cNvSpPr>
            <a:spLocks noGrp="1" noChangeArrowheads="1"/>
          </p:cNvSpPr>
          <p:nvPr>
            <p:ph idx="1"/>
          </p:nvPr>
        </p:nvSpPr>
        <p:spPr/>
        <p:txBody>
          <a:bodyPr/>
          <a:lstStyle/>
          <a:p>
            <a:r>
              <a:rPr lang="en-US">
                <a:cs typeface="Times New Roman" pitchFamily="18" charset="0"/>
              </a:rPr>
              <a:t>1350s conquests in the Balkans</a:t>
            </a:r>
          </a:p>
          <a:p>
            <a:r>
              <a:rPr lang="en-US">
                <a:cs typeface="Times New Roman" pitchFamily="18" charset="0"/>
              </a:rPr>
              <a:t>Local support for Ottoman invasion</a:t>
            </a:r>
          </a:p>
          <a:p>
            <a:pPr lvl="1"/>
            <a:r>
              <a:rPr lang="en-US">
                <a:cs typeface="Times New Roman" pitchFamily="18" charset="0"/>
              </a:rPr>
              <a:t>Peasants unhappy with fragmented, ineffective Byzantine rule</a:t>
            </a:r>
          </a:p>
          <a:p>
            <a:r>
              <a:rPr lang="en-US">
                <a:cs typeface="Times New Roman" pitchFamily="18" charset="0"/>
              </a:rPr>
              <a:t>Tamerlane defeats Ottoman forces in 1402, but Ottomans recover by 1440s</a:t>
            </a:r>
          </a:p>
        </p:txBody>
      </p:sp>
      <p:sp>
        <p:nvSpPr>
          <p:cNvPr id="6" name="Slide Number Placeholder 5"/>
          <p:cNvSpPr>
            <a:spLocks noGrp="1"/>
          </p:cNvSpPr>
          <p:nvPr>
            <p:ph type="sldNum" sz="quarter" idx="12"/>
          </p:nvPr>
        </p:nvSpPr>
        <p:spPr/>
        <p:txBody>
          <a:bodyPr/>
          <a:lstStyle/>
          <a:p>
            <a:fld id="{1FFF1C94-DABA-4EE8-8C8C-1CE5DCC8C404}" type="slidenum">
              <a:rPr lang="en-US" altLang="en-US"/>
              <a:pPr/>
              <a:t>37</a:t>
            </a:fld>
            <a:endParaRPr lang="en-US" altLang="en-US"/>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Samarkand, Modern Day Uzbekistan</a:t>
            </a:r>
            <a:endParaRPr lang="en-US" dirty="0"/>
          </a:p>
        </p:txBody>
      </p:sp>
      <p:sp>
        <p:nvSpPr>
          <p:cNvPr id="4" name="Slide Number Placeholder 3"/>
          <p:cNvSpPr>
            <a:spLocks noGrp="1"/>
          </p:cNvSpPr>
          <p:nvPr>
            <p:ph type="sldNum" sz="quarter" idx="12"/>
          </p:nvPr>
        </p:nvSpPr>
        <p:spPr/>
        <p:txBody>
          <a:bodyPr/>
          <a:lstStyle/>
          <a:p>
            <a:fld id="{CFC8A55C-913C-4C3A-9F7F-81BB052CC50C}" type="slidenum">
              <a:rPr lang="en-US" altLang="en-US" smtClean="0"/>
              <a:pPr/>
              <a:t>38</a:t>
            </a:fld>
            <a:endParaRPr lang="en-US" altLang="en-US"/>
          </a:p>
        </p:txBody>
      </p:sp>
      <p:pic>
        <p:nvPicPr>
          <p:cNvPr id="1026" name="Picture 2"/>
          <p:cNvPicPr>
            <a:picLocks noGrp="1" noChangeAspect="1" noChangeArrowheads="1"/>
          </p:cNvPicPr>
          <p:nvPr>
            <p:ph idx="1"/>
          </p:nvPr>
        </p:nvPicPr>
        <p:blipFill>
          <a:blip r:embed="rId3"/>
          <a:srcRect/>
          <a:stretch>
            <a:fillRect/>
          </a:stretch>
        </p:blipFill>
        <p:spPr bwMode="auto">
          <a:xfrm>
            <a:off x="1149722" y="1646238"/>
            <a:ext cx="6844555" cy="452596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FC8A55C-913C-4C3A-9F7F-81BB052CC50C}" type="slidenum">
              <a:rPr lang="en-US" altLang="en-US" smtClean="0"/>
              <a:pPr/>
              <a:t>39</a:t>
            </a:fld>
            <a:endParaRPr lang="en-US" altLang="en-US"/>
          </a:p>
        </p:txBody>
      </p:sp>
      <p:pic>
        <p:nvPicPr>
          <p:cNvPr id="2050" name="Picture 2"/>
          <p:cNvPicPr>
            <a:picLocks noGrp="1" noChangeAspect="1" noChangeArrowheads="1"/>
          </p:cNvPicPr>
          <p:nvPr>
            <p:ph idx="1"/>
          </p:nvPr>
        </p:nvPicPr>
        <p:blipFill>
          <a:blip r:embed="rId2"/>
          <a:srcRect/>
          <a:stretch>
            <a:fillRect/>
          </a:stretch>
        </p:blipFill>
        <p:spPr bwMode="auto">
          <a:xfrm>
            <a:off x="1143000" y="1371600"/>
            <a:ext cx="2946787" cy="4525962"/>
          </a:xfrm>
          <a:prstGeom prst="rect">
            <a:avLst/>
          </a:prstGeom>
          <a:noFill/>
          <a:ln w="9525">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a:t>Nomads in Turkmenistan</a:t>
            </a:r>
          </a:p>
        </p:txBody>
      </p:sp>
      <p:pic>
        <p:nvPicPr>
          <p:cNvPr id="109573" name="Picture 5" descr="turkestan_nomads"/>
          <p:cNvPicPr>
            <a:picLocks noGrp="1" noChangeAspect="1" noChangeArrowheads="1"/>
          </p:cNvPicPr>
          <p:nvPr>
            <p:ph idx="1"/>
          </p:nvPr>
        </p:nvPicPr>
        <p:blipFill>
          <a:blip r:embed="rId2"/>
          <a:stretch>
            <a:fillRect/>
          </a:stretch>
        </p:blipFill>
        <p:spPr>
          <a:xfrm>
            <a:off x="1698373" y="1646238"/>
            <a:ext cx="5747253" cy="4525962"/>
          </a:xfrm>
          <a:noFill/>
          <a:ln/>
        </p:spPr>
      </p:pic>
      <p:sp>
        <p:nvSpPr>
          <p:cNvPr id="6" name="Slide Number Placeholder 5"/>
          <p:cNvSpPr>
            <a:spLocks noGrp="1"/>
          </p:cNvSpPr>
          <p:nvPr>
            <p:ph type="sldNum" sz="quarter" idx="12"/>
          </p:nvPr>
        </p:nvSpPr>
        <p:spPr/>
        <p:txBody>
          <a:bodyPr/>
          <a:lstStyle/>
          <a:p>
            <a:fld id="{11BD821C-DA67-4E4D-B4A3-CFE3E59E5586}" type="slidenum">
              <a:rPr lang="en-US" altLang="en-US"/>
              <a:pPr/>
              <a:t>4</a:t>
            </a:fld>
            <a:endParaRPr lang="en-US" altLang="en-US"/>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r>
              <a:rPr lang="en-US"/>
              <a:t>The Capture of Constantinople, 1453</a:t>
            </a:r>
          </a:p>
        </p:txBody>
      </p:sp>
      <p:sp>
        <p:nvSpPr>
          <p:cNvPr id="35846" name="Rectangle 6"/>
          <p:cNvSpPr>
            <a:spLocks noGrp="1" noChangeArrowheads="1"/>
          </p:cNvSpPr>
          <p:nvPr>
            <p:ph idx="1"/>
          </p:nvPr>
        </p:nvSpPr>
        <p:spPr/>
        <p:txBody>
          <a:bodyPr/>
          <a:lstStyle/>
          <a:p>
            <a:r>
              <a:rPr lang="en-US">
                <a:cs typeface="Times New Roman" pitchFamily="18" charset="0"/>
              </a:rPr>
              <a:t>Sultan Mehmed II (“Mehmed the Conqueror”)</a:t>
            </a:r>
          </a:p>
          <a:p>
            <a:r>
              <a:rPr lang="en-US">
                <a:cs typeface="Times New Roman" pitchFamily="18" charset="0"/>
              </a:rPr>
              <a:t>Renamed city Istanbul, capital of Ottoman empire</a:t>
            </a:r>
          </a:p>
          <a:p>
            <a:endParaRPr lang="en-US">
              <a:cs typeface="Times New Roman" pitchFamily="18" charset="0"/>
            </a:endParaRPr>
          </a:p>
        </p:txBody>
      </p:sp>
      <p:sp>
        <p:nvSpPr>
          <p:cNvPr id="6" name="Slide Number Placeholder 5"/>
          <p:cNvSpPr>
            <a:spLocks noGrp="1"/>
          </p:cNvSpPr>
          <p:nvPr>
            <p:ph type="sldNum" sz="quarter" idx="12"/>
          </p:nvPr>
        </p:nvSpPr>
        <p:spPr/>
        <p:txBody>
          <a:bodyPr/>
          <a:lstStyle/>
          <a:p>
            <a:fld id="{3464DF00-C698-4099-BCC5-55DBF1BEAB7C}" type="slidenum">
              <a:rPr lang="en-US" altLang="en-US"/>
              <a:pPr/>
              <a:t>40</a:t>
            </a:fld>
            <a:endParaRPr lang="en-US" altLang="en-US"/>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Nomadic Economy  </a:t>
            </a:r>
          </a:p>
        </p:txBody>
      </p:sp>
      <p:sp>
        <p:nvSpPr>
          <p:cNvPr id="8198" name="Rectangle 6"/>
          <p:cNvSpPr>
            <a:spLocks noGrp="1" noChangeArrowheads="1"/>
          </p:cNvSpPr>
          <p:nvPr>
            <p:ph idx="1"/>
          </p:nvPr>
        </p:nvSpPr>
        <p:spPr/>
        <p:txBody>
          <a:bodyPr/>
          <a:lstStyle/>
          <a:p>
            <a:r>
              <a:rPr lang="en-US">
                <a:cs typeface="Times New Roman" pitchFamily="18" charset="0"/>
              </a:rPr>
              <a:t>Trade links between nomadic and settled peoples</a:t>
            </a:r>
          </a:p>
          <a:p>
            <a:r>
              <a:rPr lang="en-US">
                <a:cs typeface="Times New Roman" pitchFamily="18" charset="0"/>
              </a:rPr>
              <a:t>Nomads engage in long-distance travel</a:t>
            </a:r>
          </a:p>
          <a:p>
            <a:pPr lvl="1"/>
            <a:r>
              <a:rPr lang="en-US">
                <a:cs typeface="Times New Roman" pitchFamily="18" charset="0"/>
              </a:rPr>
              <a:t>Caravan routes</a:t>
            </a:r>
          </a:p>
          <a:p>
            <a:pPr>
              <a:buFont typeface="Wingdings" pitchFamily="2" charset="2"/>
              <a:buNone/>
            </a:pPr>
            <a:endParaRPr lang="en-US">
              <a:cs typeface="Times New Roman" pitchFamily="18" charset="0"/>
            </a:endParaRPr>
          </a:p>
          <a:p>
            <a:pPr lvl="1"/>
            <a:endParaRPr lang="en-US">
              <a:cs typeface="Times New Roman" pitchFamily="18" charset="0"/>
            </a:endParaRPr>
          </a:p>
        </p:txBody>
      </p:sp>
      <p:sp>
        <p:nvSpPr>
          <p:cNvPr id="6" name="Slide Number Placeholder 5"/>
          <p:cNvSpPr>
            <a:spLocks noGrp="1"/>
          </p:cNvSpPr>
          <p:nvPr>
            <p:ph type="sldNum" sz="quarter" idx="12"/>
          </p:nvPr>
        </p:nvSpPr>
        <p:spPr/>
        <p:txBody>
          <a:bodyPr/>
          <a:lstStyle/>
          <a:p>
            <a:fld id="{C3016DCB-4CBB-4111-B8AC-CAA821E7DEF9}" type="slidenum">
              <a:rPr lang="en-US" altLang="en-US"/>
              <a:pPr/>
              <a:t>5</a:t>
            </a:fld>
            <a:endParaRPr lang="en-US" altLang="en-US"/>
          </a:p>
        </p:txBody>
      </p:sp>
      <p:pic>
        <p:nvPicPr>
          <p:cNvPr id="7" name="Picture 6" descr="Bactrian-Camel-800x600.jpg"/>
          <p:cNvPicPr>
            <a:picLocks noChangeAspect="1"/>
          </p:cNvPicPr>
          <p:nvPr/>
        </p:nvPicPr>
        <p:blipFill>
          <a:blip r:embed="rId2"/>
          <a:stretch>
            <a:fillRect/>
          </a:stretch>
        </p:blipFill>
        <p:spPr>
          <a:xfrm>
            <a:off x="4114800" y="3505200"/>
            <a:ext cx="4114800" cy="3086100"/>
          </a:xfrm>
          <a:prstGeom prst="rect">
            <a:avLst/>
          </a:prstGeom>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lstStyle/>
          <a:p>
            <a:r>
              <a:rPr lang="en-US"/>
              <a:t>Nomadic Society</a:t>
            </a:r>
          </a:p>
        </p:txBody>
      </p:sp>
      <p:sp>
        <p:nvSpPr>
          <p:cNvPr id="9222" name="Rectangle 6"/>
          <p:cNvSpPr>
            <a:spLocks noGrp="1" noChangeArrowheads="1"/>
          </p:cNvSpPr>
          <p:nvPr>
            <p:ph idx="1"/>
          </p:nvPr>
        </p:nvSpPr>
        <p:spPr/>
        <p:txBody>
          <a:bodyPr/>
          <a:lstStyle/>
          <a:p>
            <a:r>
              <a:rPr lang="en-US" sz="2600" dirty="0">
                <a:cs typeface="Times New Roman" pitchFamily="18" charset="0"/>
              </a:rPr>
              <a:t>Governance basically clan-based</a:t>
            </a:r>
          </a:p>
          <a:p>
            <a:r>
              <a:rPr lang="en-US" sz="2600" dirty="0">
                <a:cs typeface="Times New Roman" pitchFamily="18" charset="0"/>
              </a:rPr>
              <a:t>Charismatic individuals become nobles, occasionally assert authority</a:t>
            </a:r>
          </a:p>
          <a:p>
            <a:r>
              <a:rPr lang="en-US" sz="2600" dirty="0" smtClean="0">
                <a:cs typeface="Times New Roman" pitchFamily="18" charset="0"/>
              </a:rPr>
              <a:t>Two classes:</a:t>
            </a:r>
          </a:p>
          <a:p>
            <a:pPr lvl="1"/>
            <a:r>
              <a:rPr lang="en-US" sz="2000" dirty="0" smtClean="0">
                <a:cs typeface="Times New Roman" pitchFamily="18" charset="0"/>
              </a:rPr>
              <a:t>Nobles</a:t>
            </a:r>
          </a:p>
          <a:p>
            <a:pPr lvl="1"/>
            <a:r>
              <a:rPr lang="en-US" sz="2000" dirty="0" smtClean="0">
                <a:cs typeface="Times New Roman" pitchFamily="18" charset="0"/>
              </a:rPr>
              <a:t>Commoners</a:t>
            </a:r>
          </a:p>
          <a:p>
            <a:r>
              <a:rPr lang="en-US" sz="2600" b="1" dirty="0" smtClean="0">
                <a:cs typeface="Times New Roman" pitchFamily="18" charset="0"/>
              </a:rPr>
              <a:t>Unusually </a:t>
            </a:r>
            <a:r>
              <a:rPr lang="en-US" sz="2600" b="1" dirty="0">
                <a:cs typeface="Times New Roman" pitchFamily="18" charset="0"/>
              </a:rPr>
              <a:t>fluid status for nobility</a:t>
            </a:r>
          </a:p>
          <a:p>
            <a:pPr lvl="1"/>
            <a:r>
              <a:rPr lang="en-US" sz="2400" dirty="0">
                <a:cs typeface="Times New Roman" pitchFamily="18" charset="0"/>
              </a:rPr>
              <a:t>Hereditary, but could be lost through incompetence</a:t>
            </a:r>
          </a:p>
          <a:p>
            <a:pPr lvl="1"/>
            <a:r>
              <a:rPr lang="en-US" sz="2400" dirty="0">
                <a:cs typeface="Times New Roman" pitchFamily="18" charset="0"/>
              </a:rPr>
              <a:t>Advancement </a:t>
            </a:r>
            <a:r>
              <a:rPr lang="en-US" sz="2400" dirty="0" smtClean="0">
                <a:cs typeface="Times New Roman" pitchFamily="18" charset="0"/>
              </a:rPr>
              <a:t>based </a:t>
            </a:r>
            <a:r>
              <a:rPr lang="en-US" sz="2400" smtClean="0">
                <a:cs typeface="Times New Roman" pitchFamily="18" charset="0"/>
              </a:rPr>
              <a:t>on merit</a:t>
            </a:r>
            <a:endParaRPr lang="en-US" sz="2400" dirty="0">
              <a:cs typeface="Times New Roman" pitchFamily="18" charset="0"/>
            </a:endParaRPr>
          </a:p>
        </p:txBody>
      </p:sp>
      <p:sp>
        <p:nvSpPr>
          <p:cNvPr id="6" name="Slide Number Placeholder 5"/>
          <p:cNvSpPr>
            <a:spLocks noGrp="1"/>
          </p:cNvSpPr>
          <p:nvPr>
            <p:ph type="sldNum" sz="quarter" idx="12"/>
          </p:nvPr>
        </p:nvSpPr>
        <p:spPr/>
        <p:txBody>
          <a:bodyPr/>
          <a:lstStyle/>
          <a:p>
            <a:fld id="{0EAB17EC-FE23-43FB-8108-6C3FBB6601E2}" type="slidenum">
              <a:rPr lang="en-US" altLang="en-US"/>
              <a:pPr/>
              <a:t>6</a:t>
            </a:fld>
            <a:endParaRPr lang="en-US" altLang="en-US"/>
          </a:p>
        </p:txBody>
      </p:sp>
      <p:pic>
        <p:nvPicPr>
          <p:cNvPr id="1028" name="Picture 4" descr="C:\Documents and Settings\ELIZABETH_CAIN\Local Settings\Temporary Internet Files\Content.IE5\CXITODCZ\MC900192229[1].wmf"/>
          <p:cNvPicPr>
            <a:picLocks noChangeAspect="1" noChangeArrowheads="1"/>
          </p:cNvPicPr>
          <p:nvPr/>
        </p:nvPicPr>
        <p:blipFill>
          <a:blip r:embed="rId2"/>
          <a:srcRect/>
          <a:stretch>
            <a:fillRect/>
          </a:stretch>
        </p:blipFill>
        <p:spPr bwMode="auto">
          <a:xfrm>
            <a:off x="5791200" y="2590800"/>
            <a:ext cx="2335794" cy="1484014"/>
          </a:xfrm>
          <a:prstGeom prst="rect">
            <a:avLst/>
          </a:prstGeom>
          <a:noFill/>
        </p:spPr>
      </p:pic>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p:txBody>
          <a:bodyPr/>
          <a:lstStyle/>
          <a:p>
            <a:r>
              <a:rPr lang="en-US"/>
              <a:t>Nomadic Religion</a:t>
            </a:r>
          </a:p>
        </p:txBody>
      </p:sp>
      <p:sp>
        <p:nvSpPr>
          <p:cNvPr id="10246" name="Rectangle 6"/>
          <p:cNvSpPr>
            <a:spLocks noGrp="1" noChangeArrowheads="1"/>
          </p:cNvSpPr>
          <p:nvPr>
            <p:ph idx="1"/>
          </p:nvPr>
        </p:nvSpPr>
        <p:spPr/>
        <p:txBody>
          <a:bodyPr/>
          <a:lstStyle/>
          <a:p>
            <a:r>
              <a:rPr lang="en-US" b="1" dirty="0">
                <a:cs typeface="Times New Roman" pitchFamily="18" charset="0"/>
              </a:rPr>
              <a:t>Shamans center of pagan worship</a:t>
            </a:r>
          </a:p>
          <a:p>
            <a:r>
              <a:rPr lang="en-US" dirty="0">
                <a:cs typeface="Times New Roman" pitchFamily="18" charset="0"/>
              </a:rPr>
              <a:t>Appeal of Buddhism, Nestorian Christianity, </a:t>
            </a:r>
            <a:r>
              <a:rPr lang="en-US" dirty="0" smtClean="0">
                <a:cs typeface="Times New Roman" pitchFamily="18" charset="0"/>
              </a:rPr>
              <a:t>Manichaeism </a:t>
            </a:r>
            <a:r>
              <a:rPr lang="en-US" dirty="0">
                <a:cs typeface="Times New Roman" pitchFamily="18" charset="0"/>
              </a:rPr>
              <a:t>from 6</a:t>
            </a:r>
            <a:r>
              <a:rPr lang="en-US" baseline="30000" dirty="0">
                <a:cs typeface="Times New Roman" pitchFamily="18" charset="0"/>
              </a:rPr>
              <a:t>th</a:t>
            </a:r>
            <a:r>
              <a:rPr lang="en-US" dirty="0">
                <a:cs typeface="Times New Roman" pitchFamily="18" charset="0"/>
              </a:rPr>
              <a:t> century CE</a:t>
            </a:r>
          </a:p>
          <a:p>
            <a:r>
              <a:rPr lang="en-US" dirty="0">
                <a:cs typeface="Times New Roman" pitchFamily="18" charset="0"/>
              </a:rPr>
              <a:t>Turkish script developed, partially to record religious teachings</a:t>
            </a:r>
          </a:p>
          <a:p>
            <a:r>
              <a:rPr lang="en-US" dirty="0">
                <a:cs typeface="Times New Roman" pitchFamily="18" charset="0"/>
              </a:rPr>
              <a:t>Conversion to Islam in 10</a:t>
            </a:r>
            <a:r>
              <a:rPr lang="en-US" baseline="30000" dirty="0">
                <a:cs typeface="Times New Roman" pitchFamily="18" charset="0"/>
              </a:rPr>
              <a:t>th</a:t>
            </a:r>
            <a:r>
              <a:rPr lang="en-US" dirty="0">
                <a:cs typeface="Times New Roman" pitchFamily="18" charset="0"/>
              </a:rPr>
              <a:t> century due to Abbasid influence</a:t>
            </a:r>
          </a:p>
          <a:p>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738F7305-DFAD-4549-A726-5F2492796453}" type="slidenum">
              <a:rPr lang="en-US" altLang="en-US"/>
              <a:pPr/>
              <a:t>7</a:t>
            </a:fld>
            <a:endParaRPr lang="en-US" altLang="en-US"/>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lstStyle/>
          <a:p>
            <a:r>
              <a:rPr lang="en-US"/>
              <a:t>Military Organization</a:t>
            </a:r>
          </a:p>
        </p:txBody>
      </p:sp>
      <p:sp>
        <p:nvSpPr>
          <p:cNvPr id="11270" name="Rectangle 6"/>
          <p:cNvSpPr>
            <a:spLocks noGrp="1" noChangeArrowheads="1"/>
          </p:cNvSpPr>
          <p:nvPr>
            <p:ph sz="half" idx="1"/>
          </p:nvPr>
        </p:nvSpPr>
        <p:spPr/>
        <p:txBody>
          <a:bodyPr>
            <a:normAutofit fontScale="92500" lnSpcReduction="20000"/>
          </a:bodyPr>
          <a:lstStyle/>
          <a:p>
            <a:r>
              <a:rPr lang="en-US" dirty="0">
                <a:cs typeface="Times New Roman" pitchFamily="18" charset="0"/>
              </a:rPr>
              <a:t>Large confederations under a </a:t>
            </a:r>
            <a:r>
              <a:rPr lang="en-US" b="1" i="1" dirty="0" smtClean="0">
                <a:cs typeface="Times New Roman" pitchFamily="18" charset="0"/>
              </a:rPr>
              <a:t>khan </a:t>
            </a:r>
            <a:r>
              <a:rPr lang="en-US" dirty="0" smtClean="0">
                <a:cs typeface="Times New Roman" pitchFamily="18" charset="0"/>
              </a:rPr>
              <a:t>(ruler)</a:t>
            </a:r>
            <a:endParaRPr lang="en-US" dirty="0">
              <a:cs typeface="Times New Roman" pitchFamily="18" charset="0"/>
            </a:endParaRPr>
          </a:p>
          <a:p>
            <a:r>
              <a:rPr lang="en-US" dirty="0">
                <a:cs typeface="Times New Roman" pitchFamily="18" charset="0"/>
              </a:rPr>
              <a:t>Authority extended through tribal elders</a:t>
            </a:r>
          </a:p>
          <a:p>
            <a:r>
              <a:rPr lang="en-US" dirty="0">
                <a:cs typeface="Times New Roman" pitchFamily="18" charset="0"/>
              </a:rPr>
              <a:t>Exceptionally strong cavalries</a:t>
            </a:r>
          </a:p>
          <a:p>
            <a:pPr lvl="1"/>
            <a:r>
              <a:rPr lang="en-US" dirty="0" smtClean="0">
                <a:cs typeface="Times New Roman" pitchFamily="18" charset="0"/>
              </a:rPr>
              <a:t>Mobility</a:t>
            </a:r>
          </a:p>
          <a:p>
            <a:pPr lvl="1"/>
            <a:r>
              <a:rPr lang="en-US" dirty="0" smtClean="0">
                <a:cs typeface="Times New Roman" pitchFamily="18" charset="0"/>
              </a:rPr>
              <a:t>Speed</a:t>
            </a:r>
          </a:p>
          <a:p>
            <a:pPr lvl="1"/>
            <a:r>
              <a:rPr lang="en-US" dirty="0" smtClean="0">
                <a:cs typeface="Times New Roman" pitchFamily="18" charset="0"/>
              </a:rPr>
              <a:t>Learned  to ride as a child, superior equestrian skills</a:t>
            </a:r>
          </a:p>
          <a:p>
            <a:pPr lvl="1"/>
            <a:r>
              <a:rPr lang="en-US" dirty="0" smtClean="0">
                <a:cs typeface="Times New Roman" pitchFamily="18" charset="0"/>
              </a:rPr>
              <a:t>Arrows flex w/ deadly accuracy</a:t>
            </a:r>
            <a:endParaRPr lang="en-US" dirty="0">
              <a:cs typeface="Times New Roman" pitchFamily="18" charset="0"/>
            </a:endParaRPr>
          </a:p>
          <a:p>
            <a:pPr lvl="1"/>
            <a:endParaRPr lang="en-US" dirty="0">
              <a:cs typeface="Times New Roman" pitchFamily="18" charset="0"/>
            </a:endParaRPr>
          </a:p>
        </p:txBody>
      </p:sp>
      <p:sp>
        <p:nvSpPr>
          <p:cNvPr id="6" name="Slide Number Placeholder 5"/>
          <p:cNvSpPr>
            <a:spLocks noGrp="1"/>
          </p:cNvSpPr>
          <p:nvPr>
            <p:ph type="sldNum" sz="quarter" idx="12"/>
          </p:nvPr>
        </p:nvSpPr>
        <p:spPr/>
        <p:txBody>
          <a:bodyPr/>
          <a:lstStyle/>
          <a:p>
            <a:fld id="{19E973A5-CF00-4B34-904B-BF04F9DA6B5A}" type="slidenum">
              <a:rPr lang="en-US" altLang="en-US"/>
              <a:pPr/>
              <a:t>8</a:t>
            </a:fld>
            <a:endParaRPr lang="en-US" altLang="en-US"/>
          </a:p>
        </p:txBody>
      </p:sp>
      <p:pic>
        <p:nvPicPr>
          <p:cNvPr id="5123" name="Picture 3" descr="C:\Documents and Settings\ELIZABETH_CAIN\Local Settings\Temporary Internet Files\Content.IE5\7UOVQSAO\MC900234277[1].wmf"/>
          <p:cNvPicPr>
            <a:picLocks noChangeAspect="1" noChangeArrowheads="1"/>
          </p:cNvPicPr>
          <p:nvPr/>
        </p:nvPicPr>
        <p:blipFill>
          <a:blip r:embed="rId2"/>
          <a:srcRect/>
          <a:stretch>
            <a:fillRect/>
          </a:stretch>
        </p:blipFill>
        <p:spPr bwMode="auto">
          <a:xfrm>
            <a:off x="5257800" y="1524000"/>
            <a:ext cx="2595327" cy="2441418"/>
          </a:xfrm>
          <a:prstGeom prst="rect">
            <a:avLst/>
          </a:prstGeom>
          <a:noFill/>
        </p:spPr>
      </p:pic>
      <p:pic>
        <p:nvPicPr>
          <p:cNvPr id="5125" name="Picture 5" descr="C:\Documents and Settings\ELIZABETH_CAIN\Local Settings\Temporary Internet Files\Content.IE5\UP25GL47\MC900417426[1].wmf"/>
          <p:cNvPicPr>
            <a:picLocks noChangeAspect="1" noChangeArrowheads="1"/>
          </p:cNvPicPr>
          <p:nvPr/>
        </p:nvPicPr>
        <p:blipFill>
          <a:blip r:embed="rId3"/>
          <a:srcRect/>
          <a:stretch>
            <a:fillRect/>
          </a:stretch>
        </p:blipFill>
        <p:spPr bwMode="auto">
          <a:xfrm>
            <a:off x="4953000" y="4419600"/>
            <a:ext cx="1922069" cy="1487729"/>
          </a:xfrm>
          <a:prstGeom prst="rect">
            <a:avLst/>
          </a:prstGeom>
          <a:noFill/>
        </p:spPr>
      </p:pic>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1371600"/>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100" dirty="0" smtClean="0"/>
              <a:t>Turkish empires and their neighbors, ca. 1210 </a:t>
            </a:r>
            <a:r>
              <a:rPr lang="en-US" sz="3100" cap="small" dirty="0" err="1" smtClean="0"/>
              <a:t>c.e</a:t>
            </a:r>
            <a:r>
              <a:rPr lang="en-US" sz="3100" cap="small" dirty="0" smtClean="0"/>
              <a:t/>
            </a:r>
            <a:br>
              <a:rPr lang="en-US" sz="3100" cap="small" dirty="0" smtClean="0"/>
            </a:br>
            <a:r>
              <a:rPr lang="en-US" sz="2000" cap="small" dirty="0" smtClean="0"/>
              <a:t>.</a:t>
            </a:r>
            <a:r>
              <a:rPr lang="en-US" sz="2000" dirty="0" smtClean="0"/>
              <a:t>After about 1000 </a:t>
            </a:r>
            <a:r>
              <a:rPr lang="en-US" sz="2000" cap="small" dirty="0" err="1" smtClean="0"/>
              <a:t>c.e</a:t>
            </a:r>
            <a:r>
              <a:rPr lang="en-US" sz="2000" cap="small" dirty="0" smtClean="0"/>
              <a:t>.</a:t>
            </a:r>
            <a:r>
              <a:rPr lang="en-US" sz="2000" dirty="0" smtClean="0"/>
              <a:t>, nomadic Turkish peoples conquered and ruled settled agricultural societies in several regions of Eurasia and north Africa</a:t>
            </a:r>
            <a:endParaRPr lang="en-US" sz="2000" dirty="0"/>
          </a:p>
        </p:txBody>
      </p:sp>
      <p:pic>
        <p:nvPicPr>
          <p:cNvPr id="7" name="Content Placeholder 6" descr="turkish empires 1210 ca.jpg"/>
          <p:cNvPicPr>
            <a:picLocks noGrp="1" noChangeAspect="1"/>
          </p:cNvPicPr>
          <p:nvPr>
            <p:ph idx="1"/>
          </p:nvPr>
        </p:nvPicPr>
        <p:blipFill>
          <a:blip r:embed="rId2"/>
          <a:stretch>
            <a:fillRect/>
          </a:stretch>
        </p:blipFill>
        <p:spPr>
          <a:xfrm>
            <a:off x="329852" y="2069045"/>
            <a:ext cx="8510936" cy="4636555"/>
          </a:xfrm>
        </p:spPr>
      </p:pic>
      <p:sp>
        <p:nvSpPr>
          <p:cNvPr id="6" name="Slide Number Placeholder 5"/>
          <p:cNvSpPr>
            <a:spLocks noGrp="1"/>
          </p:cNvSpPr>
          <p:nvPr>
            <p:ph type="sldNum" sz="quarter" idx="12"/>
          </p:nvPr>
        </p:nvSpPr>
        <p:spPr/>
        <p:txBody>
          <a:bodyPr/>
          <a:lstStyle/>
          <a:p>
            <a:fld id="{4F23FD13-4079-429A-832C-01BD2B91015D}" type="slidenum">
              <a:rPr lang="en-US" altLang="en-US"/>
              <a:pPr/>
              <a:t>9</a:t>
            </a:fld>
            <a:endParaRPr lang="en-US" altLang="en-US"/>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1923</TotalTime>
  <Words>1802</Words>
  <Application>Microsoft Office PowerPoint</Application>
  <PresentationFormat>On-screen Show (4:3)</PresentationFormat>
  <Paragraphs>281</Paragraphs>
  <Slides>40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Rockwell</vt:lpstr>
      <vt:lpstr>Times New Roman</vt:lpstr>
      <vt:lpstr>Wingdings</vt:lpstr>
      <vt:lpstr>Wingdings 2</vt:lpstr>
      <vt:lpstr>Foundry</vt:lpstr>
      <vt:lpstr>Chapter 18</vt:lpstr>
      <vt:lpstr>Nomadic Economy and Society</vt:lpstr>
      <vt:lpstr>A painting from the late fourteenth century by the central Asian artist Mehmed Siyah Qalem suggests the physical hardships of nomadic life. In this scene from a nomadic camp, two men wash clothes (upper left), while another blows on a fire, and a companion tends to a saddle. Bows, arrows, and other weapons are readily available (top right)</vt:lpstr>
      <vt:lpstr>Nomads in Turkmenistan</vt:lpstr>
      <vt:lpstr>Nomadic Economy  </vt:lpstr>
      <vt:lpstr>Nomadic Society</vt:lpstr>
      <vt:lpstr>Nomadic Religion</vt:lpstr>
      <vt:lpstr>Military Organization</vt:lpstr>
      <vt:lpstr>  Turkish empires and their neighbors, ca. 1210 c.e .After about 1000 c.e., nomadic Turkish peoples conquered and ruled settled agricultural societies in several regions of Eurasia and north Africa</vt:lpstr>
      <vt:lpstr>Saljuq Turks and the Abbasid Empire</vt:lpstr>
      <vt:lpstr>Saljuq Turks and the Byzantine Empire</vt:lpstr>
      <vt:lpstr>Ghaznavid Turks and the Sultanate of Delhi</vt:lpstr>
      <vt:lpstr>PowerPoint Presentation</vt:lpstr>
      <vt:lpstr>Chinggis Khan (1167-1227) and the Making of the Mongol Empire</vt:lpstr>
      <vt:lpstr>PowerPoint Presentation</vt:lpstr>
      <vt:lpstr>Explaining the Mongol Moment</vt:lpstr>
      <vt:lpstr>Explaining the Mongol Moment</vt:lpstr>
      <vt:lpstr>PowerPoint Presentation</vt:lpstr>
      <vt:lpstr>Mongol Arms</vt:lpstr>
      <vt:lpstr>Mongol Conquests</vt:lpstr>
      <vt:lpstr>PowerPoint Presentation</vt:lpstr>
      <vt:lpstr>Khubilai Khan (r. 1264-1294)</vt:lpstr>
      <vt:lpstr>Mongol Rule in China</vt:lpstr>
      <vt:lpstr>The Golden Horde</vt:lpstr>
      <vt:lpstr>The Ilkhanate of Persia</vt:lpstr>
      <vt:lpstr>Mongol Rule in Persia</vt:lpstr>
      <vt:lpstr>The Mongols and Western Integration</vt:lpstr>
      <vt:lpstr>Long-distance Trade </vt:lpstr>
      <vt:lpstr>Decline of the Mongol Empire in Persia</vt:lpstr>
      <vt:lpstr>Decline of the Yuan Dynasty in China</vt:lpstr>
      <vt:lpstr>Surviving Mongol Khanates</vt:lpstr>
      <vt:lpstr>After the Mongols</vt:lpstr>
      <vt:lpstr>Tamerlane the Conquerer (c. 1336-1405)</vt:lpstr>
      <vt:lpstr>PowerPoint Presentation</vt:lpstr>
      <vt:lpstr>Tamerlane’s Heirs</vt:lpstr>
      <vt:lpstr>The Ottoman Empire</vt:lpstr>
      <vt:lpstr>Ottoman Conquests</vt:lpstr>
      <vt:lpstr>Samarkand, Modern Day Uzbekistan</vt:lpstr>
      <vt:lpstr>PowerPoint Presentation</vt:lpstr>
      <vt:lpstr>The Capture of Constantinople, 1453</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Nomadic Empires and Eurasian Integration</dc:title>
  <dc:creator>Library</dc:creator>
  <cp:lastModifiedBy>OLIVIA THATCHER</cp:lastModifiedBy>
  <cp:revision>146</cp:revision>
  <cp:lastPrinted>2015-12-15T13:03:29Z</cp:lastPrinted>
  <dcterms:created xsi:type="dcterms:W3CDTF">2004-11-15T19:53:57Z</dcterms:created>
  <dcterms:modified xsi:type="dcterms:W3CDTF">2016-12-09T18:44:21Z</dcterms:modified>
</cp:coreProperties>
</file>