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61" d="100"/>
          <a:sy n="61" d="100"/>
        </p:scale>
        <p:origin x="7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C80E51-2CF7-4F16-A04E-617E080A409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313717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80E51-2CF7-4F16-A04E-617E080A409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212814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80E51-2CF7-4F16-A04E-617E080A409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36743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80E51-2CF7-4F16-A04E-617E080A409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56105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80E51-2CF7-4F16-A04E-617E080A409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310743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80E51-2CF7-4F16-A04E-617E080A409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104021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80E51-2CF7-4F16-A04E-617E080A4090}"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120782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80E51-2CF7-4F16-A04E-617E080A4090}"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294894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80E51-2CF7-4F16-A04E-617E080A4090}"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169504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80E51-2CF7-4F16-A04E-617E080A409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330411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80E51-2CF7-4F16-A04E-617E080A409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CCEA-891D-49EF-9FBB-E83BFA3FCDDF}" type="slidenum">
              <a:rPr lang="en-US" smtClean="0"/>
              <a:t>‹#›</a:t>
            </a:fld>
            <a:endParaRPr lang="en-US"/>
          </a:p>
        </p:txBody>
      </p:sp>
    </p:spTree>
    <p:extLst>
      <p:ext uri="{BB962C8B-B14F-4D97-AF65-F5344CB8AC3E}">
        <p14:creationId xmlns:p14="http://schemas.microsoft.com/office/powerpoint/2010/main" val="66204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80E51-2CF7-4F16-A04E-617E080A4090}" type="datetimeFigureOut">
              <a:rPr lang="en-US" smtClean="0"/>
              <a:t>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5CCEA-891D-49EF-9FBB-E83BFA3FCDDF}" type="slidenum">
              <a:rPr lang="en-US" smtClean="0"/>
              <a:t>‹#›</a:t>
            </a:fld>
            <a:endParaRPr lang="en-US"/>
          </a:p>
        </p:txBody>
      </p:sp>
    </p:spTree>
    <p:extLst>
      <p:ext uri="{BB962C8B-B14F-4D97-AF65-F5344CB8AC3E}">
        <p14:creationId xmlns:p14="http://schemas.microsoft.com/office/powerpoint/2010/main" val="301604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05O-iVx2R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Napoleon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59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Haiti</a:t>
            </a:r>
            <a:endParaRPr lang="en-US" dirty="0"/>
          </a:p>
        </p:txBody>
      </p:sp>
      <p:sp>
        <p:nvSpPr>
          <p:cNvPr id="3" name="Content Placeholder 2"/>
          <p:cNvSpPr>
            <a:spLocks noGrp="1"/>
          </p:cNvSpPr>
          <p:nvPr>
            <p:ph idx="1"/>
          </p:nvPr>
        </p:nvSpPr>
        <p:spPr/>
        <p:txBody>
          <a:bodyPr/>
          <a:lstStyle/>
          <a:p>
            <a:r>
              <a:rPr lang="en-US" dirty="0" smtClean="0"/>
              <a:t>Revolutionary ideas spread to Saint </a:t>
            </a:r>
            <a:r>
              <a:rPr lang="en-US" dirty="0" err="1" smtClean="0"/>
              <a:t>Domingue</a:t>
            </a:r>
            <a:r>
              <a:rPr lang="en-US" dirty="0" smtClean="0"/>
              <a:t> (Haiti)</a:t>
            </a:r>
          </a:p>
          <a:p>
            <a:r>
              <a:rPr lang="en-US" dirty="0" smtClean="0"/>
              <a:t>Slave rebellion erupts and the French are driven out of Haiti. </a:t>
            </a:r>
          </a:p>
          <a:p>
            <a:r>
              <a:rPr lang="en-US" dirty="0" smtClean="0"/>
              <a:t>Napoleon decides to cut his losses in the Americas</a:t>
            </a:r>
          </a:p>
          <a:p>
            <a:pPr lvl="1"/>
            <a:r>
              <a:rPr lang="en-US" dirty="0" smtClean="0"/>
              <a:t>Sells Louisiana Territory to the United States for 15 million dollars (3 cents an acre!- 233 million today)</a:t>
            </a:r>
          </a:p>
          <a:p>
            <a:pPr lvl="1"/>
            <a:r>
              <a:rPr lang="en-US" dirty="0" smtClean="0"/>
              <a:t>Why would Napoleon do this?</a:t>
            </a:r>
            <a:endParaRPr lang="en-US" dirty="0"/>
          </a:p>
        </p:txBody>
      </p:sp>
    </p:spTree>
    <p:extLst>
      <p:ext uri="{BB962C8B-B14F-4D97-AF65-F5344CB8AC3E}">
        <p14:creationId xmlns:p14="http://schemas.microsoft.com/office/powerpoint/2010/main" val="1138771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sets to conquer Europe</a:t>
            </a:r>
            <a:endParaRPr lang="en-US" dirty="0"/>
          </a:p>
        </p:txBody>
      </p:sp>
      <p:sp>
        <p:nvSpPr>
          <p:cNvPr id="3" name="Content Placeholder 2"/>
          <p:cNvSpPr>
            <a:spLocks noGrp="1"/>
          </p:cNvSpPr>
          <p:nvPr>
            <p:ph idx="1"/>
          </p:nvPr>
        </p:nvSpPr>
        <p:spPr/>
        <p:txBody>
          <a:bodyPr/>
          <a:lstStyle/>
          <a:p>
            <a:r>
              <a:rPr lang="en-US" i="1" dirty="0" smtClean="0"/>
              <a:t>Annexed</a:t>
            </a:r>
            <a:r>
              <a:rPr lang="en-US" dirty="0" smtClean="0"/>
              <a:t> the Austrian Netherlands and parts of Italy</a:t>
            </a:r>
          </a:p>
          <a:p>
            <a:r>
              <a:rPr lang="en-US" dirty="0" smtClean="0"/>
              <a:t>Set up a </a:t>
            </a:r>
            <a:r>
              <a:rPr lang="en-US" i="1" dirty="0" smtClean="0"/>
              <a:t>puppet government </a:t>
            </a:r>
            <a:r>
              <a:rPr lang="en-US" dirty="0" smtClean="0"/>
              <a:t>in Switzerland</a:t>
            </a:r>
            <a:endParaRPr lang="en-US" dirty="0"/>
          </a:p>
        </p:txBody>
      </p:sp>
    </p:spTree>
    <p:extLst>
      <p:ext uri="{BB962C8B-B14F-4D97-AF65-F5344CB8AC3E}">
        <p14:creationId xmlns:p14="http://schemas.microsoft.com/office/powerpoint/2010/main" val="198840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Europe</a:t>
            </a:r>
            <a:endParaRPr lang="en-US" dirty="0"/>
          </a:p>
        </p:txBody>
      </p:sp>
      <p:sp>
        <p:nvSpPr>
          <p:cNvPr id="3" name="Content Placeholder 2"/>
          <p:cNvSpPr>
            <a:spLocks noGrp="1"/>
          </p:cNvSpPr>
          <p:nvPr>
            <p:ph idx="1"/>
          </p:nvPr>
        </p:nvSpPr>
        <p:spPr>
          <a:xfrm>
            <a:off x="1808164" y="2133601"/>
            <a:ext cx="8574087" cy="3992563"/>
          </a:xfrm>
        </p:spPr>
        <p:txBody>
          <a:bodyPr>
            <a:normAutofit/>
          </a:bodyPr>
          <a:lstStyle/>
          <a:p>
            <a:r>
              <a:rPr lang="en-US" dirty="0" smtClean="0"/>
              <a:t>Fearful of his ambition, Great Britain, Russia, Austria, and Sweden joined together against France. </a:t>
            </a:r>
          </a:p>
          <a:p>
            <a:r>
              <a:rPr lang="en-US" dirty="0" smtClean="0"/>
              <a:t>Napoleon, a brilliant military strategist, crushed the opposition. – Russia, Prussia and Austria sign peace treaties with France. </a:t>
            </a:r>
          </a:p>
          <a:p>
            <a:r>
              <a:rPr lang="en-US" dirty="0" smtClean="0"/>
              <a:t>Napoleon now has largest European empire since Rome!</a:t>
            </a:r>
          </a:p>
          <a:p>
            <a:r>
              <a:rPr lang="en-US" dirty="0" smtClean="0"/>
              <a:t>GB remains France’s #1 enemy. </a:t>
            </a:r>
            <a:endParaRPr lang="en-US" dirty="0"/>
          </a:p>
        </p:txBody>
      </p:sp>
    </p:spTree>
    <p:extLst>
      <p:ext uri="{BB962C8B-B14F-4D97-AF65-F5344CB8AC3E}">
        <p14:creationId xmlns:p14="http://schemas.microsoft.com/office/powerpoint/2010/main" val="295960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Trafalgar</a:t>
            </a:r>
            <a:endParaRPr lang="en-US" dirty="0"/>
          </a:p>
        </p:txBody>
      </p:sp>
      <p:sp>
        <p:nvSpPr>
          <p:cNvPr id="3" name="Content Placeholder 2"/>
          <p:cNvSpPr>
            <a:spLocks noGrp="1"/>
          </p:cNvSpPr>
          <p:nvPr>
            <p:ph idx="1"/>
          </p:nvPr>
        </p:nvSpPr>
        <p:spPr>
          <a:xfrm>
            <a:off x="1808164" y="2133601"/>
            <a:ext cx="8574087" cy="3992563"/>
          </a:xfrm>
        </p:spPr>
        <p:txBody>
          <a:bodyPr/>
          <a:lstStyle/>
          <a:p>
            <a:r>
              <a:rPr lang="en-US" dirty="0" smtClean="0"/>
              <a:t>Important naval battle against the British- France loses and much of its navy is captured. </a:t>
            </a:r>
          </a:p>
          <a:p>
            <a:pPr lvl="1"/>
            <a:r>
              <a:rPr lang="en-US" dirty="0" smtClean="0"/>
              <a:t>What is the legacy?	</a:t>
            </a:r>
          </a:p>
          <a:p>
            <a:pPr lvl="2"/>
            <a:r>
              <a:rPr lang="en-US" dirty="0" smtClean="0"/>
              <a:t>Cements British as being the dominant naval power for the next 100 years</a:t>
            </a:r>
          </a:p>
          <a:p>
            <a:pPr lvl="2"/>
            <a:r>
              <a:rPr lang="en-US" dirty="0" smtClean="0"/>
              <a:t>Causes Napoleon to abandon his hopes of taking Britain. </a:t>
            </a:r>
            <a:endParaRPr lang="en-US" dirty="0"/>
          </a:p>
        </p:txBody>
      </p:sp>
      <p:pic>
        <p:nvPicPr>
          <p:cNvPr id="4" name="Picture 3"/>
          <p:cNvPicPr>
            <a:picLocks noChangeAspect="1"/>
          </p:cNvPicPr>
          <p:nvPr/>
        </p:nvPicPr>
        <p:blipFill>
          <a:blip r:embed="rId2"/>
          <a:stretch>
            <a:fillRect/>
          </a:stretch>
        </p:blipFill>
        <p:spPr>
          <a:xfrm>
            <a:off x="1524001" y="4827426"/>
            <a:ext cx="2830604" cy="2030574"/>
          </a:xfrm>
          <a:prstGeom prst="rect">
            <a:avLst/>
          </a:prstGeom>
        </p:spPr>
      </p:pic>
      <p:pic>
        <p:nvPicPr>
          <p:cNvPr id="5" name="Picture 4"/>
          <p:cNvPicPr>
            <a:picLocks noChangeAspect="1"/>
          </p:cNvPicPr>
          <p:nvPr/>
        </p:nvPicPr>
        <p:blipFill>
          <a:blip r:embed="rId3"/>
          <a:stretch>
            <a:fillRect/>
          </a:stretch>
        </p:blipFill>
        <p:spPr>
          <a:xfrm>
            <a:off x="7537122" y="4827426"/>
            <a:ext cx="3130878" cy="2030574"/>
          </a:xfrm>
          <a:prstGeom prst="rect">
            <a:avLst/>
          </a:prstGeom>
        </p:spPr>
      </p:pic>
      <p:pic>
        <p:nvPicPr>
          <p:cNvPr id="6" name="Picture 5"/>
          <p:cNvPicPr>
            <a:picLocks noChangeAspect="1"/>
          </p:cNvPicPr>
          <p:nvPr/>
        </p:nvPicPr>
        <p:blipFill>
          <a:blip r:embed="rId4"/>
          <a:stretch>
            <a:fillRect/>
          </a:stretch>
        </p:blipFill>
        <p:spPr>
          <a:xfrm>
            <a:off x="4354605" y="4827426"/>
            <a:ext cx="3320222" cy="2030574"/>
          </a:xfrm>
          <a:prstGeom prst="rect">
            <a:avLst/>
          </a:prstGeom>
        </p:spPr>
      </p:pic>
    </p:spTree>
    <p:extLst>
      <p:ext uri="{BB962C8B-B14F-4D97-AF65-F5344CB8AC3E}">
        <p14:creationId xmlns:p14="http://schemas.microsoft.com/office/powerpoint/2010/main" val="202369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Empire</a:t>
            </a:r>
            <a:endParaRPr lang="en-US" dirty="0"/>
          </a:p>
        </p:txBody>
      </p:sp>
      <p:sp>
        <p:nvSpPr>
          <p:cNvPr id="3" name="Content Placeholder 2"/>
          <p:cNvSpPr>
            <a:spLocks noGrp="1"/>
          </p:cNvSpPr>
          <p:nvPr>
            <p:ph idx="1"/>
          </p:nvPr>
        </p:nvSpPr>
        <p:spPr/>
        <p:txBody>
          <a:bodyPr/>
          <a:lstStyle/>
          <a:p>
            <a:r>
              <a:rPr lang="en-US" dirty="0" smtClean="0"/>
              <a:t>By 1812 most of Europe was under French control (Britain, Portugal, Sweden and the Ottoman Empire excluded). </a:t>
            </a:r>
          </a:p>
          <a:p>
            <a:r>
              <a:rPr lang="en-US" dirty="0" smtClean="0"/>
              <a:t>Napoleon would appoint family members as rulers of conquered countries as puppet governments. </a:t>
            </a:r>
          </a:p>
          <a:p>
            <a:r>
              <a:rPr lang="en-US" dirty="0" smtClean="0"/>
              <a:t>By 1812 the empire was too big and therefore unstable</a:t>
            </a:r>
          </a:p>
          <a:p>
            <a:pPr lvl="1"/>
            <a:r>
              <a:rPr lang="en-US" dirty="0" smtClean="0"/>
              <a:t>Have we seen this pattern with any other empires we have studied?</a:t>
            </a:r>
            <a:endParaRPr lang="en-US" dirty="0"/>
          </a:p>
        </p:txBody>
      </p:sp>
    </p:spTree>
    <p:extLst>
      <p:ext uri="{BB962C8B-B14F-4D97-AF65-F5344CB8AC3E}">
        <p14:creationId xmlns:p14="http://schemas.microsoft.com/office/powerpoint/2010/main" val="1636118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Empire Collapses</a:t>
            </a:r>
            <a:endParaRPr lang="en-US" dirty="0"/>
          </a:p>
        </p:txBody>
      </p:sp>
      <p:sp>
        <p:nvSpPr>
          <p:cNvPr id="3" name="Content Placeholder 2"/>
          <p:cNvSpPr>
            <a:spLocks noGrp="1"/>
          </p:cNvSpPr>
          <p:nvPr>
            <p:ph idx="1"/>
          </p:nvPr>
        </p:nvSpPr>
        <p:spPr/>
        <p:txBody>
          <a:bodyPr/>
          <a:lstStyle/>
          <a:p>
            <a:r>
              <a:rPr lang="en-US" dirty="0" smtClean="0"/>
              <a:t>Napoleon wanted an heir. Divorced his wife, married the grandniece of Marie Antoinette and had a son in 1811 (Napoleon II) whom he named King of Rome. </a:t>
            </a:r>
            <a:endParaRPr lang="en-US" dirty="0"/>
          </a:p>
        </p:txBody>
      </p:sp>
      <p:pic>
        <p:nvPicPr>
          <p:cNvPr id="4" name="Picture 3"/>
          <p:cNvPicPr>
            <a:picLocks noChangeAspect="1"/>
          </p:cNvPicPr>
          <p:nvPr/>
        </p:nvPicPr>
        <p:blipFill>
          <a:blip r:embed="rId2"/>
          <a:stretch>
            <a:fillRect/>
          </a:stretch>
        </p:blipFill>
        <p:spPr>
          <a:xfrm>
            <a:off x="1524001" y="3689670"/>
            <a:ext cx="2509293" cy="3168331"/>
          </a:xfrm>
          <a:prstGeom prst="rect">
            <a:avLst/>
          </a:prstGeom>
        </p:spPr>
      </p:pic>
      <p:pic>
        <p:nvPicPr>
          <p:cNvPr id="5" name="Picture 4"/>
          <p:cNvPicPr>
            <a:picLocks noChangeAspect="1"/>
          </p:cNvPicPr>
          <p:nvPr/>
        </p:nvPicPr>
        <p:blipFill>
          <a:blip r:embed="rId3"/>
          <a:stretch>
            <a:fillRect/>
          </a:stretch>
        </p:blipFill>
        <p:spPr>
          <a:xfrm>
            <a:off x="7246412" y="3358918"/>
            <a:ext cx="3421589" cy="3499082"/>
          </a:xfrm>
          <a:prstGeom prst="rect">
            <a:avLst/>
          </a:prstGeom>
        </p:spPr>
      </p:pic>
      <p:pic>
        <p:nvPicPr>
          <p:cNvPr id="6" name="Picture 5"/>
          <p:cNvPicPr>
            <a:picLocks noChangeAspect="1"/>
          </p:cNvPicPr>
          <p:nvPr/>
        </p:nvPicPr>
        <p:blipFill>
          <a:blip r:embed="rId4"/>
          <a:stretch>
            <a:fillRect/>
          </a:stretch>
        </p:blipFill>
        <p:spPr>
          <a:xfrm>
            <a:off x="4262802" y="3652548"/>
            <a:ext cx="2784703" cy="3205452"/>
          </a:xfrm>
          <a:prstGeom prst="rect">
            <a:avLst/>
          </a:prstGeom>
        </p:spPr>
      </p:pic>
    </p:spTree>
    <p:extLst>
      <p:ext uri="{BB962C8B-B14F-4D97-AF65-F5344CB8AC3E}">
        <p14:creationId xmlns:p14="http://schemas.microsoft.com/office/powerpoint/2010/main" val="287049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Strikes, </a:t>
            </a:r>
            <a:r>
              <a:rPr lang="en-US" dirty="0"/>
              <a:t>Y</a:t>
            </a:r>
            <a:r>
              <a:rPr lang="en-US" dirty="0" smtClean="0"/>
              <a:t>ou’re Out</a:t>
            </a:r>
            <a:endParaRPr lang="en-US" dirty="0"/>
          </a:p>
        </p:txBody>
      </p:sp>
      <p:sp>
        <p:nvSpPr>
          <p:cNvPr id="3" name="Content Placeholder 2"/>
          <p:cNvSpPr>
            <a:spLocks noGrp="1"/>
          </p:cNvSpPr>
          <p:nvPr>
            <p:ph idx="1"/>
          </p:nvPr>
        </p:nvSpPr>
        <p:spPr>
          <a:xfrm>
            <a:off x="1967717" y="2133601"/>
            <a:ext cx="8414534" cy="3992563"/>
          </a:xfrm>
        </p:spPr>
        <p:txBody>
          <a:bodyPr>
            <a:normAutofit fontScale="77500" lnSpcReduction="20000"/>
          </a:bodyPr>
          <a:lstStyle/>
          <a:p>
            <a:r>
              <a:rPr lang="en-US" dirty="0" smtClean="0"/>
              <a:t>Napoleon made three large mistakes causing the collapse of his Empire. </a:t>
            </a:r>
          </a:p>
          <a:p>
            <a:r>
              <a:rPr lang="en-US" dirty="0" smtClean="0">
                <a:solidFill>
                  <a:srgbClr val="4FADF3"/>
                </a:solidFill>
              </a:rPr>
              <a:t>The Continental System (1806)</a:t>
            </a:r>
            <a:r>
              <a:rPr lang="en-US" dirty="0" smtClean="0"/>
              <a:t>- blocking all ports from Great Britain in an attempt to hurt their economy. The plan backfired. </a:t>
            </a:r>
          </a:p>
          <a:p>
            <a:r>
              <a:rPr lang="en-US" dirty="0" smtClean="0">
                <a:solidFill>
                  <a:srgbClr val="4FADF3"/>
                </a:solidFill>
              </a:rPr>
              <a:t>The Peninsular War (1808)- </a:t>
            </a:r>
            <a:r>
              <a:rPr lang="en-US" dirty="0" smtClean="0">
                <a:solidFill>
                  <a:schemeClr val="tx1"/>
                </a:solidFill>
              </a:rPr>
              <a:t>Napoleon sent an invasion force through Spain. This angered the Spanish and Napoleon responded by putting his own brother on the throne in Spain. This caused Spain and other countries (Germans, Italians) to also turn against France. </a:t>
            </a:r>
            <a:endParaRPr lang="en-US" dirty="0" smtClean="0">
              <a:solidFill>
                <a:srgbClr val="4FADF3"/>
              </a:solidFill>
            </a:endParaRPr>
          </a:p>
          <a:p>
            <a:r>
              <a:rPr lang="en-US" dirty="0" smtClean="0">
                <a:solidFill>
                  <a:srgbClr val="4FADF3"/>
                </a:solidFill>
              </a:rPr>
              <a:t>The Invasion of Russia (1812)- </a:t>
            </a:r>
            <a:r>
              <a:rPr lang="en-US" dirty="0" smtClean="0">
                <a:solidFill>
                  <a:srgbClr val="000000"/>
                </a:solidFill>
              </a:rPr>
              <a:t>Napoleon invades Russia (distrust between them) Russians retreated and implemented </a:t>
            </a:r>
            <a:r>
              <a:rPr lang="en-US" i="1" dirty="0" smtClean="0">
                <a:solidFill>
                  <a:srgbClr val="000000"/>
                </a:solidFill>
              </a:rPr>
              <a:t>scorched-earth policy. </a:t>
            </a:r>
            <a:r>
              <a:rPr lang="en-US" dirty="0" smtClean="0">
                <a:solidFill>
                  <a:srgbClr val="000000"/>
                </a:solidFill>
              </a:rPr>
              <a:t>As the French army turned back to France, tens of thousands died of cold, hunger and exhaustion. The army dwindled to only 10,000 troops. </a:t>
            </a:r>
            <a:endParaRPr lang="en-US" dirty="0">
              <a:solidFill>
                <a:srgbClr val="4FADF3"/>
              </a:solidFill>
            </a:endParaRPr>
          </a:p>
        </p:txBody>
      </p:sp>
    </p:spTree>
    <p:extLst>
      <p:ext uri="{BB962C8B-B14F-4D97-AF65-F5344CB8AC3E}">
        <p14:creationId xmlns:p14="http://schemas.microsoft.com/office/powerpoint/2010/main" val="1332304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Napo</a:t>
            </a:r>
            <a:endParaRPr lang="en-US" dirty="0"/>
          </a:p>
        </p:txBody>
      </p:sp>
      <p:sp>
        <p:nvSpPr>
          <p:cNvPr id="3" name="Content Placeholder 2"/>
          <p:cNvSpPr>
            <a:spLocks noGrp="1"/>
          </p:cNvSpPr>
          <p:nvPr>
            <p:ph idx="1"/>
          </p:nvPr>
        </p:nvSpPr>
        <p:spPr>
          <a:xfrm>
            <a:off x="4094496" y="2133601"/>
            <a:ext cx="6287755" cy="2639843"/>
          </a:xfrm>
        </p:spPr>
        <p:txBody>
          <a:bodyPr>
            <a:normAutofit fontScale="92500" lnSpcReduction="20000"/>
          </a:bodyPr>
          <a:lstStyle/>
          <a:p>
            <a:r>
              <a:rPr lang="en-US" dirty="0" smtClean="0"/>
              <a:t>With a much diminished army, the European powers allied against France. </a:t>
            </a:r>
          </a:p>
          <a:p>
            <a:r>
              <a:rPr lang="en-US" dirty="0" smtClean="0"/>
              <a:t>1814- </a:t>
            </a:r>
            <a:r>
              <a:rPr lang="en-US" dirty="0" smtClean="0"/>
              <a:t>Allies </a:t>
            </a:r>
            <a:r>
              <a:rPr lang="en-US" dirty="0" smtClean="0"/>
              <a:t>invaded Paris and were victorious. </a:t>
            </a:r>
          </a:p>
          <a:p>
            <a:r>
              <a:rPr lang="en-US" dirty="0" smtClean="0"/>
              <a:t>April 1814- Napoleon agreed to surrender and gave up the throne. </a:t>
            </a:r>
          </a:p>
          <a:p>
            <a:r>
              <a:rPr lang="en-US" dirty="0" smtClean="0"/>
              <a:t>Napoleon is exiled to Elba island </a:t>
            </a:r>
            <a:endParaRPr lang="en-US" dirty="0"/>
          </a:p>
        </p:txBody>
      </p:sp>
      <p:pic>
        <p:nvPicPr>
          <p:cNvPr id="4" name="Picture 3"/>
          <p:cNvPicPr>
            <a:picLocks noChangeAspect="1"/>
          </p:cNvPicPr>
          <p:nvPr/>
        </p:nvPicPr>
        <p:blipFill>
          <a:blip r:embed="rId2"/>
          <a:stretch>
            <a:fillRect/>
          </a:stretch>
        </p:blipFill>
        <p:spPr>
          <a:xfrm>
            <a:off x="1524000" y="4619528"/>
            <a:ext cx="3366124" cy="2238472"/>
          </a:xfrm>
          <a:prstGeom prst="rect">
            <a:avLst/>
          </a:prstGeom>
        </p:spPr>
      </p:pic>
      <p:pic>
        <p:nvPicPr>
          <p:cNvPr id="5" name="Picture 4"/>
          <p:cNvPicPr>
            <a:picLocks noChangeAspect="1"/>
          </p:cNvPicPr>
          <p:nvPr/>
        </p:nvPicPr>
        <p:blipFill>
          <a:blip r:embed="rId3"/>
          <a:stretch>
            <a:fillRect/>
          </a:stretch>
        </p:blipFill>
        <p:spPr>
          <a:xfrm>
            <a:off x="1524001" y="1598223"/>
            <a:ext cx="2570495" cy="3021305"/>
          </a:xfrm>
          <a:prstGeom prst="rect">
            <a:avLst/>
          </a:prstGeom>
        </p:spPr>
      </p:pic>
      <p:pic>
        <p:nvPicPr>
          <p:cNvPr id="6" name="Picture 5"/>
          <p:cNvPicPr>
            <a:picLocks noChangeAspect="1"/>
          </p:cNvPicPr>
          <p:nvPr/>
        </p:nvPicPr>
        <p:blipFill>
          <a:blip r:embed="rId4"/>
          <a:stretch>
            <a:fillRect/>
          </a:stretch>
        </p:blipFill>
        <p:spPr>
          <a:xfrm>
            <a:off x="7175500" y="4619528"/>
            <a:ext cx="3492500" cy="2238472"/>
          </a:xfrm>
          <a:prstGeom prst="rect">
            <a:avLst/>
          </a:prstGeom>
        </p:spPr>
      </p:pic>
      <p:pic>
        <p:nvPicPr>
          <p:cNvPr id="7" name="Picture 6"/>
          <p:cNvPicPr>
            <a:picLocks noChangeAspect="1"/>
          </p:cNvPicPr>
          <p:nvPr/>
        </p:nvPicPr>
        <p:blipFill>
          <a:blip r:embed="rId5"/>
          <a:stretch>
            <a:fillRect/>
          </a:stretch>
        </p:blipFill>
        <p:spPr>
          <a:xfrm>
            <a:off x="4526705" y="4619527"/>
            <a:ext cx="2872713" cy="2238473"/>
          </a:xfrm>
          <a:prstGeom prst="rect">
            <a:avLst/>
          </a:prstGeom>
        </p:spPr>
      </p:pic>
    </p:spTree>
    <p:extLst>
      <p:ext uri="{BB962C8B-B14F-4D97-AF65-F5344CB8AC3E}">
        <p14:creationId xmlns:p14="http://schemas.microsoft.com/office/powerpoint/2010/main" val="22810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Returns!</a:t>
            </a:r>
            <a:endParaRPr lang="en-US" dirty="0"/>
          </a:p>
        </p:txBody>
      </p:sp>
      <p:sp>
        <p:nvSpPr>
          <p:cNvPr id="3" name="Content Placeholder 2"/>
          <p:cNvSpPr>
            <a:spLocks noGrp="1"/>
          </p:cNvSpPr>
          <p:nvPr>
            <p:ph idx="1"/>
          </p:nvPr>
        </p:nvSpPr>
        <p:spPr>
          <a:xfrm>
            <a:off x="1808164" y="2133601"/>
            <a:ext cx="8574087" cy="3992563"/>
          </a:xfrm>
        </p:spPr>
        <p:txBody>
          <a:bodyPr/>
          <a:lstStyle/>
          <a:p>
            <a:r>
              <a:rPr lang="en-US" dirty="0" smtClean="0"/>
              <a:t>After Napoleon’s exile, France returned to monarchy with Louis XVIII in power. </a:t>
            </a:r>
          </a:p>
          <a:p>
            <a:r>
              <a:rPr lang="en-US" dirty="0" smtClean="0"/>
              <a:t>The French began to be unhappy under Louis and Napoleon escaped from Elba and returned to France. </a:t>
            </a:r>
          </a:p>
          <a:p>
            <a:r>
              <a:rPr lang="en-US" dirty="0" smtClean="0"/>
              <a:t>Large crowds welcomed Napoleon and he reclaimed his throne to once again be Emperor of France. </a:t>
            </a:r>
            <a:endParaRPr lang="en-US" dirty="0"/>
          </a:p>
        </p:txBody>
      </p:sp>
    </p:spTree>
    <p:extLst>
      <p:ext uri="{BB962C8B-B14F-4D97-AF65-F5344CB8AC3E}">
        <p14:creationId xmlns:p14="http://schemas.microsoft.com/office/powerpoint/2010/main" val="2474584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Hundred Days</a:t>
            </a:r>
            <a:endParaRPr lang="en-US" dirty="0"/>
          </a:p>
        </p:txBody>
      </p:sp>
      <p:sp>
        <p:nvSpPr>
          <p:cNvPr id="3" name="Content Placeholder 2"/>
          <p:cNvSpPr>
            <a:spLocks noGrp="1"/>
          </p:cNvSpPr>
          <p:nvPr>
            <p:ph idx="1"/>
          </p:nvPr>
        </p:nvSpPr>
        <p:spPr>
          <a:xfrm>
            <a:off x="1808164" y="2133601"/>
            <a:ext cx="8574087" cy="3992563"/>
          </a:xfrm>
        </p:spPr>
        <p:txBody>
          <a:bodyPr>
            <a:normAutofit/>
          </a:bodyPr>
          <a:lstStyle/>
          <a:p>
            <a:r>
              <a:rPr lang="en-US" dirty="0" smtClean="0"/>
              <a:t>The Allies once again rose in opposition to Napoleon. </a:t>
            </a:r>
          </a:p>
          <a:p>
            <a:r>
              <a:rPr lang="en-US" dirty="0" smtClean="0"/>
              <a:t>Prepared for battle near Waterloo in Belgium. </a:t>
            </a:r>
          </a:p>
          <a:p>
            <a:r>
              <a:rPr lang="en-US" dirty="0" smtClean="0"/>
              <a:t>The British and Prussians defeated Napoleon and his </a:t>
            </a:r>
            <a:r>
              <a:rPr lang="en-US" i="1" dirty="0" smtClean="0"/>
              <a:t>hundred days</a:t>
            </a:r>
            <a:r>
              <a:rPr lang="en-US" dirty="0" smtClean="0"/>
              <a:t> came to an end. </a:t>
            </a:r>
          </a:p>
          <a:p>
            <a:r>
              <a:rPr lang="en-US" dirty="0" smtClean="0"/>
              <a:t>Napoleon is this time exiled to St. Helena</a:t>
            </a:r>
          </a:p>
          <a:p>
            <a:r>
              <a:rPr lang="en-US" dirty="0" smtClean="0"/>
              <a:t>Napoleon dies six years later while still in exile. </a:t>
            </a:r>
          </a:p>
          <a:p>
            <a:r>
              <a:rPr lang="en-US" dirty="0" smtClean="0"/>
              <a:t>“Napoleon’s defeat opened the door for the freed European countries to establish a new order”</a:t>
            </a:r>
          </a:p>
          <a:p>
            <a:endParaRPr lang="en-US" dirty="0"/>
          </a:p>
        </p:txBody>
      </p:sp>
    </p:spTree>
    <p:extLst>
      <p:ext uri="{BB962C8B-B14F-4D97-AF65-F5344CB8AC3E}">
        <p14:creationId xmlns:p14="http://schemas.microsoft.com/office/powerpoint/2010/main" val="4227927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ADF3"/>
                </a:solidFill>
              </a:rPr>
              <a:t>Standard 6</a:t>
            </a:r>
            <a:endParaRPr lang="en-US" dirty="0">
              <a:solidFill>
                <a:srgbClr val="4FADF3"/>
              </a:solidFill>
            </a:endParaRPr>
          </a:p>
        </p:txBody>
      </p:sp>
      <p:sp>
        <p:nvSpPr>
          <p:cNvPr id="3" name="Content Placeholder 2"/>
          <p:cNvSpPr>
            <a:spLocks noGrp="1"/>
          </p:cNvSpPr>
          <p:nvPr>
            <p:ph idx="1"/>
          </p:nvPr>
        </p:nvSpPr>
        <p:spPr>
          <a:xfrm>
            <a:off x="1967717" y="2133601"/>
            <a:ext cx="8414534" cy="3992563"/>
          </a:xfrm>
        </p:spPr>
        <p:txBody>
          <a:bodyPr/>
          <a:lstStyle/>
          <a:p>
            <a:r>
              <a:rPr lang="en-US" dirty="0" smtClean="0"/>
              <a:t>SS.HS-6: The student will demonstrate an understanding of the creation of nation-states in Europe and the struggle by non-European nations to gain and/or maintain sovereignty. </a:t>
            </a:r>
          </a:p>
          <a:p>
            <a:r>
              <a:rPr lang="en-US" dirty="0" smtClean="0"/>
              <a:t>SS.HS- 6.2: Analyze the reasons for independence movements as exemplified by the French and Haitian revolutions and eighteenth century South </a:t>
            </a:r>
            <a:r>
              <a:rPr lang="en-US" dirty="0"/>
              <a:t>A</a:t>
            </a:r>
            <a:r>
              <a:rPr lang="en-US" dirty="0" smtClean="0"/>
              <a:t>merican rebellions. </a:t>
            </a:r>
            <a:endParaRPr lang="en-US" dirty="0"/>
          </a:p>
        </p:txBody>
      </p:sp>
    </p:spTree>
    <p:extLst>
      <p:ext uri="{BB962C8B-B14F-4D97-AF65-F5344CB8AC3E}">
        <p14:creationId xmlns:p14="http://schemas.microsoft.com/office/powerpoint/2010/main" val="36780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ADF3"/>
                </a:solidFill>
              </a:rPr>
              <a:t>Homework Assignment</a:t>
            </a:r>
            <a:endParaRPr lang="en-US" dirty="0">
              <a:solidFill>
                <a:srgbClr val="4FADF3"/>
              </a:solidFill>
            </a:endParaRPr>
          </a:p>
        </p:txBody>
      </p:sp>
      <p:sp>
        <p:nvSpPr>
          <p:cNvPr id="3" name="Content Placeholder 2"/>
          <p:cNvSpPr>
            <a:spLocks noGrp="1"/>
          </p:cNvSpPr>
          <p:nvPr>
            <p:ph idx="1"/>
          </p:nvPr>
        </p:nvSpPr>
        <p:spPr>
          <a:xfrm>
            <a:off x="1921816" y="2133601"/>
            <a:ext cx="8460435" cy="3992563"/>
          </a:xfrm>
        </p:spPr>
        <p:txBody>
          <a:bodyPr/>
          <a:lstStyle/>
          <a:p>
            <a:r>
              <a:rPr lang="en-US" dirty="0" smtClean="0">
                <a:solidFill>
                  <a:srgbClr val="4FADF3"/>
                </a:solidFill>
              </a:rPr>
              <a:t>Your homework assignment is to write an obituary for Napoleon Bonaparte.</a:t>
            </a:r>
          </a:p>
          <a:p>
            <a:r>
              <a:rPr lang="en-US" dirty="0" smtClean="0">
                <a:solidFill>
                  <a:srgbClr val="4FADF3"/>
                </a:solidFill>
              </a:rPr>
              <a:t>You should write the obituary from the perspective of one of the following people (next slide). </a:t>
            </a:r>
          </a:p>
          <a:p>
            <a:r>
              <a:rPr lang="en-US" dirty="0" smtClean="0">
                <a:solidFill>
                  <a:srgbClr val="4FADF3"/>
                </a:solidFill>
              </a:rPr>
              <a:t>This assignment should be typed and styled in a newspaper format and be a minimum of 300 words and a maximum of 500. </a:t>
            </a:r>
          </a:p>
          <a:p>
            <a:r>
              <a:rPr lang="en-US" dirty="0" smtClean="0">
                <a:solidFill>
                  <a:srgbClr val="4FADF3"/>
                </a:solidFill>
              </a:rPr>
              <a:t>Please be sure your obituary is based in </a:t>
            </a:r>
            <a:r>
              <a:rPr lang="en-US" dirty="0" smtClean="0">
                <a:solidFill>
                  <a:srgbClr val="4FADF3"/>
                </a:solidFill>
              </a:rPr>
              <a:t>fact</a:t>
            </a:r>
            <a:r>
              <a:rPr lang="en-US" dirty="0">
                <a:solidFill>
                  <a:srgbClr val="4FADF3"/>
                </a:solidFill>
              </a:rPr>
              <a:t> </a:t>
            </a:r>
            <a:r>
              <a:rPr lang="en-US" dirty="0" smtClean="0">
                <a:solidFill>
                  <a:srgbClr val="4FADF3"/>
                </a:solidFill>
              </a:rPr>
              <a:t>AND CITED.</a:t>
            </a:r>
            <a:endParaRPr lang="en-US" dirty="0">
              <a:solidFill>
                <a:srgbClr val="4FADF3"/>
              </a:solidFill>
            </a:endParaRPr>
          </a:p>
        </p:txBody>
      </p:sp>
    </p:spTree>
    <p:extLst>
      <p:ext uri="{BB962C8B-B14F-4D97-AF65-F5344CB8AC3E}">
        <p14:creationId xmlns:p14="http://schemas.microsoft.com/office/powerpoint/2010/main" val="160288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for Obituary</a:t>
            </a:r>
            <a:endParaRPr lang="en-US" dirty="0"/>
          </a:p>
        </p:txBody>
      </p:sp>
      <p:sp>
        <p:nvSpPr>
          <p:cNvPr id="3" name="Content Placeholder 2"/>
          <p:cNvSpPr>
            <a:spLocks noGrp="1"/>
          </p:cNvSpPr>
          <p:nvPr>
            <p:ph idx="1"/>
          </p:nvPr>
        </p:nvSpPr>
        <p:spPr>
          <a:xfrm>
            <a:off x="1808164" y="2133601"/>
            <a:ext cx="8574087" cy="4397829"/>
          </a:xfrm>
        </p:spPr>
        <p:txBody>
          <a:bodyPr>
            <a:normAutofit fontScale="70000" lnSpcReduction="20000"/>
          </a:bodyPr>
          <a:lstStyle/>
          <a:p>
            <a:r>
              <a:rPr lang="en-US" dirty="0"/>
              <a:t>An aristocratic lady who fled France during the Revolution after several relatives were guillotined. </a:t>
            </a:r>
          </a:p>
          <a:p>
            <a:r>
              <a:rPr lang="en-US" dirty="0"/>
              <a:t>A worker in Paris who was among those who stormed the Bastille in 1789. </a:t>
            </a:r>
          </a:p>
          <a:p>
            <a:r>
              <a:rPr lang="en-US" dirty="0"/>
              <a:t>A soldier who fought with Napoleon at the Battle of Austerlitz in 1805. </a:t>
            </a:r>
          </a:p>
          <a:p>
            <a:r>
              <a:rPr lang="en-US" dirty="0"/>
              <a:t>A French mother who lost two sons in the Retreat from Moscow in 1812 and who lives in a village with families still grieving for other young men who died during the many years of warfare under Napoleon's rule. </a:t>
            </a:r>
          </a:p>
          <a:p>
            <a:r>
              <a:rPr lang="en-US" dirty="0"/>
              <a:t>A bureaucrat in the National Bank (created by Napoleon) who would not formerly have merited a government position under the </a:t>
            </a:r>
            <a:r>
              <a:rPr lang="en-US" dirty="0" err="1"/>
              <a:t>Ancien</a:t>
            </a:r>
            <a:r>
              <a:rPr lang="en-US" dirty="0"/>
              <a:t> Regime. </a:t>
            </a:r>
          </a:p>
          <a:p>
            <a:r>
              <a:rPr lang="en-US" dirty="0"/>
              <a:t>A recipient of the Legion of Honor, established in 1802 by Napoleon. </a:t>
            </a:r>
          </a:p>
          <a:p>
            <a:r>
              <a:rPr lang="en-US" dirty="0"/>
              <a:t>A priest whose church was desecrated during the French Revolution. </a:t>
            </a:r>
          </a:p>
          <a:p>
            <a:r>
              <a:rPr lang="en-US" dirty="0"/>
              <a:t>A French Jew who, thanks to the Revolution and Napoleon's enlightened policies, is now a citizen.</a:t>
            </a:r>
          </a:p>
          <a:p>
            <a:endParaRPr lang="en-US" dirty="0"/>
          </a:p>
        </p:txBody>
      </p:sp>
    </p:spTree>
    <p:extLst>
      <p:ext uri="{BB962C8B-B14F-4D97-AF65-F5344CB8AC3E}">
        <p14:creationId xmlns:p14="http://schemas.microsoft.com/office/powerpoint/2010/main" val="69977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Questions to Consider</a:t>
            </a:r>
            <a:endParaRPr lang="en-US" dirty="0"/>
          </a:p>
        </p:txBody>
      </p:sp>
      <p:sp>
        <p:nvSpPr>
          <p:cNvPr id="3" name="Content Placeholder 2"/>
          <p:cNvSpPr>
            <a:spLocks noGrp="1"/>
          </p:cNvSpPr>
          <p:nvPr>
            <p:ph idx="1"/>
          </p:nvPr>
        </p:nvSpPr>
        <p:spPr>
          <a:xfrm>
            <a:off x="1808164" y="2133601"/>
            <a:ext cx="8574087" cy="3992563"/>
          </a:xfrm>
        </p:spPr>
        <p:txBody>
          <a:bodyPr>
            <a:normAutofit fontScale="77500" lnSpcReduction="20000"/>
          </a:bodyPr>
          <a:lstStyle/>
          <a:p>
            <a:r>
              <a:rPr lang="en-US" dirty="0"/>
              <a:t>Did Napoleon do more to preserve the legacy of the French Revolution or to destroy it? </a:t>
            </a:r>
          </a:p>
          <a:p>
            <a:r>
              <a:rPr lang="en-US" dirty="0"/>
              <a:t>Although Napoleon assumed dictatorial powers, he became First Consul as well as Emperor with the enthusiasm and approval of the French people. Should this affect how we judge him in the role of "tyrant"? </a:t>
            </a:r>
          </a:p>
          <a:p>
            <a:r>
              <a:rPr lang="en-US" dirty="0"/>
              <a:t>Must we assume that all conquerors throughout history are villains? When, if ever, can a conqueror be hero? </a:t>
            </a:r>
          </a:p>
          <a:p>
            <a:r>
              <a:rPr lang="en-US" dirty="0"/>
              <a:t>Did Napoleon conquer others for a higher purpose, or only for his own glory? </a:t>
            </a:r>
          </a:p>
          <a:p>
            <a:r>
              <a:rPr lang="en-US" dirty="0"/>
              <a:t>Should a leader's personal and romantic life be factored into the assessment of hero or tyrant, and if so why or why not</a:t>
            </a:r>
            <a:r>
              <a:rPr lang="en-US" dirty="0" smtClean="0"/>
              <a:t>?</a:t>
            </a:r>
          </a:p>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=t05O-iVx2R8</a:t>
            </a:r>
            <a:endParaRPr lang="en-US" dirty="0"/>
          </a:p>
          <a:p>
            <a:endParaRPr lang="en-US" dirty="0"/>
          </a:p>
        </p:txBody>
      </p:sp>
    </p:spTree>
    <p:extLst>
      <p:ext uri="{BB962C8B-B14F-4D97-AF65-F5344CB8AC3E}">
        <p14:creationId xmlns:p14="http://schemas.microsoft.com/office/powerpoint/2010/main" val="379303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Bonaparte</a:t>
            </a:r>
            <a:endParaRPr lang="en-US" dirty="0"/>
          </a:p>
        </p:txBody>
      </p:sp>
      <p:sp>
        <p:nvSpPr>
          <p:cNvPr id="3" name="Content Placeholder 2"/>
          <p:cNvSpPr>
            <a:spLocks noGrp="1"/>
          </p:cNvSpPr>
          <p:nvPr>
            <p:ph idx="1"/>
          </p:nvPr>
        </p:nvSpPr>
        <p:spPr>
          <a:xfrm>
            <a:off x="1808164" y="2133600"/>
            <a:ext cx="7228414" cy="4582880"/>
          </a:xfrm>
        </p:spPr>
        <p:txBody>
          <a:bodyPr>
            <a:normAutofit fontScale="92500" lnSpcReduction="10000"/>
          </a:bodyPr>
          <a:lstStyle/>
          <a:p>
            <a:r>
              <a:rPr lang="en-US" dirty="0" smtClean="0"/>
              <a:t>Born: Mediterranean Island of Corsica in 1769</a:t>
            </a:r>
          </a:p>
          <a:p>
            <a:r>
              <a:rPr lang="en-US" dirty="0" smtClean="0"/>
              <a:t>Education: Sent to a military school at the age of 9</a:t>
            </a:r>
          </a:p>
          <a:p>
            <a:r>
              <a:rPr lang="en-US" dirty="0" smtClean="0"/>
              <a:t>Military: Became a lieutenant in the military in 1785 at age 16</a:t>
            </a:r>
          </a:p>
          <a:p>
            <a:r>
              <a:rPr lang="en-US" dirty="0" smtClean="0"/>
              <a:t>Napoleon joined the army of the new government when revolution broke out. </a:t>
            </a:r>
          </a:p>
          <a:p>
            <a:r>
              <a:rPr lang="en-US" dirty="0" smtClean="0"/>
              <a:t>Height: 5’2-5’6 (5’2 according to the internet, 5’3 according to your textbook, 5’6 according to a video).  </a:t>
            </a:r>
          </a:p>
          <a:p>
            <a:r>
              <a:rPr lang="en-US" dirty="0" smtClean="0"/>
              <a:t>What does it mean to have a “Napoleon Complex?”</a:t>
            </a:r>
          </a:p>
        </p:txBody>
      </p:sp>
      <p:pic>
        <p:nvPicPr>
          <p:cNvPr id="4" name="Picture 3"/>
          <p:cNvPicPr>
            <a:picLocks noChangeAspect="1"/>
          </p:cNvPicPr>
          <p:nvPr/>
        </p:nvPicPr>
        <p:blipFill>
          <a:blip r:embed="rId2"/>
          <a:stretch>
            <a:fillRect/>
          </a:stretch>
        </p:blipFill>
        <p:spPr>
          <a:xfrm>
            <a:off x="9331607" y="365125"/>
            <a:ext cx="1712795" cy="2211457"/>
          </a:xfrm>
          <a:prstGeom prst="rect">
            <a:avLst/>
          </a:prstGeom>
        </p:spPr>
      </p:pic>
    </p:spTree>
    <p:extLst>
      <p:ext uri="{BB962C8B-B14F-4D97-AF65-F5344CB8AC3E}">
        <p14:creationId xmlns:p14="http://schemas.microsoft.com/office/powerpoint/2010/main" val="154782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ADF3"/>
                </a:solidFill>
              </a:rPr>
              <a:t>Hero of the Hour</a:t>
            </a:r>
            <a:endParaRPr lang="en-US" dirty="0">
              <a:solidFill>
                <a:srgbClr val="4FADF3"/>
              </a:solidFill>
            </a:endParaRPr>
          </a:p>
        </p:txBody>
      </p:sp>
      <p:sp>
        <p:nvSpPr>
          <p:cNvPr id="3" name="Content Placeholder 2"/>
          <p:cNvSpPr>
            <a:spLocks noGrp="1"/>
          </p:cNvSpPr>
          <p:nvPr>
            <p:ph idx="1"/>
          </p:nvPr>
        </p:nvSpPr>
        <p:spPr/>
        <p:txBody>
          <a:bodyPr/>
          <a:lstStyle/>
          <a:p>
            <a:r>
              <a:rPr lang="en-US" dirty="0" smtClean="0"/>
              <a:t>1795- Napoleon saves the republic from counter-revolutionary forces in France. Became the “hero of the hour”. </a:t>
            </a:r>
          </a:p>
          <a:p>
            <a:r>
              <a:rPr lang="en-US" dirty="0" smtClean="0"/>
              <a:t>1796- The Directory (government that took over after Robespierre’s execution) appointed Napoleon to lead army against Austria and Italy where he was very successful</a:t>
            </a:r>
          </a:p>
          <a:p>
            <a:r>
              <a:rPr lang="en-US" dirty="0" smtClean="0"/>
              <a:t>Napoleon also invaded Egypt (why?) but was less successful. </a:t>
            </a:r>
            <a:endParaRPr lang="en-US" dirty="0"/>
          </a:p>
        </p:txBody>
      </p:sp>
    </p:spTree>
    <p:extLst>
      <p:ext uri="{BB962C8B-B14F-4D97-AF65-F5344CB8AC3E}">
        <p14:creationId xmlns:p14="http://schemas.microsoft.com/office/powerpoint/2010/main" val="323952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 d'état (Blow to the State)</a:t>
            </a:r>
            <a:endParaRPr lang="en-US" dirty="0"/>
          </a:p>
        </p:txBody>
      </p:sp>
      <p:sp>
        <p:nvSpPr>
          <p:cNvPr id="3" name="Content Placeholder 2"/>
          <p:cNvSpPr>
            <a:spLocks noGrp="1"/>
          </p:cNvSpPr>
          <p:nvPr>
            <p:ph idx="1"/>
          </p:nvPr>
        </p:nvSpPr>
        <p:spPr/>
        <p:txBody>
          <a:bodyPr/>
          <a:lstStyle/>
          <a:p>
            <a:r>
              <a:rPr lang="en-US" dirty="0" smtClean="0"/>
              <a:t>1799- Napoleon stages a coup d'état against the Directory once he returned from Egypt. </a:t>
            </a:r>
          </a:p>
          <a:p>
            <a:r>
              <a:rPr lang="en-US" dirty="0" smtClean="0"/>
              <a:t>The directory is replaced with three consuls (one is Napoleon).</a:t>
            </a:r>
          </a:p>
          <a:p>
            <a:r>
              <a:rPr lang="en-US" dirty="0" smtClean="0"/>
              <a:t>Napoleon took the title of First Consul and soon became dictator.  </a:t>
            </a:r>
          </a:p>
          <a:p>
            <a:r>
              <a:rPr lang="en-US" dirty="0" smtClean="0"/>
              <a:t>By 1802 (as a result of war and diplomacy) Europe was once again at peace. </a:t>
            </a:r>
            <a:endParaRPr lang="en-US" dirty="0"/>
          </a:p>
        </p:txBody>
      </p:sp>
    </p:spTree>
    <p:extLst>
      <p:ext uri="{BB962C8B-B14F-4D97-AF65-F5344CB8AC3E}">
        <p14:creationId xmlns:p14="http://schemas.microsoft.com/office/powerpoint/2010/main" val="106164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524001" y="2187829"/>
            <a:ext cx="8858250" cy="3938335"/>
          </a:xfrm>
        </p:spPr>
        <p:txBody>
          <a:bodyPr/>
          <a:lstStyle/>
          <a:p>
            <a:r>
              <a:rPr lang="en-US" dirty="0" smtClean="0"/>
              <a:t>Why did the people of France allow Napoleon to rise as dictator?</a:t>
            </a:r>
          </a:p>
          <a:p>
            <a:r>
              <a:rPr lang="en-US" dirty="0" smtClean="0"/>
              <a:t>What reasons can you find to explain this and how does this contradict the early ideals of the revolution in France?</a:t>
            </a:r>
            <a:endParaRPr lang="en-US" dirty="0"/>
          </a:p>
        </p:txBody>
      </p:sp>
    </p:spTree>
    <p:extLst>
      <p:ext uri="{BB962C8B-B14F-4D97-AF65-F5344CB8AC3E}">
        <p14:creationId xmlns:p14="http://schemas.microsoft.com/office/powerpoint/2010/main" val="2096772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as Dictator</a:t>
            </a:r>
            <a:endParaRPr lang="en-US" dirty="0"/>
          </a:p>
        </p:txBody>
      </p:sp>
      <p:sp>
        <p:nvSpPr>
          <p:cNvPr id="3" name="Content Placeholder 2"/>
          <p:cNvSpPr>
            <a:spLocks noGrp="1"/>
          </p:cNvSpPr>
          <p:nvPr>
            <p:ph idx="1"/>
          </p:nvPr>
        </p:nvSpPr>
        <p:spPr/>
        <p:txBody>
          <a:bodyPr>
            <a:normAutofit/>
          </a:bodyPr>
          <a:lstStyle/>
          <a:p>
            <a:r>
              <a:rPr lang="en-US" dirty="0" smtClean="0"/>
              <a:t>Did not try to return to the days of Louis XVI</a:t>
            </a:r>
          </a:p>
          <a:p>
            <a:r>
              <a:rPr lang="en-US" dirty="0" smtClean="0"/>
              <a:t>Economy- created efficient method of tax collection and a national banking system. </a:t>
            </a:r>
          </a:p>
          <a:p>
            <a:r>
              <a:rPr lang="en-US" dirty="0" smtClean="0"/>
              <a:t>Attempted to limit corruption in government and began government-run public schools (</a:t>
            </a:r>
            <a:r>
              <a:rPr lang="en-US" dirty="0" err="1" smtClean="0"/>
              <a:t>lycees</a:t>
            </a:r>
            <a:r>
              <a:rPr lang="en-US" dirty="0" smtClean="0"/>
              <a:t>). </a:t>
            </a:r>
          </a:p>
          <a:p>
            <a:r>
              <a:rPr lang="en-US" i="1" dirty="0" smtClean="0"/>
              <a:t>Concordat</a:t>
            </a:r>
            <a:r>
              <a:rPr lang="en-US" dirty="0" smtClean="0"/>
              <a:t> (agreement) with the church- why?</a:t>
            </a:r>
          </a:p>
          <a:p>
            <a:r>
              <a:rPr lang="en-US" i="1" dirty="0" smtClean="0"/>
              <a:t>Napoleonic Code- </a:t>
            </a:r>
            <a:r>
              <a:rPr lang="en-US" dirty="0" smtClean="0"/>
              <a:t>limited individual rights, restored slavery in FWI etc. </a:t>
            </a:r>
            <a:endParaRPr lang="en-US" i="1" dirty="0"/>
          </a:p>
        </p:txBody>
      </p:sp>
    </p:spTree>
    <p:extLst>
      <p:ext uri="{BB962C8B-B14F-4D97-AF65-F5344CB8AC3E}">
        <p14:creationId xmlns:p14="http://schemas.microsoft.com/office/powerpoint/2010/main" val="188619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Napoleon</a:t>
            </a:r>
            <a:endParaRPr lang="en-US" dirty="0"/>
          </a:p>
        </p:txBody>
      </p:sp>
      <p:sp>
        <p:nvSpPr>
          <p:cNvPr id="3" name="Content Placeholder 2"/>
          <p:cNvSpPr>
            <a:spLocks noGrp="1"/>
          </p:cNvSpPr>
          <p:nvPr>
            <p:ph idx="1"/>
          </p:nvPr>
        </p:nvSpPr>
        <p:spPr/>
        <p:txBody>
          <a:bodyPr/>
          <a:lstStyle/>
          <a:p>
            <a:r>
              <a:rPr lang="en-US" dirty="0" smtClean="0"/>
              <a:t>December 2</a:t>
            </a:r>
            <a:r>
              <a:rPr lang="en-US" baseline="30000" dirty="0" smtClean="0"/>
              <a:t>nd</a:t>
            </a:r>
            <a:r>
              <a:rPr lang="en-US" dirty="0" smtClean="0"/>
              <a:t>, 1804- Napoleon </a:t>
            </a:r>
            <a:r>
              <a:rPr lang="en-US" i="1" dirty="0" smtClean="0"/>
              <a:t>crowns himself </a:t>
            </a:r>
            <a:r>
              <a:rPr lang="en-US" dirty="0" smtClean="0"/>
              <a:t>emperor- what is the significance of this?</a:t>
            </a:r>
          </a:p>
          <a:p>
            <a:endParaRPr lang="en-US" dirty="0"/>
          </a:p>
        </p:txBody>
      </p:sp>
      <p:pic>
        <p:nvPicPr>
          <p:cNvPr id="4" name="Picture 3"/>
          <p:cNvPicPr>
            <a:picLocks noChangeAspect="1"/>
          </p:cNvPicPr>
          <p:nvPr/>
        </p:nvPicPr>
        <p:blipFill>
          <a:blip r:embed="rId2"/>
          <a:stretch>
            <a:fillRect/>
          </a:stretch>
        </p:blipFill>
        <p:spPr>
          <a:xfrm>
            <a:off x="2732745" y="3029302"/>
            <a:ext cx="6800088" cy="3828698"/>
          </a:xfrm>
          <a:prstGeom prst="rect">
            <a:avLst/>
          </a:prstGeom>
        </p:spPr>
      </p:pic>
    </p:spTree>
    <p:extLst>
      <p:ext uri="{BB962C8B-B14F-4D97-AF65-F5344CB8AC3E}">
        <p14:creationId xmlns:p14="http://schemas.microsoft.com/office/powerpoint/2010/main" val="1838278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Napoleon</vt:lpstr>
      <vt:lpstr>Standard 6</vt:lpstr>
      <vt:lpstr>Napoleon- Questions to Consider</vt:lpstr>
      <vt:lpstr>Napoleon Bonaparte</vt:lpstr>
      <vt:lpstr>Hero of the Hour</vt:lpstr>
      <vt:lpstr>Coup d'état (Blow to the State)</vt:lpstr>
      <vt:lpstr>Question</vt:lpstr>
      <vt:lpstr>Napoleon as Dictator</vt:lpstr>
      <vt:lpstr>Emperor Napoleon</vt:lpstr>
      <vt:lpstr>Revolution in Haiti</vt:lpstr>
      <vt:lpstr>Napoleon sets to conquer Europe</vt:lpstr>
      <vt:lpstr>War in Europe</vt:lpstr>
      <vt:lpstr>The Battle of Trafalgar</vt:lpstr>
      <vt:lpstr>The French Empire</vt:lpstr>
      <vt:lpstr>The Empire Collapses</vt:lpstr>
      <vt:lpstr>Three Strikes, You’re Out</vt:lpstr>
      <vt:lpstr>The End of Napo</vt:lpstr>
      <vt:lpstr>Napoleon Returns!</vt:lpstr>
      <vt:lpstr>The Hundred Days</vt:lpstr>
      <vt:lpstr>Homework Assignment</vt:lpstr>
      <vt:lpstr>Choices for Obituary</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dc:title>
  <dc:creator>OLIVIA THATCHER</dc:creator>
  <cp:lastModifiedBy>OLIVIA THATCHER</cp:lastModifiedBy>
  <cp:revision>1</cp:revision>
  <dcterms:created xsi:type="dcterms:W3CDTF">2017-01-04T12:53:15Z</dcterms:created>
  <dcterms:modified xsi:type="dcterms:W3CDTF">2017-01-04T12:53:24Z</dcterms:modified>
</cp:coreProperties>
</file>