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5629-EE60-4E98-B701-0CA8FB6FDADC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3556-34C8-4635-B68F-599FA49B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Part I- The Ottomans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the Ottomans?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14" y="3313182"/>
            <a:ext cx="5321611" cy="35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Law states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worship to other religious communities must be allowed (Jews and Christians). </a:t>
            </a:r>
          </a:p>
          <a:p>
            <a:r>
              <a:rPr lang="en-US" dirty="0" smtClean="0"/>
              <a:t>Communities are known as </a:t>
            </a:r>
            <a:r>
              <a:rPr lang="en-US" b="1" i="1" dirty="0" smtClean="0"/>
              <a:t>millets </a:t>
            </a:r>
            <a:r>
              <a:rPr lang="en-US" dirty="0" smtClean="0"/>
              <a:t>(nations) and are allowed to follow their own laws and practices. </a:t>
            </a:r>
          </a:p>
          <a:p>
            <a:r>
              <a:rPr lang="en-US" b="1" i="1" dirty="0" smtClean="0"/>
              <a:t>System kept conflict among people of various religions to a minimum.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741" y="4926331"/>
            <a:ext cx="2028693" cy="19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Flowering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Reign of </a:t>
            </a:r>
            <a:r>
              <a:rPr lang="en-US" dirty="0" err="1" smtClean="0"/>
              <a:t>Suleyman</a:t>
            </a:r>
            <a:r>
              <a:rPr lang="en-US" dirty="0" smtClean="0"/>
              <a:t> = Ottoman Renaissance</a:t>
            </a:r>
          </a:p>
          <a:p>
            <a:pPr lvl="1"/>
            <a:r>
              <a:rPr lang="en-US" dirty="0" smtClean="0"/>
              <a:t>Poetry, art, history, geography, mathematics, astronomy etc.</a:t>
            </a:r>
          </a:p>
          <a:p>
            <a:pPr lvl="1"/>
            <a:r>
              <a:rPr lang="en-US" dirty="0" smtClean="0"/>
              <a:t>Looked to Persia and Arabia as models in art and poetry. </a:t>
            </a:r>
          </a:p>
          <a:p>
            <a:pPr lvl="1"/>
            <a:r>
              <a:rPr lang="en-US" dirty="0" err="1" smtClean="0"/>
              <a:t>Sinan’s</a:t>
            </a:r>
            <a:r>
              <a:rPr lang="en-US" dirty="0" smtClean="0"/>
              <a:t> Mosque of </a:t>
            </a:r>
            <a:r>
              <a:rPr lang="en-US" dirty="0" err="1" smtClean="0"/>
              <a:t>Suleyman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09" y="4031275"/>
            <a:ext cx="3733305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sons- killed one, drove one into exile, left the throne to third one who was incompetent. </a:t>
            </a:r>
          </a:p>
          <a:p>
            <a:pPr lvl="1"/>
            <a:r>
              <a:rPr lang="en-US" dirty="0" smtClean="0"/>
              <a:t>Why would he kill and drive off sons? Why do some sultans kill their own brothers or keep their sons prisoners in harems?</a:t>
            </a:r>
          </a:p>
          <a:p>
            <a:pPr lvl="1"/>
            <a:r>
              <a:rPr lang="en-US" dirty="0" smtClean="0"/>
              <a:t>Causes weak line of sultans who bring ruin to the empire. </a:t>
            </a:r>
          </a:p>
          <a:p>
            <a:pPr lvl="1"/>
            <a:r>
              <a:rPr lang="en-US" dirty="0" smtClean="0"/>
              <a:t>Ottoman Empire remains into the 20</a:t>
            </a:r>
            <a:r>
              <a:rPr lang="en-US" baseline="30000" dirty="0" smtClean="0"/>
              <a:t>th</a:t>
            </a:r>
            <a:r>
              <a:rPr lang="en-US" dirty="0" smtClean="0"/>
              <a:t> century but with more limited power and influence.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724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D3611"/>
                </a:solidFill>
              </a:rPr>
              <a:t>Part II- The Mughals- Bell Work</a:t>
            </a:r>
            <a:endParaRPr lang="en-US" dirty="0">
              <a:solidFill>
                <a:srgbClr val="ED36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India?</a:t>
            </a:r>
          </a:p>
          <a:p>
            <a:r>
              <a:rPr lang="en-US" dirty="0" smtClean="0"/>
              <a:t>Bell Work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You have 5 minutes to write down everything you know about India. </a:t>
            </a:r>
          </a:p>
          <a:p>
            <a:pPr lvl="1"/>
            <a:r>
              <a:rPr lang="en-US" dirty="0" smtClean="0">
                <a:sym typeface="Wingdings"/>
              </a:rPr>
              <a:t>Your journal may be listed today.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170856"/>
            <a:ext cx="2705100" cy="24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Mughals- Bell Work </a:t>
            </a:r>
            <a:br>
              <a:rPr lang="en-US" dirty="0" smtClean="0"/>
            </a:br>
            <a:r>
              <a:rPr lang="en-US" dirty="0" smtClean="0"/>
              <a:t>Day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what we have studied so far this year (or other examples you know)…</a:t>
            </a:r>
          </a:p>
          <a:p>
            <a:r>
              <a:rPr lang="en-US" dirty="0" smtClean="0"/>
              <a:t>Write down as many examples as you can think of in which religion has been the cause of an empire’s end or the creation of a new one.</a:t>
            </a:r>
          </a:p>
          <a:p>
            <a:pPr lvl="1"/>
            <a:r>
              <a:rPr lang="en-US" dirty="0" smtClean="0"/>
              <a:t>What religion/s were involved? What was the result?</a:t>
            </a:r>
          </a:p>
          <a:p>
            <a:pPr lvl="2"/>
            <a:r>
              <a:rPr lang="en-US" dirty="0" smtClean="0"/>
              <a:t>***Example: Rome and the Great Schism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MWH- 4.5- Analyze the factors that contributed to the collapse of the Mughal Empire in India, including the role of religious intolerance. </a:t>
            </a:r>
          </a:p>
          <a:p>
            <a:r>
              <a:rPr lang="en-US" dirty="0" smtClean="0"/>
              <a:t>How did the Mughal Empire begin?</a:t>
            </a:r>
          </a:p>
          <a:p>
            <a:r>
              <a:rPr lang="en-US" dirty="0" smtClean="0"/>
              <a:t>What themes of cultural blending can we see?</a:t>
            </a:r>
          </a:p>
          <a:p>
            <a:r>
              <a:rPr lang="en-US" dirty="0" smtClean="0"/>
              <a:t>Why and how did the Mughal Empire end?</a:t>
            </a:r>
          </a:p>
        </p:txBody>
      </p:sp>
    </p:spTree>
    <p:extLst>
      <p:ext uri="{BB962C8B-B14F-4D97-AF65-F5344CB8AC3E}">
        <p14:creationId xmlns:p14="http://schemas.microsoft.com/office/powerpoint/2010/main" val="18863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Turks Invade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Sultan Mahmud and Turks invade the empire. (1000ish)</a:t>
            </a:r>
          </a:p>
          <a:p>
            <a:r>
              <a:rPr lang="en-US" dirty="0" smtClean="0"/>
              <a:t>Delhi Sultanate forms- treated Hindus as conquered people</a:t>
            </a:r>
          </a:p>
          <a:p>
            <a:r>
              <a:rPr lang="en-US" dirty="0" smtClean="0"/>
              <a:t>Delhi in despair until Babur!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817" y="4018635"/>
            <a:ext cx="4013741" cy="22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Inherited a kingdom in what is now Uzbekistan and Tajikistan. </a:t>
            </a:r>
          </a:p>
          <a:p>
            <a:r>
              <a:rPr lang="en-US" dirty="0" smtClean="0"/>
              <a:t>Brilliant general! - Swept down to India and laid foundation for Mughal Empire</a:t>
            </a:r>
            <a:r>
              <a:rPr lang="en-US" dirty="0"/>
              <a:t> </a:t>
            </a:r>
            <a:r>
              <a:rPr lang="en-US" dirty="0" smtClean="0"/>
              <a:t>in 1526</a:t>
            </a:r>
          </a:p>
          <a:p>
            <a:r>
              <a:rPr lang="en-US" dirty="0" smtClean="0"/>
              <a:t>Babur’s grandson- Akbar (meaning “greatest one”)</a:t>
            </a:r>
          </a:p>
          <a:p>
            <a:r>
              <a:rPr lang="en-US" dirty="0" smtClean="0"/>
              <a:t>Ruled India with wisdom and tolerance from 1556-1605. </a:t>
            </a:r>
          </a:p>
          <a:p>
            <a:pPr lvl="1"/>
            <a:r>
              <a:rPr lang="en-US" dirty="0" smtClean="0"/>
              <a:t>“ A monarch should ever be intent on conquest, otherwise his neighbors rise in arms against him.”</a:t>
            </a:r>
          </a:p>
          <a:p>
            <a:r>
              <a:rPr lang="en-US" dirty="0" smtClean="0"/>
              <a:t>Unifies land of 100 million (more than amount in all of Europe combined!)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</a:t>
            </a:r>
            <a:r>
              <a:rPr lang="en-US" dirty="0"/>
              <a:t>M</a:t>
            </a:r>
            <a:r>
              <a:rPr lang="en-US" dirty="0" smtClean="0"/>
              <a:t>uslim but defended religious freedom</a:t>
            </a:r>
          </a:p>
          <a:p>
            <a:r>
              <a:rPr lang="en-US" dirty="0" smtClean="0"/>
              <a:t>Married two Hindus, a Christian and a Muslim. </a:t>
            </a:r>
          </a:p>
          <a:p>
            <a:r>
              <a:rPr lang="en-US" dirty="0" smtClean="0"/>
              <a:t>Abolished tax on non-Muslims</a:t>
            </a:r>
          </a:p>
          <a:p>
            <a:r>
              <a:rPr lang="en-US" dirty="0" smtClean="0"/>
              <a:t>Anyone could rise to high office! Ability not religion</a:t>
            </a:r>
          </a:p>
          <a:p>
            <a:r>
              <a:rPr lang="en-US" dirty="0" smtClean="0"/>
              <a:t>Implemented tax system like the U.S graduated income tax. – brought money to the empire. </a:t>
            </a:r>
          </a:p>
          <a:p>
            <a:r>
              <a:rPr lang="en-US" dirty="0" smtClean="0"/>
              <a:t>After his death the empire declined- end of religious toleration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483" y="0"/>
            <a:ext cx="2146516" cy="27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Cultural Flowering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of Mughal Empire=more cultural influence from other regions. </a:t>
            </a:r>
          </a:p>
          <a:p>
            <a:pPr lvl="1"/>
            <a:r>
              <a:rPr lang="en-US" dirty="0" smtClean="0"/>
              <a:t>Affected art, education, politics and language. </a:t>
            </a:r>
          </a:p>
          <a:p>
            <a:pPr lvl="2"/>
            <a:r>
              <a:rPr lang="en-US" dirty="0" smtClean="0"/>
              <a:t>Persian in the language of the </a:t>
            </a:r>
            <a:r>
              <a:rPr lang="en-US" b="1" dirty="0" smtClean="0"/>
              <a:t>court </a:t>
            </a:r>
            <a:r>
              <a:rPr lang="en-US" dirty="0" smtClean="0"/>
              <a:t>and </a:t>
            </a:r>
            <a:r>
              <a:rPr lang="en-US" b="1" dirty="0" smtClean="0"/>
              <a:t>high culture. </a:t>
            </a:r>
            <a:endParaRPr lang="en-US" dirty="0" smtClean="0"/>
          </a:p>
          <a:p>
            <a:pPr lvl="2"/>
            <a:r>
              <a:rPr lang="en-US" dirty="0" smtClean="0"/>
              <a:t>Common people spoke </a:t>
            </a:r>
            <a:r>
              <a:rPr lang="en-US" b="1" dirty="0"/>
              <a:t>H</a:t>
            </a:r>
            <a:r>
              <a:rPr lang="en-US" b="1" dirty="0" smtClean="0"/>
              <a:t>indi </a:t>
            </a:r>
            <a:r>
              <a:rPr lang="en-US" dirty="0" smtClean="0"/>
              <a:t>(Persian+ local language)</a:t>
            </a:r>
          </a:p>
          <a:p>
            <a:pPr lvl="2"/>
            <a:r>
              <a:rPr lang="en-US" dirty="0" smtClean="0"/>
              <a:t>Mughal armies spoke </a:t>
            </a:r>
            <a:r>
              <a:rPr lang="en-US" b="1" dirty="0" smtClean="0"/>
              <a:t>Urdu </a:t>
            </a:r>
            <a:r>
              <a:rPr lang="en-US" dirty="0" smtClean="0"/>
              <a:t>(official language of Pakistan today)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4860771"/>
            <a:ext cx="3632200" cy="199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6" y="4658106"/>
            <a:ext cx="3317875" cy="21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back it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know about the Byzantine Empire? How did it begin? Why is it ending?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86170"/>
            <a:ext cx="9144000" cy="3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123856"/>
            <a:ext cx="5260377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Mughal Art and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6" y="2238376"/>
            <a:ext cx="4841875" cy="4397374"/>
          </a:xfrm>
        </p:spPr>
        <p:txBody>
          <a:bodyPr/>
          <a:lstStyle/>
          <a:p>
            <a:r>
              <a:rPr lang="en-US" dirty="0" smtClean="0"/>
              <a:t>“Miniatures” brought from the </a:t>
            </a:r>
            <a:r>
              <a:rPr lang="en-US" dirty="0" err="1" smtClean="0"/>
              <a:t>Safavid</a:t>
            </a:r>
            <a:r>
              <a:rPr lang="en-US" dirty="0" smtClean="0"/>
              <a:t> Empire. </a:t>
            </a:r>
          </a:p>
          <a:p>
            <a:pPr lvl="1"/>
            <a:r>
              <a:rPr lang="en-US" dirty="0" smtClean="0"/>
              <a:t>Book of Akbar</a:t>
            </a:r>
          </a:p>
          <a:p>
            <a:r>
              <a:rPr lang="en-US" dirty="0" smtClean="0"/>
              <a:t>Indian art also drew from Western traditions. </a:t>
            </a:r>
          </a:p>
          <a:p>
            <a:r>
              <a:rPr lang="en-US" dirty="0" smtClean="0"/>
              <a:t>Revival of Hindu literature</a:t>
            </a:r>
          </a:p>
          <a:p>
            <a:pPr lvl="1"/>
            <a:r>
              <a:rPr lang="en-US" dirty="0" smtClean="0"/>
              <a:t>Ramayana- epic love story of Rama and </a:t>
            </a:r>
            <a:r>
              <a:rPr lang="en-US" dirty="0" err="1" smtClean="0"/>
              <a:t>Sita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78" y="0"/>
            <a:ext cx="3883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123856"/>
            <a:ext cx="406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Akbar’s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762" y="2978051"/>
            <a:ext cx="7610476" cy="3670767"/>
          </a:xfrm>
        </p:spPr>
        <p:txBody>
          <a:bodyPr/>
          <a:lstStyle/>
          <a:p>
            <a:r>
              <a:rPr lang="en-US" dirty="0" smtClean="0"/>
              <a:t>Akbar’s death- 1605</a:t>
            </a:r>
          </a:p>
          <a:p>
            <a:r>
              <a:rPr lang="en-US" dirty="0" smtClean="0"/>
              <a:t>Jahangir and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Jahan</a:t>
            </a:r>
            <a:endParaRPr lang="en-US" dirty="0" smtClean="0"/>
          </a:p>
          <a:p>
            <a:pPr lvl="1"/>
            <a:r>
              <a:rPr lang="en-US" dirty="0" smtClean="0"/>
              <a:t>Jahangir (“Grasper of the World”)- his wife, </a:t>
            </a:r>
            <a:r>
              <a:rPr lang="en-US" dirty="0" err="1" smtClean="0"/>
              <a:t>Nur</a:t>
            </a:r>
            <a:r>
              <a:rPr lang="en-US" dirty="0" smtClean="0"/>
              <a:t>,  mostly ran the empire.</a:t>
            </a:r>
          </a:p>
          <a:p>
            <a:pPr lvl="2"/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Jahan</a:t>
            </a:r>
            <a:r>
              <a:rPr lang="en-US" dirty="0" smtClean="0"/>
              <a:t>- Persian Princess- understood the use of power.</a:t>
            </a:r>
          </a:p>
          <a:p>
            <a:pPr lvl="1"/>
            <a:r>
              <a:rPr lang="en-US" dirty="0" err="1" smtClean="0"/>
              <a:t>Khusrau</a:t>
            </a:r>
            <a:r>
              <a:rPr lang="en-US" dirty="0" smtClean="0"/>
              <a:t>- Jahangir and </a:t>
            </a:r>
            <a:r>
              <a:rPr lang="en-US" dirty="0" err="1" smtClean="0"/>
              <a:t>Nur’s</a:t>
            </a:r>
            <a:r>
              <a:rPr lang="en-US" dirty="0" smtClean="0"/>
              <a:t> son</a:t>
            </a:r>
          </a:p>
          <a:p>
            <a:pPr lvl="2"/>
            <a:r>
              <a:rPr lang="en-US" dirty="0" smtClean="0"/>
              <a:t>Rebelled against his rather. </a:t>
            </a:r>
          </a:p>
          <a:p>
            <a:pPr lvl="2"/>
            <a:r>
              <a:rPr lang="en-US" dirty="0" smtClean="0"/>
              <a:t>Cause long and bitter conflict.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0"/>
            <a:ext cx="5080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Jahangir- tried to promote Islam in the Mughal state but was somewhat tolerant of other religions. </a:t>
            </a:r>
          </a:p>
          <a:p>
            <a:r>
              <a:rPr lang="en-US" dirty="0" err="1" smtClean="0"/>
              <a:t>Khusrau</a:t>
            </a:r>
            <a:r>
              <a:rPr lang="en-US" dirty="0" smtClean="0"/>
              <a:t> rebelled and turned to </a:t>
            </a:r>
            <a:r>
              <a:rPr lang="en-US" b="1" dirty="0" smtClean="0"/>
              <a:t>Sikhs </a:t>
            </a:r>
          </a:p>
          <a:p>
            <a:pPr lvl="1"/>
            <a:r>
              <a:rPr lang="en-US" b="1" dirty="0" smtClean="0"/>
              <a:t>Sikhs</a:t>
            </a:r>
            <a:r>
              <a:rPr lang="en-US" dirty="0" smtClean="0"/>
              <a:t>- blend of Buddhism, Hinduism, and Sufism</a:t>
            </a:r>
          </a:p>
          <a:p>
            <a:pPr lvl="1"/>
            <a:r>
              <a:rPr lang="en-US" dirty="0" smtClean="0"/>
              <a:t>Sikhs become target of Mughal’s hatred.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87" y="4563633"/>
            <a:ext cx="3422699" cy="2183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64" y="3610682"/>
            <a:ext cx="2029237" cy="32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Jahangir’s successor</a:t>
            </a:r>
          </a:p>
          <a:p>
            <a:r>
              <a:rPr lang="en-US" dirty="0" smtClean="0"/>
              <a:t>Assassinated all possible rivals to the throne</a:t>
            </a:r>
          </a:p>
          <a:p>
            <a:r>
              <a:rPr lang="en-US" dirty="0" smtClean="0"/>
              <a:t>Two obsessions- wife (</a:t>
            </a:r>
            <a:r>
              <a:rPr lang="en-US" dirty="0" err="1" smtClean="0"/>
              <a:t>Mumtaz</a:t>
            </a:r>
            <a:r>
              <a:rPr lang="en-US" dirty="0" smtClean="0"/>
              <a:t>)and beautiful buildings</a:t>
            </a:r>
          </a:p>
          <a:p>
            <a:r>
              <a:rPr lang="en-US" dirty="0" err="1" smtClean="0"/>
              <a:t>Mumtaz</a:t>
            </a:r>
            <a:r>
              <a:rPr lang="en-US" dirty="0" smtClean="0"/>
              <a:t> dies at 39 during childbirth (of 14</a:t>
            </a:r>
            <a:r>
              <a:rPr lang="en-US" baseline="30000" dirty="0" smtClean="0"/>
              <a:t>th</a:t>
            </a:r>
            <a:r>
              <a:rPr lang="en-US" dirty="0" smtClean="0"/>
              <a:t> child!)</a:t>
            </a:r>
          </a:p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r>
              <a:rPr lang="en-US" dirty="0" smtClean="0"/>
              <a:t> orders a temple built for her</a:t>
            </a:r>
          </a:p>
          <a:p>
            <a:pPr lvl="1"/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24" y="0"/>
            <a:ext cx="2070776" cy="30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Shah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887" y="2151876"/>
            <a:ext cx="5770830" cy="4488106"/>
          </a:xfrm>
        </p:spPr>
        <p:txBody>
          <a:bodyPr/>
          <a:lstStyle/>
          <a:p>
            <a:r>
              <a:rPr lang="en-US" dirty="0" smtClean="0"/>
              <a:t>Beautiful buildings built but not good for the people…</a:t>
            </a:r>
          </a:p>
          <a:p>
            <a:pPr lvl="1"/>
            <a:r>
              <a:rPr lang="en-US" dirty="0"/>
              <a:t>Raised taxes to support the buildings, wars and the ruler’s extravagant living. </a:t>
            </a:r>
            <a:endParaRPr lang="en-US" dirty="0" smtClean="0"/>
          </a:p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r>
              <a:rPr lang="en-US" dirty="0" smtClean="0"/>
              <a:t> becomes ill in 1657- four sons want the throne! </a:t>
            </a:r>
          </a:p>
          <a:p>
            <a:pPr lvl="1"/>
            <a:r>
              <a:rPr lang="en-US" dirty="0" smtClean="0"/>
              <a:t>Son #3 (</a:t>
            </a:r>
            <a:r>
              <a:rPr lang="en-US" dirty="0" err="1" smtClean="0"/>
              <a:t>Aurangseb</a:t>
            </a:r>
            <a:r>
              <a:rPr lang="en-US" dirty="0" smtClean="0"/>
              <a:t>) kills oldest brother and arrests father!</a:t>
            </a:r>
          </a:p>
          <a:p>
            <a:pPr lvl="1"/>
            <a:r>
              <a:rPr lang="en-US" dirty="0" smtClean="0"/>
              <a:t>Rules from 1658-1707</a:t>
            </a:r>
          </a:p>
          <a:p>
            <a:pPr lvl="1"/>
            <a:r>
              <a:rPr lang="en-US" dirty="0" smtClean="0"/>
              <a:t>Expands empire to its largest size</a:t>
            </a:r>
          </a:p>
          <a:p>
            <a:pPr lvl="1"/>
            <a:r>
              <a:rPr lang="en-US" dirty="0" smtClean="0"/>
              <a:t>Empire weakens during his reign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11" y="2673639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Weakening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Oppressed his people</a:t>
            </a:r>
          </a:p>
          <a:p>
            <a:pPr lvl="1"/>
            <a:r>
              <a:rPr lang="en-US" dirty="0" smtClean="0"/>
              <a:t>Enforced Islamic laws</a:t>
            </a:r>
          </a:p>
          <a:p>
            <a:pPr lvl="1"/>
            <a:r>
              <a:rPr lang="en-US" dirty="0" smtClean="0"/>
              <a:t>Outlawed drinking, gambling and other activities</a:t>
            </a:r>
          </a:p>
          <a:p>
            <a:pPr lvl="1"/>
            <a:r>
              <a:rPr lang="en-US" dirty="0" smtClean="0"/>
              <a:t>Appointed censors to police his subjects’ morals.</a:t>
            </a:r>
          </a:p>
          <a:p>
            <a:pPr lvl="1"/>
            <a:r>
              <a:rPr lang="en-US" dirty="0" smtClean="0"/>
              <a:t>Wanted to erase all gains made by Hindus under Akbar</a:t>
            </a:r>
          </a:p>
          <a:p>
            <a:pPr lvl="2"/>
            <a:r>
              <a:rPr lang="en-US" dirty="0" smtClean="0"/>
              <a:t>Actions outraged Hindus!</a:t>
            </a:r>
          </a:p>
          <a:p>
            <a:pPr lvl="2"/>
            <a:r>
              <a:rPr lang="en-US" dirty="0" smtClean="0"/>
              <a:t>Southwest (Hindus) and Northwest (Sikhs) rebelled.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448055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52" y="2371423"/>
            <a:ext cx="4639648" cy="38949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Empire becomes drained of resources</a:t>
            </a:r>
          </a:p>
          <a:p>
            <a:r>
              <a:rPr lang="en-US" dirty="0" smtClean="0"/>
              <a:t>2 million people die of famine</a:t>
            </a:r>
          </a:p>
          <a:p>
            <a:r>
              <a:rPr lang="en-US" dirty="0" smtClean="0"/>
              <a:t>Central state weakened- power of local lords grew</a:t>
            </a:r>
          </a:p>
          <a:p>
            <a:r>
              <a:rPr lang="en-US" dirty="0" smtClean="0"/>
              <a:t>Mughal emperor turns into merely a wealthy figurehead</a:t>
            </a:r>
          </a:p>
          <a:p>
            <a:r>
              <a:rPr lang="en-US" dirty="0" smtClean="0"/>
              <a:t>How did religion add to the decline of this empire?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11" y="2243969"/>
            <a:ext cx="330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392" y="2396669"/>
            <a:ext cx="6046239" cy="4212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Mughal Empire weakens= invasion of other countries.</a:t>
            </a:r>
          </a:p>
          <a:p>
            <a:r>
              <a:rPr lang="en-US" dirty="0" smtClean="0"/>
              <a:t>Western traders gain power- who have we previously mentioned?</a:t>
            </a:r>
          </a:p>
          <a:p>
            <a:r>
              <a:rPr lang="en-US" dirty="0" smtClean="0"/>
              <a:t>Portuguese</a:t>
            </a:r>
          </a:p>
          <a:p>
            <a:r>
              <a:rPr lang="en-US" dirty="0" smtClean="0"/>
              <a:t>Dutch</a:t>
            </a:r>
          </a:p>
          <a:p>
            <a:r>
              <a:rPr lang="en-US" dirty="0" smtClean="0"/>
              <a:t>French</a:t>
            </a:r>
          </a:p>
          <a:p>
            <a:r>
              <a:rPr lang="en-US" dirty="0" smtClean="0"/>
              <a:t>English- Aurangzeb gives English port at Bombay (What is this foreshadowing?)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3682742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 down the middle of your note card.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97157" y="3529269"/>
          <a:ext cx="6096000" cy="277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740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E300E4"/>
                          </a:solidFill>
                        </a:rPr>
                        <a:t>Ottoman</a:t>
                      </a:r>
                      <a:r>
                        <a:rPr lang="en-US" baseline="0" dirty="0" smtClean="0">
                          <a:solidFill>
                            <a:srgbClr val="E300E4"/>
                          </a:solidFill>
                        </a:rPr>
                        <a:t> Empire</a:t>
                      </a:r>
                    </a:p>
                    <a:p>
                      <a:endParaRPr lang="en-US" baseline="0" dirty="0" smtClean="0">
                        <a:solidFill>
                          <a:srgbClr val="E300E4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Where was it?</a:t>
                      </a:r>
                    </a:p>
                    <a:p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How did it begin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Reason/s for decline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E300E4"/>
                          </a:solidFill>
                        </a:rPr>
                        <a:t>Mughal Empire</a:t>
                      </a:r>
                    </a:p>
                    <a:p>
                      <a:endParaRPr lang="en-US" dirty="0" smtClean="0">
                        <a:solidFill>
                          <a:srgbClr val="E300E4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Where was it?</a:t>
                      </a:r>
                    </a:p>
                    <a:p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How did it begin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Reason/s for decline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146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= Culture Collage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We have been talking a lot about “cultural blending”.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aspects of your cultural background have blended to make you who you are today?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Create an 8.5 x 11 (normal size sheet of paper) collage to bring to school next Tuesday/Wednesday and we will post them in the room to see what cultures can be seen in our classroom!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15 minutes to complete a map. </a:t>
            </a:r>
          </a:p>
          <a:p>
            <a:r>
              <a:rPr lang="en-US" dirty="0" smtClean="0"/>
              <a:t>Use your phone, or book etc. in order to complete this. </a:t>
            </a:r>
          </a:p>
          <a:p>
            <a:r>
              <a:rPr lang="en-US" dirty="0" smtClean="0"/>
              <a:t>Please make sure you have covered everywhere on your list.  </a:t>
            </a:r>
          </a:p>
          <a:p>
            <a:r>
              <a:rPr lang="en-US" dirty="0" smtClean="0"/>
              <a:t>Coloring always helps!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collage!</a:t>
            </a:r>
            <a:endParaRPr lang="en-US" dirty="0"/>
          </a:p>
        </p:txBody>
      </p:sp>
      <p:pic>
        <p:nvPicPr>
          <p:cNvPr id="4" name="Picture 3" descr="IMG_4776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41" y="2038256"/>
            <a:ext cx="3057757" cy="3072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038256"/>
            <a:ext cx="3401441" cy="161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655507"/>
            <a:ext cx="3401441" cy="145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913" y="0"/>
            <a:ext cx="2188087" cy="2038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825" y="2038256"/>
            <a:ext cx="1791174" cy="26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1" y="5110923"/>
            <a:ext cx="3401441" cy="1747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1" y="5110922"/>
            <a:ext cx="2949981" cy="179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3381" y="4914899"/>
            <a:ext cx="3374619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8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Osman is the most successful leader. His followers are called Ottomans. </a:t>
            </a:r>
          </a:p>
          <a:p>
            <a:r>
              <a:rPr lang="en-US" dirty="0" smtClean="0"/>
              <a:t>Built a Muslim state in modern-day Turkey between 1300-1326.</a:t>
            </a:r>
          </a:p>
          <a:p>
            <a:r>
              <a:rPr lang="en-US" dirty="0" smtClean="0"/>
              <a:t>Success due to gunpowder and cannons to break through city walls. </a:t>
            </a:r>
          </a:p>
          <a:p>
            <a:r>
              <a:rPr lang="en-US" dirty="0" smtClean="0"/>
              <a:t>Osman’s son- </a:t>
            </a:r>
            <a:r>
              <a:rPr lang="en-US" dirty="0" err="1" smtClean="0"/>
              <a:t>Orkhan</a:t>
            </a:r>
            <a:r>
              <a:rPr lang="en-US" dirty="0" smtClean="0"/>
              <a:t>- becomes </a:t>
            </a:r>
            <a:r>
              <a:rPr lang="en-US" i="1" dirty="0" smtClean="0"/>
              <a:t>sultan </a:t>
            </a:r>
            <a:r>
              <a:rPr lang="en-US" dirty="0" smtClean="0"/>
              <a:t>(one with power) and now new Turkish empire is beginning.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740" y="0"/>
            <a:ext cx="2413000" cy="24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Mehmed</a:t>
            </a:r>
            <a:r>
              <a:rPr lang="en-US" dirty="0" smtClean="0"/>
              <a:t> I and son </a:t>
            </a:r>
            <a:r>
              <a:rPr lang="en-US" dirty="0" err="1" smtClean="0"/>
              <a:t>Murad</a:t>
            </a:r>
            <a:r>
              <a:rPr lang="en-US" dirty="0" smtClean="0"/>
              <a:t> II expand the empire. </a:t>
            </a:r>
          </a:p>
          <a:p>
            <a:pPr lvl="1"/>
            <a:r>
              <a:rPr lang="en-US" dirty="0" smtClean="0"/>
              <a:t>Defeated the Venetians!</a:t>
            </a:r>
          </a:p>
          <a:p>
            <a:pPr lvl="1"/>
            <a:r>
              <a:rPr lang="en-US" dirty="0" smtClean="0"/>
              <a:t>Invaded Hungary!</a:t>
            </a:r>
          </a:p>
          <a:p>
            <a:pPr lvl="1"/>
            <a:r>
              <a:rPr lang="en-US" dirty="0" smtClean="0"/>
              <a:t>Defeated the Italians in the Balkans!</a:t>
            </a:r>
          </a:p>
          <a:p>
            <a:r>
              <a:rPr lang="en-US" dirty="0" err="1" smtClean="0"/>
              <a:t>Mehmed</a:t>
            </a:r>
            <a:r>
              <a:rPr lang="en-US" dirty="0" smtClean="0"/>
              <a:t> II</a:t>
            </a:r>
          </a:p>
          <a:p>
            <a:pPr lvl="1"/>
            <a:r>
              <a:rPr lang="en-US" dirty="0" smtClean="0"/>
              <a:t>Sacks Constantinople! (What is this, again?) (1453)</a:t>
            </a:r>
          </a:p>
          <a:p>
            <a:pPr lvl="1"/>
            <a:r>
              <a:rPr lang="en-US" dirty="0" smtClean="0"/>
              <a:t>Opened Constantinople to new citizens of many religions and backgrounds (Jews, Christians, Muslims, Turks, Non-Turks)</a:t>
            </a:r>
          </a:p>
          <a:p>
            <a:pPr lvl="1"/>
            <a:r>
              <a:rPr lang="en-US" dirty="0" smtClean="0"/>
              <a:t>We shall call this </a:t>
            </a:r>
            <a:r>
              <a:rPr lang="en-US" b="1" dirty="0" smtClean="0"/>
              <a:t>Istanbul!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851" y="1"/>
            <a:ext cx="2129149" cy="23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Ottoman Expansion!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Selim</a:t>
            </a:r>
            <a:r>
              <a:rPr lang="en-US" dirty="0" smtClean="0"/>
              <a:t> the Grim – 1512</a:t>
            </a:r>
          </a:p>
          <a:p>
            <a:pPr lvl="1"/>
            <a:r>
              <a:rPr lang="en-US" dirty="0" smtClean="0"/>
              <a:t>Defeated the </a:t>
            </a:r>
            <a:r>
              <a:rPr lang="en-US" dirty="0" err="1" smtClean="0"/>
              <a:t>Safavids</a:t>
            </a:r>
            <a:r>
              <a:rPr lang="en-US" dirty="0" smtClean="0"/>
              <a:t>! (Persia)</a:t>
            </a:r>
          </a:p>
          <a:p>
            <a:pPr lvl="1"/>
            <a:r>
              <a:rPr lang="en-US" dirty="0" smtClean="0"/>
              <a:t>Conquered Syria and Palestine</a:t>
            </a:r>
          </a:p>
          <a:p>
            <a:pPr lvl="1"/>
            <a:r>
              <a:rPr lang="en-US" dirty="0" smtClean="0"/>
              <a:t>Captured Mecca and Medina</a:t>
            </a:r>
          </a:p>
          <a:p>
            <a:pPr lvl="1"/>
            <a:r>
              <a:rPr lang="en-US" dirty="0" smtClean="0"/>
              <a:t>Moved into North Africa and conquered Egypt!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02" y="4445000"/>
            <a:ext cx="467612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123856"/>
            <a:ext cx="8913813" cy="1308764"/>
          </a:xfrm>
        </p:spPr>
        <p:txBody>
          <a:bodyPr>
            <a:normAutofit/>
          </a:bodyPr>
          <a:lstStyle/>
          <a:p>
            <a:r>
              <a:rPr lang="en-US" dirty="0" err="1" smtClean="0"/>
              <a:t>Suleyman</a:t>
            </a:r>
            <a:r>
              <a:rPr lang="en-US" dirty="0" smtClean="0"/>
              <a:t> the Lawgiver (1520) </a:t>
            </a:r>
            <a:br>
              <a:rPr lang="en-US" dirty="0" smtClean="0"/>
            </a:br>
            <a:r>
              <a:rPr lang="en-US" dirty="0" smtClean="0"/>
              <a:t>(Loving the names yet?)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Selim</a:t>
            </a:r>
            <a:r>
              <a:rPr lang="en-US" dirty="0" smtClean="0"/>
              <a:t> the </a:t>
            </a:r>
            <a:r>
              <a:rPr lang="en-US" dirty="0" err="1" smtClean="0"/>
              <a:t>Grim’s</a:t>
            </a:r>
            <a:r>
              <a:rPr lang="en-US" dirty="0" smtClean="0"/>
              <a:t> son</a:t>
            </a:r>
          </a:p>
          <a:p>
            <a:r>
              <a:rPr lang="en-US" dirty="0" smtClean="0"/>
              <a:t>Ottomans reach their peak size</a:t>
            </a:r>
          </a:p>
          <a:p>
            <a:pPr lvl="1"/>
            <a:r>
              <a:rPr lang="en-US" dirty="0" smtClean="0"/>
              <a:t>Conquered Belgrade</a:t>
            </a:r>
          </a:p>
          <a:p>
            <a:pPr lvl="1"/>
            <a:r>
              <a:rPr lang="en-US" dirty="0" smtClean="0"/>
              <a:t>Captured and dominated the entire Mediterranean!</a:t>
            </a:r>
          </a:p>
          <a:p>
            <a:pPr lvl="1"/>
            <a:r>
              <a:rPr lang="en-US" dirty="0" smtClean="0"/>
              <a:t>Hungary and Austria</a:t>
            </a:r>
          </a:p>
          <a:p>
            <a:pPr lvl="1"/>
            <a:r>
              <a:rPr lang="en-US" dirty="0" smtClean="0"/>
              <a:t>Became the most powerful monarch on earth.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16" y="4220581"/>
            <a:ext cx="1826784" cy="26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Social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Suleyman</a:t>
            </a:r>
            <a:r>
              <a:rPr lang="en-US" dirty="0" smtClean="0"/>
              <a:t>- Created law code</a:t>
            </a:r>
          </a:p>
          <a:p>
            <a:pPr lvl="1"/>
            <a:r>
              <a:rPr lang="en-US" dirty="0" smtClean="0"/>
              <a:t>Which types of laws do you think were necessary?</a:t>
            </a:r>
          </a:p>
          <a:p>
            <a:r>
              <a:rPr lang="en-US" dirty="0" smtClean="0"/>
              <a:t>Simplified system of taxation and reduced government </a:t>
            </a:r>
            <a:r>
              <a:rPr lang="en-US" b="1" i="1" dirty="0" smtClean="0"/>
              <a:t>bureaucracy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smtClean="0"/>
              <a:t>What does this mean?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635" y="3964742"/>
            <a:ext cx="2997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Janissaries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050" y="2595563"/>
            <a:ext cx="8462851" cy="3670767"/>
          </a:xfrm>
        </p:spPr>
        <p:txBody>
          <a:bodyPr/>
          <a:lstStyle/>
          <a:p>
            <a:r>
              <a:rPr lang="en-US" b="1" dirty="0" err="1" smtClean="0"/>
              <a:t>Devshirme</a:t>
            </a:r>
            <a:r>
              <a:rPr lang="en-US" b="1" dirty="0" smtClean="0"/>
              <a:t> </a:t>
            </a:r>
            <a:r>
              <a:rPr lang="en-US" dirty="0" smtClean="0"/>
              <a:t>system- process of drafting boys from the peoples of conquered Christian territories</a:t>
            </a:r>
          </a:p>
          <a:p>
            <a:pPr lvl="1"/>
            <a:r>
              <a:rPr lang="en-US" b="1" dirty="0" smtClean="0"/>
              <a:t>Why would this be beneficial?</a:t>
            </a:r>
          </a:p>
          <a:p>
            <a:pPr lvl="2"/>
            <a:r>
              <a:rPr lang="en-US" dirty="0" smtClean="0"/>
              <a:t>Educate them, convert to Islam and train them as soldiers. </a:t>
            </a:r>
          </a:p>
          <a:p>
            <a:pPr lvl="2"/>
            <a:r>
              <a:rPr lang="en-US" dirty="0" smtClean="0"/>
              <a:t>Janissaries- soldiers trained to be loyal to the sultan only.</a:t>
            </a:r>
          </a:p>
          <a:p>
            <a:pPr lvl="3"/>
            <a:r>
              <a:rPr lang="en-US" dirty="0" smtClean="0"/>
              <a:t>Do we have anything like this today?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49" y="4765576"/>
            <a:ext cx="3229364" cy="21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Widescreen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Part I- The Ottomans</vt:lpstr>
      <vt:lpstr>Let’s back it up…</vt:lpstr>
      <vt:lpstr>Map Time</vt:lpstr>
      <vt:lpstr>Osman</vt:lpstr>
      <vt:lpstr>Expansion</vt:lpstr>
      <vt:lpstr>More Ottoman Expansion!</vt:lpstr>
      <vt:lpstr>Suleyman the Lawgiver (1520)  (Loving the names yet?)</vt:lpstr>
      <vt:lpstr>Structured Social Organization</vt:lpstr>
      <vt:lpstr>Janissaries</vt:lpstr>
      <vt:lpstr>Islamic Law states that…</vt:lpstr>
      <vt:lpstr>Cultural Flowering</vt:lpstr>
      <vt:lpstr>Decline of the Empire</vt:lpstr>
      <vt:lpstr>Part II- The Mughals- Bell Work</vt:lpstr>
      <vt:lpstr>Mughals- Bell Work  Day #2</vt:lpstr>
      <vt:lpstr>Today: What you need to know</vt:lpstr>
      <vt:lpstr>Turks Invade</vt:lpstr>
      <vt:lpstr>Babur </vt:lpstr>
      <vt:lpstr>Akbar’s Rule</vt:lpstr>
      <vt:lpstr>More Cultural Flowering</vt:lpstr>
      <vt:lpstr>Mughal Art and Literature</vt:lpstr>
      <vt:lpstr>Akbar’s Successors</vt:lpstr>
      <vt:lpstr>Religious Conflict</vt:lpstr>
      <vt:lpstr>Shah Jahan</vt:lpstr>
      <vt:lpstr>After Shah</vt:lpstr>
      <vt:lpstr>Weakening Empire</vt:lpstr>
      <vt:lpstr>Decline of the Empire</vt:lpstr>
      <vt:lpstr>Decline Continued</vt:lpstr>
      <vt:lpstr>Exit Ticket</vt:lpstr>
      <vt:lpstr>Homework = Culture Collage</vt:lpstr>
      <vt:lpstr>My collage!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I- The Ottomans</dc:title>
  <dc:creator>OLIVIA THATCHER</dc:creator>
  <cp:lastModifiedBy>OLIVIA THATCHER</cp:lastModifiedBy>
  <cp:revision>1</cp:revision>
  <dcterms:created xsi:type="dcterms:W3CDTF">2016-10-12T14:13:58Z</dcterms:created>
  <dcterms:modified xsi:type="dcterms:W3CDTF">2016-10-12T14:14:06Z</dcterms:modified>
</cp:coreProperties>
</file>