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8" d="100"/>
          <a:sy n="68" d="100"/>
        </p:scale>
        <p:origin x="6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9/15/2016</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366658">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340552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CB64A"/>
                </a:solidFill>
              </a:rPr>
              <a:pPr/>
              <a:t>9/15/2016</a:t>
            </a:fld>
            <a:endParaRPr lang="en-US" dirty="0">
              <a:solidFill>
                <a:srgbClr val="8CB64A"/>
              </a:solidFill>
            </a:endParaRPr>
          </a:p>
        </p:txBody>
      </p:sp>
      <p:sp>
        <p:nvSpPr>
          <p:cNvPr id="5" name="Footer Placeholder 4"/>
          <p:cNvSpPr>
            <a:spLocks noGrp="1"/>
          </p:cNvSpPr>
          <p:nvPr>
            <p:ph type="ftr" sz="quarter" idx="11"/>
          </p:nvPr>
        </p:nvSpPr>
        <p:spPr/>
        <p:txBody>
          <a:bodyPr/>
          <a:lstStyle/>
          <a:p>
            <a:endParaRPr lang="en-US" dirty="0">
              <a:solidFill>
                <a:srgbClr val="8CB6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12276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9/15/2016</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8CB64A"/>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22669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pPr>
              <a:defRPr/>
            </a:pPr>
            <a:endParaRPr lang="en-US">
              <a:solidFill>
                <a:srgbClr val="8CB64A"/>
              </a:solidFill>
            </a:endParaRPr>
          </a:p>
        </p:txBody>
      </p:sp>
      <p:sp>
        <p:nvSpPr>
          <p:cNvPr id="6" name="Slide Number Placeholder 5"/>
          <p:cNvSpPr>
            <a:spLocks noGrp="1"/>
          </p:cNvSpPr>
          <p:nvPr>
            <p:ph type="sldNum" sz="quarter" idx="11"/>
          </p:nvPr>
        </p:nvSpPr>
        <p:spPr>
          <a:xfrm>
            <a:off x="8737600" y="6243638"/>
            <a:ext cx="2844800" cy="457200"/>
          </a:xfrm>
        </p:spPr>
        <p:txBody>
          <a:bodyPr/>
          <a:lstStyle>
            <a:lvl1pPr>
              <a:defRPr/>
            </a:lvl1pPr>
          </a:lstStyle>
          <a:p>
            <a:pPr>
              <a:defRPr/>
            </a:pPr>
            <a:fld id="{F5122091-45E8-4E08-B168-9A3515F3E767}" type="slidenum">
              <a:rPr lang="en-US">
                <a:solidFill>
                  <a:srgbClr val="8CB64A"/>
                </a:solidFill>
              </a:rPr>
              <a:pPr>
                <a:defRPr/>
              </a:pPr>
              <a:t>‹#›</a:t>
            </a:fld>
            <a:endParaRPr lang="en-US">
              <a:solidFill>
                <a:srgbClr val="8CB64A"/>
              </a:solidFill>
            </a:endParaRPr>
          </a:p>
        </p:txBody>
      </p:sp>
      <p:sp>
        <p:nvSpPr>
          <p:cNvPr id="7" name="Date Placeholder 6"/>
          <p:cNvSpPr>
            <a:spLocks noGrp="1"/>
          </p:cNvSpPr>
          <p:nvPr>
            <p:ph type="dt" sz="half" idx="12"/>
          </p:nvPr>
        </p:nvSpPr>
        <p:spPr>
          <a:xfrm>
            <a:off x="609600" y="6248400"/>
            <a:ext cx="2844800" cy="457200"/>
          </a:xfrm>
        </p:spPr>
        <p:txBody>
          <a:bodyPr/>
          <a:lstStyle>
            <a:lvl1pPr>
              <a:defRPr/>
            </a:lvl1pPr>
          </a:lstStyle>
          <a:p>
            <a:pPr>
              <a:defRPr/>
            </a:pPr>
            <a:endParaRPr lang="en-US">
              <a:solidFill>
                <a:srgbClr val="8CB64A"/>
              </a:solidFill>
            </a:endParaRPr>
          </a:p>
        </p:txBody>
      </p:sp>
    </p:spTree>
    <p:extLst>
      <p:ext uri="{BB962C8B-B14F-4D97-AF65-F5344CB8AC3E}">
        <p14:creationId xmlns:p14="http://schemas.microsoft.com/office/powerpoint/2010/main" val="4647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CB64A"/>
                </a:solidFill>
              </a:rPr>
              <a:pPr/>
              <a:t>9/15/2016</a:t>
            </a:fld>
            <a:endParaRPr lang="en-US" dirty="0">
              <a:solidFill>
                <a:srgbClr val="8CB64A"/>
              </a:solidFill>
            </a:endParaRPr>
          </a:p>
        </p:txBody>
      </p:sp>
      <p:sp>
        <p:nvSpPr>
          <p:cNvPr id="5" name="Footer Placeholder 4"/>
          <p:cNvSpPr>
            <a:spLocks noGrp="1"/>
          </p:cNvSpPr>
          <p:nvPr>
            <p:ph type="ftr" sz="quarter" idx="11"/>
          </p:nvPr>
        </p:nvSpPr>
        <p:spPr/>
        <p:txBody>
          <a:bodyPr/>
          <a:lstStyle/>
          <a:p>
            <a:endParaRPr lang="en-US" dirty="0">
              <a:solidFill>
                <a:srgbClr val="8CB64A"/>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98674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9/15/2016</a:t>
            </a:fld>
            <a:endParaRPr lang="en-US" dirty="0">
              <a:solidFill>
                <a:srgbClr val="366658">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366658">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183869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CB64A"/>
                </a:solidFill>
              </a:rPr>
              <a:pPr/>
              <a:t>9/15/2016</a:t>
            </a:fld>
            <a:endParaRPr lang="en-US" dirty="0">
              <a:solidFill>
                <a:srgbClr val="8CB64A"/>
              </a:solidFill>
            </a:endParaRPr>
          </a:p>
        </p:txBody>
      </p:sp>
      <p:sp>
        <p:nvSpPr>
          <p:cNvPr id="6" name="Footer Placeholder 5"/>
          <p:cNvSpPr>
            <a:spLocks noGrp="1"/>
          </p:cNvSpPr>
          <p:nvPr>
            <p:ph type="ftr" sz="quarter" idx="11"/>
          </p:nvPr>
        </p:nvSpPr>
        <p:spPr/>
        <p:txBody>
          <a:bodyPr/>
          <a:lstStyle/>
          <a:p>
            <a:endParaRPr lang="en-US" dirty="0">
              <a:solidFill>
                <a:srgbClr val="8CB64A"/>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08878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8CB64A"/>
                </a:solidFill>
              </a:rPr>
              <a:pPr/>
              <a:t>9/15/2016</a:t>
            </a:fld>
            <a:endParaRPr lang="en-US" dirty="0">
              <a:solidFill>
                <a:srgbClr val="8CB64A"/>
              </a:solidFill>
            </a:endParaRPr>
          </a:p>
        </p:txBody>
      </p:sp>
      <p:sp>
        <p:nvSpPr>
          <p:cNvPr id="8" name="Footer Placeholder 7"/>
          <p:cNvSpPr>
            <a:spLocks noGrp="1"/>
          </p:cNvSpPr>
          <p:nvPr>
            <p:ph type="ftr" sz="quarter" idx="11"/>
          </p:nvPr>
        </p:nvSpPr>
        <p:spPr/>
        <p:txBody>
          <a:bodyPr/>
          <a:lstStyle/>
          <a:p>
            <a:endParaRPr lang="en-US" dirty="0">
              <a:solidFill>
                <a:srgbClr val="8CB64A"/>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98284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8CB64A"/>
                </a:solidFill>
              </a:rPr>
              <a:pPr/>
              <a:t>9/15/2016</a:t>
            </a:fld>
            <a:endParaRPr lang="en-US" dirty="0">
              <a:solidFill>
                <a:srgbClr val="8CB64A"/>
              </a:solidFill>
            </a:endParaRPr>
          </a:p>
        </p:txBody>
      </p:sp>
      <p:sp>
        <p:nvSpPr>
          <p:cNvPr id="4" name="Footer Placeholder 3"/>
          <p:cNvSpPr>
            <a:spLocks noGrp="1"/>
          </p:cNvSpPr>
          <p:nvPr>
            <p:ph type="ftr" sz="quarter" idx="11"/>
          </p:nvPr>
        </p:nvSpPr>
        <p:spPr/>
        <p:txBody>
          <a:bodyPr/>
          <a:lstStyle/>
          <a:p>
            <a:endParaRPr lang="en-US" dirty="0">
              <a:solidFill>
                <a:srgbClr val="8CB64A"/>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8207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8CB64A"/>
                </a:solidFill>
              </a:rPr>
              <a:pPr/>
              <a:t>9/15/2016</a:t>
            </a:fld>
            <a:endParaRPr lang="en-US" dirty="0">
              <a:solidFill>
                <a:srgbClr val="8CB64A"/>
              </a:solidFill>
            </a:endParaRPr>
          </a:p>
        </p:txBody>
      </p:sp>
      <p:sp>
        <p:nvSpPr>
          <p:cNvPr id="3" name="Footer Placeholder 2"/>
          <p:cNvSpPr>
            <a:spLocks noGrp="1"/>
          </p:cNvSpPr>
          <p:nvPr>
            <p:ph type="ftr" sz="quarter" idx="11"/>
          </p:nvPr>
        </p:nvSpPr>
        <p:spPr/>
        <p:txBody>
          <a:bodyPr/>
          <a:lstStyle/>
          <a:p>
            <a:endParaRPr lang="en-US" dirty="0">
              <a:solidFill>
                <a:srgbClr val="8CB64A"/>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15227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366658">
                    <a:lumMod val="75000"/>
                    <a:lumOff val="25000"/>
                  </a:srgbClr>
                </a:solidFill>
              </a:rPr>
              <a:pPr/>
              <a:t>9/15/2016</a:t>
            </a:fld>
            <a:endParaRPr lang="en-US" dirty="0">
              <a:solidFill>
                <a:srgbClr val="366658">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366658">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366658">
                    <a:lumMod val="75000"/>
                    <a:lumOff val="25000"/>
                  </a:srgbClr>
                </a:solidFill>
              </a:rPr>
              <a:pPr/>
              <a:t>‹#›</a:t>
            </a:fld>
            <a:endParaRPr lang="en-US" dirty="0">
              <a:solidFill>
                <a:srgbClr val="366658">
                  <a:lumMod val="75000"/>
                  <a:lumOff val="25000"/>
                </a:srgbClr>
              </a:solidFill>
            </a:endParaRPr>
          </a:p>
        </p:txBody>
      </p:sp>
    </p:spTree>
    <p:extLst>
      <p:ext uri="{BB962C8B-B14F-4D97-AF65-F5344CB8AC3E}">
        <p14:creationId xmlns:p14="http://schemas.microsoft.com/office/powerpoint/2010/main" val="210267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CB64A"/>
                </a:solidFill>
              </a:rPr>
              <a:pPr/>
              <a:t>9/15/2016</a:t>
            </a:fld>
            <a:endParaRPr lang="en-US" dirty="0">
              <a:solidFill>
                <a:srgbClr val="8CB64A"/>
              </a:solidFill>
            </a:endParaRPr>
          </a:p>
        </p:txBody>
      </p:sp>
      <p:sp>
        <p:nvSpPr>
          <p:cNvPr id="6" name="Footer Placeholder 5"/>
          <p:cNvSpPr>
            <a:spLocks noGrp="1"/>
          </p:cNvSpPr>
          <p:nvPr>
            <p:ph type="ftr" sz="quarter" idx="11"/>
          </p:nvPr>
        </p:nvSpPr>
        <p:spPr/>
        <p:txBody>
          <a:bodyPr/>
          <a:lstStyle/>
          <a:p>
            <a:endParaRPr lang="en-US" dirty="0">
              <a:solidFill>
                <a:srgbClr val="8CB64A"/>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CB64A"/>
                </a:solidFill>
              </a:rPr>
              <a:pPr/>
              <a:t>‹#›</a:t>
            </a:fld>
            <a:endParaRPr lang="en-US" dirty="0">
              <a:solidFill>
                <a:srgbClr val="8CB64A"/>
              </a:solidFill>
            </a:endParaRPr>
          </a:p>
        </p:txBody>
      </p:sp>
    </p:spTree>
    <p:extLst>
      <p:ext uri="{BB962C8B-B14F-4D97-AF65-F5344CB8AC3E}">
        <p14:creationId xmlns:p14="http://schemas.microsoft.com/office/powerpoint/2010/main" val="245572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B61BEF0D-F0BB-DE4B-95CE-6DB70DBA9567}" type="datetimeFigureOut">
              <a:rPr lang="en-US" dirty="0">
                <a:solidFill>
                  <a:srgbClr val="8CB64A"/>
                </a:solidFill>
              </a:rPr>
              <a:pPr defTabSz="457200"/>
              <a:t>9/15/2016</a:t>
            </a:fld>
            <a:endParaRPr lang="en-US" dirty="0">
              <a:solidFill>
                <a:srgbClr val="8CB64A"/>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a:endParaRPr lang="en-US" dirty="0">
              <a:solidFill>
                <a:srgbClr val="8CB64A"/>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D57F1E4F-1CFF-5643-939E-217C01CDF565}" type="slidenum">
              <a:rPr lang="en-US" dirty="0">
                <a:solidFill>
                  <a:srgbClr val="8CB64A"/>
                </a:solidFill>
              </a:rPr>
              <a:pPr defTabSz="457200"/>
              <a:t>‹#›</a:t>
            </a:fld>
            <a:endParaRPr lang="en-US" dirty="0">
              <a:solidFill>
                <a:srgbClr val="8CB64A"/>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647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standards 1.1 and 1.2</a:t>
            </a:r>
            <a:endParaRPr lang="en-US" dirty="0"/>
          </a:p>
        </p:txBody>
      </p:sp>
      <p:sp>
        <p:nvSpPr>
          <p:cNvPr id="3" name="Content Placeholder 2"/>
          <p:cNvSpPr>
            <a:spLocks noGrp="1"/>
          </p:cNvSpPr>
          <p:nvPr>
            <p:ph idx="1"/>
          </p:nvPr>
        </p:nvSpPr>
        <p:spPr/>
        <p:txBody>
          <a:bodyPr>
            <a:normAutofit/>
          </a:bodyPr>
          <a:lstStyle/>
          <a:p>
            <a:r>
              <a:rPr lang="en-US" dirty="0"/>
              <a:t>MWH-1.1 Describe the diffusion of people and goods between Europe, Asia, and Africa during the fourteenth and fifteenth centuries to show the networks of economic interdependence and cultural </a:t>
            </a:r>
            <a:r>
              <a:rPr lang="en-US" dirty="0" smtClean="0"/>
              <a:t>interactions</a:t>
            </a:r>
          </a:p>
          <a:p>
            <a:r>
              <a:rPr lang="en-US" dirty="0"/>
              <a:t>MWH-1.2 Explain the impact of the Crusades and the Renaissance on European exploration, including the significance of humanism, the revival of learning, and the transfer of knowledge about sailing and ancient philosophy from the Arabs to the </a:t>
            </a:r>
            <a:r>
              <a:rPr lang="en-US" dirty="0" smtClean="0"/>
              <a:t>Europeans</a:t>
            </a:r>
          </a:p>
          <a:p>
            <a:endParaRPr lang="en-US" dirty="0" smtClean="0"/>
          </a:p>
          <a:p>
            <a:endParaRPr lang="en-US" dirty="0"/>
          </a:p>
        </p:txBody>
      </p:sp>
    </p:spTree>
    <p:extLst>
      <p:ext uri="{BB962C8B-B14F-4D97-AF65-F5344CB8AC3E}">
        <p14:creationId xmlns:p14="http://schemas.microsoft.com/office/powerpoint/2010/main" val="313936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Sources of the plague</a:t>
            </a:r>
            <a:endParaRPr lang="en-US" dirty="0"/>
          </a:p>
        </p:txBody>
      </p:sp>
      <p:sp>
        <p:nvSpPr>
          <p:cNvPr id="3" name="Content Placeholder 2"/>
          <p:cNvSpPr>
            <a:spLocks noGrp="1"/>
          </p:cNvSpPr>
          <p:nvPr>
            <p:ph idx="1"/>
          </p:nvPr>
        </p:nvSpPr>
        <p:spPr/>
        <p:txBody>
          <a:bodyPr>
            <a:normAutofit lnSpcReduction="10000"/>
          </a:bodyPr>
          <a:lstStyle/>
          <a:p>
            <a:r>
              <a:rPr lang="en-US" sz="3200" dirty="0"/>
              <a:t>Epidemic terrifies and rips apart society</a:t>
            </a:r>
          </a:p>
          <a:p>
            <a:pPr>
              <a:buNone/>
            </a:pPr>
            <a:r>
              <a:rPr lang="en-US" sz="3200" dirty="0"/>
              <a:t>“This scourge had implanted so great a terror in the hearts of men and women that brothers abandoned brother, uncles their nephews, sisters their brothers, and in many cases wives deserted their husbands.  But even worse,…fathers and mothers refused to nurse and assist their own children</a:t>
            </a:r>
            <a:r>
              <a:rPr lang="en-US" sz="3200" dirty="0" smtClean="0"/>
              <a:t>.” – Giovanni Boccaccio The Decameron</a:t>
            </a:r>
            <a:endParaRPr lang="en-US" sz="3200" dirty="0"/>
          </a:p>
          <a:p>
            <a:endParaRPr lang="en-US" dirty="0"/>
          </a:p>
        </p:txBody>
      </p:sp>
    </p:spTree>
    <p:extLst>
      <p:ext uri="{BB962C8B-B14F-4D97-AF65-F5344CB8AC3E}">
        <p14:creationId xmlns:p14="http://schemas.microsoft.com/office/powerpoint/2010/main" val="208601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457201"/>
            <a:ext cx="8229600" cy="1139825"/>
          </a:xfrm>
        </p:spPr>
        <p:txBody>
          <a:bodyPr/>
          <a:lstStyle/>
          <a:p>
            <a:pPr marL="320040" indent="-320040">
              <a:buClr>
                <a:schemeClr val="accent6">
                  <a:lumMod val="75000"/>
                </a:schemeClr>
              </a:buClr>
              <a:defRPr/>
            </a:pPr>
            <a:r>
              <a:rPr lang="en-US" dirty="0" smtClean="0"/>
              <a:t>Why is this happening?</a:t>
            </a:r>
            <a:endParaRPr lang="en-US" dirty="0"/>
          </a:p>
        </p:txBody>
      </p:sp>
      <p:sp>
        <p:nvSpPr>
          <p:cNvPr id="41987" name="Rectangle 3"/>
          <p:cNvSpPr>
            <a:spLocks noGrp="1" noChangeArrowheads="1"/>
          </p:cNvSpPr>
          <p:nvPr>
            <p:ph type="body" sz="half" idx="1"/>
          </p:nvPr>
        </p:nvSpPr>
        <p:spPr>
          <a:xfrm>
            <a:off x="128456" y="1905396"/>
            <a:ext cx="6043744" cy="4266803"/>
          </a:xfrm>
        </p:spPr>
        <p:txBody>
          <a:bodyPr/>
          <a:lstStyle/>
          <a:p>
            <a:pPr eaLnBrk="1" hangingPunct="1">
              <a:lnSpc>
                <a:spcPct val="90000"/>
              </a:lnSpc>
            </a:pPr>
            <a:r>
              <a:rPr lang="en-US" sz="2400" dirty="0"/>
              <a:t>Vapors from earthquakes?</a:t>
            </a:r>
          </a:p>
          <a:p>
            <a:pPr eaLnBrk="1" hangingPunct="1">
              <a:lnSpc>
                <a:spcPct val="90000"/>
              </a:lnSpc>
            </a:pPr>
            <a:r>
              <a:rPr lang="en-US" sz="2400" dirty="0"/>
              <a:t>Alignment of planets and stars?</a:t>
            </a:r>
          </a:p>
          <a:p>
            <a:pPr eaLnBrk="1" hangingPunct="1">
              <a:lnSpc>
                <a:spcPct val="90000"/>
              </a:lnSpc>
            </a:pPr>
            <a:r>
              <a:rPr lang="en-US" sz="2400" dirty="0"/>
              <a:t>Divine punishment for sins?</a:t>
            </a:r>
          </a:p>
          <a:p>
            <a:pPr eaLnBrk="1" hangingPunct="1">
              <a:lnSpc>
                <a:spcPct val="90000"/>
              </a:lnSpc>
            </a:pPr>
            <a:r>
              <a:rPr lang="en-US" sz="2400" dirty="0"/>
              <a:t>Poisoned by the Jews?</a:t>
            </a:r>
          </a:p>
        </p:txBody>
      </p:sp>
      <p:pic>
        <p:nvPicPr>
          <p:cNvPr id="7" name="Content Placeholder 6" descr="Holbein-death.png"/>
          <p:cNvPicPr>
            <a:picLocks noGrp="1" noChangeAspect="1"/>
          </p:cNvPicPr>
          <p:nvPr>
            <p:ph sz="half" idx="2"/>
          </p:nvPr>
        </p:nvPicPr>
        <p:blipFill>
          <a:blip r:embed="rId2" cstate="print"/>
          <a:srcRect/>
          <a:stretch>
            <a:fillRect/>
          </a:stretch>
        </p:blipFill>
        <p:spPr>
          <a:xfrm>
            <a:off x="4648200" y="1683245"/>
            <a:ext cx="6614160" cy="4753239"/>
          </a:xfrm>
        </p:spPr>
      </p:pic>
      <p:sp>
        <p:nvSpPr>
          <p:cNvPr id="2" name="TextBox 1"/>
          <p:cNvSpPr txBox="1"/>
          <p:nvPr/>
        </p:nvSpPr>
        <p:spPr>
          <a:xfrm>
            <a:off x="1844040" y="716280"/>
            <a:ext cx="6492240" cy="707886"/>
          </a:xfrm>
          <a:prstGeom prst="rect">
            <a:avLst/>
          </a:prstGeom>
          <a:noFill/>
        </p:spPr>
        <p:txBody>
          <a:bodyPr wrap="square" rtlCol="0">
            <a:spAutoFit/>
          </a:bodyPr>
          <a:lstStyle/>
          <a:p>
            <a:r>
              <a:rPr lang="en-US" sz="4000" dirty="0" smtClean="0"/>
              <a:t>Why is this happening to us???</a:t>
            </a:r>
            <a:endParaRPr lang="en-US" sz="4000" dirty="0"/>
          </a:p>
        </p:txBody>
      </p:sp>
    </p:spTree>
    <p:extLst>
      <p:ext uri="{BB962C8B-B14F-4D97-AF65-F5344CB8AC3E}">
        <p14:creationId xmlns:p14="http://schemas.microsoft.com/office/powerpoint/2010/main" val="1105322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1987">
                                            <p:txEl>
                                              <p:pRg st="1" end="1"/>
                                            </p:txEl>
                                          </p:spTgt>
                                        </p:tgtEl>
                                        <p:attrNameLst>
                                          <p:attrName>style.visibility</p:attrName>
                                        </p:attrNameLst>
                                      </p:cBhvr>
                                      <p:to>
                                        <p:strVal val="visible"/>
                                      </p:to>
                                    </p:set>
                                    <p:animEffect transition="in" filter="box(in)">
                                      <p:cBhvr>
                                        <p:cTn id="16" dur="500"/>
                                        <p:tgtEl>
                                          <p:spTgt spid="419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box(in)">
                                      <p:cBhvr>
                                        <p:cTn id="21" dur="500"/>
                                        <p:tgtEl>
                                          <p:spTgt spid="4198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1987">
                                            <p:txEl>
                                              <p:pRg st="3" end="3"/>
                                            </p:txEl>
                                          </p:spTgt>
                                        </p:tgtEl>
                                        <p:attrNameLst>
                                          <p:attrName>style.visibility</p:attrName>
                                        </p:attrNameLst>
                                      </p:cBhvr>
                                      <p:to>
                                        <p:strVal val="visible"/>
                                      </p:to>
                                    </p:set>
                                    <p:animEffect transition="in" filter="box(in)">
                                      <p:cBhvr>
                                        <p:cTn id="26"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marL="320040" indent="-320040">
              <a:buClr>
                <a:schemeClr val="accent6">
                  <a:lumMod val="75000"/>
                </a:schemeClr>
              </a:buClr>
              <a:defRPr/>
            </a:pPr>
            <a:r>
              <a:rPr lang="en-US" dirty="0"/>
              <a:t>Impact of Plague on Jews </a:t>
            </a:r>
          </a:p>
        </p:txBody>
      </p:sp>
      <p:sp>
        <p:nvSpPr>
          <p:cNvPr id="25603" name="Rectangle 3"/>
          <p:cNvSpPr>
            <a:spLocks noGrp="1" noChangeArrowheads="1"/>
          </p:cNvSpPr>
          <p:nvPr>
            <p:ph type="body" sz="half" idx="1"/>
          </p:nvPr>
        </p:nvSpPr>
        <p:spPr/>
        <p:txBody>
          <a:bodyPr>
            <a:normAutofit lnSpcReduction="10000"/>
          </a:bodyPr>
          <a:lstStyle/>
          <a:p>
            <a:pPr marL="0" indent="0" eaLnBrk="1" hangingPunct="1">
              <a:buNone/>
            </a:pPr>
            <a:r>
              <a:rPr lang="en-US" sz="2400" u="sng" dirty="0" smtClean="0"/>
              <a:t>Impact on Jews in Europe</a:t>
            </a:r>
          </a:p>
          <a:p>
            <a:pPr eaLnBrk="1" hangingPunct="1"/>
            <a:r>
              <a:rPr lang="en-US" sz="2400" dirty="0" smtClean="0"/>
              <a:t>Became </a:t>
            </a:r>
            <a:r>
              <a:rPr lang="en-US" sz="2400" dirty="0"/>
              <a:t>scapegoats</a:t>
            </a:r>
          </a:p>
          <a:p>
            <a:pPr eaLnBrk="1" hangingPunct="1"/>
            <a:r>
              <a:rPr lang="en-US" sz="2400" dirty="0"/>
              <a:t>Accused of poisoning the town wells</a:t>
            </a:r>
          </a:p>
          <a:p>
            <a:pPr eaLnBrk="1" hangingPunct="1"/>
            <a:r>
              <a:rPr lang="en-US" sz="2400" dirty="0"/>
              <a:t>Persecuted in Spain</a:t>
            </a:r>
          </a:p>
          <a:p>
            <a:pPr eaLnBrk="1" hangingPunct="1"/>
            <a:r>
              <a:rPr lang="en-US" sz="2400" dirty="0"/>
              <a:t>Worst in Germany (Holy Roman Empire)</a:t>
            </a:r>
          </a:p>
          <a:p>
            <a:pPr lvl="1" eaLnBrk="1" hangingPunct="1"/>
            <a:r>
              <a:rPr lang="en-US" sz="2400" dirty="0"/>
              <a:t>60 Jewish communities in Germany wiped out</a:t>
            </a:r>
          </a:p>
          <a:p>
            <a:pPr lvl="1" eaLnBrk="1" hangingPunct="1"/>
            <a:r>
              <a:rPr lang="en-US" sz="2400" dirty="0"/>
              <a:t>Many fled to Poland b/c king provided them protection</a:t>
            </a:r>
          </a:p>
        </p:txBody>
      </p:sp>
      <p:pic>
        <p:nvPicPr>
          <p:cNvPr id="5" name="Content Placeholder 4" descr="788px-Burning_Jews.jpg"/>
          <p:cNvPicPr>
            <a:picLocks noGrp="1" noChangeAspect="1"/>
          </p:cNvPicPr>
          <p:nvPr>
            <p:ph sz="half" idx="2"/>
          </p:nvPr>
        </p:nvPicPr>
        <p:blipFill>
          <a:blip r:embed="rId2" cstate="print"/>
          <a:srcRect/>
          <a:stretch>
            <a:fillRect/>
          </a:stretch>
        </p:blipFill>
        <p:spPr>
          <a:xfrm>
            <a:off x="6096000" y="1689417"/>
            <a:ext cx="5713224" cy="4352291"/>
          </a:xfrm>
        </p:spPr>
      </p:pic>
    </p:spTree>
    <p:extLst>
      <p:ext uri="{BB962C8B-B14F-4D97-AF65-F5344CB8AC3E}">
        <p14:creationId xmlns:p14="http://schemas.microsoft.com/office/powerpoint/2010/main" val="37765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in)">
                                      <p:cBhvr>
                                        <p:cTn id="12" dur="500"/>
                                        <p:tgtEl>
                                          <p:spTgt spid="25603">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box(in)">
                                      <p:cBhvr>
                                        <p:cTn id="21" dur="500"/>
                                        <p:tgtEl>
                                          <p:spTgt spid="2560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5603">
                                            <p:txEl>
                                              <p:pRg st="3" end="3"/>
                                            </p:txEl>
                                          </p:spTgt>
                                        </p:tgtEl>
                                        <p:attrNameLst>
                                          <p:attrName>style.visibility</p:attrName>
                                        </p:attrNameLst>
                                      </p:cBhvr>
                                      <p:to>
                                        <p:strVal val="visible"/>
                                      </p:to>
                                    </p:set>
                                    <p:animEffect transition="in" filter="box(in)">
                                      <p:cBhvr>
                                        <p:cTn id="26" dur="500"/>
                                        <p:tgtEl>
                                          <p:spTgt spid="2560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Effect transition="in" filter="box(in)">
                                      <p:cBhvr>
                                        <p:cTn id="31" dur="500"/>
                                        <p:tgtEl>
                                          <p:spTgt spid="25603">
                                            <p:txEl>
                                              <p:pRg st="4" end="4"/>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5603">
                                            <p:txEl>
                                              <p:pRg st="5" end="5"/>
                                            </p:txEl>
                                          </p:spTgt>
                                        </p:tgtEl>
                                        <p:attrNameLst>
                                          <p:attrName>style.visibility</p:attrName>
                                        </p:attrNameLst>
                                      </p:cBhvr>
                                      <p:to>
                                        <p:strVal val="visible"/>
                                      </p:to>
                                    </p:set>
                                    <p:animEffect transition="in" filter="box(in)">
                                      <p:cBhvr>
                                        <p:cTn id="34" dur="500"/>
                                        <p:tgtEl>
                                          <p:spTgt spid="25603">
                                            <p:txEl>
                                              <p:pRg st="5" end="5"/>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ox(in)">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1" y="457200"/>
            <a:ext cx="6512511" cy="1143000"/>
          </a:xfrm>
        </p:spPr>
        <p:txBody>
          <a:bodyPr/>
          <a:lstStyle/>
          <a:p>
            <a:pPr marL="320040" indent="-320040">
              <a:buClr>
                <a:schemeClr val="accent6">
                  <a:lumMod val="75000"/>
                </a:schemeClr>
              </a:buClr>
              <a:defRPr/>
            </a:pPr>
            <a:r>
              <a:rPr lang="en-US" dirty="0"/>
              <a:t>Effects of the Plague</a:t>
            </a:r>
          </a:p>
        </p:txBody>
      </p:sp>
      <p:sp>
        <p:nvSpPr>
          <p:cNvPr id="24579" name="Rectangle 3"/>
          <p:cNvSpPr>
            <a:spLocks noGrp="1" noChangeArrowheads="1"/>
          </p:cNvSpPr>
          <p:nvPr>
            <p:ph sz="quarter" idx="4294967295"/>
          </p:nvPr>
        </p:nvSpPr>
        <p:spPr>
          <a:xfrm>
            <a:off x="426720" y="1752600"/>
            <a:ext cx="5745480" cy="4770438"/>
          </a:xfrm>
          <a:prstGeom prst="rect">
            <a:avLst/>
          </a:prstGeom>
        </p:spPr>
        <p:txBody>
          <a:bodyPr/>
          <a:lstStyle/>
          <a:p>
            <a:pPr eaLnBrk="1" hangingPunct="1"/>
            <a:endParaRPr lang="en-US" sz="2400" dirty="0" smtClean="0"/>
          </a:p>
          <a:p>
            <a:pPr eaLnBrk="1" hangingPunct="1"/>
            <a:r>
              <a:rPr lang="en-US" sz="2400" dirty="0" smtClean="0"/>
              <a:t>Town </a:t>
            </a:r>
            <a:r>
              <a:rPr lang="en-US" sz="2400" dirty="0"/>
              <a:t>populations fall</a:t>
            </a:r>
          </a:p>
          <a:p>
            <a:pPr eaLnBrk="1" hangingPunct="1"/>
            <a:r>
              <a:rPr lang="en-US" sz="2400" dirty="0"/>
              <a:t>Trade declines</a:t>
            </a:r>
          </a:p>
          <a:p>
            <a:pPr eaLnBrk="1" hangingPunct="1"/>
            <a:r>
              <a:rPr lang="en-US" sz="2400" dirty="0"/>
              <a:t>Prices rise</a:t>
            </a:r>
          </a:p>
          <a:p>
            <a:pPr eaLnBrk="1" hangingPunct="1"/>
            <a:r>
              <a:rPr lang="en-US" sz="2400" dirty="0"/>
              <a:t>Some serfs leave manors for paying work (decline of the manorial system)</a:t>
            </a:r>
          </a:p>
          <a:p>
            <a:pPr eaLnBrk="1" hangingPunct="1"/>
            <a:r>
              <a:rPr lang="en-US" sz="2400" dirty="0"/>
              <a:t>Many Jews blamed and killed</a:t>
            </a:r>
          </a:p>
        </p:txBody>
      </p:sp>
      <p:pic>
        <p:nvPicPr>
          <p:cNvPr id="4" name="Picture 3" descr="black_deathbrueghel.jpg"/>
          <p:cNvPicPr>
            <a:picLocks noChangeAspect="1"/>
          </p:cNvPicPr>
          <p:nvPr/>
        </p:nvPicPr>
        <p:blipFill>
          <a:blip r:embed="rId2" cstate="print"/>
          <a:srcRect/>
          <a:stretch>
            <a:fillRect/>
          </a:stretch>
        </p:blipFill>
        <p:spPr bwMode="auto">
          <a:xfrm>
            <a:off x="5971222" y="2179320"/>
            <a:ext cx="5916040" cy="4206240"/>
          </a:xfrm>
          <a:prstGeom prst="rect">
            <a:avLst/>
          </a:prstGeom>
          <a:noFill/>
          <a:ln w="9525">
            <a:noFill/>
            <a:miter lim="800000"/>
            <a:headEnd/>
            <a:tailEnd/>
          </a:ln>
        </p:spPr>
      </p:pic>
    </p:spTree>
    <p:extLst>
      <p:ext uri="{BB962C8B-B14F-4D97-AF65-F5344CB8AC3E}">
        <p14:creationId xmlns:p14="http://schemas.microsoft.com/office/powerpoint/2010/main" val="400605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ox(in)">
                                      <p:cBhvr>
                                        <p:cTn id="7" dur="500"/>
                                        <p:tgtEl>
                                          <p:spTgt spid="24579">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4579">
                                            <p:txEl>
                                              <p:pRg st="2" end="2"/>
                                            </p:txEl>
                                          </p:spTgt>
                                        </p:tgtEl>
                                        <p:attrNameLst>
                                          <p:attrName>style.visibility</p:attrName>
                                        </p:attrNameLst>
                                      </p:cBhvr>
                                      <p:to>
                                        <p:strVal val="visible"/>
                                      </p:to>
                                    </p:set>
                                    <p:animEffect transition="in" filter="box(in)">
                                      <p:cBhvr>
                                        <p:cTn id="16" dur="500"/>
                                        <p:tgtEl>
                                          <p:spTgt spid="245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Effect transition="in" filter="box(in)">
                                      <p:cBhvr>
                                        <p:cTn id="21" dur="500"/>
                                        <p:tgtEl>
                                          <p:spTgt spid="2457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4579">
                                            <p:txEl>
                                              <p:pRg st="4" end="4"/>
                                            </p:txEl>
                                          </p:spTgt>
                                        </p:tgtEl>
                                        <p:attrNameLst>
                                          <p:attrName>style.visibility</p:attrName>
                                        </p:attrNameLst>
                                      </p:cBhvr>
                                      <p:to>
                                        <p:strVal val="visible"/>
                                      </p:to>
                                    </p:set>
                                    <p:animEffect transition="in" filter="box(in)">
                                      <p:cBhvr>
                                        <p:cTn id="26" dur="500"/>
                                        <p:tgtEl>
                                          <p:spTgt spid="2457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Effect transition="in" filter="box(in)">
                                      <p:cBhvr>
                                        <p:cTn id="31"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marL="320040" indent="-320040">
              <a:buClr>
                <a:schemeClr val="accent6">
                  <a:lumMod val="75000"/>
                </a:schemeClr>
              </a:buClr>
              <a:defRPr/>
            </a:pPr>
            <a:r>
              <a:rPr lang="en-US" sz="3800" dirty="0"/>
              <a:t>How did the plague affect the Church?</a:t>
            </a:r>
          </a:p>
        </p:txBody>
      </p:sp>
      <p:sp>
        <p:nvSpPr>
          <p:cNvPr id="39939" name="Rectangle 3"/>
          <p:cNvSpPr>
            <a:spLocks noGrp="1" noChangeArrowheads="1"/>
          </p:cNvSpPr>
          <p:nvPr>
            <p:ph type="body" sz="half" idx="1"/>
          </p:nvPr>
        </p:nvSpPr>
        <p:spPr>
          <a:xfrm>
            <a:off x="2095500" y="5526157"/>
            <a:ext cx="8001000" cy="1331843"/>
          </a:xfrm>
        </p:spPr>
        <p:txBody>
          <a:bodyPr/>
          <a:lstStyle/>
          <a:p>
            <a:pPr eaLnBrk="1" hangingPunct="1"/>
            <a:r>
              <a:rPr lang="en-US" sz="2400" dirty="0"/>
              <a:t>When prayer and penance failed to stop the plague, the Church lost prestige.</a:t>
            </a:r>
          </a:p>
        </p:txBody>
      </p:sp>
      <p:pic>
        <p:nvPicPr>
          <p:cNvPr id="6" name="Content Placeholder 5" descr="3900310450_2bbb39e2e8.jpg"/>
          <p:cNvPicPr>
            <a:picLocks noGrp="1" noChangeAspect="1"/>
          </p:cNvPicPr>
          <p:nvPr>
            <p:ph sz="half" idx="2"/>
          </p:nvPr>
        </p:nvPicPr>
        <p:blipFill>
          <a:blip r:embed="rId2" cstate="print"/>
          <a:srcRect/>
          <a:stretch>
            <a:fillRect/>
          </a:stretch>
        </p:blipFill>
        <p:spPr>
          <a:xfrm>
            <a:off x="1905000" y="666134"/>
            <a:ext cx="7543800" cy="5024773"/>
          </a:xfrm>
        </p:spPr>
      </p:pic>
    </p:spTree>
    <p:extLst>
      <p:ext uri="{BB962C8B-B14F-4D97-AF65-F5344CB8AC3E}">
        <p14:creationId xmlns:p14="http://schemas.microsoft.com/office/powerpoint/2010/main" val="260193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in)">
                                      <p:cBhvr>
                                        <p:cTn id="7" dur="500"/>
                                        <p:tgtEl>
                                          <p:spTgt spid="39939">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Standards</a:t>
            </a:r>
            <a:endParaRPr lang="en-US" dirty="0"/>
          </a:p>
        </p:txBody>
      </p:sp>
      <p:sp>
        <p:nvSpPr>
          <p:cNvPr id="3" name="Content Placeholder 2"/>
          <p:cNvSpPr>
            <a:spLocks noGrp="1"/>
          </p:cNvSpPr>
          <p:nvPr>
            <p:ph idx="1"/>
          </p:nvPr>
        </p:nvSpPr>
        <p:spPr/>
        <p:txBody>
          <a:bodyPr/>
          <a:lstStyle/>
          <a:p>
            <a:r>
              <a:rPr lang="en-US" dirty="0"/>
              <a:t>MWH-1.4 Evaluate the impact of the collapse of European feudal institutions and the spread of towns on the transmission of goods, people, and ideas in Europe.</a:t>
            </a:r>
          </a:p>
          <a:p>
            <a:r>
              <a:rPr lang="en-US" dirty="0"/>
              <a:t>MWH-1.5 Explain how the development of banks in Europe influenced the transfer of goods throughout Europe. </a:t>
            </a:r>
          </a:p>
          <a:p>
            <a:r>
              <a:rPr lang="en-US" dirty="0"/>
              <a:t>MWH -2.3 Explain the competition between European kingdoms for space and resources, including the Hundred Years’ War between France and England, the rise of the Holy Roman Empire in Central Europe, and the response to Islam on the Iberian Peninsula.</a:t>
            </a:r>
          </a:p>
          <a:p>
            <a:r>
              <a:rPr lang="en-US" dirty="0"/>
              <a:t>MWH-3.2 Evaluate the impact of religious dissent on the development of European kingdoms during the sixteenth century, including the warfare between peasants and feudal lords in German principalities, the conflict between the nobility of the Holy Roman Empire and the Hapsburg emperors, the creation of the Church of England, and the dynastic and religious competition in France.</a:t>
            </a:r>
          </a:p>
          <a:p>
            <a:endParaRPr lang="en-US" dirty="0"/>
          </a:p>
        </p:txBody>
      </p:sp>
    </p:spTree>
    <p:extLst>
      <p:ext uri="{BB962C8B-B14F-4D97-AF65-F5344CB8AC3E}">
        <p14:creationId xmlns:p14="http://schemas.microsoft.com/office/powerpoint/2010/main" val="362723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 in Unit II</a:t>
            </a:r>
            <a:endParaRPr lang="en-US" dirty="0"/>
          </a:p>
        </p:txBody>
      </p:sp>
      <p:sp>
        <p:nvSpPr>
          <p:cNvPr id="3" name="Content Placeholder 2"/>
          <p:cNvSpPr>
            <a:spLocks noGrp="1"/>
          </p:cNvSpPr>
          <p:nvPr>
            <p:ph idx="1"/>
          </p:nvPr>
        </p:nvSpPr>
        <p:spPr>
          <a:xfrm>
            <a:off x="581192" y="2180496"/>
            <a:ext cx="11029615" cy="4464144"/>
          </a:xfrm>
        </p:spPr>
        <p:txBody>
          <a:bodyPr numCol="2">
            <a:normAutofit fontScale="25000" lnSpcReduction="20000"/>
          </a:bodyPr>
          <a:lstStyle/>
          <a:p>
            <a:endParaRPr lang="en-US" sz="3500" dirty="0"/>
          </a:p>
          <a:p>
            <a:r>
              <a:rPr lang="en-US" sz="5600" dirty="0"/>
              <a:t>What factors led to the collapse of feudalism?</a:t>
            </a:r>
          </a:p>
          <a:p>
            <a:r>
              <a:rPr lang="en-US" sz="5600" dirty="0"/>
              <a:t>What was the role of a guild in medieval towns?</a:t>
            </a:r>
          </a:p>
          <a:p>
            <a:r>
              <a:rPr lang="en-US" sz="5600" dirty="0"/>
              <a:t>What are the effects of the growth of towns on European authority</a:t>
            </a:r>
            <a:r>
              <a:rPr lang="en-US" sz="5600" dirty="0" smtClean="0"/>
              <a:t>?</a:t>
            </a:r>
            <a:endParaRPr lang="en-US" sz="5600" dirty="0"/>
          </a:p>
          <a:p>
            <a:r>
              <a:rPr lang="en-US" sz="5600" dirty="0"/>
              <a:t>How did the Commercial Revolution influence the transfer of goods throughout Europe?</a:t>
            </a:r>
          </a:p>
          <a:p>
            <a:r>
              <a:rPr lang="en-US" sz="5600" dirty="0"/>
              <a:t>How did trade and finance change the period from 1000-1500</a:t>
            </a:r>
            <a:r>
              <a:rPr lang="en-US" sz="5600" dirty="0" smtClean="0"/>
              <a:t>?</a:t>
            </a:r>
          </a:p>
          <a:p>
            <a:r>
              <a:rPr lang="en-US" sz="5600" dirty="0"/>
              <a:t>What role did the Renaissance play in launching an age of exploration</a:t>
            </a:r>
            <a:r>
              <a:rPr lang="en-US" sz="5600" dirty="0" smtClean="0"/>
              <a:t>?</a:t>
            </a:r>
          </a:p>
          <a:p>
            <a:r>
              <a:rPr lang="en-US" sz="5600" dirty="0"/>
              <a:t>What were the causes of the Hundred Years’ War?</a:t>
            </a:r>
          </a:p>
          <a:p>
            <a:r>
              <a:rPr lang="en-US" sz="5600" dirty="0"/>
              <a:t>How did the Hundred Years’ War change warfare in Europe?</a:t>
            </a:r>
          </a:p>
          <a:p>
            <a:r>
              <a:rPr lang="en-US" sz="5600" dirty="0"/>
              <a:t>What impact did Joan of Arc have on the Hundred Years’ War</a:t>
            </a:r>
            <a:r>
              <a:rPr lang="en-US" sz="5600" dirty="0" smtClean="0"/>
              <a:t>?</a:t>
            </a:r>
          </a:p>
          <a:p>
            <a:r>
              <a:rPr lang="en-US" sz="5600" dirty="0"/>
              <a:t>What were the historical and religious issues that sparked the Reformation?</a:t>
            </a:r>
          </a:p>
          <a:p>
            <a:r>
              <a:rPr lang="en-US" sz="5600" dirty="0"/>
              <a:t>What was Martin Luther’s role in the movement to reform the Catholic Church?</a:t>
            </a:r>
          </a:p>
          <a:p>
            <a:r>
              <a:rPr lang="en-US" sz="5600" dirty="0"/>
              <a:t>How did Protestantism spread to England?</a:t>
            </a:r>
          </a:p>
          <a:p>
            <a:r>
              <a:rPr lang="en-US" sz="5600" dirty="0"/>
              <a:t>What is Calvinism?</a:t>
            </a:r>
          </a:p>
          <a:p>
            <a:endParaRPr lang="en-US" sz="5600" dirty="0"/>
          </a:p>
          <a:p>
            <a:r>
              <a:rPr lang="en-US" sz="5600" dirty="0"/>
              <a:t>What led to the St. Bartholomew’s Day Massacre, and what did it achieve?</a:t>
            </a:r>
          </a:p>
          <a:p>
            <a:r>
              <a:rPr lang="en-US" sz="5600" dirty="0"/>
              <a:t>What was the Edict of Nantes?</a:t>
            </a:r>
          </a:p>
          <a:p>
            <a:r>
              <a:rPr lang="en-US" sz="5600" dirty="0"/>
              <a:t>How did Henry VIII’s marriages and divorces cause religious turmoil in England?</a:t>
            </a:r>
          </a:p>
          <a:p>
            <a:r>
              <a:rPr lang="en-US" sz="5600" dirty="0"/>
              <a:t>After the death of Henry VIII, what changes did Mary I make?  </a:t>
            </a:r>
          </a:p>
          <a:p>
            <a:r>
              <a:rPr lang="en-US" sz="5600" dirty="0"/>
              <a:t>How did Elizabeth I restore Protestantism and bring peace to England?</a:t>
            </a:r>
          </a:p>
          <a:p>
            <a:endParaRPr lang="en-US" dirty="0"/>
          </a:p>
          <a:p>
            <a:endParaRPr lang="en-US" dirty="0"/>
          </a:p>
        </p:txBody>
      </p:sp>
    </p:spTree>
    <p:extLst>
      <p:ext uri="{BB962C8B-B14F-4D97-AF65-F5344CB8AC3E}">
        <p14:creationId xmlns:p14="http://schemas.microsoft.com/office/powerpoint/2010/main" val="2203074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vocabulary- unit ii</a:t>
            </a:r>
            <a:endParaRPr lang="en-US" dirty="0"/>
          </a:p>
        </p:txBody>
      </p:sp>
      <p:sp>
        <p:nvSpPr>
          <p:cNvPr id="3" name="Content Placeholder 2"/>
          <p:cNvSpPr>
            <a:spLocks noGrp="1"/>
          </p:cNvSpPr>
          <p:nvPr>
            <p:ph idx="1"/>
          </p:nvPr>
        </p:nvSpPr>
        <p:spPr/>
        <p:txBody>
          <a:bodyPr numCol="3">
            <a:normAutofit fontScale="85000" lnSpcReduction="10000"/>
          </a:bodyPr>
          <a:lstStyle/>
          <a:p>
            <a:r>
              <a:rPr lang="en-US" dirty="0"/>
              <a:t>German Peasants’ Revolt</a:t>
            </a:r>
          </a:p>
          <a:p>
            <a:r>
              <a:rPr lang="en-US" dirty="0"/>
              <a:t>Peace of Augsburg</a:t>
            </a:r>
          </a:p>
          <a:p>
            <a:r>
              <a:rPr lang="en-US" dirty="0"/>
              <a:t>Henry VIII</a:t>
            </a:r>
          </a:p>
          <a:p>
            <a:r>
              <a:rPr lang="en-US" dirty="0"/>
              <a:t>French Huguenots</a:t>
            </a:r>
          </a:p>
          <a:p>
            <a:r>
              <a:rPr lang="en-US" dirty="0"/>
              <a:t>St. Bartholomew’s Day Massacre</a:t>
            </a:r>
          </a:p>
          <a:p>
            <a:r>
              <a:rPr lang="en-US" dirty="0"/>
              <a:t>Edict of Nantes</a:t>
            </a:r>
          </a:p>
          <a:p>
            <a:r>
              <a:rPr lang="en-US" dirty="0"/>
              <a:t>Mary Tudor</a:t>
            </a:r>
          </a:p>
          <a:p>
            <a:r>
              <a:rPr lang="en-US" dirty="0"/>
              <a:t>Elizabeth I</a:t>
            </a:r>
          </a:p>
          <a:p>
            <a:r>
              <a:rPr lang="en-US" dirty="0"/>
              <a:t>Anglican </a:t>
            </a:r>
            <a:r>
              <a:rPr lang="en-US" dirty="0" smtClean="0"/>
              <a:t>Church  </a:t>
            </a:r>
          </a:p>
          <a:p>
            <a:r>
              <a:rPr lang="en-US" dirty="0" smtClean="0"/>
              <a:t>Protestant </a:t>
            </a:r>
            <a:r>
              <a:rPr lang="en-US" dirty="0"/>
              <a:t>Reformation</a:t>
            </a:r>
          </a:p>
          <a:p>
            <a:r>
              <a:rPr lang="en-US" dirty="0"/>
              <a:t>Lutheran</a:t>
            </a:r>
          </a:p>
          <a:p>
            <a:r>
              <a:rPr lang="en-US" dirty="0"/>
              <a:t>Protestant</a:t>
            </a:r>
          </a:p>
          <a:p>
            <a:r>
              <a:rPr lang="en-US" dirty="0"/>
              <a:t>Anglican</a:t>
            </a:r>
          </a:p>
          <a:p>
            <a:r>
              <a:rPr lang="en-US" dirty="0"/>
              <a:t>predestination</a:t>
            </a:r>
          </a:p>
          <a:p>
            <a:r>
              <a:rPr lang="en-US" dirty="0"/>
              <a:t>Calvinism</a:t>
            </a:r>
          </a:p>
          <a:p>
            <a:r>
              <a:rPr lang="en-US" dirty="0"/>
              <a:t>Presbyterianism</a:t>
            </a:r>
          </a:p>
          <a:p>
            <a:r>
              <a:rPr lang="en-US" dirty="0"/>
              <a:t>Anabaptist</a:t>
            </a:r>
          </a:p>
          <a:p>
            <a:r>
              <a:rPr lang="en-US" dirty="0"/>
              <a:t>Catholic Reformation</a:t>
            </a:r>
          </a:p>
          <a:p>
            <a:r>
              <a:rPr lang="en-US" dirty="0"/>
              <a:t>Council of </a:t>
            </a:r>
            <a:r>
              <a:rPr lang="en-US" dirty="0" smtClean="0"/>
              <a:t>Trent</a:t>
            </a:r>
          </a:p>
          <a:p>
            <a:r>
              <a:rPr lang="en-US" dirty="0"/>
              <a:t>Hundred Years War</a:t>
            </a:r>
          </a:p>
          <a:p>
            <a:r>
              <a:rPr lang="en-US" dirty="0"/>
              <a:t>Joan of Arc</a:t>
            </a:r>
          </a:p>
          <a:p>
            <a:r>
              <a:rPr lang="en-US" dirty="0"/>
              <a:t>longbow</a:t>
            </a:r>
          </a:p>
          <a:p>
            <a:r>
              <a:rPr lang="en-US" dirty="0"/>
              <a:t>cannons</a:t>
            </a:r>
          </a:p>
          <a:p>
            <a:r>
              <a:rPr lang="en-US" dirty="0"/>
              <a:t>Commercial </a:t>
            </a:r>
            <a:r>
              <a:rPr lang="en-US" dirty="0" smtClean="0"/>
              <a:t>Revolution</a:t>
            </a:r>
            <a:endParaRPr lang="en-US" dirty="0"/>
          </a:p>
          <a:p>
            <a:r>
              <a:rPr lang="en-US" dirty="0"/>
              <a:t>letter of credit</a:t>
            </a:r>
          </a:p>
          <a:p>
            <a:r>
              <a:rPr lang="en-US" dirty="0"/>
              <a:t>usury</a:t>
            </a:r>
          </a:p>
          <a:p>
            <a:r>
              <a:rPr lang="en-US" dirty="0"/>
              <a:t>merchant</a:t>
            </a:r>
          </a:p>
          <a:p>
            <a:r>
              <a:rPr lang="en-US" dirty="0"/>
              <a:t>banker</a:t>
            </a:r>
          </a:p>
          <a:p>
            <a:r>
              <a:rPr lang="en-US" dirty="0" smtClean="0"/>
              <a:t>Burgher</a:t>
            </a:r>
          </a:p>
          <a:p>
            <a:r>
              <a:rPr lang="en-US" dirty="0"/>
              <a:t>humanism</a:t>
            </a:r>
          </a:p>
          <a:p>
            <a:r>
              <a:rPr lang="en-US" dirty="0"/>
              <a:t>Renaissance</a:t>
            </a:r>
          </a:p>
          <a:p>
            <a:endParaRPr lang="en-US" dirty="0"/>
          </a:p>
        </p:txBody>
      </p:sp>
    </p:spTree>
    <p:extLst>
      <p:ext uri="{BB962C8B-B14F-4D97-AF65-F5344CB8AC3E}">
        <p14:creationId xmlns:p14="http://schemas.microsoft.com/office/powerpoint/2010/main" val="1423368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European Renaissance and Reformation</a:t>
            </a:r>
            <a:br>
              <a:rPr lang="en-US" dirty="0" smtClean="0"/>
            </a:br>
            <a:r>
              <a:rPr lang="en-US" dirty="0" smtClean="0"/>
              <a:t>Chapter 17</a:t>
            </a:r>
            <a:endParaRPr lang="en-US" dirty="0"/>
          </a:p>
        </p:txBody>
      </p:sp>
      <p:sp>
        <p:nvSpPr>
          <p:cNvPr id="3" name="Content Placeholder 2"/>
          <p:cNvSpPr>
            <a:spLocks noGrp="1"/>
          </p:cNvSpPr>
          <p:nvPr>
            <p:ph idx="1"/>
          </p:nvPr>
        </p:nvSpPr>
        <p:spPr/>
        <p:txBody>
          <a:bodyPr/>
          <a:lstStyle/>
          <a:p>
            <a:pPr marL="0" indent="0">
              <a:buNone/>
            </a:pPr>
            <a:r>
              <a:rPr lang="en-US" sz="2800" dirty="0" smtClean="0"/>
              <a:t>Topics:</a:t>
            </a:r>
          </a:p>
          <a:p>
            <a:r>
              <a:rPr lang="en-US" sz="2800" dirty="0" smtClean="0"/>
              <a:t>The Plague and impacts on the Renaissance- 1347</a:t>
            </a:r>
          </a:p>
          <a:p>
            <a:r>
              <a:rPr lang="en-US" sz="2800" dirty="0" smtClean="0"/>
              <a:t>The Italian Renaissance 1300-1600</a:t>
            </a:r>
          </a:p>
          <a:p>
            <a:r>
              <a:rPr lang="en-US" sz="2800" dirty="0" smtClean="0"/>
              <a:t>The Hundred Years War and the fall of the Feudal System ca. 1337- 1453</a:t>
            </a:r>
          </a:p>
          <a:p>
            <a:r>
              <a:rPr lang="en-US" sz="2800" dirty="0" smtClean="0"/>
              <a:t>The Northern Renaissance 1450</a:t>
            </a:r>
          </a:p>
          <a:p>
            <a:r>
              <a:rPr lang="en-US" sz="2800" dirty="0" smtClean="0"/>
              <a:t>The Protestant Reformation 1577</a:t>
            </a:r>
          </a:p>
          <a:p>
            <a:endParaRPr lang="en-US" dirty="0" smtClean="0"/>
          </a:p>
          <a:p>
            <a:endParaRPr lang="en-US" dirty="0"/>
          </a:p>
        </p:txBody>
      </p:sp>
    </p:spTree>
    <p:extLst>
      <p:ext uri="{BB962C8B-B14F-4D97-AF65-F5344CB8AC3E}">
        <p14:creationId xmlns:p14="http://schemas.microsoft.com/office/powerpoint/2010/main" val="2659783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Middle Ages</a:t>
            </a:r>
            <a:endParaRPr lang="en-US" dirty="0"/>
          </a:p>
        </p:txBody>
      </p:sp>
      <p:sp>
        <p:nvSpPr>
          <p:cNvPr id="3" name="Content Placeholder 2"/>
          <p:cNvSpPr>
            <a:spLocks noGrp="1"/>
          </p:cNvSpPr>
          <p:nvPr>
            <p:ph idx="1"/>
          </p:nvPr>
        </p:nvSpPr>
        <p:spPr/>
        <p:txBody>
          <a:bodyPr>
            <a:normAutofit/>
          </a:bodyPr>
          <a:lstStyle/>
          <a:p>
            <a:r>
              <a:rPr lang="en-US" sz="3200" dirty="0" smtClean="0"/>
              <a:t>What were some items/goods transferred by trade during the Middle Ages?</a:t>
            </a:r>
            <a:endParaRPr lang="en-US" sz="3200" dirty="0"/>
          </a:p>
        </p:txBody>
      </p:sp>
    </p:spTree>
    <p:extLst>
      <p:ext uri="{BB962C8B-B14F-4D97-AF65-F5344CB8AC3E}">
        <p14:creationId xmlns:p14="http://schemas.microsoft.com/office/powerpoint/2010/main" val="4901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Plague!</a:t>
            </a:r>
            <a:endParaRPr lang="en-US" dirty="0"/>
          </a:p>
        </p:txBody>
      </p:sp>
      <p:sp>
        <p:nvSpPr>
          <p:cNvPr id="3" name="Content Placeholder 2"/>
          <p:cNvSpPr>
            <a:spLocks noGrp="1"/>
          </p:cNvSpPr>
          <p:nvPr>
            <p:ph idx="1"/>
          </p:nvPr>
        </p:nvSpPr>
        <p:spPr>
          <a:xfrm>
            <a:off x="581192" y="2180496"/>
            <a:ext cx="4527521" cy="3678303"/>
          </a:xfrm>
        </p:spPr>
        <p:txBody>
          <a:bodyPr>
            <a:noAutofit/>
          </a:bodyPr>
          <a:lstStyle/>
          <a:p>
            <a:r>
              <a:rPr lang="en-US" sz="3200" dirty="0" smtClean="0"/>
              <a:t>Known as the Black Death</a:t>
            </a:r>
          </a:p>
          <a:p>
            <a:r>
              <a:rPr lang="en-US" sz="3200" dirty="0" smtClean="0"/>
              <a:t>One-third of the population of Europe died (20-25 million)</a:t>
            </a:r>
          </a:p>
          <a:p>
            <a:r>
              <a:rPr lang="en-US" sz="3200" dirty="0" smtClean="0"/>
              <a:t>4 million died in SW Asia</a:t>
            </a:r>
          </a:p>
          <a:p>
            <a:r>
              <a:rPr lang="en-US" sz="3200" dirty="0" smtClean="0"/>
              <a:t>35 million in China!</a:t>
            </a:r>
            <a:endParaRPr lang="en-US" sz="3200" dirty="0"/>
          </a:p>
        </p:txBody>
      </p:sp>
      <p:pic>
        <p:nvPicPr>
          <p:cNvPr id="4" name="Picture 4" descr="plagueStruckAmerica"/>
          <p:cNvPicPr>
            <a:picLocks noChangeAspect="1" noChangeArrowheads="1"/>
          </p:cNvPicPr>
          <p:nvPr/>
        </p:nvPicPr>
        <p:blipFill>
          <a:blip r:embed="rId2" cstate="print"/>
          <a:srcRect/>
          <a:stretch>
            <a:fillRect/>
          </a:stretch>
        </p:blipFill>
        <p:spPr>
          <a:xfrm>
            <a:off x="6775174" y="2180496"/>
            <a:ext cx="4038600" cy="4200525"/>
          </a:xfrm>
          <a:prstGeom prst="rect">
            <a:avLst/>
          </a:prstGeom>
          <a:noFill/>
        </p:spPr>
      </p:pic>
    </p:spTree>
    <p:extLst>
      <p:ext uri="{BB962C8B-B14F-4D97-AF65-F5344CB8AC3E}">
        <p14:creationId xmlns:p14="http://schemas.microsoft.com/office/powerpoint/2010/main" val="171955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a:xfrm>
            <a:off x="581193" y="2180496"/>
            <a:ext cx="6840687" cy="3678303"/>
          </a:xfrm>
        </p:spPr>
        <p:txBody>
          <a:bodyPr/>
          <a:lstStyle/>
          <a:p>
            <a:r>
              <a:rPr lang="en-US" sz="3200" dirty="0"/>
              <a:t>Where did the plague begin and how did it spread?</a:t>
            </a:r>
          </a:p>
          <a:p>
            <a:r>
              <a:rPr lang="en-US" sz="3200" dirty="0"/>
              <a:t>Began in Asia and spread through trade</a:t>
            </a:r>
          </a:p>
          <a:p>
            <a:r>
              <a:rPr lang="en-US" sz="3200" dirty="0"/>
              <a:t>Rats and fleas</a:t>
            </a:r>
          </a:p>
          <a:p>
            <a:endParaRPr lang="en-US" dirty="0"/>
          </a:p>
        </p:txBody>
      </p:sp>
      <p:pic>
        <p:nvPicPr>
          <p:cNvPr id="4" name="Picture 3" descr="Blackdeath2.gif"/>
          <p:cNvPicPr>
            <a:picLocks noChangeAspect="1"/>
          </p:cNvPicPr>
          <p:nvPr/>
        </p:nvPicPr>
        <p:blipFill>
          <a:blip r:embed="rId2" cstate="print"/>
          <a:srcRect/>
          <a:stretch>
            <a:fillRect/>
          </a:stretch>
        </p:blipFill>
        <p:spPr bwMode="auto">
          <a:xfrm>
            <a:off x="7774388" y="2180496"/>
            <a:ext cx="4286250" cy="4019550"/>
          </a:xfrm>
          <a:prstGeom prst="rect">
            <a:avLst/>
          </a:prstGeom>
          <a:noFill/>
          <a:ln w="9525">
            <a:noFill/>
            <a:miter lim="800000"/>
            <a:headEnd/>
            <a:tailEnd/>
          </a:ln>
        </p:spPr>
      </p:pic>
    </p:spTree>
    <p:extLst>
      <p:ext uri="{BB962C8B-B14F-4D97-AF65-F5344CB8AC3E}">
        <p14:creationId xmlns:p14="http://schemas.microsoft.com/office/powerpoint/2010/main" val="42531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Plague</a:t>
            </a:r>
            <a:endParaRPr lang="en-US" dirty="0"/>
          </a:p>
        </p:txBody>
      </p:sp>
      <p:sp>
        <p:nvSpPr>
          <p:cNvPr id="3" name="Content Placeholder 2"/>
          <p:cNvSpPr>
            <a:spLocks noGrp="1"/>
          </p:cNvSpPr>
          <p:nvPr>
            <p:ph idx="1"/>
          </p:nvPr>
        </p:nvSpPr>
        <p:spPr>
          <a:xfrm>
            <a:off x="581193" y="2180496"/>
            <a:ext cx="6063448" cy="4448904"/>
          </a:xfrm>
        </p:spPr>
        <p:txBody>
          <a:bodyPr/>
          <a:lstStyle/>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Painful swellings called buboes in the lymph nodes (armpit &amp; groin</a:t>
            </a:r>
            <a:r>
              <a:rPr lang="en-US" sz="2800" dirty="0" smtClean="0">
                <a:solidFill>
                  <a:schemeClr val="tx1">
                    <a:lumMod val="75000"/>
                    <a:lumOff val="25000"/>
                  </a:schemeClr>
                </a:solidFill>
              </a:rPr>
              <a:t>)</a:t>
            </a:r>
          </a:p>
          <a:p>
            <a:pPr marL="365760" indent="-256032">
              <a:lnSpc>
                <a:spcPct val="80000"/>
              </a:lnSpc>
              <a:spcAft>
                <a:spcPts val="0"/>
              </a:spcAft>
              <a:buClr>
                <a:schemeClr val="accent6">
                  <a:lumMod val="75000"/>
                </a:schemeClr>
              </a:buClr>
              <a:buFont typeface="Wingdings 3"/>
              <a:buChar char=""/>
              <a:defRPr/>
            </a:pPr>
            <a:endParaRPr lang="en-US" sz="2800" dirty="0">
              <a:solidFill>
                <a:schemeClr val="tx1">
                  <a:lumMod val="75000"/>
                  <a:lumOff val="25000"/>
                </a:schemeClr>
              </a:solidFill>
            </a:endParaRP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Purplish or black spots on </a:t>
            </a:r>
            <a:r>
              <a:rPr lang="en-US" sz="2800" dirty="0" smtClean="0">
                <a:solidFill>
                  <a:schemeClr val="tx1">
                    <a:lumMod val="75000"/>
                    <a:lumOff val="25000"/>
                  </a:schemeClr>
                </a:solidFill>
              </a:rPr>
              <a:t>skin</a:t>
            </a:r>
          </a:p>
          <a:p>
            <a:pPr marL="365760" indent="-256032">
              <a:lnSpc>
                <a:spcPct val="80000"/>
              </a:lnSpc>
              <a:spcAft>
                <a:spcPts val="0"/>
              </a:spcAft>
              <a:buClr>
                <a:schemeClr val="accent6">
                  <a:lumMod val="75000"/>
                </a:schemeClr>
              </a:buClr>
              <a:buFont typeface="Wingdings 3"/>
              <a:buChar char=""/>
              <a:defRPr/>
            </a:pPr>
            <a:endParaRPr lang="en-US" sz="2800" dirty="0">
              <a:solidFill>
                <a:schemeClr val="tx1">
                  <a:lumMod val="75000"/>
                  <a:lumOff val="25000"/>
                </a:schemeClr>
              </a:solidFill>
            </a:endParaRPr>
          </a:p>
          <a:p>
            <a:pPr marL="365760" indent="-256032">
              <a:lnSpc>
                <a:spcPct val="80000"/>
              </a:lnSpc>
              <a:spcAft>
                <a:spcPts val="0"/>
              </a:spcAft>
              <a:buClr>
                <a:schemeClr val="accent6">
                  <a:lumMod val="75000"/>
                </a:schemeClr>
              </a:buClr>
              <a:buFont typeface="Wingdings 3"/>
              <a:buChar char=""/>
              <a:defRPr/>
            </a:pPr>
            <a:r>
              <a:rPr lang="en-US" sz="2800" dirty="0">
                <a:solidFill>
                  <a:schemeClr val="tx1">
                    <a:lumMod val="75000"/>
                    <a:lumOff val="25000"/>
                  </a:schemeClr>
                </a:solidFill>
              </a:rPr>
              <a:t>Extremely high fever, chills, delirium, and in most cases death</a:t>
            </a:r>
          </a:p>
          <a:p>
            <a:endParaRPr lang="en-US" dirty="0"/>
          </a:p>
        </p:txBody>
      </p:sp>
      <p:pic>
        <p:nvPicPr>
          <p:cNvPr id="4" name="Content Placeholder 5" descr="black_death.jpg"/>
          <p:cNvPicPr>
            <a:picLocks noChangeAspect="1"/>
          </p:cNvPicPr>
          <p:nvPr/>
        </p:nvPicPr>
        <p:blipFill>
          <a:blip r:embed="rId2" cstate="print"/>
          <a:srcRect/>
          <a:stretch>
            <a:fillRect/>
          </a:stretch>
        </p:blipFill>
        <p:spPr>
          <a:xfrm>
            <a:off x="7616687" y="819247"/>
            <a:ext cx="4267200" cy="3200400"/>
          </a:xfrm>
          <a:prstGeom prst="rect">
            <a:avLst/>
          </a:prstGeom>
        </p:spPr>
      </p:pic>
      <p:pic>
        <p:nvPicPr>
          <p:cNvPr id="5" name="Picture 4" descr="4463181.jpg"/>
          <p:cNvPicPr>
            <a:picLocks noChangeAspect="1"/>
          </p:cNvPicPr>
          <p:nvPr/>
        </p:nvPicPr>
        <p:blipFill>
          <a:blip r:embed="rId3" cstate="print"/>
          <a:srcRect/>
          <a:stretch>
            <a:fillRect/>
          </a:stretch>
        </p:blipFill>
        <p:spPr bwMode="auto">
          <a:xfrm>
            <a:off x="6977269" y="4068763"/>
            <a:ext cx="3840163" cy="2789237"/>
          </a:xfrm>
          <a:prstGeom prst="rect">
            <a:avLst/>
          </a:prstGeom>
          <a:noFill/>
          <a:ln w="9525">
            <a:noFill/>
            <a:miter lim="800000"/>
            <a:headEnd/>
            <a:tailEnd/>
          </a:ln>
        </p:spPr>
      </p:pic>
    </p:spTree>
    <p:extLst>
      <p:ext uri="{BB962C8B-B14F-4D97-AF65-F5344CB8AC3E}">
        <p14:creationId xmlns:p14="http://schemas.microsoft.com/office/powerpoint/2010/main" val="34831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Gill Sans MT</vt:lpstr>
      <vt:lpstr>Wingdings 2</vt:lpstr>
      <vt:lpstr>Wingdings 3</vt:lpstr>
      <vt:lpstr>Dividend</vt:lpstr>
      <vt:lpstr>Reviewing standards 1.1 and 1.2</vt:lpstr>
      <vt:lpstr>New Standards</vt:lpstr>
      <vt:lpstr>Essential Questions in Unit II</vt:lpstr>
      <vt:lpstr>New  vocabulary- unit ii</vt:lpstr>
      <vt:lpstr>European Renaissance and Reformation Chapter 17</vt:lpstr>
      <vt:lpstr>Review of Middle Ages</vt:lpstr>
      <vt:lpstr>The Plague!</vt:lpstr>
      <vt:lpstr>Origins?</vt:lpstr>
      <vt:lpstr>The Plague</vt:lpstr>
      <vt:lpstr>Primary Sources of the plague</vt:lpstr>
      <vt:lpstr>Why is this happening?</vt:lpstr>
      <vt:lpstr>Impact of Plague on Jews </vt:lpstr>
      <vt:lpstr>Effects of the Plague</vt:lpstr>
      <vt:lpstr>How did the plague affect the Church?</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standards 1.1 and 1.2</dc:title>
  <dc:creator>OLIVIA THATCHER</dc:creator>
  <cp:lastModifiedBy>OLIVIA THATCHER</cp:lastModifiedBy>
  <cp:revision>1</cp:revision>
  <dcterms:created xsi:type="dcterms:W3CDTF">2016-09-15T12:17:31Z</dcterms:created>
  <dcterms:modified xsi:type="dcterms:W3CDTF">2016-09-15T12:17:40Z</dcterms:modified>
</cp:coreProperties>
</file>