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36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D2FFCFC3-D3C5-48B3-84BC-3E5881470058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3BD8686C-BC97-4674-AB2E-1006DF42D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BF953BDB-4E45-4C32-A3E6-836B252E3357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885AAAD3-F6E3-447A-AF01-CB44A518E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AAAD3-F6E3-447A-AF01-CB44A518E35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FF3-A5CB-4706-AB08-320D131076D8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1C833AA-E03D-42B4-A440-E376E90601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FF3-A5CB-4706-AB08-320D131076D8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33AA-E03D-42B4-A440-E376E9060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1C833AA-E03D-42B4-A440-E376E90601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FF3-A5CB-4706-AB08-320D131076D8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FF3-A5CB-4706-AB08-320D131076D8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1C833AA-E03D-42B4-A440-E376E90601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FF3-A5CB-4706-AB08-320D131076D8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1C833AA-E03D-42B4-A440-E376E90601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8938FF3-A5CB-4706-AB08-320D131076D8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33AA-E03D-42B4-A440-E376E90601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FF3-A5CB-4706-AB08-320D131076D8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1C833AA-E03D-42B4-A440-E376E90601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FF3-A5CB-4706-AB08-320D131076D8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1C833AA-E03D-42B4-A440-E376E9060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FF3-A5CB-4706-AB08-320D131076D8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C833AA-E03D-42B4-A440-E376E9060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1C833AA-E03D-42B4-A440-E376E90601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FF3-A5CB-4706-AB08-320D131076D8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1C833AA-E03D-42B4-A440-E376E90601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8938FF3-A5CB-4706-AB08-320D131076D8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8938FF3-A5CB-4706-AB08-320D131076D8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1C833AA-E03D-42B4-A440-E376E90601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ouis-L%C3%A9opold_Boilly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upload.wikimedia.org/wikipedia/commons/4/40/Napoleon_in_His_Study.jpg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Revolution Brings Reform and Terror</a:t>
            </a:r>
            <a:endParaRPr lang="en-US" dirty="0"/>
          </a:p>
        </p:txBody>
      </p:sp>
      <p:pic>
        <p:nvPicPr>
          <p:cNvPr id="4" name="Picture 3" descr="terr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519" y="2371724"/>
            <a:ext cx="3805881" cy="4494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Today</a:t>
            </a:r>
            <a:endParaRPr lang="en-US" dirty="0"/>
          </a:p>
        </p:txBody>
      </p:sp>
      <p:pic>
        <p:nvPicPr>
          <p:cNvPr id="5" name="Content Placeholder 4" descr="left v right win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133600"/>
            <a:ext cx="4017293" cy="294397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We use the terms </a:t>
            </a:r>
            <a:r>
              <a:rPr lang="en-US" b="1" dirty="0" smtClean="0"/>
              <a:t>left</a:t>
            </a:r>
            <a:r>
              <a:rPr lang="en-US" dirty="0" smtClean="0"/>
              <a:t>, </a:t>
            </a:r>
            <a:r>
              <a:rPr lang="en-US" b="1" dirty="0" smtClean="0"/>
              <a:t>right</a:t>
            </a:r>
            <a:r>
              <a:rPr lang="en-US" dirty="0" smtClean="0"/>
              <a:t>, and </a:t>
            </a:r>
            <a:r>
              <a:rPr lang="en-US" b="1" dirty="0" smtClean="0"/>
              <a:t>center </a:t>
            </a:r>
            <a:r>
              <a:rPr lang="en-US" dirty="0" smtClean="0"/>
              <a:t>to describe people’s politics today</a:t>
            </a:r>
          </a:p>
          <a:p>
            <a:endParaRPr lang="en-US" dirty="0" smtClean="0"/>
          </a:p>
          <a:p>
            <a:r>
              <a:rPr lang="en-US" dirty="0" smtClean="0"/>
              <a:t>Left Wing=Radical change in </a:t>
            </a:r>
            <a:r>
              <a:rPr lang="en-US" dirty="0" err="1" smtClean="0"/>
              <a:t>gov’t</a:t>
            </a:r>
            <a:endParaRPr lang="en-US" dirty="0" smtClean="0"/>
          </a:p>
          <a:p>
            <a:r>
              <a:rPr lang="en-US" dirty="0" smtClean="0"/>
              <a:t>Center=Moderate change</a:t>
            </a:r>
          </a:p>
          <a:p>
            <a:r>
              <a:rPr lang="en-US" dirty="0" smtClean="0"/>
              <a:t>Right wing=Few or no change in </a:t>
            </a:r>
            <a:r>
              <a:rPr lang="en-US" dirty="0" err="1" smtClean="0"/>
              <a:t>gov’t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Outside Factions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err="1" smtClean="0"/>
              <a:t>Emigres</a:t>
            </a:r>
            <a:r>
              <a:rPr lang="en-US" b="1" dirty="0" smtClean="0"/>
              <a:t>, nobles who had fled France </a:t>
            </a:r>
          </a:p>
          <a:p>
            <a:pPr lvl="1"/>
            <a:r>
              <a:rPr lang="en-US" b="1" dirty="0" smtClean="0"/>
              <a:t>Want to undo the Revolution and restore Old Regime</a:t>
            </a:r>
          </a:p>
          <a:p>
            <a:r>
              <a:rPr lang="en-US" b="1" dirty="0" smtClean="0"/>
              <a:t>Sans-culottes</a:t>
            </a:r>
          </a:p>
          <a:p>
            <a:pPr lvl="1"/>
            <a:r>
              <a:rPr lang="en-US" b="1" dirty="0" smtClean="0"/>
              <a:t>“Those without knee britches” (represent nobles)</a:t>
            </a:r>
          </a:p>
          <a:p>
            <a:pPr lvl="1"/>
            <a:r>
              <a:rPr lang="en-US" b="1" dirty="0" smtClean="0"/>
              <a:t>Regular trousers</a:t>
            </a:r>
          </a:p>
          <a:p>
            <a:pPr lvl="1"/>
            <a:r>
              <a:rPr lang="en-US" b="1" dirty="0" smtClean="0"/>
              <a:t>Don’t have place in Legislative Assembly but exert power in Paris</a:t>
            </a:r>
            <a:endParaRPr lang="en-US" b="1" dirty="0"/>
          </a:p>
        </p:txBody>
      </p:sp>
      <p:pic>
        <p:nvPicPr>
          <p:cNvPr id="5" name="Content Placeholder 4" descr="Sans-culott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5614" y="1371600"/>
            <a:ext cx="3428572" cy="4681538"/>
          </a:xfrm>
        </p:spPr>
      </p:pic>
      <p:sp>
        <p:nvSpPr>
          <p:cNvPr id="6" name="TextBox 5"/>
          <p:cNvSpPr txBox="1"/>
          <p:nvPr/>
        </p:nvSpPr>
        <p:spPr>
          <a:xfrm>
            <a:off x="4876800" y="6096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Idealized </a:t>
            </a:r>
            <a:r>
              <a:rPr lang="en-US" i="1" dirty="0" smtClean="0"/>
              <a:t>sans-culotte</a:t>
            </a:r>
            <a:r>
              <a:rPr lang="en-US" dirty="0" smtClean="0"/>
              <a:t> by </a:t>
            </a:r>
            <a:r>
              <a:rPr lang="en-US" dirty="0" smtClean="0">
                <a:hlinkClick r:id="rId3" tooltip="Louis-Léopold Boilly"/>
              </a:rPr>
              <a:t>Louis-</a:t>
            </a:r>
            <a:r>
              <a:rPr lang="en-US" dirty="0" err="1" smtClean="0">
                <a:hlinkClick r:id="rId3" tooltip="Louis-Léopold Boilly"/>
              </a:rPr>
              <a:t>Léopold</a:t>
            </a:r>
            <a:r>
              <a:rPr lang="en-US" dirty="0" smtClean="0">
                <a:hlinkClick r:id="rId3" tooltip="Louis-Léopold Boilly"/>
              </a:rPr>
              <a:t> </a:t>
            </a:r>
            <a:r>
              <a:rPr lang="en-US" dirty="0" err="1" smtClean="0">
                <a:hlinkClick r:id="rId3" tooltip="Louis-Léopold Boilly"/>
              </a:rPr>
              <a:t>Boilly</a:t>
            </a:r>
            <a:r>
              <a:rPr lang="en-US" dirty="0" smtClean="0"/>
              <a:t> (1761–1845).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 at War with Austria and Prussia</a:t>
            </a:r>
            <a:endParaRPr lang="en-US" dirty="0"/>
          </a:p>
        </p:txBody>
      </p:sp>
      <p:pic>
        <p:nvPicPr>
          <p:cNvPr id="5" name="Content Placeholder 4" descr="september massacr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0944" y="1447800"/>
            <a:ext cx="3057656" cy="51674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Austria and Prussia encourage France to restore Louis XVI to throne</a:t>
            </a:r>
          </a:p>
          <a:p>
            <a:pPr lvl="1"/>
            <a:r>
              <a:rPr lang="en-US" b="1" dirty="0" smtClean="0"/>
              <a:t>Legislative Assembly responds with a declaration of  war  </a:t>
            </a:r>
          </a:p>
          <a:p>
            <a:r>
              <a:rPr lang="en-US" dirty="0" smtClean="0"/>
              <a:t>Aug. 1792 Prussians threaten to destroy Paris if harm is done to the royal family</a:t>
            </a:r>
          </a:p>
          <a:p>
            <a:r>
              <a:rPr lang="en-US" dirty="0" smtClean="0"/>
              <a:t>20,000 men and women invade the palace and imprison the royal family</a:t>
            </a:r>
          </a:p>
          <a:p>
            <a:r>
              <a:rPr lang="en-US" dirty="0" smtClean="0"/>
              <a:t> Rumors start about the king’s supporters held in prisons want to break out and seize control of Paris</a:t>
            </a:r>
          </a:p>
          <a:p>
            <a:pPr lvl="1"/>
            <a:r>
              <a:rPr lang="en-US" dirty="0" smtClean="0"/>
              <a:t>Leads to the September Massacres</a:t>
            </a:r>
          </a:p>
          <a:p>
            <a:pPr lvl="2"/>
            <a:r>
              <a:rPr lang="en-US" dirty="0" smtClean="0"/>
              <a:t>Angry citizens  raid and murder over 1,000 prisoners</a:t>
            </a:r>
          </a:p>
          <a:p>
            <a:pPr lvl="2"/>
            <a:r>
              <a:rPr lang="en-US" dirty="0" smtClean="0"/>
              <a:t>Nobles, clergy, and loyalist were victims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117848" cy="468172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Under pressure from radicals and members , the Legislative Assembly sets aside the Constitution of 1791</a:t>
            </a:r>
          </a:p>
          <a:p>
            <a:pPr lvl="1"/>
            <a:r>
              <a:rPr lang="en-US" b="1" dirty="0" smtClean="0"/>
              <a:t>Abolished the monarchy, dissolved parliament and declared France a republic</a:t>
            </a:r>
          </a:p>
          <a:p>
            <a:r>
              <a:rPr lang="en-US" b="1" dirty="0" smtClean="0"/>
              <a:t>National Convention becomes the new governing body</a:t>
            </a:r>
          </a:p>
          <a:p>
            <a:r>
              <a:rPr lang="en-US" dirty="0" smtClean="0"/>
              <a:t>Adult men were granted the right to vote and hold office </a:t>
            </a:r>
          </a:p>
          <a:p>
            <a:pPr lvl="1"/>
            <a:r>
              <a:rPr lang="en-US" dirty="0" smtClean="0"/>
              <a:t>Not women</a:t>
            </a:r>
            <a:endParaRPr lang="en-US" dirty="0"/>
          </a:p>
        </p:txBody>
      </p:sp>
      <p:pic>
        <p:nvPicPr>
          <p:cNvPr id="5" name="Content Placeholder 4" descr="national conventio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219789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Jacobins Take Control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By Sept. 1792, most </a:t>
            </a:r>
            <a:r>
              <a:rPr lang="en-US" dirty="0" err="1" smtClean="0"/>
              <a:t>gov’tal</a:t>
            </a:r>
            <a:r>
              <a:rPr lang="en-US" dirty="0" smtClean="0"/>
              <a:t> changes came from members of the  radical political club: </a:t>
            </a:r>
            <a:r>
              <a:rPr lang="en-US" b="1" dirty="0" smtClean="0"/>
              <a:t>Jacobin Club </a:t>
            </a:r>
            <a:endParaRPr lang="en-US" dirty="0" smtClean="0"/>
          </a:p>
          <a:p>
            <a:r>
              <a:rPr lang="en-US" dirty="0" smtClean="0"/>
              <a:t>Most prominent member:  </a:t>
            </a:r>
            <a:r>
              <a:rPr lang="en-US" b="1" dirty="0" smtClean="0"/>
              <a:t>Jean Paul Marat </a:t>
            </a:r>
            <a:endParaRPr lang="en-US" b="1" dirty="0"/>
          </a:p>
        </p:txBody>
      </p:sp>
      <p:pic>
        <p:nvPicPr>
          <p:cNvPr id="8" name="Content Placeholder 7" descr="jacobin club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1625" y="1963150"/>
            <a:ext cx="4155210" cy="3599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Paul Marat</a:t>
            </a:r>
            <a:endParaRPr lang="en-US" dirty="0"/>
          </a:p>
        </p:txBody>
      </p:sp>
      <p:pic>
        <p:nvPicPr>
          <p:cNvPr id="6" name="Content Placeholder 5" descr="marat quot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905000"/>
            <a:ext cx="4362450" cy="2052918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One of the most prominent members of the Jacobins</a:t>
            </a:r>
          </a:p>
          <a:p>
            <a:r>
              <a:rPr lang="en-US" dirty="0" smtClean="0"/>
              <a:t>Radical</a:t>
            </a:r>
          </a:p>
          <a:p>
            <a:r>
              <a:rPr lang="en-US" dirty="0" smtClean="0"/>
              <a:t>Editor of the newspaper , </a:t>
            </a:r>
            <a:r>
              <a:rPr lang="en-US" i="1" dirty="0" err="1" smtClean="0"/>
              <a:t>L’Ami</a:t>
            </a:r>
            <a:r>
              <a:rPr lang="en-US" i="1" dirty="0" smtClean="0"/>
              <a:t> du </a:t>
            </a:r>
            <a:r>
              <a:rPr lang="en-US" i="1" dirty="0" err="1" smtClean="0"/>
              <a:t>Peuple</a:t>
            </a:r>
            <a:r>
              <a:rPr lang="en-US" i="1" dirty="0" smtClean="0"/>
              <a:t> (</a:t>
            </a:r>
            <a:r>
              <a:rPr lang="en-US" dirty="0" smtClean="0"/>
              <a:t>The Friend of the People)</a:t>
            </a:r>
          </a:p>
          <a:p>
            <a:r>
              <a:rPr lang="en-US" dirty="0" smtClean="0"/>
              <a:t>Writings stirred up the violent mood of the people</a:t>
            </a:r>
          </a:p>
          <a:p>
            <a:r>
              <a:rPr lang="en-US" dirty="0" smtClean="0"/>
              <a:t>Called for the death of all that supported the king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4191000"/>
            <a:ext cx="373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In the beginning…“five or six hundred heads cut off would have assured you peace, liberty, and happiness?”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Later…“Today 50,000 would be necessary.”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Death of Marat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Because of suffering from a painful skin disease, he found comfort soaking in a bath</a:t>
            </a:r>
          </a:p>
          <a:p>
            <a:r>
              <a:rPr lang="en-US" dirty="0" smtClean="0"/>
              <a:t>Wrote their also</a:t>
            </a:r>
          </a:p>
          <a:p>
            <a:r>
              <a:rPr lang="en-US" dirty="0" smtClean="0"/>
              <a:t>Charlotte Corday, a supporter of a rival faction, gained an audience with Marat in bathroom</a:t>
            </a:r>
          </a:p>
          <a:p>
            <a:r>
              <a:rPr lang="en-US" dirty="0" smtClean="0"/>
              <a:t>She stabbed him to death</a:t>
            </a:r>
          </a:p>
          <a:p>
            <a:endParaRPr lang="en-US" dirty="0" smtClean="0"/>
          </a:p>
          <a:p>
            <a:r>
              <a:rPr lang="en-US" b="1" dirty="0" smtClean="0"/>
              <a:t>Marat becomes a revolutionary martyr </a:t>
            </a:r>
          </a:p>
        </p:txBody>
      </p:sp>
      <p:pic>
        <p:nvPicPr>
          <p:cNvPr id="7" name="Content Placeholder 6" descr="marat 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649" y="1371600"/>
            <a:ext cx="3638501" cy="4681538"/>
          </a:xfrm>
        </p:spPr>
      </p:pic>
      <p:sp>
        <p:nvSpPr>
          <p:cNvPr id="8" name="TextBox 7"/>
          <p:cNvSpPr txBox="1"/>
          <p:nvPr/>
        </p:nvSpPr>
        <p:spPr>
          <a:xfrm>
            <a:off x="4724400" y="6324600"/>
            <a:ext cx="4605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The Death of Marat</a:t>
            </a:r>
            <a:r>
              <a:rPr lang="en-US" dirty="0" smtClean="0"/>
              <a:t>, Jacque Louis David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Georges Danton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Also a Jacobin</a:t>
            </a:r>
          </a:p>
          <a:p>
            <a:r>
              <a:rPr lang="en-US" dirty="0" smtClean="0"/>
              <a:t>Lawyer</a:t>
            </a:r>
          </a:p>
          <a:p>
            <a:r>
              <a:rPr lang="en-US" dirty="0" smtClean="0"/>
              <a:t>One of the club’s most passionate speakers</a:t>
            </a:r>
          </a:p>
          <a:p>
            <a:r>
              <a:rPr lang="en-US" dirty="0" smtClean="0"/>
              <a:t>Known for his devotion to the rights of Paris’ poor</a:t>
            </a:r>
            <a:endParaRPr lang="en-US" dirty="0"/>
          </a:p>
        </p:txBody>
      </p:sp>
      <p:pic>
        <p:nvPicPr>
          <p:cNvPr id="5" name="Content Placeholder 4" descr="Georges-Jacques-Danton-Quotes-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2653129"/>
            <a:ext cx="4038600" cy="2118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of Louis XVI</a:t>
            </a:r>
            <a:endParaRPr lang="en-US" dirty="0"/>
          </a:p>
        </p:txBody>
      </p:sp>
      <p:pic>
        <p:nvPicPr>
          <p:cNvPr id="5" name="Content Placeholder 4" descr="1793-execution-of-louis-xv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2388162"/>
            <a:ext cx="4038600" cy="264841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National Convention tries him for treason</a:t>
            </a:r>
          </a:p>
          <a:p>
            <a:r>
              <a:rPr lang="en-US" dirty="0" smtClean="0"/>
              <a:t>Found guilty, sent to the guillotine on January 21, 1793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continues in 1793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Great Britain, Holland, and Spain join Austria and Prussia</a:t>
            </a:r>
          </a:p>
          <a:p>
            <a:r>
              <a:rPr lang="en-US" dirty="0" smtClean="0"/>
              <a:t>To reinforce their armies, Jacobins in the Convention ordered a draft of 300,000 French citizens between 18 and 40</a:t>
            </a:r>
          </a:p>
          <a:p>
            <a:pPr lvl="1"/>
            <a:r>
              <a:rPr lang="en-US" dirty="0" smtClean="0"/>
              <a:t>Known as the “</a:t>
            </a:r>
            <a:r>
              <a:rPr lang="en-US" i="1" dirty="0" smtClean="0"/>
              <a:t>Levee en masse”</a:t>
            </a:r>
          </a:p>
          <a:p>
            <a:pPr lvl="1"/>
            <a:r>
              <a:rPr lang="en-US" dirty="0" smtClean="0"/>
              <a:t>Idea is that new given rights to the French people also creates new obligations to the state</a:t>
            </a:r>
          </a:p>
          <a:p>
            <a:r>
              <a:rPr lang="en-US" dirty="0" smtClean="0"/>
              <a:t>By 1794, the army grew to 800,000 including women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Assembly Reforms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a response to the uprisings during the Great Fear, Aug. 1789, some nobles and clergy join the National Assembly </a:t>
            </a:r>
          </a:p>
          <a:p>
            <a:pPr lvl="1"/>
            <a:r>
              <a:rPr lang="en-US" dirty="0" smtClean="0"/>
              <a:t>Give up </a:t>
            </a:r>
            <a:r>
              <a:rPr lang="en-US" smtClean="0"/>
              <a:t>feudal privileges</a:t>
            </a:r>
            <a:endParaRPr lang="en-US" dirty="0" smtClean="0"/>
          </a:p>
          <a:p>
            <a:r>
              <a:rPr lang="en-US" dirty="0" smtClean="0"/>
              <a:t>Signals the end of the Old Regime</a:t>
            </a:r>
          </a:p>
          <a:p>
            <a:endParaRPr lang="en-US" dirty="0" smtClean="0"/>
          </a:p>
          <a:p>
            <a:r>
              <a:rPr lang="en-US" dirty="0" smtClean="0"/>
              <a:t>Three weeks later, the National Assembly adopted  revolutionary ideals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Reign of Terror 1793-94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Fought foreign wars and now “enemies within” France</a:t>
            </a:r>
          </a:p>
          <a:p>
            <a:pPr lvl="1"/>
            <a:r>
              <a:rPr lang="en-US" dirty="0" smtClean="0"/>
              <a:t>Examples</a:t>
            </a:r>
          </a:p>
          <a:p>
            <a:pPr lvl="2"/>
            <a:r>
              <a:rPr lang="en-US" dirty="0" smtClean="0"/>
              <a:t>Peasants horrified by king’s execution</a:t>
            </a:r>
          </a:p>
          <a:p>
            <a:pPr lvl="2"/>
            <a:r>
              <a:rPr lang="en-US" dirty="0" smtClean="0"/>
              <a:t>Priests not accepting </a:t>
            </a:r>
            <a:r>
              <a:rPr lang="en-US" dirty="0" err="1" smtClean="0"/>
              <a:t>gov’t</a:t>
            </a:r>
            <a:r>
              <a:rPr lang="en-US" dirty="0" smtClean="0"/>
              <a:t> control</a:t>
            </a:r>
          </a:p>
          <a:p>
            <a:pPr lvl="2"/>
            <a:r>
              <a:rPr lang="en-US" dirty="0" smtClean="0"/>
              <a:t>Rival leaders who stir up rebellions</a:t>
            </a:r>
          </a:p>
          <a:p>
            <a:endParaRPr lang="en-US" dirty="0" smtClean="0"/>
          </a:p>
          <a:p>
            <a:r>
              <a:rPr lang="en-US" dirty="0" smtClean="0"/>
              <a:t>How do they contain and control them?</a:t>
            </a:r>
          </a:p>
          <a:p>
            <a:r>
              <a:rPr lang="en-US" b="1" dirty="0" smtClean="0"/>
              <a:t>Reign of Terror!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Robespierre Takes Control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Robespierre, Jacobin leader </a:t>
            </a:r>
          </a:p>
          <a:p>
            <a:r>
              <a:rPr lang="en-US" dirty="0" smtClean="0"/>
              <a:t>Wants to create a “republic of virtue” by wiping out France’s past</a:t>
            </a:r>
          </a:p>
          <a:p>
            <a:r>
              <a:rPr lang="en-US" b="1" dirty="0" smtClean="0"/>
              <a:t>B/c believe in reason, they try to wipe out religion</a:t>
            </a:r>
          </a:p>
          <a:p>
            <a:pPr lvl="1"/>
            <a:r>
              <a:rPr lang="en-US" dirty="0" smtClean="0"/>
              <a:t>Change the calendar to 12 months of 30 days</a:t>
            </a:r>
          </a:p>
          <a:p>
            <a:pPr lvl="1"/>
            <a:r>
              <a:rPr lang="en-US" dirty="0" smtClean="0"/>
              <a:t>Rename the months</a:t>
            </a:r>
          </a:p>
          <a:p>
            <a:pPr lvl="1"/>
            <a:r>
              <a:rPr lang="en-US" dirty="0" smtClean="0"/>
              <a:t>No Sundays- too old-fashion</a:t>
            </a:r>
          </a:p>
          <a:p>
            <a:pPr lvl="1"/>
            <a:r>
              <a:rPr lang="en-US" dirty="0" smtClean="0"/>
              <a:t>Close all the churches in Paris and throughout France</a:t>
            </a:r>
          </a:p>
          <a:p>
            <a:pPr lvl="1"/>
            <a:r>
              <a:rPr lang="en-US" dirty="0" smtClean="0"/>
              <a:t>Began counting years from 1791-year 1</a:t>
            </a:r>
            <a:endParaRPr lang="en-US" dirty="0"/>
          </a:p>
        </p:txBody>
      </p:sp>
      <p:pic>
        <p:nvPicPr>
          <p:cNvPr id="6" name="Content Placeholder 5" descr="french_republican_calendar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57737" y="2438400"/>
            <a:ext cx="4674269" cy="281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 of Public Safety</a:t>
            </a:r>
            <a:endParaRPr lang="en-US" dirty="0"/>
          </a:p>
        </p:txBody>
      </p:sp>
      <p:pic>
        <p:nvPicPr>
          <p:cNvPr id="5" name="Content Placeholder 4" descr="Robespierr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3881" y="1371600"/>
            <a:ext cx="3694088" cy="46815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Created in July 1793 to protect the Revolution from its enemies</a:t>
            </a:r>
          </a:p>
          <a:p>
            <a:r>
              <a:rPr lang="en-US" b="1" dirty="0" smtClean="0"/>
              <a:t>Robespierre became leader and governs as a dictator</a:t>
            </a:r>
          </a:p>
          <a:p>
            <a:r>
              <a:rPr lang="en-US" dirty="0" smtClean="0"/>
              <a:t>Committee tried “enemies” in the morning and guillotined in the afternoon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“Enemies of the Revolution”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Most often radicals who challenged Robespierre, fellow revolutionaries</a:t>
            </a:r>
          </a:p>
          <a:p>
            <a:r>
              <a:rPr lang="en-US" dirty="0" smtClean="0"/>
              <a:t>Example is </a:t>
            </a:r>
            <a:r>
              <a:rPr lang="en-US" b="1" dirty="0" smtClean="0"/>
              <a:t>George Danton</a:t>
            </a:r>
          </a:p>
          <a:p>
            <a:pPr lvl="1"/>
            <a:r>
              <a:rPr lang="en-US" dirty="0" smtClean="0"/>
              <a:t>Jacobin</a:t>
            </a:r>
          </a:p>
          <a:p>
            <a:pPr lvl="1"/>
            <a:r>
              <a:rPr lang="en-US" dirty="0" smtClean="0"/>
              <a:t>His own friends in the National Convention were afraid to speak up, condemned him to the guillotine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Georges-Jacques-Danton-Quotes-5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002776" y="4191000"/>
            <a:ext cx="4791868" cy="251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“Enemies of the Revolution”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Approximately 40,000 people sent to the guillotine on flimsy charges</a:t>
            </a:r>
          </a:p>
          <a:p>
            <a:pPr lvl="1"/>
            <a:r>
              <a:rPr lang="en-US" dirty="0" smtClean="0"/>
              <a:t>Ex.  18 yr. old boy for cutting down a tree that was planted as a symbol of liberty</a:t>
            </a:r>
          </a:p>
          <a:p>
            <a:r>
              <a:rPr lang="en-US" dirty="0" smtClean="0"/>
              <a:t>85% were peasants, members of the urban poor, or middle class</a:t>
            </a:r>
          </a:p>
          <a:p>
            <a:pPr lvl="1"/>
            <a:r>
              <a:rPr lang="en-US" dirty="0" smtClean="0"/>
              <a:t>People that the revolution was supposed to help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the Terror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41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July 1794, members of the National Convention sent Robespierre to the guillotine</a:t>
            </a:r>
          </a:p>
          <a:p>
            <a:pPr lvl="1"/>
            <a:r>
              <a:rPr lang="en-US" dirty="0" smtClean="0"/>
              <a:t>Ended the Reign of Terror</a:t>
            </a:r>
          </a:p>
          <a:p>
            <a:r>
              <a:rPr lang="en-US" dirty="0" smtClean="0"/>
              <a:t>French public opinion from all classes turns as they are tired of the Terror and skyrocketing cost of necessities</a:t>
            </a:r>
          </a:p>
          <a:p>
            <a:r>
              <a:rPr lang="en-US" dirty="0" smtClean="0"/>
              <a:t>In 1795, moderate members of the National Convention draft  a new </a:t>
            </a:r>
            <a:r>
              <a:rPr lang="en-US" dirty="0" err="1" smtClean="0"/>
              <a:t>gov’t</a:t>
            </a:r>
            <a:r>
              <a:rPr lang="en-US" dirty="0" smtClean="0"/>
              <a:t>:  the </a:t>
            </a:r>
            <a:r>
              <a:rPr lang="en-US" b="1" dirty="0" smtClean="0"/>
              <a:t>Directory (3</a:t>
            </a:r>
            <a:r>
              <a:rPr lang="en-US" b="1" baseline="30000" dirty="0" smtClean="0"/>
              <a:t>rd since 1789)</a:t>
            </a:r>
            <a:r>
              <a:rPr lang="en-US" b="1" dirty="0" smtClean="0"/>
              <a:t> </a:t>
            </a:r>
          </a:p>
          <a:p>
            <a:pPr lvl="1"/>
            <a:r>
              <a:rPr lang="en-US" b="1" dirty="0" err="1" smtClean="0"/>
              <a:t>Gov’t</a:t>
            </a:r>
            <a:r>
              <a:rPr lang="en-US" b="1" dirty="0" smtClean="0"/>
              <a:t> made up of a two-house legislature and an executive body of  5 men</a:t>
            </a:r>
          </a:p>
          <a:p>
            <a:pPr lvl="1"/>
            <a:r>
              <a:rPr lang="en-US" b="1" dirty="0" smtClean="0"/>
              <a:t>Bring order to France</a:t>
            </a:r>
          </a:p>
          <a:p>
            <a:r>
              <a:rPr lang="en-US" b="1" dirty="0" smtClean="0"/>
              <a:t>They will chose Napoleon Bonaparte to command their armies…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File:Napoleon in His Study.jpg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7636" y="1371600"/>
            <a:ext cx="2824528" cy="4681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Declaration of the Rights of Man and the Citizen</a:t>
            </a:r>
          </a:p>
          <a:p>
            <a:pPr lvl="1"/>
            <a:r>
              <a:rPr lang="en-US" dirty="0" smtClean="0"/>
              <a:t>Reflects influence from the Declaration of Independence </a:t>
            </a:r>
          </a:p>
          <a:p>
            <a:r>
              <a:rPr lang="en-US" b="1" dirty="0" smtClean="0"/>
              <a:t>Guaranteed rights </a:t>
            </a:r>
          </a:p>
          <a:p>
            <a:pPr lvl="1"/>
            <a:r>
              <a:rPr lang="en-US" dirty="0" smtClean="0"/>
              <a:t>“life, liberty, property, and resistance to oppression”</a:t>
            </a:r>
          </a:p>
          <a:p>
            <a:pPr lvl="1"/>
            <a:r>
              <a:rPr lang="en-US" dirty="0" smtClean="0"/>
              <a:t>Provide citizens equal justice, freedom of speech, and freedom of religion</a:t>
            </a:r>
            <a:endParaRPr lang="en-US" dirty="0"/>
          </a:p>
        </p:txBody>
      </p:sp>
      <p:pic>
        <p:nvPicPr>
          <p:cNvPr id="5" name="Content Placeholder 4" descr="Declaration_of_the_Rights_of_Man_and_of_the_Citizen_in_178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29200" y="1371600"/>
            <a:ext cx="3794760" cy="4993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Slogan for the Revolution</a:t>
            </a:r>
            <a:endParaRPr lang="en-US" dirty="0"/>
          </a:p>
        </p:txBody>
      </p:sp>
      <p:pic>
        <p:nvPicPr>
          <p:cNvPr id="5" name="Content Placeholder 4" descr="liberty sloga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47799" y="1600200"/>
            <a:ext cx="6615485" cy="3962400"/>
          </a:xfrm>
        </p:spPr>
      </p:pic>
      <p:sp>
        <p:nvSpPr>
          <p:cNvPr id="6" name="TextBox 5"/>
          <p:cNvSpPr txBox="1"/>
          <p:nvPr/>
        </p:nvSpPr>
        <p:spPr>
          <a:xfrm>
            <a:off x="2133600" y="6019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Liberty, Equality, Brotherhood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Olympe</a:t>
            </a:r>
            <a:r>
              <a:rPr lang="en-US" dirty="0" smtClean="0"/>
              <a:t> de Gouges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600200"/>
            <a:ext cx="4422648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French butcher’s daughter who educated herself</a:t>
            </a:r>
          </a:p>
          <a:p>
            <a:r>
              <a:rPr lang="en-US" dirty="0" smtClean="0"/>
              <a:t>Won fame as a journalist, actress, and playwright</a:t>
            </a:r>
          </a:p>
          <a:p>
            <a:r>
              <a:rPr lang="en-US" dirty="0" smtClean="0"/>
              <a:t>Revolutionary and strong feminist</a:t>
            </a:r>
          </a:p>
          <a:p>
            <a:r>
              <a:rPr lang="en-US" dirty="0" smtClean="0"/>
              <a:t>Campaigns to raise standing of women in French society</a:t>
            </a:r>
          </a:p>
          <a:p>
            <a:r>
              <a:rPr lang="en-US" dirty="0" smtClean="0"/>
              <a:t>Published </a:t>
            </a:r>
            <a:r>
              <a:rPr lang="en-US" b="1" i="1" dirty="0" smtClean="0"/>
              <a:t>Declaration of the Rights of Woman and Female Citizen</a:t>
            </a:r>
            <a:r>
              <a:rPr lang="en-US" dirty="0" smtClean="0"/>
              <a:t> which attracted attention but little support</a:t>
            </a:r>
          </a:p>
          <a:p>
            <a:r>
              <a:rPr lang="en-US" b="1" dirty="0" smtClean="0"/>
              <a:t>Her ideas are rejected </a:t>
            </a:r>
          </a:p>
          <a:p>
            <a:r>
              <a:rPr lang="en-US" dirty="0" smtClean="0"/>
              <a:t>She was executed in 1793 for her crusade for women’s rights</a:t>
            </a:r>
            <a:endParaRPr lang="en-US" dirty="0"/>
          </a:p>
        </p:txBody>
      </p:sp>
      <p:pic>
        <p:nvPicPr>
          <p:cNvPr id="5" name="Content Placeholder 4" descr="olympe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61802" y="1286503"/>
            <a:ext cx="3448798" cy="5190497"/>
          </a:xfrm>
        </p:spPr>
      </p:pic>
      <p:pic>
        <p:nvPicPr>
          <p:cNvPr id="6" name="Picture 5" descr="olympe plaq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0"/>
            <a:ext cx="2111169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Reforms of the Church</a:t>
            </a:r>
            <a:endParaRPr lang="en-US" dirty="0"/>
          </a:p>
        </p:txBody>
      </p:sp>
      <p:pic>
        <p:nvPicPr>
          <p:cNvPr id="5" name="Content Placeholder 4" descr="NotreDamePari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5932" y="2075775"/>
            <a:ext cx="4329867" cy="325822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State-controlled church</a:t>
            </a:r>
          </a:p>
          <a:p>
            <a:r>
              <a:rPr lang="en-US" dirty="0" smtClean="0"/>
              <a:t>Take over the Church lands</a:t>
            </a:r>
          </a:p>
          <a:p>
            <a:pPr lvl="1"/>
            <a:r>
              <a:rPr lang="en-US" dirty="0" smtClean="0"/>
              <a:t>Took lands to sell and use it to pay France’s debts</a:t>
            </a:r>
          </a:p>
          <a:p>
            <a:r>
              <a:rPr lang="en-US" dirty="0" smtClean="0"/>
              <a:t>Declare Church officials and priest would be elected and paid</a:t>
            </a:r>
          </a:p>
          <a:p>
            <a:r>
              <a:rPr lang="en-US" dirty="0" smtClean="0"/>
              <a:t>As devout Catholics, peasants offended by the state-control</a:t>
            </a:r>
          </a:p>
          <a:p>
            <a:pPr lvl="1"/>
            <a:r>
              <a:rPr lang="en-US" dirty="0" smtClean="0"/>
              <a:t>Thought that pope should rule over</a:t>
            </a:r>
          </a:p>
          <a:p>
            <a:pPr lvl="1"/>
            <a:r>
              <a:rPr lang="en-US" dirty="0" smtClean="0"/>
              <a:t>They will be against many of the reforms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5638800"/>
            <a:ext cx="226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Notre Dame of Paris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 XVI tries to escape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Louis XVI’s advisors worried about the monarch’s safety</a:t>
            </a:r>
          </a:p>
          <a:p>
            <a:r>
              <a:rPr lang="en-US" b="1" dirty="0" smtClean="0"/>
              <a:t>1791 Royal family tries to escape to Austrian Netherlands but will be recognized at the border </a:t>
            </a:r>
          </a:p>
          <a:p>
            <a:r>
              <a:rPr lang="en-US" dirty="0" smtClean="0"/>
              <a:t>Guards returned them to Paris </a:t>
            </a:r>
          </a:p>
          <a:p>
            <a:r>
              <a:rPr lang="en-US" dirty="0" smtClean="0"/>
              <a:t>Sealed his fate </a:t>
            </a:r>
          </a:p>
          <a:p>
            <a:endParaRPr lang="en-US" dirty="0"/>
          </a:p>
        </p:txBody>
      </p:sp>
      <p:pic>
        <p:nvPicPr>
          <p:cNvPr id="5" name="Content Placeholder 4" descr="Louis XVI escape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90548" y="1984424"/>
            <a:ext cx="4715798" cy="4035376"/>
          </a:xfrm>
        </p:spPr>
      </p:pic>
      <p:sp>
        <p:nvSpPr>
          <p:cNvPr id="6" name="TextBox 5"/>
          <p:cNvSpPr txBox="1"/>
          <p:nvPr/>
        </p:nvSpPr>
        <p:spPr>
          <a:xfrm>
            <a:off x="4419600" y="6019800"/>
            <a:ext cx="5029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One of the people who stopped Louis XVI recognized him from a picture on a French banknote.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Legislative Assembly</a:t>
            </a:r>
            <a:endParaRPr lang="en-US" dirty="0"/>
          </a:p>
        </p:txBody>
      </p:sp>
      <p:pic>
        <p:nvPicPr>
          <p:cNvPr id="5" name="Content Placeholder 4" descr="1793-execution-of-louis-xvi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133600"/>
            <a:ext cx="4647935" cy="3048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For 2 years, National Assembly argues over constitution</a:t>
            </a:r>
          </a:p>
          <a:p>
            <a:r>
              <a:rPr lang="en-US" dirty="0" smtClean="0"/>
              <a:t>1791 created a constitution that limited monarchy</a:t>
            </a:r>
          </a:p>
          <a:p>
            <a:pPr lvl="1"/>
            <a:r>
              <a:rPr lang="en-US" dirty="0" smtClean="0"/>
              <a:t>Created the </a:t>
            </a:r>
            <a:r>
              <a:rPr lang="en-US" b="1" dirty="0" smtClean="0"/>
              <a:t>Legislative</a:t>
            </a:r>
            <a:r>
              <a:rPr lang="en-US" dirty="0" smtClean="0"/>
              <a:t> </a:t>
            </a:r>
            <a:r>
              <a:rPr lang="en-US" b="1" dirty="0" smtClean="0"/>
              <a:t>Assembly</a:t>
            </a:r>
            <a:r>
              <a:rPr lang="en-US" dirty="0" smtClean="0"/>
              <a:t> that had power to make laws and  power to approve or end wars</a:t>
            </a:r>
          </a:p>
          <a:p>
            <a:r>
              <a:rPr lang="en-US" dirty="0" smtClean="0"/>
              <a:t>Factions split France</a:t>
            </a:r>
          </a:p>
          <a:p>
            <a:pPr lvl="1"/>
            <a:r>
              <a:rPr lang="en-US" dirty="0" smtClean="0"/>
              <a:t>Questions on how to handle food shortages and </a:t>
            </a:r>
            <a:r>
              <a:rPr lang="en-US" dirty="0" err="1" smtClean="0"/>
              <a:t>gov’t</a:t>
            </a:r>
            <a:r>
              <a:rPr lang="en-US" dirty="0" smtClean="0"/>
              <a:t> debt led to divisions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5486400"/>
            <a:ext cx="3994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1793 the Execution of Louis XVI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Factions Split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How to handle problems caused a split in 3 groups, each sitting at different parts of meeting hall</a:t>
            </a:r>
          </a:p>
          <a:p>
            <a:r>
              <a:rPr lang="en-US" b="1" dirty="0" smtClean="0"/>
              <a:t>Radicals </a:t>
            </a:r>
          </a:p>
          <a:p>
            <a:pPr lvl="1"/>
            <a:r>
              <a:rPr lang="en-US" b="1" dirty="0" smtClean="0"/>
              <a:t>Left side of hall</a:t>
            </a:r>
          </a:p>
          <a:p>
            <a:pPr lvl="1"/>
            <a:r>
              <a:rPr lang="en-US" b="1" dirty="0" smtClean="0"/>
              <a:t>Opposed monarchy</a:t>
            </a:r>
          </a:p>
          <a:p>
            <a:pPr lvl="1"/>
            <a:r>
              <a:rPr lang="en-US" b="1" dirty="0" smtClean="0"/>
              <a:t>Want sweeping changes in </a:t>
            </a:r>
            <a:r>
              <a:rPr lang="en-US" b="1" dirty="0" err="1" smtClean="0"/>
              <a:t>gov’t</a:t>
            </a:r>
            <a:endParaRPr lang="en-US" b="1" dirty="0" smtClean="0"/>
          </a:p>
          <a:p>
            <a:r>
              <a:rPr lang="en-US" b="1" dirty="0" smtClean="0"/>
              <a:t>Moderates </a:t>
            </a:r>
          </a:p>
          <a:p>
            <a:pPr lvl="1"/>
            <a:r>
              <a:rPr lang="en-US" b="1" dirty="0" smtClean="0"/>
              <a:t>Sat in the center</a:t>
            </a:r>
          </a:p>
          <a:p>
            <a:pPr lvl="1"/>
            <a:r>
              <a:rPr lang="en-US" b="1" dirty="0" smtClean="0"/>
              <a:t>Want some change</a:t>
            </a:r>
          </a:p>
          <a:p>
            <a:r>
              <a:rPr lang="en-US" b="1" dirty="0" smtClean="0"/>
              <a:t>Conservatives</a:t>
            </a:r>
          </a:p>
          <a:p>
            <a:pPr lvl="1"/>
            <a:r>
              <a:rPr lang="en-US" b="1" dirty="0" smtClean="0"/>
              <a:t>Right side of hall</a:t>
            </a:r>
          </a:p>
          <a:p>
            <a:pPr lvl="1"/>
            <a:r>
              <a:rPr lang="en-US" b="1" dirty="0" smtClean="0"/>
              <a:t>Upheld a limited monarchy</a:t>
            </a:r>
          </a:p>
          <a:p>
            <a:pPr lvl="1"/>
            <a:r>
              <a:rPr lang="en-US" b="1" dirty="0" smtClean="0"/>
              <a:t>Want little change in </a:t>
            </a:r>
            <a:r>
              <a:rPr lang="en-US" b="1" dirty="0" err="1" smtClean="0"/>
              <a:t>gov’t</a:t>
            </a:r>
            <a:endParaRPr lang="en-US" b="1" dirty="0" smtClean="0"/>
          </a:p>
        </p:txBody>
      </p:sp>
      <p:pic>
        <p:nvPicPr>
          <p:cNvPr id="5" name="Content Placeholder 4" descr="legislative assembl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99102" y="1828800"/>
            <a:ext cx="4262932" cy="3200400"/>
          </a:xfrm>
        </p:spPr>
      </p:pic>
      <p:sp>
        <p:nvSpPr>
          <p:cNvPr id="6" name="TextBox 5"/>
          <p:cNvSpPr txBox="1"/>
          <p:nvPr/>
        </p:nvSpPr>
        <p:spPr>
          <a:xfrm>
            <a:off x="4800601" y="5410200"/>
            <a:ext cx="3809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Legislative Assembly as it convened Oct. 1, 1791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906</TotalTime>
  <Words>1241</Words>
  <Application>Microsoft Office PowerPoint</Application>
  <PresentationFormat>On-screen Show (4:3)</PresentationFormat>
  <Paragraphs>164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Civic</vt:lpstr>
      <vt:lpstr>Revolution Brings Reform and Terror</vt:lpstr>
      <vt:lpstr>The Assembly Reforms France</vt:lpstr>
      <vt:lpstr>Reforms</vt:lpstr>
      <vt:lpstr>Slogan for the Revolution</vt:lpstr>
      <vt:lpstr>Olympe de Gouges</vt:lpstr>
      <vt:lpstr>Reforms of the Church</vt:lpstr>
      <vt:lpstr>Louis XVI tries to escape</vt:lpstr>
      <vt:lpstr>Legislative Assembly</vt:lpstr>
      <vt:lpstr>Factions Split France</vt:lpstr>
      <vt:lpstr>Connection to Today</vt:lpstr>
      <vt:lpstr>Outside Factions</vt:lpstr>
      <vt:lpstr>France at War with Austria and Prussia</vt:lpstr>
      <vt:lpstr>National Convention</vt:lpstr>
      <vt:lpstr>Jacobins Take Control</vt:lpstr>
      <vt:lpstr>John Paul Marat</vt:lpstr>
      <vt:lpstr>The Death of Marat</vt:lpstr>
      <vt:lpstr>Georges Danton</vt:lpstr>
      <vt:lpstr>Execution of Louis XVI</vt:lpstr>
      <vt:lpstr>War continues in 1793</vt:lpstr>
      <vt:lpstr>Reign of Terror 1793-94</vt:lpstr>
      <vt:lpstr>Robespierre Takes Control</vt:lpstr>
      <vt:lpstr>Committee of Public Safety</vt:lpstr>
      <vt:lpstr>“Enemies of the Revolution”</vt:lpstr>
      <vt:lpstr>More “Enemies of the Revolution”</vt:lpstr>
      <vt:lpstr>End of the Terror</vt:lpstr>
    </vt:vector>
  </TitlesOfParts>
  <Company>CCSD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Revolution</dc:title>
  <dc:creator>Windows User</dc:creator>
  <cp:lastModifiedBy>Windows User</cp:lastModifiedBy>
  <cp:revision>95</cp:revision>
  <dcterms:created xsi:type="dcterms:W3CDTF">2014-11-12T02:13:10Z</dcterms:created>
  <dcterms:modified xsi:type="dcterms:W3CDTF">2015-03-09T20:20:16Z</dcterms:modified>
</cp:coreProperties>
</file>