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82" r:id="rId2"/>
    <p:sldId id="285" r:id="rId3"/>
    <p:sldId id="257" r:id="rId4"/>
    <p:sldId id="290" r:id="rId5"/>
    <p:sldId id="294" r:id="rId6"/>
    <p:sldId id="292" r:id="rId7"/>
    <p:sldId id="259" r:id="rId8"/>
    <p:sldId id="293" r:id="rId9"/>
    <p:sldId id="258" r:id="rId10"/>
    <p:sldId id="298" r:id="rId11"/>
    <p:sldId id="286" r:id="rId12"/>
    <p:sldId id="266" r:id="rId13"/>
    <p:sldId id="267" r:id="rId14"/>
    <p:sldId id="262" r:id="rId15"/>
    <p:sldId id="265" r:id="rId16"/>
    <p:sldId id="260" r:id="rId17"/>
    <p:sldId id="261" r:id="rId18"/>
    <p:sldId id="307" r:id="rId19"/>
    <p:sldId id="291" r:id="rId20"/>
    <p:sldId id="268" r:id="rId21"/>
    <p:sldId id="319" r:id="rId22"/>
    <p:sldId id="311" r:id="rId23"/>
    <p:sldId id="276" r:id="rId24"/>
    <p:sldId id="279" r:id="rId25"/>
    <p:sldId id="264" r:id="rId26"/>
    <p:sldId id="269" r:id="rId27"/>
    <p:sldId id="272" r:id="rId28"/>
    <p:sldId id="280" r:id="rId29"/>
    <p:sldId id="270" r:id="rId30"/>
    <p:sldId id="313" r:id="rId31"/>
    <p:sldId id="271" r:id="rId32"/>
    <p:sldId id="310" r:id="rId33"/>
    <p:sldId id="275" r:id="rId34"/>
    <p:sldId id="274" r:id="rId35"/>
    <p:sldId id="281" r:id="rId36"/>
    <p:sldId id="273" r:id="rId37"/>
    <p:sldId id="314" r:id="rId38"/>
    <p:sldId id="315" r:id="rId39"/>
    <p:sldId id="277" r:id="rId40"/>
    <p:sldId id="316" r:id="rId41"/>
    <p:sldId id="278" r:id="rId42"/>
    <p:sldId id="317" r:id="rId43"/>
    <p:sldId id="31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4E74D6-B4A0-4F06-808B-517E930167C9}" type="datetimeFigureOut">
              <a:rPr lang="en-US" smtClean="0"/>
              <a:t>3/7/2017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6F9641-6717-4DC5-83B9-B8C35A80628A}" type="slidenum">
              <a:rPr lang="en-US" smtClean="0"/>
              <a:t>‹#›</a:t>
            </a:fld>
            <a:endParaRPr lang="en-US"/>
          </a:p>
        </p:txBody>
      </p:sp>
    </p:spTree>
    <p:extLst>
      <p:ext uri="{BB962C8B-B14F-4D97-AF65-F5344CB8AC3E}">
        <p14:creationId xmlns:p14="http://schemas.microsoft.com/office/powerpoint/2010/main" val="351556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A4B77-2AE5-4A05-86D5-089D71E20697}" type="datetimeFigureOut">
              <a:rPr lang="en-US" smtClean="0"/>
              <a:pPr/>
              <a:t>3/6/2017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536013-A3F7-4CF8-B3C0-BCFA4A10DA60}" type="slidenum">
              <a:rPr lang="en-US" smtClean="0"/>
              <a:pPr/>
              <a:t>‹#›</a:t>
            </a:fld>
            <a:endParaRPr lang="en-US"/>
          </a:p>
        </p:txBody>
      </p:sp>
    </p:spTree>
    <p:extLst>
      <p:ext uri="{BB962C8B-B14F-4D97-AF65-F5344CB8AC3E}">
        <p14:creationId xmlns:p14="http://schemas.microsoft.com/office/powerpoint/2010/main" val="263324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36013-A3F7-4CF8-B3C0-BCFA4A10DA60}" type="slidenum">
              <a:rPr lang="en-US" smtClean="0"/>
              <a:pPr/>
              <a:t>2</a:t>
            </a:fld>
            <a:endParaRPr lang="en-US"/>
          </a:p>
        </p:txBody>
      </p:sp>
    </p:spTree>
    <p:extLst>
      <p:ext uri="{BB962C8B-B14F-4D97-AF65-F5344CB8AC3E}">
        <p14:creationId xmlns:p14="http://schemas.microsoft.com/office/powerpoint/2010/main" val="373953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536013-A3F7-4CF8-B3C0-BCFA4A10DA60}" type="slidenum">
              <a:rPr lang="en-US" smtClean="0"/>
              <a:pPr/>
              <a:t>29</a:t>
            </a:fld>
            <a:endParaRPr lang="en-US"/>
          </a:p>
        </p:txBody>
      </p:sp>
    </p:spTree>
    <p:extLst>
      <p:ext uri="{BB962C8B-B14F-4D97-AF65-F5344CB8AC3E}">
        <p14:creationId xmlns:p14="http://schemas.microsoft.com/office/powerpoint/2010/main" val="85098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356BF28-53CC-4BA4-A0EC-4F1E98679E8C}"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BF28-53CC-4BA4-A0EC-4F1E98679E8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BF28-53CC-4BA4-A0EC-4F1E98679E8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BF28-53CC-4BA4-A0EC-4F1E98679E8C}"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B356BF28-53CC-4BA4-A0EC-4F1E98679E8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BF28-53CC-4BA4-A0EC-4F1E98679E8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BF28-53CC-4BA4-A0EC-4F1E98679E8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BF28-53CC-4BA4-A0EC-4F1E98679E8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BF28-53CC-4BA4-A0EC-4F1E98679E8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BF28-53CC-4BA4-A0EC-4F1E98679E8C}"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A618A-607B-43AD-8741-AF880006D575}" type="datetimeFigureOut">
              <a:rPr lang="en-US" smtClean="0"/>
              <a:pPr/>
              <a:t>3/6/2017</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356BF28-53CC-4BA4-A0EC-4F1E98679E8C}"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EA618A-607B-43AD-8741-AF880006D575}" type="datetimeFigureOut">
              <a:rPr lang="en-US" smtClean="0"/>
              <a:pPr/>
              <a:t>3/6/2017</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356BF28-53CC-4BA4-A0EC-4F1E98679E8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Islamic World of 1500</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497392"/>
            <a:ext cx="7086600" cy="5205706"/>
          </a:xfrm>
        </p:spPr>
      </p:pic>
      <p:sp>
        <p:nvSpPr>
          <p:cNvPr id="5" name="TextBox 4"/>
          <p:cNvSpPr txBox="1"/>
          <p:nvPr/>
        </p:nvSpPr>
        <p:spPr>
          <a:xfrm>
            <a:off x="7239000" y="819980"/>
            <a:ext cx="1895901" cy="5632311"/>
          </a:xfrm>
          <a:prstGeom prst="rect">
            <a:avLst/>
          </a:prstGeom>
          <a:noFill/>
        </p:spPr>
        <p:txBody>
          <a:bodyPr wrap="square" rtlCol="0">
            <a:spAutoFit/>
          </a:bodyPr>
          <a:lstStyle/>
          <a:p>
            <a:r>
              <a:rPr lang="en-US" dirty="0"/>
              <a:t>The most prominent political features of the vast Islamic world in the fifteenth and sixteenth centuries were four large states: the Songhay, Ottoman, </a:t>
            </a:r>
            <a:r>
              <a:rPr lang="en-US" dirty="0" err="1"/>
              <a:t>Safavid</a:t>
            </a:r>
            <a:r>
              <a:rPr lang="en-US" dirty="0"/>
              <a:t>, and Mughal empires</a:t>
            </a:r>
            <a:r>
              <a:rPr lang="en-US" dirty="0" smtClean="0"/>
              <a:t>.</a:t>
            </a:r>
          </a:p>
          <a:p>
            <a:endParaRPr lang="en-US" dirty="0"/>
          </a:p>
          <a:p>
            <a:r>
              <a:rPr lang="en-US" b="1" dirty="0" smtClean="0"/>
              <a:t>Ottomans, </a:t>
            </a:r>
            <a:r>
              <a:rPr lang="en-US" b="1" dirty="0" err="1" smtClean="0"/>
              <a:t>Safavids</a:t>
            </a:r>
            <a:r>
              <a:rPr lang="en-US" b="1" dirty="0" smtClean="0"/>
              <a:t>, and Mughal Empires also known as the “Gunpowder Empires”.</a:t>
            </a:r>
          </a:p>
          <a:p>
            <a:endParaRPr lang="en-US" b="1" dirty="0"/>
          </a:p>
          <a:p>
            <a:endParaRPr lang="en-US" b="1" dirty="0"/>
          </a:p>
        </p:txBody>
      </p:sp>
    </p:spTree>
    <p:extLst>
      <p:ext uri="{BB962C8B-B14F-4D97-AF65-F5344CB8AC3E}">
        <p14:creationId xmlns:p14="http://schemas.microsoft.com/office/powerpoint/2010/main" val="2172550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Janissaries</a:t>
            </a:r>
            <a:endParaRPr lang="en-US" dirty="0"/>
          </a:p>
        </p:txBody>
      </p:sp>
      <p:sp>
        <p:nvSpPr>
          <p:cNvPr id="3" name="Content Placeholder 2"/>
          <p:cNvSpPr>
            <a:spLocks noGrp="1"/>
          </p:cNvSpPr>
          <p:nvPr>
            <p:ph sz="quarter" idx="1"/>
          </p:nvPr>
        </p:nvSpPr>
        <p:spPr>
          <a:xfrm>
            <a:off x="228600" y="1447800"/>
            <a:ext cx="5257800" cy="4572000"/>
          </a:xfrm>
        </p:spPr>
        <p:txBody>
          <a:bodyPr>
            <a:normAutofit fontScale="85000" lnSpcReduction="10000"/>
          </a:bodyPr>
          <a:lstStyle/>
          <a:p>
            <a:r>
              <a:rPr lang="en-US" dirty="0">
                <a:latin typeface="Arial" panose="020B0604020202020204" pitchFamily="34" charset="0"/>
                <a:cs typeface="Arial" panose="020B0604020202020204" pitchFamily="34" charset="0"/>
              </a:rPr>
              <a:t>From 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 imperial armies dominated by an elite force of 30,000 soldiers known as </a:t>
            </a:r>
            <a:r>
              <a:rPr lang="en-US" b="1" dirty="0">
                <a:latin typeface="Arial" panose="020B0604020202020204" pitchFamily="34" charset="0"/>
                <a:cs typeface="Arial" panose="020B0604020202020204" pitchFamily="34" charset="0"/>
              </a:rPr>
              <a:t>Janissaries</a:t>
            </a:r>
          </a:p>
          <a:p>
            <a:pPr lvl="1"/>
            <a:r>
              <a:rPr lang="en-US" b="1" dirty="0">
                <a:latin typeface="Arial" panose="020B0604020202020204" pitchFamily="34" charset="0"/>
                <a:cs typeface="Arial" panose="020B0604020202020204" pitchFamily="34" charset="0"/>
              </a:rPr>
              <a:t>Forcibly recruited from conquered areas such as Balkans, where majority faith is Christian</a:t>
            </a:r>
          </a:p>
          <a:p>
            <a:pPr lvl="1"/>
            <a:r>
              <a:rPr lang="en-US" b="1" dirty="0">
                <a:latin typeface="Arial" panose="020B0604020202020204" pitchFamily="34" charset="0"/>
                <a:cs typeface="Arial" panose="020B0604020202020204" pitchFamily="34" charset="0"/>
              </a:rPr>
              <a:t>Legally slaves, but educated and given advancement</a:t>
            </a:r>
          </a:p>
          <a:p>
            <a:pPr lvl="1"/>
            <a:r>
              <a:rPr lang="en-US" b="1" dirty="0">
                <a:latin typeface="Arial" panose="020B0604020202020204" pitchFamily="34" charset="0"/>
                <a:cs typeface="Arial" panose="020B0604020202020204" pitchFamily="34" charset="0"/>
              </a:rPr>
              <a:t>Convert to Islam</a:t>
            </a:r>
          </a:p>
          <a:p>
            <a:pPr lvl="1"/>
            <a:r>
              <a:rPr lang="en-US" b="1" dirty="0">
                <a:latin typeface="Arial" panose="020B0604020202020204" pitchFamily="34" charset="0"/>
                <a:cs typeface="Arial" panose="020B0604020202020204" pitchFamily="34" charset="0"/>
              </a:rPr>
              <a:t>Some served in palace or bureaucracy</a:t>
            </a:r>
          </a:p>
          <a:p>
            <a:pPr lvl="1"/>
            <a:r>
              <a:rPr lang="en-US" dirty="0">
                <a:latin typeface="Arial" panose="020B0604020202020204" pitchFamily="34" charset="0"/>
                <a:cs typeface="Arial" panose="020B0604020202020204" pitchFamily="34" charset="0"/>
              </a:rPr>
              <a:t>Controlled the artillery and firearms</a:t>
            </a:r>
          </a:p>
          <a:p>
            <a:pPr lvl="1"/>
            <a:r>
              <a:rPr lang="en-US" dirty="0">
                <a:latin typeface="Arial" panose="020B0604020202020204" pitchFamily="34" charset="0"/>
                <a:cs typeface="Arial" panose="020B0604020202020204" pitchFamily="34" charset="0"/>
              </a:rPr>
              <a:t>Tried to translate their military service into political influence</a:t>
            </a:r>
          </a:p>
          <a:p>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59348" y="2332359"/>
            <a:ext cx="3749675" cy="2802882"/>
          </a:xfrm>
        </p:spPr>
      </p:pic>
    </p:spTree>
    <p:extLst>
      <p:ext uri="{BB962C8B-B14F-4D97-AF65-F5344CB8AC3E}">
        <p14:creationId xmlns:p14="http://schemas.microsoft.com/office/powerpoint/2010/main" val="2842534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Ottomans:  Gunpowder Empire</a:t>
            </a:r>
            <a:endParaRPr lang="en-US" dirty="0"/>
          </a:p>
        </p:txBody>
      </p:sp>
      <p:sp>
        <p:nvSpPr>
          <p:cNvPr id="3" name="Content Placeholder 2"/>
          <p:cNvSpPr>
            <a:spLocks noGrp="1"/>
          </p:cNvSpPr>
          <p:nvPr>
            <p:ph sz="quarter" idx="1"/>
          </p:nvPr>
        </p:nvSpPr>
        <p:spPr>
          <a:xfrm>
            <a:off x="381000" y="1524000"/>
            <a:ext cx="4495800" cy="5029200"/>
          </a:xfrm>
        </p:spPr>
        <p:txBody>
          <a:bodyPr>
            <a:normAutofit fontScale="85000" lnSpcReduction="10000"/>
          </a:bodyPr>
          <a:lstStyle/>
          <a:p>
            <a:r>
              <a:rPr lang="en-US" dirty="0"/>
              <a:t>Originating in the fourteenth century, the </a:t>
            </a:r>
            <a:r>
              <a:rPr lang="en-US" b="1" dirty="0"/>
              <a:t>Janissaries became the elite infantry force of the Ottoman Empire</a:t>
            </a:r>
            <a:r>
              <a:rPr lang="en-US" b="1" dirty="0" smtClean="0"/>
              <a:t>.</a:t>
            </a:r>
            <a:r>
              <a:rPr lang="en-US" dirty="0" smtClean="0"/>
              <a:t> Complete </a:t>
            </a:r>
            <a:r>
              <a:rPr lang="en-US" dirty="0"/>
              <a:t>with uniforms, cash salaries, and marching music, they were the first standing army in the region since the days of the Roman Empire. </a:t>
            </a:r>
            <a:r>
              <a:rPr lang="en-US" b="1" dirty="0"/>
              <a:t>When gunpowder technology became available, Janissary forces soon were armed with muskets, grenades, and handheld cannon.</a:t>
            </a:r>
            <a:r>
              <a:rPr lang="en-US" dirty="0"/>
              <a:t> This image dates from the seventeenth century.(Austrian National Library, picture archive, Vienna: Cod.8626, fol. 15r)</a:t>
            </a:r>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027327" y="1447800"/>
            <a:ext cx="3802798" cy="5029200"/>
          </a:xfrm>
        </p:spPr>
      </p:pic>
    </p:spTree>
    <p:extLst>
      <p:ext uri="{BB962C8B-B14F-4D97-AF65-F5344CB8AC3E}">
        <p14:creationId xmlns:p14="http://schemas.microsoft.com/office/powerpoint/2010/main" val="526319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Suleyman</a:t>
            </a:r>
            <a:r>
              <a:rPr lang="en-US" dirty="0" smtClean="0"/>
              <a:t> The Magnificent</a:t>
            </a:r>
            <a:endParaRPr lang="en-US" dirty="0"/>
          </a:p>
        </p:txBody>
      </p:sp>
      <p:pic>
        <p:nvPicPr>
          <p:cNvPr id="5" name="Content Placeholder 4" descr="514px-Suleiman_the_Magnificent_of_the_Ottoman_Empire.jpg"/>
          <p:cNvPicPr>
            <a:picLocks noGrp="1" noChangeAspect="1"/>
          </p:cNvPicPr>
          <p:nvPr>
            <p:ph sz="quarter" idx="1"/>
          </p:nvPr>
        </p:nvPicPr>
        <p:blipFill>
          <a:blip r:embed="rId2" cstate="print"/>
          <a:stretch>
            <a:fillRect/>
          </a:stretch>
        </p:blipFill>
        <p:spPr>
          <a:xfrm>
            <a:off x="914400" y="1548921"/>
            <a:ext cx="3749675" cy="4369757"/>
          </a:xfrm>
        </p:spPr>
      </p:pic>
      <p:sp>
        <p:nvSpPr>
          <p:cNvPr id="4" name="Content Placeholder 3"/>
          <p:cNvSpPr>
            <a:spLocks noGrp="1"/>
          </p:cNvSpPr>
          <p:nvPr>
            <p:ph sz="quarter" idx="2"/>
          </p:nvPr>
        </p:nvSpPr>
        <p:spPr>
          <a:xfrm>
            <a:off x="4933950" y="1447800"/>
            <a:ext cx="4057650" cy="4876800"/>
          </a:xfrm>
        </p:spPr>
        <p:txBody>
          <a:bodyPr>
            <a:normAutofit fontScale="55000" lnSpcReduction="20000"/>
          </a:bodyPr>
          <a:lstStyle/>
          <a:p>
            <a:r>
              <a:rPr lang="en-US" b="1" dirty="0" smtClean="0">
                <a:latin typeface="Arial" panose="020B0604020202020204" pitchFamily="34" charset="0"/>
                <a:cs typeface="Arial" panose="020B0604020202020204" pitchFamily="34" charset="0"/>
              </a:rPr>
              <a:t>Important military leader</a:t>
            </a:r>
          </a:p>
          <a:p>
            <a:pPr lvl="1"/>
            <a:r>
              <a:rPr lang="en-US" dirty="0" smtClean="0">
                <a:latin typeface="Arial" panose="020B0604020202020204" pitchFamily="34" charset="0"/>
                <a:cs typeface="Arial" panose="020B0604020202020204" pitchFamily="34" charset="0"/>
              </a:rPr>
              <a:t>1521 conquered Belgrade, island of Rhodes to control Eastern Europe,  ports in N. Africa</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1529 First siege of  Vienna, Austria  (Last siege in1683) </a:t>
            </a:r>
          </a:p>
          <a:p>
            <a:pPr lvl="2"/>
            <a:r>
              <a:rPr lang="en-US" b="1" dirty="0" smtClean="0">
                <a:latin typeface="Arial" panose="020B0604020202020204" pitchFamily="34" charset="0"/>
                <a:cs typeface="Arial" panose="020B0604020202020204" pitchFamily="34" charset="0"/>
              </a:rPr>
              <a:t>Failed to capture it</a:t>
            </a:r>
          </a:p>
          <a:p>
            <a:r>
              <a:rPr lang="en-US" b="1" dirty="0" err="1" smtClean="0">
                <a:latin typeface="Arial" panose="020B0604020202020204" pitchFamily="34" charset="0"/>
                <a:cs typeface="Arial" panose="020B0604020202020204" pitchFamily="34" charset="0"/>
              </a:rPr>
              <a:t>Suleyman</a:t>
            </a:r>
            <a:r>
              <a:rPr lang="en-US" b="1" dirty="0" smtClean="0">
                <a:latin typeface="Arial" panose="020B0604020202020204" pitchFamily="34" charset="0"/>
                <a:cs typeface="Arial" panose="020B0604020202020204" pitchFamily="34" charset="0"/>
              </a:rPr>
              <a:t> the Lawgiver</a:t>
            </a:r>
          </a:p>
          <a:p>
            <a:r>
              <a:rPr lang="en-US" b="1" dirty="0" smtClean="0">
                <a:latin typeface="Arial" panose="020B0604020202020204" pitchFamily="34" charset="0"/>
                <a:cs typeface="Arial" panose="020B0604020202020204" pitchFamily="34" charset="0"/>
              </a:rPr>
              <a:t>R. 1520–1566</a:t>
            </a:r>
          </a:p>
          <a:p>
            <a:r>
              <a:rPr lang="en-US" dirty="0" smtClean="0">
                <a:latin typeface="Arial" panose="020B0604020202020204" pitchFamily="34" charset="0"/>
                <a:cs typeface="Arial" panose="020B0604020202020204" pitchFamily="34" charset="0"/>
              </a:rPr>
              <a:t>In the halls of the U.S. Congress are images of some of the greatest lawgivers of all time. Included in that group are such persons as Thomas Jefferson, Moses, and </a:t>
            </a:r>
            <a:r>
              <a:rPr lang="en-US" dirty="0" err="1" smtClean="0">
                <a:latin typeface="Arial" panose="020B0604020202020204" pitchFamily="34" charset="0"/>
                <a:cs typeface="Arial" panose="020B0604020202020204" pitchFamily="34" charset="0"/>
              </a:rPr>
              <a:t>Suleyman</a:t>
            </a:r>
            <a:r>
              <a:rPr lang="en-US" dirty="0" smtClean="0">
                <a:latin typeface="Arial" panose="020B0604020202020204" pitchFamily="34" charset="0"/>
                <a:cs typeface="Arial" panose="020B0604020202020204" pitchFamily="34" charset="0"/>
              </a:rPr>
              <a:t>.</a:t>
            </a:r>
          </a:p>
          <a:p>
            <a:r>
              <a:rPr lang="en-US" b="1" dirty="0" err="1" smtClean="0">
                <a:latin typeface="Arial" panose="020B0604020202020204" pitchFamily="34" charset="0"/>
                <a:cs typeface="Arial" panose="020B0604020202020204" pitchFamily="34" charset="0"/>
              </a:rPr>
              <a:t>Suleyman’s</a:t>
            </a:r>
            <a:r>
              <a:rPr lang="en-US" b="1" dirty="0" smtClean="0">
                <a:latin typeface="Arial" panose="020B0604020202020204" pitchFamily="34" charset="0"/>
                <a:cs typeface="Arial" panose="020B0604020202020204" pitchFamily="34" charset="0"/>
              </a:rPr>
              <a:t> law code prescribed penalties for various criminal acts and for bureaucratic and financial corruption</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He also sought to reduce bribes, did not allow imprisonment without a trial, and rejected promotions that were not based on merit.</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Ottoman Empire in 1683</a:t>
            </a:r>
            <a:endParaRPr lang="en-US" dirty="0"/>
          </a:p>
        </p:txBody>
      </p:sp>
      <p:pic>
        <p:nvPicPr>
          <p:cNvPr id="9" name="Content Placeholder 8" descr="OttomanEmpireIn1683.png"/>
          <p:cNvPicPr>
            <a:picLocks noGrp="1" noChangeAspect="1"/>
          </p:cNvPicPr>
          <p:nvPr>
            <p:ph sz="quarter" idx="1"/>
          </p:nvPr>
        </p:nvPicPr>
        <p:blipFill>
          <a:blip r:embed="rId2" cstate="print"/>
          <a:stretch>
            <a:fillRect/>
          </a:stretch>
        </p:blipFill>
        <p:spPr>
          <a:xfrm>
            <a:off x="1905000" y="1600200"/>
            <a:ext cx="5411189" cy="4876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Constantinople’s Restoration</a:t>
            </a:r>
            <a:endParaRPr lang="en-US" dirty="0"/>
          </a:p>
        </p:txBody>
      </p:sp>
      <p:sp>
        <p:nvSpPr>
          <p:cNvPr id="3" name="Content Placeholder 2"/>
          <p:cNvSpPr>
            <a:spLocks noGrp="1"/>
          </p:cNvSpPr>
          <p:nvPr>
            <p:ph sz="quarter" idx="1"/>
          </p:nvPr>
        </p:nvSpPr>
        <p:spPr>
          <a:xfrm>
            <a:off x="304800" y="1447800"/>
            <a:ext cx="4358640" cy="4572000"/>
          </a:xfrm>
        </p:spPr>
        <p:txBody>
          <a:bodyPr>
            <a:normAutofit fontScale="70000" lnSpcReduction="20000"/>
          </a:bodyPr>
          <a:lstStyle/>
          <a:p>
            <a:r>
              <a:rPr lang="en-US" dirty="0" smtClean="0"/>
              <a:t>Sultans and administrators built mansions, rest houses, religious schools, hospitals</a:t>
            </a:r>
          </a:p>
          <a:p>
            <a:r>
              <a:rPr lang="en-US" dirty="0" smtClean="0"/>
              <a:t>City stretched on both sides of </a:t>
            </a:r>
            <a:r>
              <a:rPr lang="en-US" dirty="0" err="1" smtClean="0"/>
              <a:t>Bosphorous</a:t>
            </a:r>
            <a:r>
              <a:rPr lang="en-US" dirty="0" smtClean="0"/>
              <a:t>, the </a:t>
            </a:r>
            <a:r>
              <a:rPr lang="en-US" dirty="0" err="1" smtClean="0"/>
              <a:t>stait</a:t>
            </a:r>
            <a:r>
              <a:rPr lang="en-US" dirty="0" smtClean="0"/>
              <a:t> between </a:t>
            </a:r>
            <a:r>
              <a:rPr lang="en-US" dirty="0" err="1" smtClean="0"/>
              <a:t>Med.and</a:t>
            </a:r>
            <a:r>
              <a:rPr lang="en-US" dirty="0" smtClean="0"/>
              <a:t> Black Sea</a:t>
            </a:r>
          </a:p>
          <a:p>
            <a:r>
              <a:rPr lang="en-US" dirty="0" smtClean="0"/>
              <a:t>Harbor and the Golden Horn, a triangular bay that formed the northern boundary of the city, were crowded with merchant ships</a:t>
            </a:r>
          </a:p>
          <a:p>
            <a:r>
              <a:rPr lang="en-US" b="1" dirty="0" smtClean="0"/>
              <a:t>Bazaars</a:t>
            </a:r>
            <a:r>
              <a:rPr lang="en-US" dirty="0" smtClean="0"/>
              <a:t> filled w/ merchants and travelers</a:t>
            </a:r>
          </a:p>
          <a:p>
            <a:pPr lvl="1"/>
            <a:r>
              <a:rPr lang="en-US" dirty="0" smtClean="0"/>
              <a:t>Commodities such as spices, ivory, slaves, forest products, carpets</a:t>
            </a:r>
          </a:p>
          <a:p>
            <a:r>
              <a:rPr lang="en-US" b="1" dirty="0" smtClean="0"/>
              <a:t>Coffeehouses</a:t>
            </a:r>
          </a:p>
          <a:p>
            <a:pPr lvl="1"/>
            <a:r>
              <a:rPr lang="en-US" dirty="0" smtClean="0"/>
              <a:t>Major part of cultural life</a:t>
            </a:r>
          </a:p>
          <a:p>
            <a:pPr lvl="1"/>
            <a:r>
              <a:rPr lang="en-US" dirty="0" smtClean="0"/>
              <a:t>Poets, scholars congregate to read aloud, debate politics</a:t>
            </a:r>
          </a:p>
          <a:p>
            <a:pPr lvl="1"/>
            <a:r>
              <a:rPr lang="en-US" dirty="0" smtClean="0"/>
              <a:t>Drink, smoke tobacco, play chess</a:t>
            </a:r>
          </a:p>
          <a:p>
            <a:endParaRPr lang="en-US" dirty="0"/>
          </a:p>
        </p:txBody>
      </p:sp>
      <p:pic>
        <p:nvPicPr>
          <p:cNvPr id="5" name="Content Placeholder 4" descr="Istanbul_Montage_Wikipedia.jpg"/>
          <p:cNvPicPr>
            <a:picLocks noGrp="1" noChangeAspect="1"/>
          </p:cNvPicPr>
          <p:nvPr>
            <p:ph sz="quarter" idx="2"/>
          </p:nvPr>
        </p:nvPicPr>
        <p:blipFill>
          <a:blip r:embed="rId2" cstate="print"/>
          <a:stretch>
            <a:fillRect/>
          </a:stretch>
        </p:blipFill>
        <p:spPr>
          <a:xfrm>
            <a:off x="4933950" y="1635132"/>
            <a:ext cx="3749675" cy="419733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Ottoman Culture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dirty="0" smtClean="0"/>
              <a:t>Merchants and artisans make up a sizeable portion of population</a:t>
            </a:r>
          </a:p>
          <a:p>
            <a:r>
              <a:rPr lang="en-US" b="1" dirty="0" smtClean="0"/>
              <a:t>Ottoman regime regulated the commercial exchanges and handicraft production</a:t>
            </a:r>
          </a:p>
          <a:p>
            <a:pPr lvl="1"/>
            <a:r>
              <a:rPr lang="en-US" dirty="0" err="1" smtClean="0"/>
              <a:t>Gov’t</a:t>
            </a:r>
            <a:r>
              <a:rPr lang="en-US" dirty="0" smtClean="0"/>
              <a:t> inspectors ensure standard weights/measures</a:t>
            </a:r>
          </a:p>
          <a:p>
            <a:pPr lvl="1"/>
            <a:r>
              <a:rPr lang="en-US" dirty="0" smtClean="0"/>
              <a:t>Entry for artisans into trade</a:t>
            </a:r>
          </a:p>
          <a:p>
            <a:r>
              <a:rPr lang="en-US" b="1" dirty="0" smtClean="0"/>
              <a:t>Guilds for artisans like medieval Europe</a:t>
            </a:r>
          </a:p>
          <a:p>
            <a:r>
              <a:rPr lang="en-US" b="1" dirty="0" smtClean="0"/>
              <a:t>Turkish language of Ottoman court becomes that of poets, historians, and bureaucracy</a:t>
            </a:r>
          </a:p>
          <a:p>
            <a:endParaRPr lang="en-US" dirty="0" smtClean="0"/>
          </a:p>
          <a:p>
            <a:endParaRPr lang="en-US" dirty="0" smtClean="0"/>
          </a:p>
        </p:txBody>
      </p:sp>
      <p:pic>
        <p:nvPicPr>
          <p:cNvPr id="5" name="Content Placeholder 4" descr="Blue_Turkish_Tiles.jpg"/>
          <p:cNvPicPr>
            <a:picLocks noGrp="1" noChangeAspect="1"/>
          </p:cNvPicPr>
          <p:nvPr>
            <p:ph sz="quarter" idx="2"/>
          </p:nvPr>
        </p:nvPicPr>
        <p:blipFill>
          <a:blip r:embed="rId2" cstate="print"/>
          <a:stretch>
            <a:fillRect/>
          </a:stretch>
        </p:blipFill>
        <p:spPr>
          <a:xfrm>
            <a:off x="6248400" y="1295400"/>
            <a:ext cx="2436512" cy="3357027"/>
          </a:xfrm>
        </p:spPr>
      </p:pic>
      <p:sp>
        <p:nvSpPr>
          <p:cNvPr id="6" name="TextBox 5"/>
          <p:cNvSpPr txBox="1"/>
          <p:nvPr/>
        </p:nvSpPr>
        <p:spPr>
          <a:xfrm>
            <a:off x="6477000" y="4724400"/>
            <a:ext cx="1582997" cy="369332"/>
          </a:xfrm>
          <a:prstGeom prst="rect">
            <a:avLst/>
          </a:prstGeom>
          <a:noFill/>
        </p:spPr>
        <p:txBody>
          <a:bodyPr wrap="square" rtlCol="0">
            <a:spAutoFit/>
          </a:bodyPr>
          <a:lstStyle/>
          <a:p>
            <a:r>
              <a:rPr lang="en-US" dirty="0" smtClean="0"/>
              <a:t>Turkish Blue Tile</a:t>
            </a:r>
            <a:endParaRPr lang="en-US" dirty="0"/>
          </a:p>
        </p:txBody>
      </p:sp>
      <p:pic>
        <p:nvPicPr>
          <p:cNvPr id="7" name="Picture 6" descr="Turkishcoffee.jpg"/>
          <p:cNvPicPr>
            <a:picLocks noChangeAspect="1"/>
          </p:cNvPicPr>
          <p:nvPr/>
        </p:nvPicPr>
        <p:blipFill>
          <a:blip r:embed="rId3" cstate="print"/>
          <a:stretch>
            <a:fillRect/>
          </a:stretch>
        </p:blipFill>
        <p:spPr>
          <a:xfrm>
            <a:off x="4724400" y="5029200"/>
            <a:ext cx="2514600" cy="167535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Constantinople Restored:  Istanbul</a:t>
            </a:r>
            <a:endParaRPr lang="en-US" b="1" dirty="0"/>
          </a:p>
        </p:txBody>
      </p:sp>
      <p:sp>
        <p:nvSpPr>
          <p:cNvPr id="7" name="Content Placeholder 6"/>
          <p:cNvSpPr>
            <a:spLocks noGrp="1"/>
          </p:cNvSpPr>
          <p:nvPr>
            <p:ph type="body" sz="half" idx="2"/>
          </p:nvPr>
        </p:nvSpPr>
        <p:spPr/>
        <p:txBody>
          <a:bodyPr/>
          <a:lstStyle/>
          <a:p>
            <a:pPr algn="ctr"/>
            <a:r>
              <a:rPr lang="en-US" b="1" dirty="0" err="1" smtClean="0"/>
              <a:t>Hagia</a:t>
            </a:r>
            <a:r>
              <a:rPr lang="en-US" b="1" dirty="0" smtClean="0"/>
              <a:t> Sophia converted to a  mosque after 1453</a:t>
            </a:r>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5930" b="5930"/>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			The </a:t>
            </a:r>
            <a:r>
              <a:rPr lang="en-US" dirty="0" err="1" smtClean="0"/>
              <a:t>Suleymaniye</a:t>
            </a:r>
            <a:r>
              <a:rPr lang="en-US" dirty="0" smtClean="0"/>
              <a:t> Mosque</a:t>
            </a:r>
            <a:endParaRPr lang="en-US" dirty="0"/>
          </a:p>
        </p:txBody>
      </p:sp>
      <p:sp>
        <p:nvSpPr>
          <p:cNvPr id="4" name="Content Placeholder 3"/>
          <p:cNvSpPr>
            <a:spLocks noGrp="1"/>
          </p:cNvSpPr>
          <p:nvPr>
            <p:ph sz="quarter" idx="2"/>
          </p:nvPr>
        </p:nvSpPr>
        <p:spPr/>
        <p:txBody>
          <a:bodyPr>
            <a:normAutofit fontScale="92500" lnSpcReduction="20000"/>
          </a:bodyPr>
          <a:lstStyle/>
          <a:p>
            <a:r>
              <a:rPr lang="en-US" dirty="0" smtClean="0"/>
              <a:t>Built during reign of </a:t>
            </a:r>
            <a:r>
              <a:rPr lang="en-US" dirty="0" err="1" smtClean="0"/>
              <a:t>Suleyman</a:t>
            </a:r>
            <a:r>
              <a:rPr lang="en-US" dirty="0" smtClean="0"/>
              <a:t> I in the 1550s by the architect, </a:t>
            </a:r>
            <a:r>
              <a:rPr lang="en-US" b="1" dirty="0" smtClean="0"/>
              <a:t>Sinan</a:t>
            </a:r>
          </a:p>
          <a:p>
            <a:r>
              <a:rPr lang="en-US" dirty="0" smtClean="0"/>
              <a:t>One of largest and greatest engineering achievements of Islamic civilization </a:t>
            </a:r>
          </a:p>
          <a:p>
            <a:r>
              <a:rPr lang="en-US" dirty="0" smtClean="0"/>
              <a:t>Most celebrated of all the monuments of Istanbul</a:t>
            </a:r>
          </a:p>
          <a:p>
            <a:r>
              <a:rPr lang="en-US" dirty="0" smtClean="0"/>
              <a:t>Pencil-thin minarets flank the great dome which was uniquely characteristic of Ottoman architecture</a:t>
            </a:r>
          </a:p>
          <a:p>
            <a:r>
              <a:rPr lang="en-US" b="1" dirty="0" smtClean="0"/>
              <a:t>Blend of Islamic and </a:t>
            </a:r>
            <a:r>
              <a:rPr lang="en-US" b="1" smtClean="0"/>
              <a:t>Byzantine architecture</a:t>
            </a:r>
          </a:p>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152400"/>
            <a:ext cx="4448696" cy="5703627"/>
          </a:xfrm>
        </p:spPr>
      </p:pic>
      <p:sp>
        <p:nvSpPr>
          <p:cNvPr id="8" name="TextBox 7"/>
          <p:cNvSpPr txBox="1"/>
          <p:nvPr/>
        </p:nvSpPr>
        <p:spPr>
          <a:xfrm>
            <a:off x="304800" y="6101687"/>
            <a:ext cx="5105400" cy="923330"/>
          </a:xfrm>
          <a:prstGeom prst="rect">
            <a:avLst/>
          </a:prstGeom>
          <a:noFill/>
        </p:spPr>
        <p:txBody>
          <a:bodyPr wrap="square" rtlCol="0">
            <a:spAutoFit/>
          </a:bodyPr>
          <a:lstStyle/>
          <a:p>
            <a:r>
              <a:rPr lang="en-US" dirty="0"/>
              <a:t>The massive </a:t>
            </a:r>
            <a:r>
              <a:rPr lang="en-US" dirty="0" err="1"/>
              <a:t>Süleymaniye</a:t>
            </a:r>
            <a:r>
              <a:rPr lang="en-US" dirty="0"/>
              <a:t> mosque built for Sultan </a:t>
            </a:r>
            <a:r>
              <a:rPr lang="en-US" dirty="0" err="1"/>
              <a:t>Süleyman</a:t>
            </a:r>
            <a:r>
              <a:rPr lang="en-US" dirty="0"/>
              <a:t> the Magnificent by the Ottoman architect Sinan Pasha in 1556.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Suleymaniye</a:t>
            </a:r>
            <a:r>
              <a:rPr lang="en-US" dirty="0" smtClean="0"/>
              <a:t> Mosque</a:t>
            </a:r>
            <a:endParaRPr lang="en-US" dirty="0"/>
          </a:p>
        </p:txBody>
      </p:sp>
      <p:sp>
        <p:nvSpPr>
          <p:cNvPr id="3" name="Text Placeholder 2"/>
          <p:cNvSpPr>
            <a:spLocks noGrp="1"/>
          </p:cNvSpPr>
          <p:nvPr>
            <p:ph type="body" sz="half" idx="2"/>
          </p:nvPr>
        </p:nvSpPr>
        <p:spPr>
          <a:xfrm>
            <a:off x="228601" y="5445824"/>
            <a:ext cx="8841580" cy="1412176"/>
          </a:xfrm>
        </p:spPr>
        <p:txBody>
          <a:bodyPr>
            <a:noAutofit/>
          </a:bodyPr>
          <a:lstStyle/>
          <a:p>
            <a:pPr algn="ctr"/>
            <a:r>
              <a:rPr lang="en-US" sz="2000" dirty="0" smtClean="0"/>
              <a:t>Built by </a:t>
            </a:r>
            <a:r>
              <a:rPr lang="en-US" sz="2000" b="1" dirty="0" smtClean="0"/>
              <a:t>Sinan, the Imperial Architect, </a:t>
            </a:r>
            <a:r>
              <a:rPr lang="en-US" sz="2000" dirty="0" smtClean="0"/>
              <a:t>was brought from Anatolia to Istanbul in the </a:t>
            </a:r>
            <a:r>
              <a:rPr lang="en-US" sz="2000" i="1" dirty="0" err="1" smtClean="0"/>
              <a:t>devshirme</a:t>
            </a:r>
            <a:r>
              <a:rPr lang="en-US" sz="2000" i="1" dirty="0" smtClean="0"/>
              <a:t>, </a:t>
            </a:r>
            <a:r>
              <a:rPr lang="en-US" sz="2000" dirty="0" smtClean="0"/>
              <a:t>the annual roundup of talented Christian youths, and educated at one of the elite palace schools.  He became the chief architect and the closest Turkey gets to a Renaissance architect.  Sinan died at aged 97, having built 131 mosques and 200 other buildings.</a:t>
            </a:r>
            <a:endParaRPr lang="en-US" sz="20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955" b="11955"/>
          <a:stretch>
            <a:fillRect/>
          </a:stretch>
        </p:blipFill>
        <p:spPr/>
      </p:pic>
    </p:spTree>
    <p:extLst>
      <p:ext uri="{BB962C8B-B14F-4D97-AF65-F5344CB8AC3E}">
        <p14:creationId xmlns:p14="http://schemas.microsoft.com/office/powerpoint/2010/main" val="3996244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332929" y="304800"/>
            <a:ext cx="4582471" cy="6248400"/>
          </a:xfrm>
        </p:spPr>
        <p:txBody>
          <a:bodyPr>
            <a:normAutofit fontScale="55000" lnSpcReduction="20000"/>
          </a:bodyPr>
          <a:lstStyle/>
          <a:p>
            <a:endParaRPr lang="en-US" dirty="0" smtClean="0"/>
          </a:p>
          <a:p>
            <a:r>
              <a:rPr lang="en-US" b="1" dirty="0" smtClean="0">
                <a:latin typeface="Arial" panose="020B0604020202020204" pitchFamily="34" charset="0"/>
                <a:cs typeface="Arial" panose="020B0604020202020204" pitchFamily="34" charset="0"/>
              </a:rPr>
              <a:t>Coffee and Tobacco</a:t>
            </a:r>
            <a:endParaRPr lang="en-US" b="1" dirty="0">
              <a:latin typeface="Arial" panose="020B0604020202020204" pitchFamily="34" charset="0"/>
              <a:cs typeface="Arial" panose="020B0604020202020204" pitchFamily="34" charset="0"/>
            </a:endParaRPr>
          </a:p>
          <a:p>
            <a:endParaRPr lang="en-US" dirty="0" smtClean="0"/>
          </a:p>
          <a:p>
            <a:endParaRPr lang="en-US" dirty="0"/>
          </a:p>
          <a:p>
            <a:r>
              <a:rPr lang="en-US" dirty="0" smtClean="0">
                <a:latin typeface="Arial" panose="020B0604020202020204" pitchFamily="34" charset="0"/>
                <a:cs typeface="Arial" panose="020B0604020202020204" pitchFamily="34" charset="0"/>
              </a:rPr>
              <a:t>“Europeans</a:t>
            </a:r>
            <a:r>
              <a:rPr lang="en-US" dirty="0">
                <a:latin typeface="Arial" panose="020B0604020202020204" pitchFamily="34" charset="0"/>
                <a:cs typeface="Arial" panose="020B0604020202020204" pitchFamily="34" charset="0"/>
              </a:rPr>
              <a:t>, of course, were not the only people to embrace foreign tastes newly available in the early modern era. </a:t>
            </a:r>
            <a:r>
              <a:rPr lang="en-US" b="1" dirty="0">
                <a:latin typeface="Arial" panose="020B0604020202020204" pitchFamily="34" charset="0"/>
                <a:cs typeface="Arial" panose="020B0604020202020204" pitchFamily="34" charset="0"/>
              </a:rPr>
              <a:t>Tobacco and coffee, like tea, soon found a growing range of consumers all across Eurasia</a:t>
            </a:r>
            <a:r>
              <a:rPr lang="en-US" dirty="0">
                <a:latin typeface="Arial" panose="020B0604020202020204" pitchFamily="34" charset="0"/>
                <a:cs typeface="Arial" panose="020B0604020202020204" pitchFamily="34" charset="0"/>
              </a:rPr>
              <a:t>. Originating in the Americas, tobacco smoking spread quickly to Europe and Asia. Well before 1700 it had become perhaps the first global recreation. In the Ottoman Empire, as elsewhere, it provoked strenuous opposition on the grounds that it was an intoxicant, like wine, and was associated with unwholesome and promiscuous behavior. It was also associated with coffee, which had entered the Ottoman Empire in the sixteenth century from its place of origin in Ethiopia and Yemen. Coffee too encountered considerable opposition, partly because it was consumed in the new social arena of the coffeehouse. To moralists and other critics, the coffeehouse was a “refuge of Satan,” which drew people away from the mosques even as it drew together all different classes. Authorities suspected that coffeehouses were places of political intrigue. None of this stopped the spread of either tobacco or coffee, and the coffeehouse, in the Ottoman Empire and in Europe, came to embody a new “public culture of fun” as it wore away at earlier religious restrictions on the enjoyment of </a:t>
            </a:r>
            <a:r>
              <a:rPr lang="en-US" dirty="0" smtClean="0">
                <a:latin typeface="Arial" panose="020B0604020202020204" pitchFamily="34" charset="0"/>
                <a:cs typeface="Arial" panose="020B0604020202020204" pitchFamily="34" charset="0"/>
              </a:rPr>
              <a:t>life.</a:t>
            </a:r>
            <a:r>
              <a:rPr lang="en-US" b="1" baseline="30000" dirty="0" smtClean="0">
                <a:latin typeface="Arial" panose="020B0604020202020204" pitchFamily="34" charset="0"/>
                <a:cs typeface="Arial" panose="020B0604020202020204" pitchFamily="34" charset="0"/>
              </a:rPr>
              <a:t>33”</a:t>
            </a:r>
            <a:endParaRPr lang="en-US" dirty="0">
              <a:latin typeface="Arial" panose="020B0604020202020204" pitchFamily="34" charset="0"/>
              <a:cs typeface="Arial" panose="020B0604020202020204" pitchFamily="34" charset="0"/>
            </a:endParaRPr>
          </a:p>
          <a:p>
            <a:endParaRPr lang="en-US" dirty="0"/>
          </a:p>
        </p:txBody>
      </p:sp>
      <p:pic>
        <p:nvPicPr>
          <p:cNvPr id="5" name="Content Placeholder 10"/>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30706"/>
            <a:ext cx="4250144" cy="6293893"/>
          </a:xfrm>
        </p:spPr>
      </p:pic>
      <p:sp>
        <p:nvSpPr>
          <p:cNvPr id="6" name="TextBox 5"/>
          <p:cNvSpPr txBox="1"/>
          <p:nvPr/>
        </p:nvSpPr>
        <p:spPr>
          <a:xfrm>
            <a:off x="152400" y="6324600"/>
            <a:ext cx="4388521" cy="369332"/>
          </a:xfrm>
          <a:prstGeom prst="rect">
            <a:avLst/>
          </a:prstGeom>
          <a:noFill/>
        </p:spPr>
        <p:txBody>
          <a:bodyPr wrap="square" rtlCol="0">
            <a:spAutoFit/>
          </a:bodyPr>
          <a:lstStyle/>
          <a:p>
            <a:r>
              <a:rPr lang="en-US" b="1" dirty="0" smtClean="0"/>
              <a:t>Ottoman Coffeehouse in the 16</a:t>
            </a:r>
            <a:r>
              <a:rPr lang="en-US" b="1" baseline="30000" dirty="0" smtClean="0"/>
              <a:t>th</a:t>
            </a:r>
            <a:r>
              <a:rPr lang="en-US" b="1" dirty="0" smtClean="0"/>
              <a:t> century</a:t>
            </a:r>
            <a:endParaRPr lang="en-US" b="1" dirty="0"/>
          </a:p>
        </p:txBody>
      </p:sp>
    </p:spTree>
    <p:extLst>
      <p:ext uri="{BB962C8B-B14F-4D97-AF65-F5344CB8AC3E}">
        <p14:creationId xmlns:p14="http://schemas.microsoft.com/office/powerpoint/2010/main" val="374926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Ottoman Empire </a:t>
            </a:r>
            <a:endParaRPr lang="en-US" dirty="0"/>
          </a:p>
        </p:txBody>
      </p:sp>
      <p:sp>
        <p:nvSpPr>
          <p:cNvPr id="3" name="Content Placeholder 2"/>
          <p:cNvSpPr>
            <a:spLocks noGrp="1"/>
          </p:cNvSpPr>
          <p:nvPr>
            <p:ph sz="quarter" idx="1"/>
          </p:nvPr>
        </p:nvSpPr>
        <p:spPr>
          <a:xfrm>
            <a:off x="304800" y="1447800"/>
            <a:ext cx="4358640" cy="4572000"/>
          </a:xfrm>
        </p:spPr>
        <p:txBody>
          <a:bodyPr>
            <a:normAutofit fontScale="77500" lnSpcReduction="20000"/>
          </a:bodyPr>
          <a:lstStyle/>
          <a:p>
            <a:r>
              <a:rPr lang="en-US" b="1" dirty="0" smtClean="0"/>
              <a:t>One of the great empires in history </a:t>
            </a:r>
          </a:p>
          <a:p>
            <a:pPr lvl="1"/>
            <a:r>
              <a:rPr lang="en-US" b="1" dirty="0" smtClean="0"/>
              <a:t>Lasts from 14</a:t>
            </a:r>
            <a:r>
              <a:rPr lang="en-US" b="1" baseline="30000" dirty="0" smtClean="0"/>
              <a:t>th</a:t>
            </a:r>
            <a:r>
              <a:rPr lang="en-US" b="1" dirty="0" smtClean="0"/>
              <a:t> -20</a:t>
            </a:r>
            <a:r>
              <a:rPr lang="en-US" b="1" baseline="30000" dirty="0" smtClean="0"/>
              <a:t>th</a:t>
            </a:r>
            <a:r>
              <a:rPr lang="en-US" b="1" dirty="0" smtClean="0"/>
              <a:t> century</a:t>
            </a:r>
          </a:p>
          <a:p>
            <a:r>
              <a:rPr lang="en-US" b="1" dirty="0" smtClean="0"/>
              <a:t>Huge territory, long lasting, incorporation of diverse peoples, and economic and cultural sophistication</a:t>
            </a:r>
          </a:p>
          <a:p>
            <a:r>
              <a:rPr lang="en-US" b="1" dirty="0" smtClean="0"/>
              <a:t>Represents the Turks as the dominant people of the Islamic World</a:t>
            </a:r>
          </a:p>
          <a:p>
            <a:pPr lvl="1"/>
            <a:r>
              <a:rPr lang="en-US" dirty="0" smtClean="0"/>
              <a:t>No longer the Arabs of the previous caliphates</a:t>
            </a:r>
          </a:p>
          <a:p>
            <a:endParaRPr lang="en-US" dirty="0"/>
          </a:p>
          <a:p>
            <a:r>
              <a:rPr lang="en-US" dirty="0" smtClean="0"/>
              <a:t>“They </a:t>
            </a:r>
            <a:r>
              <a:rPr lang="en-US" dirty="0"/>
              <a:t>sought to bring a renewed unity to the Islamic world, while also serving as protector of the faith, the “strong sword of Islam.”</a:t>
            </a:r>
            <a:endParaRPr lang="en-US" dirty="0" smtClean="0"/>
          </a:p>
          <a:p>
            <a:pPr marL="0" indent="0">
              <a:buNone/>
            </a:pPr>
            <a:endParaRPr lang="en-US" dirty="0"/>
          </a:p>
          <a:p>
            <a:endParaRPr lang="en-US" dirty="0" smtClean="0"/>
          </a:p>
          <a:p>
            <a:endParaRPr lang="en-US" dirty="0"/>
          </a:p>
        </p:txBody>
      </p:sp>
      <p:sp>
        <p:nvSpPr>
          <p:cNvPr id="12" name="TextBox 11"/>
          <p:cNvSpPr txBox="1"/>
          <p:nvPr/>
        </p:nvSpPr>
        <p:spPr>
          <a:xfrm>
            <a:off x="5486400" y="6019800"/>
            <a:ext cx="184731" cy="369332"/>
          </a:xfrm>
          <a:prstGeom prst="rect">
            <a:avLst/>
          </a:prstGeom>
          <a:noFill/>
        </p:spPr>
        <p:txBody>
          <a:bodyPr wrap="none" rtlCol="0">
            <a:spAutoFit/>
          </a:bodyPr>
          <a:lstStyle/>
          <a:p>
            <a:endParaRPr lang="en-US" dirty="0"/>
          </a:p>
        </p:txBody>
      </p:sp>
      <p:pic>
        <p:nvPicPr>
          <p:cNvPr id="5" name="Content Placeholder 4"/>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479195" y="1752600"/>
            <a:ext cx="4632960" cy="2895600"/>
          </a:xfrm>
        </p:spPr>
      </p:pic>
    </p:spTree>
    <p:extLst>
      <p:ext uri="{BB962C8B-B14F-4D97-AF65-F5344CB8AC3E}">
        <p14:creationId xmlns:p14="http://schemas.microsoft.com/office/powerpoint/2010/main" val="3452582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Problem of Ottoman Decline</a:t>
            </a:r>
            <a:endParaRPr lang="en-US" dirty="0"/>
          </a:p>
        </p:txBody>
      </p:sp>
      <p:sp>
        <p:nvSpPr>
          <p:cNvPr id="4" name="Content Placeholder 3"/>
          <p:cNvSpPr>
            <a:spLocks noGrp="1"/>
          </p:cNvSpPr>
          <p:nvPr>
            <p:ph sz="quarter" idx="1"/>
          </p:nvPr>
        </p:nvSpPr>
        <p:spPr/>
        <p:txBody>
          <a:bodyPr>
            <a:normAutofit fontScale="85000" lnSpcReduction="20000"/>
          </a:bodyPr>
          <a:lstStyle/>
          <a:p>
            <a:r>
              <a:rPr lang="en-US" sz="2400" dirty="0" smtClean="0"/>
              <a:t>Dynasty endures for 600 years</a:t>
            </a:r>
          </a:p>
          <a:p>
            <a:r>
              <a:rPr lang="en-US" sz="2400" dirty="0" smtClean="0"/>
              <a:t>Long decline begins in mid-17</a:t>
            </a:r>
            <a:r>
              <a:rPr lang="en-US" sz="2400" baseline="30000" dirty="0" smtClean="0"/>
              <a:t>th</a:t>
            </a:r>
            <a:r>
              <a:rPr lang="en-US" sz="2400" dirty="0" smtClean="0"/>
              <a:t> century until the 20</a:t>
            </a:r>
            <a:r>
              <a:rPr lang="en-US" sz="2400" baseline="30000" dirty="0" smtClean="0"/>
              <a:t>th</a:t>
            </a:r>
            <a:endParaRPr lang="en-US" sz="2400" dirty="0" smtClean="0"/>
          </a:p>
          <a:p>
            <a:pPr marL="514350" indent="-514350">
              <a:buFont typeface="+mj-lt"/>
              <a:buAutoNum type="arabicPeriod"/>
            </a:pPr>
            <a:r>
              <a:rPr lang="en-US" sz="2400" dirty="0" smtClean="0"/>
              <a:t>Decline in the effectiveness of the administrative system</a:t>
            </a:r>
          </a:p>
          <a:p>
            <a:pPr lvl="1"/>
            <a:r>
              <a:rPr lang="en-US" dirty="0" smtClean="0"/>
              <a:t>Corruption and incompetence in state bureaucracies</a:t>
            </a:r>
          </a:p>
          <a:p>
            <a:pPr marL="514350" indent="-514350">
              <a:buFont typeface="+mj-lt"/>
              <a:buAutoNum type="arabicPeriod"/>
            </a:pPr>
            <a:r>
              <a:rPr lang="en-US" sz="2400" dirty="0" smtClean="0"/>
              <a:t>No more “warrior-emperors” of early Ottoman history</a:t>
            </a:r>
          </a:p>
          <a:p>
            <a:pPr lvl="1"/>
            <a:r>
              <a:rPr lang="en-US" dirty="0" smtClean="0"/>
              <a:t>Weak rulers, addicted to drink, drugs, and pleasures of the harem</a:t>
            </a:r>
          </a:p>
          <a:p>
            <a:pPr marL="514350" indent="-514350">
              <a:buFont typeface="+mj-lt"/>
              <a:buAutoNum type="arabicPeriod"/>
            </a:pPr>
            <a:r>
              <a:rPr lang="en-US" sz="2400" dirty="0" smtClean="0"/>
              <a:t>Lack of discipline and leadership in armies</a:t>
            </a:r>
          </a:p>
          <a:p>
            <a:pPr lvl="1"/>
            <a:r>
              <a:rPr lang="en-US" dirty="0" smtClean="0"/>
              <a:t>Fall behind Europe in the art of waging war</a:t>
            </a:r>
          </a:p>
          <a:p>
            <a:pPr marL="514350" indent="-514350">
              <a:buFont typeface="+mj-lt"/>
              <a:buAutoNum type="arabicPeriod"/>
            </a:pPr>
            <a:r>
              <a:rPr lang="en-US" sz="2400" dirty="0" smtClean="0"/>
              <a:t>Lost edge to Portugal as seafarers in the Indian Ocean in the 1500s </a:t>
            </a:r>
          </a:p>
          <a:p>
            <a:pPr marL="788670" lvl="1" indent="-514350"/>
            <a:r>
              <a:rPr lang="en-US" sz="2200" dirty="0" smtClean="0"/>
              <a:t>Lost revenues to Portuguese as the middle-men to Europe for spices</a:t>
            </a:r>
          </a:p>
          <a:p>
            <a:pPr marL="514350" indent="-514350">
              <a:buFont typeface="+mj-lt"/>
              <a:buAutoNum type="arabicPeriod"/>
            </a:pPr>
            <a:r>
              <a:rPr lang="en-US" sz="2400" dirty="0" smtClean="0"/>
              <a:t>Influx of silver bullion from New World into their economy caused inflation</a:t>
            </a:r>
          </a:p>
          <a:p>
            <a:pPr marL="514350" indent="-514350">
              <a:buFont typeface="+mj-lt"/>
              <a:buAutoNum type="arabicPeriod"/>
            </a:pPr>
            <a:r>
              <a:rPr lang="en-US" sz="2400" dirty="0" smtClean="0"/>
              <a:t>17</a:t>
            </a:r>
            <a:r>
              <a:rPr lang="en-US" sz="2400" baseline="30000" dirty="0" smtClean="0"/>
              <a:t>th</a:t>
            </a:r>
            <a:r>
              <a:rPr lang="en-US" sz="2400" dirty="0" smtClean="0"/>
              <a:t> century and 18</a:t>
            </a:r>
            <a:r>
              <a:rPr lang="en-US" sz="2400" baseline="30000" dirty="0" smtClean="0"/>
              <a:t>th</a:t>
            </a:r>
            <a:r>
              <a:rPr lang="en-US" sz="2400" dirty="0" smtClean="0"/>
              <a:t> century Ottomans fall behind Western Europe in technology, science, and commerce</a:t>
            </a:r>
          </a:p>
          <a:p>
            <a:pPr lvl="1"/>
            <a:r>
              <a:rPr lang="en-US" dirty="0" smtClean="0"/>
              <a:t>Leads  to isolation of the empire and the decline</a:t>
            </a:r>
            <a:endParaRPr lang="en-US" dirty="0"/>
          </a:p>
        </p:txBody>
      </p:sp>
      <p:pic>
        <p:nvPicPr>
          <p:cNvPr id="2050" name="Picture 2" descr="C:\Documents and Settings\ELIZABETH_CAIN\Local Settings\Temporary Internet Files\Content.IE5\UVN5GDVS\MC900359697[1].wmf"/>
          <p:cNvPicPr>
            <a:picLocks noChangeAspect="1" noChangeArrowheads="1"/>
          </p:cNvPicPr>
          <p:nvPr/>
        </p:nvPicPr>
        <p:blipFill>
          <a:blip r:embed="rId2" cstate="print"/>
          <a:srcRect/>
          <a:stretch>
            <a:fillRect/>
          </a:stretch>
        </p:blipFill>
        <p:spPr bwMode="auto">
          <a:xfrm>
            <a:off x="7315200" y="1295400"/>
            <a:ext cx="1666360" cy="1676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Ottoman Siege of Vienna, 1683</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1" y="1905000"/>
            <a:ext cx="6764687" cy="4724399"/>
          </a:xfrm>
        </p:spPr>
      </p:pic>
      <p:sp>
        <p:nvSpPr>
          <p:cNvPr id="5" name="TextBox 4"/>
          <p:cNvSpPr txBox="1"/>
          <p:nvPr/>
        </p:nvSpPr>
        <p:spPr>
          <a:xfrm>
            <a:off x="7086600" y="1905000"/>
            <a:ext cx="1828800" cy="3416320"/>
          </a:xfrm>
          <a:prstGeom prst="rect">
            <a:avLst/>
          </a:prstGeom>
          <a:noFill/>
        </p:spPr>
        <p:txBody>
          <a:bodyPr wrap="square" rtlCol="0">
            <a:spAutoFit/>
          </a:bodyPr>
          <a:lstStyle/>
          <a:p>
            <a:r>
              <a:rPr lang="en-US" dirty="0" smtClean="0"/>
              <a:t>In this late 17</a:t>
            </a:r>
            <a:r>
              <a:rPr lang="en-US" baseline="30000" dirty="0" smtClean="0"/>
              <a:t>th</a:t>
            </a:r>
            <a:r>
              <a:rPr lang="en-US" dirty="0"/>
              <a:t> </a:t>
            </a:r>
            <a:r>
              <a:rPr lang="en-US" dirty="0" smtClean="0"/>
              <a:t>c. painting by Flemish artist </a:t>
            </a:r>
            <a:r>
              <a:rPr lang="en-US" dirty="0" err="1" smtClean="0"/>
              <a:t>Frans</a:t>
            </a:r>
            <a:r>
              <a:rPr lang="en-US" dirty="0" smtClean="0"/>
              <a:t> </a:t>
            </a:r>
            <a:r>
              <a:rPr lang="en-US" dirty="0" err="1" smtClean="0"/>
              <a:t>Geffels</a:t>
            </a:r>
            <a:r>
              <a:rPr lang="en-US" dirty="0" smtClean="0"/>
              <a:t>, the last Ottoman incursion into the Austrian Empire pushed back with French and Polish help, marking the end of a serious Muslim threat to Christian Europe.</a:t>
            </a:r>
            <a:endParaRPr lang="en-US" dirty="0"/>
          </a:p>
        </p:txBody>
      </p:sp>
    </p:spTree>
    <p:extLst>
      <p:ext uri="{BB962C8B-B14F-4D97-AF65-F5344CB8AC3E}">
        <p14:creationId xmlns:p14="http://schemas.microsoft.com/office/powerpoint/2010/main" val="2832678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8200" y="274638"/>
            <a:ext cx="4038600" cy="1143000"/>
          </a:xfrm>
        </p:spPr>
        <p:txBody>
          <a:bodyPr>
            <a:normAutofit/>
          </a:bodyPr>
          <a:lstStyle/>
          <a:p>
            <a:endParaRPr lang="en-US"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263265"/>
            <a:ext cx="4038600" cy="6497927"/>
          </a:xfrm>
        </p:spPr>
      </p:pic>
      <p:sp>
        <p:nvSpPr>
          <p:cNvPr id="6" name="Content Placeholder 5"/>
          <p:cNvSpPr>
            <a:spLocks noGrp="1"/>
          </p:cNvSpPr>
          <p:nvPr>
            <p:ph sz="quarter" idx="2"/>
          </p:nvPr>
        </p:nvSpPr>
        <p:spPr>
          <a:xfrm>
            <a:off x="4343400" y="1417638"/>
            <a:ext cx="4343400" cy="4572000"/>
          </a:xfrm>
        </p:spPr>
        <p:txBody>
          <a:bodyPr/>
          <a:lstStyle/>
          <a:p>
            <a:r>
              <a:rPr lang="en-US" dirty="0"/>
              <a:t>All the Islamic empires fought numerous wars, many of which exhausted resources without adding to the productive capacities of the empires. This illustration depicts Ottoman forces (right) clashing with heavily armored Austrian cavalry near Budapest in 1540.</a:t>
            </a:r>
          </a:p>
        </p:txBody>
      </p:sp>
    </p:spTree>
    <p:extLst>
      <p:ext uri="{BB962C8B-B14F-4D97-AF65-F5344CB8AC3E}">
        <p14:creationId xmlns:p14="http://schemas.microsoft.com/office/powerpoint/2010/main" val="1503493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Safavids</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Chief rivals to the Ottomans</a:t>
            </a:r>
          </a:p>
          <a:p>
            <a:pPr>
              <a:lnSpc>
                <a:spcPct val="90000"/>
              </a:lnSpc>
            </a:pPr>
            <a:r>
              <a:rPr lang="en-US" b="1" dirty="0" smtClean="0"/>
              <a:t>Centralized state based on military conquest and dominated by </a:t>
            </a:r>
            <a:r>
              <a:rPr lang="en-US" b="1" dirty="0" err="1" smtClean="0"/>
              <a:t>Shia</a:t>
            </a:r>
            <a:r>
              <a:rPr lang="en-US" b="1" dirty="0" smtClean="0"/>
              <a:t> Islam</a:t>
            </a:r>
          </a:p>
          <a:p>
            <a:pPr>
              <a:lnSpc>
                <a:spcPct val="90000"/>
              </a:lnSpc>
            </a:pPr>
            <a:r>
              <a:rPr lang="en-US" dirty="0" smtClean="0"/>
              <a:t>Ismail young military leader, r. 1501-1524</a:t>
            </a:r>
          </a:p>
          <a:p>
            <a:pPr lvl="1">
              <a:lnSpc>
                <a:spcPct val="90000"/>
              </a:lnSpc>
            </a:pPr>
            <a:r>
              <a:rPr lang="en-US" dirty="0" smtClean="0"/>
              <a:t>Orphaned, parents killed by enemies</a:t>
            </a:r>
          </a:p>
          <a:p>
            <a:pPr>
              <a:lnSpc>
                <a:spcPct val="90000"/>
              </a:lnSpc>
            </a:pPr>
            <a:r>
              <a:rPr lang="en-US" dirty="0" smtClean="0"/>
              <a:t>Becomes Shah, proclaims official religion of realm </a:t>
            </a:r>
            <a:r>
              <a:rPr lang="en-US" dirty="0" err="1" smtClean="0"/>
              <a:t>Twelver</a:t>
            </a:r>
            <a:r>
              <a:rPr lang="en-US" dirty="0" smtClean="0"/>
              <a:t> </a:t>
            </a:r>
            <a:r>
              <a:rPr lang="en-US" dirty="0" err="1" smtClean="0"/>
              <a:t>Shiism</a:t>
            </a:r>
            <a:endParaRPr lang="en-US" dirty="0" smtClean="0"/>
          </a:p>
          <a:p>
            <a:pPr lvl="1">
              <a:lnSpc>
                <a:spcPct val="90000"/>
              </a:lnSpc>
            </a:pPr>
            <a:r>
              <a:rPr lang="en-US" dirty="0" smtClean="0"/>
              <a:t>Twelve infallible imams (religious leaders) after Muhammad</a:t>
            </a:r>
          </a:p>
          <a:p>
            <a:pPr lvl="1">
              <a:lnSpc>
                <a:spcPct val="90000"/>
              </a:lnSpc>
            </a:pPr>
            <a:r>
              <a:rPr lang="en-US" dirty="0" smtClean="0"/>
              <a:t>12</a:t>
            </a:r>
            <a:r>
              <a:rPr lang="en-US" baseline="30000" dirty="0" smtClean="0"/>
              <a:t>th</a:t>
            </a:r>
            <a:r>
              <a:rPr lang="en-US" dirty="0" smtClean="0"/>
              <a:t> imam in hiding, one day return ready to take power</a:t>
            </a:r>
          </a:p>
          <a:p>
            <a:pPr lvl="1">
              <a:lnSpc>
                <a:spcPct val="90000"/>
              </a:lnSpc>
            </a:pPr>
            <a:r>
              <a:rPr lang="en-US" dirty="0" smtClean="0"/>
              <a:t>Wore distinctive red hat, called </a:t>
            </a:r>
            <a:r>
              <a:rPr lang="en-US" i="1" dirty="0" err="1" smtClean="0"/>
              <a:t>quzilbash</a:t>
            </a:r>
            <a:r>
              <a:rPr lang="en-US" dirty="0" smtClean="0"/>
              <a:t> (“red heads”)</a:t>
            </a:r>
          </a:p>
          <a:p>
            <a:pPr>
              <a:lnSpc>
                <a:spcPct val="90000"/>
              </a:lnSpc>
            </a:pPr>
            <a:r>
              <a:rPr lang="en-US" dirty="0" smtClean="0"/>
              <a:t>Empire called </a:t>
            </a:r>
            <a:r>
              <a:rPr lang="en-US" dirty="0" err="1" smtClean="0"/>
              <a:t>Safavid</a:t>
            </a:r>
            <a:r>
              <a:rPr lang="en-US" dirty="0" smtClean="0"/>
              <a:t>, after Safi al-Din (1252-1334), Sufi thinker</a:t>
            </a:r>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a:t>
            </a:r>
            <a:r>
              <a:rPr lang="en-US" dirty="0" err="1" smtClean="0"/>
              <a:t>Chaldiran</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pPr>
            <a:r>
              <a:rPr lang="en-US" dirty="0" smtClean="0"/>
              <a:t>Ottoman, </a:t>
            </a:r>
            <a:r>
              <a:rPr lang="en-US" dirty="0" err="1" smtClean="0"/>
              <a:t>Selim</a:t>
            </a:r>
            <a:r>
              <a:rPr lang="en-US" dirty="0" smtClean="0"/>
              <a:t> the Grim, attacks </a:t>
            </a:r>
            <a:r>
              <a:rPr lang="en-US" dirty="0" err="1" smtClean="0"/>
              <a:t>Safavids</a:t>
            </a:r>
            <a:endParaRPr lang="en-US" dirty="0" smtClean="0"/>
          </a:p>
          <a:p>
            <a:pPr lvl="1">
              <a:lnSpc>
                <a:spcPct val="90000"/>
              </a:lnSpc>
            </a:pPr>
            <a:r>
              <a:rPr lang="en-US" dirty="0" smtClean="0"/>
              <a:t>Launched persecutions on Shiite Muslims in Ottoman empire already</a:t>
            </a:r>
          </a:p>
          <a:p>
            <a:pPr>
              <a:lnSpc>
                <a:spcPct val="90000"/>
              </a:lnSpc>
            </a:pPr>
            <a:r>
              <a:rPr lang="en-US" dirty="0" smtClean="0"/>
              <a:t>Heavy use of Ottoman gunpowder technology give them the upper hand</a:t>
            </a:r>
          </a:p>
          <a:p>
            <a:pPr lvl="1">
              <a:lnSpc>
                <a:spcPct val="90000"/>
              </a:lnSpc>
            </a:pPr>
            <a:r>
              <a:rPr lang="en-US" dirty="0" err="1" smtClean="0"/>
              <a:t>Safavids</a:t>
            </a:r>
            <a:r>
              <a:rPr lang="en-US" dirty="0" smtClean="0"/>
              <a:t> had technology but unreliable</a:t>
            </a:r>
          </a:p>
          <a:p>
            <a:pPr>
              <a:lnSpc>
                <a:spcPct val="90000"/>
              </a:lnSpc>
            </a:pPr>
            <a:r>
              <a:rPr lang="en-US" dirty="0" smtClean="0"/>
              <a:t>Ismail escapes, two centuries of ongoing conflict</a:t>
            </a:r>
          </a:p>
          <a:p>
            <a:pPr>
              <a:lnSpc>
                <a:spcPct val="90000"/>
              </a:lnSpc>
            </a:pPr>
            <a:r>
              <a:rPr lang="en-US" dirty="0" smtClean="0"/>
              <a:t>Shah </a:t>
            </a:r>
            <a:r>
              <a:rPr lang="en-US" dirty="0" err="1" smtClean="0"/>
              <a:t>Abbas</a:t>
            </a:r>
            <a:r>
              <a:rPr lang="en-US" dirty="0" smtClean="0"/>
              <a:t> the Great (r. 1588-1629) revitalizes weakened </a:t>
            </a:r>
            <a:r>
              <a:rPr lang="en-US" dirty="0" err="1" smtClean="0"/>
              <a:t>Safavid</a:t>
            </a:r>
            <a:r>
              <a:rPr lang="en-US" dirty="0" smtClean="0"/>
              <a:t> empire</a:t>
            </a:r>
          </a:p>
          <a:p>
            <a:pPr lvl="1">
              <a:lnSpc>
                <a:spcPct val="90000"/>
              </a:lnSpc>
            </a:pPr>
            <a:r>
              <a:rPr lang="en-US" dirty="0" smtClean="0"/>
              <a:t>Reforms administration, military</a:t>
            </a:r>
          </a:p>
          <a:p>
            <a:pPr lvl="1">
              <a:lnSpc>
                <a:spcPct val="90000"/>
              </a:lnSpc>
            </a:pPr>
            <a:r>
              <a:rPr lang="en-US" dirty="0" smtClean="0"/>
              <a:t>Expands trade</a:t>
            </a:r>
          </a:p>
          <a:p>
            <a:pPr lvl="1">
              <a:lnSpc>
                <a:spcPct val="90000"/>
              </a:lnSpc>
            </a:pPr>
            <a:r>
              <a:rPr lang="en-US" dirty="0" smtClean="0"/>
              <a:t>Military expansion</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Isfahan, Iran</a:t>
            </a:r>
            <a:endParaRPr lang="en-US" dirty="0"/>
          </a:p>
        </p:txBody>
      </p:sp>
      <p:pic>
        <p:nvPicPr>
          <p:cNvPr id="5" name="Content Placeholder 4" descr="isfahan.jpg"/>
          <p:cNvPicPr>
            <a:picLocks noGrp="1" noChangeAspect="1"/>
          </p:cNvPicPr>
          <p:nvPr>
            <p:ph sz="quarter" idx="1"/>
          </p:nvPr>
        </p:nvPicPr>
        <p:blipFill>
          <a:blip r:embed="rId2" cstate="print"/>
          <a:stretch>
            <a:fillRect/>
          </a:stretch>
        </p:blipFill>
        <p:spPr>
          <a:xfrm>
            <a:off x="533400" y="2590800"/>
            <a:ext cx="3749675" cy="3011787"/>
          </a:xfrm>
        </p:spPr>
      </p:pic>
      <p:sp>
        <p:nvSpPr>
          <p:cNvPr id="4" name="Content Placeholder 3"/>
          <p:cNvSpPr>
            <a:spLocks noGrp="1"/>
          </p:cNvSpPr>
          <p:nvPr>
            <p:ph sz="quarter" idx="2"/>
          </p:nvPr>
        </p:nvSpPr>
        <p:spPr>
          <a:xfrm>
            <a:off x="4419600" y="1524000"/>
            <a:ext cx="3749040" cy="4572000"/>
          </a:xfrm>
        </p:spPr>
        <p:txBody>
          <a:bodyPr/>
          <a:lstStyle/>
          <a:p>
            <a:r>
              <a:rPr lang="en-US" dirty="0" smtClean="0"/>
              <a:t>Capital of the </a:t>
            </a:r>
            <a:r>
              <a:rPr lang="en-US" dirty="0" err="1" smtClean="0"/>
              <a:t>Safavid</a:t>
            </a:r>
            <a:r>
              <a:rPr lang="en-US" dirty="0" smtClean="0"/>
              <a:t> Empire</a:t>
            </a:r>
          </a:p>
          <a:p>
            <a:r>
              <a:rPr lang="en-US" dirty="0" smtClean="0"/>
              <a:t>Palaces not as large as Ottoman or </a:t>
            </a:r>
            <a:r>
              <a:rPr lang="en-US" dirty="0" err="1" smtClean="0"/>
              <a:t>Mughal</a:t>
            </a:r>
            <a:r>
              <a:rPr lang="en-US" dirty="0" smtClean="0"/>
              <a:t> </a:t>
            </a:r>
          </a:p>
          <a:p>
            <a:r>
              <a:rPr lang="en-US" dirty="0" smtClean="0"/>
              <a:t>Gardens, pools</a:t>
            </a:r>
          </a:p>
          <a:p>
            <a:r>
              <a:rPr lang="en-US" dirty="0" smtClean="0"/>
              <a:t>Architecture was blend of central Asian traditions with </a:t>
            </a:r>
            <a:r>
              <a:rPr lang="en-US" smtClean="0"/>
              <a:t>Hindu architecture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pPr algn="ctr"/>
            <a:r>
              <a:rPr lang="en-US" dirty="0" smtClean="0"/>
              <a:t>The </a:t>
            </a:r>
            <a:r>
              <a:rPr lang="en-US" dirty="0" err="1" smtClean="0"/>
              <a:t>Mughal</a:t>
            </a:r>
            <a:r>
              <a:rPr lang="en-US" dirty="0" smtClean="0"/>
              <a:t> Empire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b="1" dirty="0" smtClean="0"/>
              <a:t>South Asia where Islam and Hindu cultures interact</a:t>
            </a:r>
          </a:p>
          <a:p>
            <a:pPr lvl="1"/>
            <a:r>
              <a:rPr lang="en-US" b="1" dirty="0" smtClean="0"/>
              <a:t>Ruling dynasty and only 20% of population Muslim </a:t>
            </a:r>
          </a:p>
          <a:p>
            <a:r>
              <a:rPr lang="en-US" dirty="0" smtClean="0"/>
              <a:t>From Central Asia</a:t>
            </a:r>
          </a:p>
          <a:p>
            <a:r>
              <a:rPr lang="en-US" dirty="0" smtClean="0"/>
              <a:t>Turkic culture but Muslim religion</a:t>
            </a:r>
          </a:p>
          <a:p>
            <a:r>
              <a:rPr lang="en-US" dirty="0" smtClean="0"/>
              <a:t>Claim descent from Genghis Khan </a:t>
            </a:r>
          </a:p>
          <a:p>
            <a:r>
              <a:rPr lang="en-US" dirty="0" smtClean="0"/>
              <a:t> </a:t>
            </a:r>
            <a:r>
              <a:rPr lang="en-US" b="1" dirty="0" smtClean="0"/>
              <a:t>With the aid of gunpowder weapons, </a:t>
            </a:r>
            <a:r>
              <a:rPr lang="en-US" b="1" dirty="0" err="1" smtClean="0"/>
              <a:t>Mughals</a:t>
            </a:r>
            <a:r>
              <a:rPr lang="en-US" b="1" dirty="0" smtClean="0"/>
              <a:t> (Persian term meaning</a:t>
            </a:r>
            <a:r>
              <a:rPr lang="en-US" b="1" i="1" dirty="0" smtClean="0"/>
              <a:t> Mongol) </a:t>
            </a:r>
            <a:r>
              <a:rPr lang="en-US" b="1" dirty="0" smtClean="0"/>
              <a:t>invade India in 16</a:t>
            </a:r>
            <a:r>
              <a:rPr lang="en-US" b="1" baseline="30000" dirty="0" smtClean="0"/>
              <a:t>th</a:t>
            </a:r>
            <a:r>
              <a:rPr lang="en-US" b="1" dirty="0" smtClean="0"/>
              <a:t> century</a:t>
            </a:r>
          </a:p>
          <a:p>
            <a:r>
              <a:rPr lang="en-US" b="1" dirty="0" smtClean="0"/>
              <a:t>The empire becomes is a </a:t>
            </a:r>
            <a:r>
              <a:rPr lang="en-US" b="1" dirty="0" err="1" smtClean="0"/>
              <a:t>cosmopolitain</a:t>
            </a:r>
            <a:r>
              <a:rPr lang="en-US" b="1" dirty="0" smtClean="0"/>
              <a:t> and hybrid Indian-Persian-Turkic culture</a:t>
            </a:r>
          </a:p>
          <a:p>
            <a:pPr marL="0" indent="0">
              <a:buNone/>
            </a:pP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718429" y="1611563"/>
            <a:ext cx="4170664" cy="47130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them important?</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b="1" dirty="0" smtClean="0"/>
              <a:t>Dominates the Indian subcontinent for 300 years </a:t>
            </a:r>
          </a:p>
          <a:p>
            <a:pPr marL="514350" indent="-514350">
              <a:buFont typeface="+mj-lt"/>
              <a:buAutoNum type="arabicPeriod"/>
            </a:pPr>
            <a:r>
              <a:rPr lang="en-US" dirty="0" smtClean="0"/>
              <a:t>Unites almost the entire subcontinent</a:t>
            </a:r>
          </a:p>
          <a:p>
            <a:pPr marL="514350" indent="-514350">
              <a:buFont typeface="+mj-lt"/>
              <a:buAutoNum type="arabicPeriod"/>
            </a:pPr>
            <a:r>
              <a:rPr lang="en-US" dirty="0" smtClean="0"/>
              <a:t>Southern India below the Deccan plateau had always been isolated</a:t>
            </a:r>
          </a:p>
          <a:p>
            <a:pPr marL="514350" indent="-514350">
              <a:buFont typeface="+mj-lt"/>
              <a:buAutoNum type="arabicPeriod"/>
            </a:pPr>
            <a:r>
              <a:rPr lang="en-US" dirty="0" smtClean="0"/>
              <a:t>Hinduism was firmly established in South</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Babur</a:t>
            </a:r>
            <a:endParaRPr lang="en-US" dirty="0"/>
          </a:p>
        </p:txBody>
      </p:sp>
      <p:sp>
        <p:nvSpPr>
          <p:cNvPr id="3" name="Content Placeholder 2"/>
          <p:cNvSpPr>
            <a:spLocks noGrp="1"/>
          </p:cNvSpPr>
          <p:nvPr>
            <p:ph sz="quarter" idx="1"/>
          </p:nvPr>
        </p:nvSpPr>
        <p:spPr/>
        <p:txBody>
          <a:bodyPr>
            <a:normAutofit fontScale="92500"/>
          </a:bodyPr>
          <a:lstStyle/>
          <a:p>
            <a:r>
              <a:rPr lang="en-US" b="1" dirty="0" smtClean="0"/>
              <a:t>Founder of </a:t>
            </a:r>
            <a:r>
              <a:rPr lang="en-US" b="1" dirty="0" err="1" smtClean="0"/>
              <a:t>Mughal</a:t>
            </a:r>
            <a:r>
              <a:rPr lang="en-US" b="1" dirty="0" smtClean="0"/>
              <a:t> dynasty </a:t>
            </a:r>
            <a:r>
              <a:rPr lang="en-US" dirty="0" smtClean="0"/>
              <a:t>(Persian term for Mongol)</a:t>
            </a:r>
          </a:p>
          <a:p>
            <a:r>
              <a:rPr lang="en-US" dirty="0" smtClean="0"/>
              <a:t>Adventurer, soldier who wanted to gain a glorious central Asian empire</a:t>
            </a:r>
          </a:p>
          <a:p>
            <a:r>
              <a:rPr lang="en-US" dirty="0" smtClean="0"/>
              <a:t>Launch invasion w/ aid of artillery &amp; firearms</a:t>
            </a:r>
          </a:p>
          <a:p>
            <a:r>
              <a:rPr lang="en-US" dirty="0" smtClean="0"/>
              <a:t>Took Delhi in 1525</a:t>
            </a:r>
          </a:p>
          <a:p>
            <a:r>
              <a:rPr lang="en-US" dirty="0" smtClean="0"/>
              <a:t>Empire stretched from Kabul to borders of Bay of Bengal</a:t>
            </a:r>
          </a:p>
          <a:p>
            <a:endParaRPr lang="en-US" dirty="0" smtClean="0"/>
          </a:p>
          <a:p>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257800" y="0"/>
            <a:ext cx="3429000" cy="5573405"/>
          </a:xfrm>
        </p:spPr>
      </p:pic>
      <p:sp>
        <p:nvSpPr>
          <p:cNvPr id="6" name="TextBox 5"/>
          <p:cNvSpPr txBox="1"/>
          <p:nvPr/>
        </p:nvSpPr>
        <p:spPr>
          <a:xfrm>
            <a:off x="4953000" y="5715000"/>
            <a:ext cx="4042997" cy="1200329"/>
          </a:xfrm>
          <a:prstGeom prst="rect">
            <a:avLst/>
          </a:prstGeom>
          <a:noFill/>
        </p:spPr>
        <p:txBody>
          <a:bodyPr wrap="square" rtlCol="0">
            <a:spAutoFit/>
          </a:bodyPr>
          <a:lstStyle/>
          <a:p>
            <a:r>
              <a:rPr lang="en-US" dirty="0"/>
              <a:t>This colorful scene at a spring in Kabul highlights Babur (1483–1530), founder of the Mughal dynasty, who stands in a central position near the life-giving water.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r"/>
            <a:r>
              <a:rPr lang="en-US" dirty="0" smtClean="0"/>
              <a:t>Akbar the Great</a:t>
            </a:r>
            <a:endParaRPr lang="en-US" dirty="0"/>
          </a:p>
        </p:txBody>
      </p:sp>
      <p:sp>
        <p:nvSpPr>
          <p:cNvPr id="4" name="Content Placeholder 3"/>
          <p:cNvSpPr>
            <a:spLocks noGrp="1"/>
          </p:cNvSpPr>
          <p:nvPr>
            <p:ph sz="quarter" idx="2"/>
          </p:nvPr>
        </p:nvSpPr>
        <p:spPr>
          <a:xfrm>
            <a:off x="3505200" y="914400"/>
            <a:ext cx="5334000" cy="5715000"/>
          </a:xfrm>
        </p:spPr>
        <p:txBody>
          <a:bodyPr>
            <a:normAutofit fontScale="85000" lnSpcReduction="20000"/>
          </a:bodyPr>
          <a:lstStyle/>
          <a:p>
            <a:r>
              <a:rPr lang="en-US" dirty="0" smtClean="0"/>
              <a:t>Reigned 1556-1605</a:t>
            </a:r>
          </a:p>
          <a:p>
            <a:r>
              <a:rPr lang="en-US" dirty="0" smtClean="0"/>
              <a:t>Charismatic, reflective, tolerant, thoughtful</a:t>
            </a:r>
          </a:p>
          <a:p>
            <a:r>
              <a:rPr lang="en-US" b="1" dirty="0" smtClean="0"/>
              <a:t>Pursued religious toleration</a:t>
            </a:r>
          </a:p>
          <a:p>
            <a:pPr lvl="1"/>
            <a:r>
              <a:rPr lang="en-US" dirty="0" smtClean="0"/>
              <a:t>Encouraged syncretic faith:  </a:t>
            </a:r>
            <a:r>
              <a:rPr lang="en-US" b="1" dirty="0" smtClean="0"/>
              <a:t>Sikhs</a:t>
            </a:r>
          </a:p>
          <a:p>
            <a:pPr lvl="2"/>
            <a:r>
              <a:rPr lang="en-US" dirty="0" smtClean="0"/>
              <a:t>Combined elements of Hinduism and Islam</a:t>
            </a:r>
          </a:p>
          <a:p>
            <a:pPr lvl="1"/>
            <a:r>
              <a:rPr lang="en-US" b="1" dirty="0" smtClean="0"/>
              <a:t>Allowed Hinduism and Islam to be practiced openly</a:t>
            </a:r>
          </a:p>
          <a:p>
            <a:pPr lvl="2"/>
            <a:r>
              <a:rPr lang="en-US" dirty="0" smtClean="0"/>
              <a:t>Married several Hindu women who retained their religion</a:t>
            </a:r>
          </a:p>
          <a:p>
            <a:pPr lvl="1"/>
            <a:r>
              <a:rPr lang="en-US" dirty="0" smtClean="0"/>
              <a:t>Supports building of Hindu temples, mosques</a:t>
            </a:r>
          </a:p>
          <a:p>
            <a:r>
              <a:rPr lang="en-US" b="1" dirty="0" smtClean="0"/>
              <a:t>Abolishes the </a:t>
            </a:r>
            <a:r>
              <a:rPr lang="en-US" b="1" i="1" dirty="0" err="1" smtClean="0"/>
              <a:t>jizya</a:t>
            </a:r>
            <a:r>
              <a:rPr lang="en-US" b="1" i="1" dirty="0" smtClean="0"/>
              <a:t> </a:t>
            </a:r>
            <a:r>
              <a:rPr lang="en-US" b="1" dirty="0" smtClean="0"/>
              <a:t>on Non-Muslims </a:t>
            </a:r>
          </a:p>
          <a:p>
            <a:r>
              <a:rPr lang="en-US" dirty="0" smtClean="0"/>
              <a:t>Attempts to eliminate </a:t>
            </a:r>
            <a:r>
              <a:rPr lang="en-US" i="1" dirty="0" smtClean="0"/>
              <a:t>sati </a:t>
            </a:r>
            <a:r>
              <a:rPr lang="en-US" dirty="0" smtClean="0"/>
              <a:t>for women, set aside special market days for women</a:t>
            </a:r>
          </a:p>
          <a:p>
            <a:r>
              <a:rPr lang="en-US" b="1" dirty="0" smtClean="0"/>
              <a:t>Creates his own “divine faith”</a:t>
            </a:r>
          </a:p>
          <a:p>
            <a:pPr lvl="1"/>
            <a:r>
              <a:rPr lang="en-US" b="1" dirty="0"/>
              <a:t>Emphasized loyalty to the </a:t>
            </a:r>
            <a:r>
              <a:rPr lang="en-US" b="1" dirty="0" smtClean="0"/>
              <a:t>emperor</a:t>
            </a:r>
          </a:p>
          <a:p>
            <a:pPr lvl="1"/>
            <a:r>
              <a:rPr lang="en-US" dirty="0" smtClean="0"/>
              <a:t>Glorified him as the </a:t>
            </a:r>
            <a:r>
              <a:rPr lang="en-US" b="1" dirty="0" smtClean="0"/>
              <a:t>“lord of wisdom” </a:t>
            </a:r>
            <a:r>
              <a:rPr lang="en-US" dirty="0" smtClean="0"/>
              <a:t>who would guide his subjects to understanding the creator god</a:t>
            </a:r>
          </a:p>
          <a:p>
            <a:pPr lvl="1"/>
            <a:r>
              <a:rPr lang="en-US" dirty="0" smtClean="0"/>
              <a:t>Drew on Islam, Hinduism, and Zoroastrianism</a:t>
            </a:r>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89558" y="265539"/>
            <a:ext cx="3010842" cy="5086976"/>
          </a:xfrm>
        </p:spPr>
      </p:pic>
      <p:sp>
        <p:nvSpPr>
          <p:cNvPr id="7" name="TextBox 6"/>
          <p:cNvSpPr txBox="1"/>
          <p:nvPr/>
        </p:nvSpPr>
        <p:spPr>
          <a:xfrm>
            <a:off x="228600" y="5361614"/>
            <a:ext cx="3276600" cy="1477328"/>
          </a:xfrm>
          <a:prstGeom prst="rect">
            <a:avLst/>
          </a:prstGeom>
          <a:noFill/>
        </p:spPr>
        <p:txBody>
          <a:bodyPr wrap="square" rtlCol="0">
            <a:spAutoFit/>
          </a:bodyPr>
          <a:lstStyle/>
          <a:p>
            <a:r>
              <a:rPr lang="en-US"/>
              <a:t>This manuscript illustration from about 1590 depicts Akbar (at top, shaded by attendants) inspecting construction of a new imperial capital at Fatehpur Sikri.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Ottoman Empire 1450-1750</a:t>
            </a:r>
            <a:endParaRPr lang="en-US" dirty="0"/>
          </a:p>
        </p:txBody>
      </p:sp>
      <p:sp>
        <p:nvSpPr>
          <p:cNvPr id="3" name="Content Placeholder 2"/>
          <p:cNvSpPr>
            <a:spLocks noGrp="1"/>
          </p:cNvSpPr>
          <p:nvPr>
            <p:ph sz="quarter" idx="1"/>
          </p:nvPr>
        </p:nvSpPr>
        <p:spPr>
          <a:xfrm>
            <a:off x="457200" y="1447800"/>
            <a:ext cx="4419600" cy="4724400"/>
          </a:xfrm>
        </p:spPr>
        <p:txBody>
          <a:bodyPr>
            <a:normAutofit fontScale="25000" lnSpcReduction="20000"/>
          </a:bodyPr>
          <a:lstStyle/>
          <a:p>
            <a:r>
              <a:rPr lang="en-US" sz="7200" dirty="0" smtClean="0"/>
              <a:t>Turkic speaking people from central Asia </a:t>
            </a:r>
          </a:p>
          <a:p>
            <a:r>
              <a:rPr lang="en-US" sz="7200" b="1" dirty="0" smtClean="0"/>
              <a:t>The most long-lived of the post-Mongol Muslim empires</a:t>
            </a:r>
          </a:p>
          <a:p>
            <a:r>
              <a:rPr lang="en-US" sz="7200" b="1" dirty="0" smtClean="0"/>
              <a:t>1300-1922</a:t>
            </a:r>
          </a:p>
          <a:p>
            <a:r>
              <a:rPr lang="en-US" sz="7200" b="1" dirty="0" smtClean="0"/>
              <a:t>Timeline</a:t>
            </a:r>
          </a:p>
          <a:p>
            <a:r>
              <a:rPr lang="en-US" sz="7200" dirty="0" smtClean="0"/>
              <a:t>13-14</a:t>
            </a:r>
            <a:r>
              <a:rPr lang="en-US" sz="7200" baseline="30000" dirty="0" smtClean="0"/>
              <a:t>th</a:t>
            </a:r>
            <a:r>
              <a:rPr lang="en-US" sz="7200" dirty="0" smtClean="0"/>
              <a:t> century built an empire that covered the eastern Mediterranean</a:t>
            </a:r>
          </a:p>
          <a:p>
            <a:r>
              <a:rPr lang="en-US" sz="7200" dirty="0" smtClean="0"/>
              <a:t>1350-Conquer Balkans </a:t>
            </a:r>
          </a:p>
          <a:p>
            <a:r>
              <a:rPr lang="en-US" sz="7200" b="1" dirty="0" smtClean="0"/>
              <a:t>1453 –Conquered Constantinople</a:t>
            </a:r>
          </a:p>
          <a:p>
            <a:pPr lvl="1"/>
            <a:r>
              <a:rPr lang="en-US" sz="7200" b="1" dirty="0" err="1" smtClean="0"/>
              <a:t>Mehmed</a:t>
            </a:r>
            <a:r>
              <a:rPr lang="en-US" sz="7200" b="1" dirty="0" smtClean="0"/>
              <a:t> II “the Conqueror”</a:t>
            </a:r>
          </a:p>
          <a:p>
            <a:pPr lvl="2"/>
            <a:r>
              <a:rPr lang="en-US" sz="7200" dirty="0" smtClean="0"/>
              <a:t>Ottoman’s sultan that led his armies into the city for 7 weeks</a:t>
            </a:r>
          </a:p>
          <a:p>
            <a:pPr lvl="2"/>
            <a:r>
              <a:rPr lang="en-US" sz="7200" dirty="0" smtClean="0"/>
              <a:t>Ordered his gunners to batter a portion of the wall with massive siege cannons</a:t>
            </a:r>
          </a:p>
          <a:p>
            <a:pPr lvl="2"/>
            <a:r>
              <a:rPr lang="en-US" sz="7200" dirty="0" smtClean="0"/>
              <a:t>Looted and pillaged city for 3 days</a:t>
            </a:r>
          </a:p>
          <a:p>
            <a:pPr lvl="2"/>
            <a:r>
              <a:rPr lang="en-US" sz="7200" dirty="0" smtClean="0"/>
              <a:t>City was only 50,000 but controlled access to the Bosporus Strait</a:t>
            </a:r>
          </a:p>
          <a:p>
            <a:r>
              <a:rPr lang="en-US" sz="7200" b="1" dirty="0" smtClean="0"/>
              <a:t>1517</a:t>
            </a:r>
            <a:r>
              <a:rPr lang="en-US" sz="7200" dirty="0" smtClean="0"/>
              <a:t> Ottomans capture Syria and Egypt</a:t>
            </a:r>
          </a:p>
          <a:p>
            <a:pPr>
              <a:buNone/>
            </a:pPr>
            <a:endParaRPr lang="en-US" dirty="0"/>
          </a:p>
        </p:txBody>
      </p:sp>
      <p:pic>
        <p:nvPicPr>
          <p:cNvPr id="5" name="Content Placeholder 4" descr="mehmed ii.jpg"/>
          <p:cNvPicPr>
            <a:picLocks noGrp="1" noChangeAspect="1"/>
          </p:cNvPicPr>
          <p:nvPr>
            <p:ph sz="quarter" idx="2"/>
          </p:nvPr>
        </p:nvPicPr>
        <p:blipFill>
          <a:blip r:embed="rId2" cstate="print"/>
          <a:stretch>
            <a:fillRect/>
          </a:stretch>
        </p:blipFill>
        <p:spPr>
          <a:xfrm>
            <a:off x="5009527" y="1447800"/>
            <a:ext cx="3598520" cy="4572000"/>
          </a:xfrm>
        </p:spPr>
      </p:pic>
      <p:sp>
        <p:nvSpPr>
          <p:cNvPr id="6" name="TextBox 5"/>
          <p:cNvSpPr txBox="1"/>
          <p:nvPr/>
        </p:nvSpPr>
        <p:spPr>
          <a:xfrm>
            <a:off x="4419600" y="6019800"/>
            <a:ext cx="5074655" cy="369332"/>
          </a:xfrm>
          <a:prstGeom prst="rect">
            <a:avLst/>
          </a:prstGeom>
          <a:noFill/>
        </p:spPr>
        <p:txBody>
          <a:bodyPr wrap="square" rtlCol="0">
            <a:spAutoFit/>
          </a:bodyPr>
          <a:lstStyle/>
          <a:p>
            <a:pPr algn="ctr"/>
            <a:r>
              <a:rPr lang="en-US" dirty="0" err="1" smtClean="0"/>
              <a:t>Mehmed</a:t>
            </a:r>
            <a:r>
              <a:rPr lang="en-US" dirty="0" smtClean="0"/>
              <a:t> II rides into Constantinople after the fall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Blended elite culture under Akbar</a:t>
            </a:r>
            <a:endParaRPr lang="en-US" dirty="0"/>
          </a:p>
        </p:txBody>
      </p:sp>
      <p:sp>
        <p:nvSpPr>
          <p:cNvPr id="6" name="Content Placeholder 5"/>
          <p:cNvSpPr>
            <a:spLocks noGrp="1"/>
          </p:cNvSpPr>
          <p:nvPr>
            <p:ph sz="quarter" idx="1"/>
          </p:nvPr>
        </p:nvSpPr>
        <p:spPr/>
        <p:txBody>
          <a:bodyPr/>
          <a:lstStyle/>
          <a:p>
            <a:r>
              <a:rPr lang="en-US" dirty="0" smtClean="0"/>
              <a:t>“He associated with every race and creed and persuasion…The professors of various faiths had room in the broad expanse of his incomparable sway.”</a:t>
            </a:r>
          </a:p>
          <a:p>
            <a:pPr marL="594360" lvl="2" indent="0">
              <a:buNone/>
            </a:pPr>
            <a:r>
              <a:rPr lang="en-US" dirty="0" smtClean="0"/>
              <a:t>			Son of Akbar, Emperor Jahangir (r. 1603-1627)</a:t>
            </a:r>
          </a:p>
          <a:p>
            <a:r>
              <a:rPr lang="en-US" b="1" dirty="0" smtClean="0"/>
              <a:t>Empire is blended elite culture</a:t>
            </a:r>
          </a:p>
          <a:p>
            <a:pPr lvl="1"/>
            <a:r>
              <a:rPr lang="en-US" dirty="0" smtClean="0"/>
              <a:t>Examples</a:t>
            </a:r>
          </a:p>
          <a:p>
            <a:pPr lvl="1"/>
            <a:r>
              <a:rPr lang="en-US" dirty="0" smtClean="0"/>
              <a:t>Persian artists and artists welcomed </a:t>
            </a:r>
          </a:p>
          <a:p>
            <a:pPr lvl="1"/>
            <a:r>
              <a:rPr lang="en-US" dirty="0" smtClean="0"/>
              <a:t>Hindu epic </a:t>
            </a:r>
            <a:r>
              <a:rPr lang="en-US" i="1" dirty="0" smtClean="0"/>
              <a:t>Ramayana</a:t>
            </a:r>
            <a:r>
              <a:rPr lang="en-US" dirty="0"/>
              <a:t> </a:t>
            </a:r>
            <a:r>
              <a:rPr lang="en-US" dirty="0" smtClean="0"/>
              <a:t>was translated into Persian</a:t>
            </a:r>
          </a:p>
          <a:p>
            <a:pPr lvl="1"/>
            <a:r>
              <a:rPr lang="en-US" dirty="0" smtClean="0"/>
              <a:t>Persian classics appear in Hindi and Sanskrit</a:t>
            </a:r>
            <a:endParaRPr lang="en-US" dirty="0"/>
          </a:p>
          <a:p>
            <a:endParaRPr lang="en-US" dirty="0"/>
          </a:p>
        </p:txBody>
      </p:sp>
    </p:spTree>
    <p:extLst>
      <p:ext uri="{BB962C8B-B14F-4D97-AF65-F5344CB8AC3E}">
        <p14:creationId xmlns:p14="http://schemas.microsoft.com/office/powerpoint/2010/main" val="3135407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Shah </a:t>
            </a:r>
            <a:r>
              <a:rPr lang="en-US" dirty="0" err="1" smtClean="0"/>
              <a:t>Jahan</a:t>
            </a:r>
            <a:endParaRPr lang="en-US" dirty="0"/>
          </a:p>
        </p:txBody>
      </p:sp>
      <p:pic>
        <p:nvPicPr>
          <p:cNvPr id="5" name="Content Placeholder 4" descr="Peacock throne.jpg"/>
          <p:cNvPicPr>
            <a:picLocks noGrp="1" noChangeAspect="1"/>
          </p:cNvPicPr>
          <p:nvPr>
            <p:ph sz="quarter" idx="1"/>
          </p:nvPr>
        </p:nvPicPr>
        <p:blipFill>
          <a:blip r:embed="rId2" cstate="print"/>
          <a:stretch>
            <a:fillRect/>
          </a:stretch>
        </p:blipFill>
        <p:spPr>
          <a:xfrm>
            <a:off x="345822" y="143040"/>
            <a:ext cx="3159378" cy="4657560"/>
          </a:xfrm>
        </p:spPr>
      </p:pic>
      <p:sp>
        <p:nvSpPr>
          <p:cNvPr id="4" name="Content Placeholder 3"/>
          <p:cNvSpPr>
            <a:spLocks noGrp="1"/>
          </p:cNvSpPr>
          <p:nvPr>
            <p:ph sz="quarter" idx="2"/>
          </p:nvPr>
        </p:nvSpPr>
        <p:spPr>
          <a:xfrm>
            <a:off x="4343400" y="1447800"/>
            <a:ext cx="4339590" cy="4572000"/>
          </a:xfrm>
        </p:spPr>
        <p:txBody>
          <a:bodyPr>
            <a:normAutofit fontScale="85000" lnSpcReduction="10000"/>
          </a:bodyPr>
          <a:lstStyle/>
          <a:p>
            <a:r>
              <a:rPr lang="en-US" dirty="0" smtClean="0"/>
              <a:t>Destroyed temples to Hinduism </a:t>
            </a:r>
          </a:p>
          <a:p>
            <a:r>
              <a:rPr lang="en-US" dirty="0" smtClean="0"/>
              <a:t>His wife </a:t>
            </a:r>
            <a:r>
              <a:rPr lang="en-US" dirty="0" err="1" smtClean="0"/>
              <a:t>Mumtaz</a:t>
            </a:r>
            <a:r>
              <a:rPr lang="en-US" dirty="0" smtClean="0"/>
              <a:t> </a:t>
            </a:r>
            <a:r>
              <a:rPr lang="en-US" dirty="0" err="1" smtClean="0"/>
              <a:t>Majal</a:t>
            </a:r>
            <a:r>
              <a:rPr lang="en-US" dirty="0" smtClean="0"/>
              <a:t> bore him 14 children and served as his advisor</a:t>
            </a:r>
          </a:p>
          <a:p>
            <a:r>
              <a:rPr lang="en-US" dirty="0" smtClean="0"/>
              <a:t>She dies in childbirth and he goes into severe mourning</a:t>
            </a:r>
          </a:p>
          <a:p>
            <a:r>
              <a:rPr lang="en-US" dirty="0" smtClean="0"/>
              <a:t>Builds </a:t>
            </a:r>
            <a:r>
              <a:rPr lang="en-US" b="1" dirty="0" err="1" smtClean="0"/>
              <a:t>Taj</a:t>
            </a:r>
            <a:r>
              <a:rPr lang="en-US" b="1" dirty="0" smtClean="0"/>
              <a:t> </a:t>
            </a:r>
            <a:r>
              <a:rPr lang="en-US" b="1" dirty="0" err="1" smtClean="0"/>
              <a:t>Mahal</a:t>
            </a:r>
            <a:r>
              <a:rPr lang="en-US" dirty="0" smtClean="0"/>
              <a:t> as her tomb</a:t>
            </a:r>
          </a:p>
          <a:p>
            <a:r>
              <a:rPr lang="en-US" dirty="0" smtClean="0"/>
              <a:t>Built new capital at </a:t>
            </a:r>
            <a:r>
              <a:rPr lang="en-US" b="1" dirty="0" smtClean="0"/>
              <a:t>Delhi</a:t>
            </a:r>
          </a:p>
          <a:p>
            <a:r>
              <a:rPr lang="en-US" dirty="0" smtClean="0"/>
              <a:t>His late rule plagued by infighting</a:t>
            </a:r>
          </a:p>
          <a:p>
            <a:r>
              <a:rPr lang="en-US" dirty="0" smtClean="0"/>
              <a:t>His son, Aurangzeb, takes the crown</a:t>
            </a:r>
          </a:p>
          <a:p>
            <a:pPr lvl="1"/>
            <a:r>
              <a:rPr lang="en-US" dirty="0" smtClean="0"/>
              <a:t>He spends his last years confined to a small cell with a tiny window, and only w/ aid of mirror could he see his beloved wife’s final resting place</a:t>
            </a:r>
          </a:p>
        </p:txBody>
      </p:sp>
      <p:sp>
        <p:nvSpPr>
          <p:cNvPr id="7" name="TextBox 6"/>
          <p:cNvSpPr txBox="1"/>
          <p:nvPr/>
        </p:nvSpPr>
        <p:spPr>
          <a:xfrm>
            <a:off x="457200" y="4876800"/>
            <a:ext cx="3276600" cy="923330"/>
          </a:xfrm>
          <a:prstGeom prst="rect">
            <a:avLst/>
          </a:prstGeom>
          <a:noFill/>
        </p:spPr>
        <p:txBody>
          <a:bodyPr wrap="square" rtlCol="0">
            <a:spAutoFit/>
          </a:bodyPr>
          <a:lstStyle/>
          <a:p>
            <a:pPr algn="ctr"/>
            <a:r>
              <a:rPr lang="en-US" dirty="0" smtClean="0"/>
              <a:t>Shah </a:t>
            </a:r>
            <a:r>
              <a:rPr lang="en-US" dirty="0" err="1" smtClean="0"/>
              <a:t>Jahan</a:t>
            </a:r>
            <a:r>
              <a:rPr lang="en-US" dirty="0" smtClean="0"/>
              <a:t> sitting on the Peacock Throne with 4 legs of gold, 12 pillars of emeralds, and emerald canopy.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457200" y="1600200"/>
            <a:ext cx="2362200" cy="4495800"/>
          </a:xfrm>
        </p:spPr>
        <p:txBody>
          <a:bodyPr/>
          <a:lstStyle/>
          <a:p>
            <a:r>
              <a:rPr lang="en-US" dirty="0"/>
              <a:t>The Taj Mahal was a sumptuous mosque and tomb built between 1632 and 1649 by Shah Jahan in memory of his wife, </a:t>
            </a:r>
            <a:r>
              <a:rPr lang="en-US" dirty="0" err="1"/>
              <a:t>Mumtaz</a:t>
            </a:r>
            <a:r>
              <a:rPr lang="en-US" dirty="0"/>
              <a:t> Mahal</a:t>
            </a:r>
          </a:p>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58616" y="76199"/>
            <a:ext cx="5470984" cy="6720329"/>
          </a:xfrm>
        </p:spPr>
      </p:pic>
    </p:spTree>
    <p:extLst>
      <p:ext uri="{BB962C8B-B14F-4D97-AF65-F5344CB8AC3E}">
        <p14:creationId xmlns:p14="http://schemas.microsoft.com/office/powerpoint/2010/main" val="2897882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of the </a:t>
            </a:r>
            <a:r>
              <a:rPr lang="en-US" dirty="0" err="1" smtClean="0"/>
              <a:t>Taj</a:t>
            </a:r>
            <a:r>
              <a:rPr lang="en-US" dirty="0" smtClean="0"/>
              <a:t> </a:t>
            </a:r>
            <a:r>
              <a:rPr lang="en-US" dirty="0" err="1" smtClean="0"/>
              <a:t>Mahal</a:t>
            </a:r>
            <a:endParaRPr lang="en-US" dirty="0"/>
          </a:p>
        </p:txBody>
      </p:sp>
      <p:sp>
        <p:nvSpPr>
          <p:cNvPr id="3" name="Content Placeholder 2"/>
          <p:cNvSpPr>
            <a:spLocks noGrp="1"/>
          </p:cNvSpPr>
          <p:nvPr>
            <p:ph sz="quarter" idx="1"/>
          </p:nvPr>
        </p:nvSpPr>
        <p:spPr>
          <a:xfrm>
            <a:off x="228600" y="1447800"/>
            <a:ext cx="4434840" cy="4572000"/>
          </a:xfrm>
        </p:spPr>
        <p:txBody>
          <a:bodyPr>
            <a:normAutofit fontScale="70000" lnSpcReduction="20000"/>
          </a:bodyPr>
          <a:lstStyle/>
          <a:p>
            <a:r>
              <a:rPr lang="en-US" b="1" dirty="0" smtClean="0"/>
              <a:t>Some 20,000 workers labored for 22 years to build the famous tomb.</a:t>
            </a:r>
          </a:p>
          <a:p>
            <a:r>
              <a:rPr lang="en-US" dirty="0" smtClean="0"/>
              <a:t> It is made of white marble brought from 250 miles away.</a:t>
            </a:r>
          </a:p>
          <a:p>
            <a:r>
              <a:rPr lang="en-US" dirty="0" smtClean="0"/>
              <a:t> The minaret towers are about 130 feet high. </a:t>
            </a:r>
          </a:p>
          <a:p>
            <a:r>
              <a:rPr lang="en-US" dirty="0" smtClean="0"/>
              <a:t>Them building itself is 186 feet square.</a:t>
            </a:r>
          </a:p>
          <a:p>
            <a:r>
              <a:rPr lang="en-US" b="1" dirty="0" smtClean="0"/>
              <a:t>The design of the building is a blend of Hindu and Muslim styles.</a:t>
            </a:r>
          </a:p>
          <a:p>
            <a:r>
              <a:rPr lang="en-US" dirty="0" smtClean="0"/>
              <a:t>The pointed arches are of Muslim design, and the perforated marble windows and doors are typical of a style found in Hindu temples.</a:t>
            </a:r>
          </a:p>
          <a:p>
            <a:r>
              <a:rPr lang="en-US" dirty="0" smtClean="0"/>
              <a:t>The inside of the building is a glittering garden of </a:t>
            </a:r>
            <a:r>
              <a:rPr lang="en-US" b="1" dirty="0" smtClean="0"/>
              <a:t>thousands of carved marble flowers inlaid with tiny precious stones. One tiny flower, one inch square, had 60 different inlays.</a:t>
            </a:r>
            <a:endParaRPr lang="en-US" b="1" dirty="0"/>
          </a:p>
        </p:txBody>
      </p:sp>
      <p:pic>
        <p:nvPicPr>
          <p:cNvPr id="5" name="Content Placeholder 4" descr="Taj calligraphy.jpg"/>
          <p:cNvPicPr>
            <a:picLocks noGrp="1" noChangeAspect="1"/>
          </p:cNvPicPr>
          <p:nvPr>
            <p:ph sz="quarter" idx="2"/>
          </p:nvPr>
        </p:nvPicPr>
        <p:blipFill>
          <a:blip r:embed="rId2" cstate="print"/>
          <a:stretch>
            <a:fillRect/>
          </a:stretch>
        </p:blipFill>
        <p:spPr>
          <a:xfrm>
            <a:off x="6400800" y="457200"/>
            <a:ext cx="2437822" cy="1905000"/>
          </a:xfrm>
        </p:spPr>
      </p:pic>
      <p:pic>
        <p:nvPicPr>
          <p:cNvPr id="6" name="Picture 5" descr="TajAndMinaret.jpg"/>
          <p:cNvPicPr>
            <a:picLocks noChangeAspect="1"/>
          </p:cNvPicPr>
          <p:nvPr/>
        </p:nvPicPr>
        <p:blipFill>
          <a:blip r:embed="rId3" cstate="print"/>
          <a:stretch>
            <a:fillRect/>
          </a:stretch>
        </p:blipFill>
        <p:spPr>
          <a:xfrm>
            <a:off x="4800600" y="2514600"/>
            <a:ext cx="2935608" cy="418623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2201525" cy="8039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Taj</a:t>
            </a:r>
            <a:r>
              <a:rPr lang="en-US" dirty="0" smtClean="0"/>
              <a:t> </a:t>
            </a:r>
            <a:r>
              <a:rPr lang="en-US" dirty="0" err="1" smtClean="0"/>
              <a:t>Mahal</a:t>
            </a:r>
            <a:endParaRPr lang="en-US" dirty="0"/>
          </a:p>
        </p:txBody>
      </p:sp>
      <p:sp>
        <p:nvSpPr>
          <p:cNvPr id="3" name="Content Placeholder 2"/>
          <p:cNvSpPr>
            <a:spLocks noGrp="1"/>
          </p:cNvSpPr>
          <p:nvPr>
            <p:ph sz="quarter" idx="1"/>
          </p:nvPr>
        </p:nvSpPr>
        <p:spPr/>
        <p:txBody>
          <a:bodyPr/>
          <a:lstStyle/>
          <a:p>
            <a:r>
              <a:rPr lang="en-US" dirty="0" smtClean="0"/>
              <a:t>Fuses the domes, arches, and minarets of Islam with the Hindu love of ornamentation</a:t>
            </a:r>
          </a:p>
          <a:p>
            <a:r>
              <a:rPr lang="en-US" dirty="0" smtClean="0"/>
              <a:t>White marble, inset with semiprecious stones arranged in floral and geometric patterns</a:t>
            </a:r>
          </a:p>
          <a:p>
            <a:r>
              <a:rPr lang="en-US" dirty="0" smtClean="0"/>
              <a:t>Marble reflecting pools</a:t>
            </a:r>
          </a:p>
        </p:txBody>
      </p:sp>
      <p:pic>
        <p:nvPicPr>
          <p:cNvPr id="2052" name="Picture 4"/>
          <p:cNvPicPr>
            <a:picLocks noChangeAspect="1" noChangeArrowheads="1"/>
          </p:cNvPicPr>
          <p:nvPr/>
        </p:nvPicPr>
        <p:blipFill>
          <a:blip r:embed="rId2" cstate="print"/>
          <a:srcRect/>
          <a:stretch>
            <a:fillRect/>
          </a:stretch>
        </p:blipFill>
        <p:spPr bwMode="auto">
          <a:xfrm>
            <a:off x="4876800" y="533400"/>
            <a:ext cx="3505200" cy="2605532"/>
          </a:xfrm>
          <a:prstGeom prst="rect">
            <a:avLst/>
          </a:prstGeom>
          <a:noFill/>
          <a:ln w="9525">
            <a:noFill/>
            <a:miter lim="800000"/>
            <a:headEnd/>
            <a:tailEnd/>
          </a:ln>
        </p:spPr>
      </p:pic>
      <p:pic>
        <p:nvPicPr>
          <p:cNvPr id="2053" name="Picture 5"/>
          <p:cNvPicPr>
            <a:picLocks noGrp="1" noChangeAspect="1" noChangeArrowheads="1"/>
          </p:cNvPicPr>
          <p:nvPr>
            <p:ph sz="quarter" idx="2"/>
          </p:nvPr>
        </p:nvPicPr>
        <p:blipFill>
          <a:blip r:embed="rId3" cstate="print"/>
          <a:srcRect/>
          <a:stretch>
            <a:fillRect/>
          </a:stretch>
        </p:blipFill>
        <p:spPr bwMode="auto">
          <a:xfrm>
            <a:off x="5029200" y="3200400"/>
            <a:ext cx="3352800" cy="3341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Aurangzeb</a:t>
            </a:r>
            <a:endParaRPr lang="en-US" dirty="0"/>
          </a:p>
        </p:txBody>
      </p:sp>
      <p:pic>
        <p:nvPicPr>
          <p:cNvPr id="7" name="Content Placeholder 6" descr="Aurangazeb.jpg"/>
          <p:cNvPicPr>
            <a:picLocks noGrp="1" noChangeAspect="1"/>
          </p:cNvPicPr>
          <p:nvPr>
            <p:ph sz="quarter" idx="1"/>
          </p:nvPr>
        </p:nvPicPr>
        <p:blipFill>
          <a:blip r:embed="rId2" cstate="print"/>
          <a:stretch>
            <a:fillRect/>
          </a:stretch>
        </p:blipFill>
        <p:spPr>
          <a:xfrm>
            <a:off x="685800" y="1676400"/>
            <a:ext cx="3505200" cy="4702810"/>
          </a:xfrm>
        </p:spPr>
      </p:pic>
      <p:sp>
        <p:nvSpPr>
          <p:cNvPr id="6" name="Content Placeholder 5"/>
          <p:cNvSpPr>
            <a:spLocks noGrp="1"/>
          </p:cNvSpPr>
          <p:nvPr>
            <p:ph sz="quarter" idx="2"/>
          </p:nvPr>
        </p:nvSpPr>
        <p:spPr/>
        <p:txBody>
          <a:bodyPr>
            <a:normAutofit fontScale="77500" lnSpcReduction="20000"/>
          </a:bodyPr>
          <a:lstStyle/>
          <a:p>
            <a:r>
              <a:rPr lang="en-US" dirty="0" smtClean="0"/>
              <a:t>Reigned from 1658-1707</a:t>
            </a:r>
          </a:p>
          <a:p>
            <a:r>
              <a:rPr lang="en-US" b="1" dirty="0" smtClean="0"/>
              <a:t>Reversed Akbar’s policy of accommodation and sought to impose Islamic supremacy</a:t>
            </a:r>
          </a:p>
          <a:p>
            <a:r>
              <a:rPr lang="en-US" dirty="0" smtClean="0"/>
              <a:t>Music and dance banned at court</a:t>
            </a:r>
          </a:p>
          <a:p>
            <a:r>
              <a:rPr lang="en-US" b="1" i="1" dirty="0" err="1" smtClean="0"/>
              <a:t>Jizya</a:t>
            </a:r>
            <a:r>
              <a:rPr lang="en-US" b="1" dirty="0" smtClean="0"/>
              <a:t> was </a:t>
            </a:r>
            <a:r>
              <a:rPr lang="en-US" b="1" dirty="0" err="1" smtClean="0"/>
              <a:t>reimposed</a:t>
            </a:r>
            <a:r>
              <a:rPr lang="en-US" b="1" dirty="0" smtClean="0"/>
              <a:t> </a:t>
            </a:r>
          </a:p>
          <a:p>
            <a:r>
              <a:rPr lang="en-US" b="1" dirty="0" smtClean="0"/>
              <a:t>Enforced strict Islamic law</a:t>
            </a:r>
          </a:p>
          <a:p>
            <a:r>
              <a:rPr lang="en-US" b="1" dirty="0" smtClean="0"/>
              <a:t>Destroy Hindu temples</a:t>
            </a:r>
          </a:p>
          <a:p>
            <a:r>
              <a:rPr lang="en-US" dirty="0" smtClean="0"/>
              <a:t>Demand for taxes to support wars of expansion led to Hindu opposition</a:t>
            </a:r>
          </a:p>
          <a:p>
            <a:pPr lvl="1"/>
            <a:r>
              <a:rPr lang="en-US" dirty="0" smtClean="0"/>
              <a:t>Inflames tensions between Hindus and Muslims</a:t>
            </a:r>
          </a:p>
          <a:p>
            <a:r>
              <a:rPr lang="en-US" b="1" dirty="0" smtClean="0"/>
              <a:t>Fractures the </a:t>
            </a:r>
            <a:r>
              <a:rPr lang="en-US" b="1" dirty="0" err="1" smtClean="0"/>
              <a:t>Mughal</a:t>
            </a:r>
            <a:r>
              <a:rPr lang="en-US" b="1" dirty="0" smtClean="0"/>
              <a:t> Empire and opens the way for a British takeover</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Significance of Mughal Empire</a:t>
            </a:r>
            <a:endParaRPr lang="en-US" dirty="0"/>
          </a:p>
        </p:txBody>
      </p:sp>
      <p:sp>
        <p:nvSpPr>
          <p:cNvPr id="6" name="Content Placeholder 5"/>
          <p:cNvSpPr>
            <a:spLocks noGrp="1"/>
          </p:cNvSpPr>
          <p:nvPr>
            <p:ph sz="quarter" idx="1"/>
          </p:nvPr>
        </p:nvSpPr>
        <p:spPr/>
        <p:txBody>
          <a:bodyPr/>
          <a:lstStyle/>
          <a:p>
            <a:r>
              <a:rPr lang="en-US" b="1" dirty="0" smtClean="0"/>
              <a:t>Example of an encounter between 2 great religions</a:t>
            </a:r>
          </a:p>
          <a:p>
            <a:r>
              <a:rPr lang="en-US" dirty="0" smtClean="0"/>
              <a:t>Began with an experiment in multicultural empire building</a:t>
            </a:r>
          </a:p>
          <a:p>
            <a:pPr lvl="1"/>
            <a:r>
              <a:rPr lang="en-US" dirty="0" smtClean="0"/>
              <a:t>Think of Akbar the Great</a:t>
            </a:r>
          </a:p>
          <a:p>
            <a:r>
              <a:rPr lang="en-US" dirty="0" smtClean="0"/>
              <a:t>Ended in growing antagonism between Hindus and Muslims</a:t>
            </a:r>
          </a:p>
          <a:p>
            <a:pPr lvl="1"/>
            <a:r>
              <a:rPr lang="en-US" dirty="0" smtClean="0"/>
              <a:t>Think of Aurangzeb</a:t>
            </a:r>
          </a:p>
          <a:p>
            <a:r>
              <a:rPr lang="en-US" dirty="0" smtClean="0"/>
              <a:t>Pattern continues in the centuries to follow…</a:t>
            </a:r>
          </a:p>
          <a:p>
            <a:pPr marL="320040" lvl="1" indent="0">
              <a:buNone/>
            </a:pPr>
            <a:endParaRPr lang="en-US" dirty="0"/>
          </a:p>
        </p:txBody>
      </p:sp>
    </p:spTree>
    <p:extLst>
      <p:ext uri="{BB962C8B-B14F-4D97-AF65-F5344CB8AC3E}">
        <p14:creationId xmlns:p14="http://schemas.microsoft.com/office/powerpoint/2010/main" val="394559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Thinking about TRADITIONS:  Religious Diversity</a:t>
            </a:r>
            <a:endParaRPr lang="en-US" dirty="0"/>
          </a:p>
        </p:txBody>
      </p:sp>
      <p:sp>
        <p:nvSpPr>
          <p:cNvPr id="3" name="Content Placeholder 2"/>
          <p:cNvSpPr>
            <a:spLocks noGrp="1"/>
          </p:cNvSpPr>
          <p:nvPr>
            <p:ph sz="quarter" idx="1"/>
          </p:nvPr>
        </p:nvSpPr>
        <p:spPr/>
        <p:txBody>
          <a:bodyPr/>
          <a:lstStyle/>
          <a:p>
            <a:r>
              <a:rPr lang="en-US" dirty="0" smtClean="0"/>
              <a:t>An overarching feature of all three Islamic empires was the ethnic and religious diversity of the subject populations.  What measures did the rulers of the Ottoman, </a:t>
            </a:r>
            <a:r>
              <a:rPr lang="en-US" dirty="0" err="1" smtClean="0"/>
              <a:t>Safavid</a:t>
            </a:r>
            <a:r>
              <a:rPr lang="en-US" dirty="0" smtClean="0"/>
              <a:t>, and Mughal states take to maintain harmony among the different ethnic and religious communities? </a:t>
            </a:r>
            <a:endParaRPr lang="en-US" dirty="0"/>
          </a:p>
        </p:txBody>
      </p:sp>
    </p:spTree>
    <p:extLst>
      <p:ext uri="{BB962C8B-B14F-4D97-AF65-F5344CB8AC3E}">
        <p14:creationId xmlns:p14="http://schemas.microsoft.com/office/powerpoint/2010/main" val="503617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096000" cy="1143000"/>
          </a:xfrm>
        </p:spPr>
        <p:txBody>
          <a:bodyPr>
            <a:normAutofit/>
          </a:bodyPr>
          <a:lstStyle/>
          <a:p>
            <a:r>
              <a:rPr lang="en-US" sz="3600" dirty="0" smtClean="0"/>
              <a:t>Religion in the Islamic Empires</a:t>
            </a:r>
            <a:endParaRPr lang="en-US" sz="3600" dirty="0"/>
          </a:p>
        </p:txBody>
      </p:sp>
      <p:sp>
        <p:nvSpPr>
          <p:cNvPr id="5" name="Content Placeholder 4"/>
          <p:cNvSpPr>
            <a:spLocks noGrp="1"/>
          </p:cNvSpPr>
          <p:nvPr>
            <p:ph sz="quarter" idx="1"/>
          </p:nvPr>
        </p:nvSpPr>
        <p:spPr>
          <a:xfrm>
            <a:off x="533400" y="1447800"/>
            <a:ext cx="4130040" cy="4572000"/>
          </a:xfrm>
        </p:spPr>
        <p:txBody>
          <a:bodyPr>
            <a:normAutofit fontScale="85000" lnSpcReduction="20000"/>
          </a:bodyPr>
          <a:lstStyle/>
          <a:p>
            <a:r>
              <a:rPr lang="en-US" dirty="0" smtClean="0"/>
              <a:t>All the Muslim Empires had populations that were religiously and ethnically diverse</a:t>
            </a:r>
          </a:p>
          <a:p>
            <a:r>
              <a:rPr lang="en-US" b="1" dirty="0" smtClean="0"/>
              <a:t>Ottomans</a:t>
            </a:r>
          </a:p>
          <a:p>
            <a:pPr lvl="1"/>
            <a:r>
              <a:rPr lang="en-US" dirty="0" smtClean="0"/>
              <a:t>Large numbers of Christians, Jews in the Balkans, Armenia, Lebanon, Egypt</a:t>
            </a:r>
          </a:p>
          <a:p>
            <a:r>
              <a:rPr lang="en-US" b="1" dirty="0" err="1" smtClean="0"/>
              <a:t>Safavid</a:t>
            </a:r>
            <a:endParaRPr lang="en-US" b="1" dirty="0" smtClean="0"/>
          </a:p>
          <a:p>
            <a:pPr lvl="1"/>
            <a:r>
              <a:rPr lang="en-US" dirty="0" smtClean="0"/>
              <a:t>Zoroastrians, Jews, Christians</a:t>
            </a:r>
          </a:p>
          <a:p>
            <a:r>
              <a:rPr lang="en-US" b="1" dirty="0" err="1" smtClean="0"/>
              <a:t>Mughals</a:t>
            </a:r>
            <a:endParaRPr lang="en-US" b="1" dirty="0" smtClean="0"/>
          </a:p>
          <a:p>
            <a:pPr lvl="1"/>
            <a:r>
              <a:rPr lang="en-US" dirty="0" smtClean="0"/>
              <a:t>Hindu, Muslim, </a:t>
            </a:r>
            <a:r>
              <a:rPr lang="en-US" dirty="0" err="1" smtClean="0"/>
              <a:t>Jains</a:t>
            </a:r>
            <a:r>
              <a:rPr lang="en-US" dirty="0" smtClean="0"/>
              <a:t>, Zoroastrians, Christians, Sikhism</a:t>
            </a:r>
          </a:p>
          <a:p>
            <a:pPr lvl="1"/>
            <a:r>
              <a:rPr lang="en-US" dirty="0" smtClean="0"/>
              <a:t>Portuguese port of Gao became center of Christian mission in India</a:t>
            </a:r>
          </a:p>
          <a:p>
            <a:pPr lvl="2"/>
            <a:r>
              <a:rPr lang="en-US" dirty="0" smtClean="0"/>
              <a:t>Establish schools but never converted emperor </a:t>
            </a:r>
            <a:endParaRPr lang="en-US" dirty="0"/>
          </a:p>
        </p:txBody>
      </p:sp>
      <p:pic>
        <p:nvPicPr>
          <p:cNvPr id="4" name="Content Placeholder 3"/>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400800" y="-1"/>
            <a:ext cx="2728415" cy="5281725"/>
          </a:xfrm>
        </p:spPr>
      </p:pic>
      <p:sp>
        <p:nvSpPr>
          <p:cNvPr id="6" name="TextBox 5"/>
          <p:cNvSpPr txBox="1"/>
          <p:nvPr/>
        </p:nvSpPr>
        <p:spPr>
          <a:xfrm>
            <a:off x="5562600" y="5281724"/>
            <a:ext cx="4038600" cy="1477328"/>
          </a:xfrm>
          <a:prstGeom prst="rect">
            <a:avLst/>
          </a:prstGeom>
          <a:noFill/>
        </p:spPr>
        <p:txBody>
          <a:bodyPr wrap="square" rtlCol="0">
            <a:spAutoFit/>
          </a:bodyPr>
          <a:lstStyle/>
          <a:p>
            <a:r>
              <a:rPr lang="en-US"/>
              <a:t>In a seventeenth-century painting, the emperor Akbar presides over discussions between representatives of various religious groups. Two Jesuits dressed in black robes kneel at the left.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Account Control of </a:t>
            </a:r>
            <a:r>
              <a:rPr lang="en-US" dirty="0" err="1" smtClean="0"/>
              <a:t>Bosphorus</a:t>
            </a:r>
            <a:endParaRPr lang="en-US" dirty="0"/>
          </a:p>
        </p:txBody>
      </p:sp>
      <p:sp>
        <p:nvSpPr>
          <p:cNvPr id="4" name="Content Placeholder 3"/>
          <p:cNvSpPr>
            <a:spLocks noGrp="1"/>
          </p:cNvSpPr>
          <p:nvPr>
            <p:ph sz="quarter" idx="1"/>
          </p:nvPr>
        </p:nvSpPr>
        <p:spPr/>
        <p:txBody>
          <a:bodyPr>
            <a:normAutofit lnSpcReduction="10000"/>
          </a:bodyPr>
          <a:lstStyle/>
          <a:p>
            <a:r>
              <a:rPr lang="en-US" i="1" dirty="0" smtClean="0"/>
              <a:t>From </a:t>
            </a:r>
            <a:r>
              <a:rPr lang="en-US" i="1" dirty="0"/>
              <a:t>the walls of the castle, the Turks began to shout ‘Lower your sails, Captain’ … and when they saw that he was unwilling to lower them, they began to fire their cannon and many guns and a great number of arrows, so that they killed many men ... After he had lowered his sails, the Turks stopped firing, and then the current carried the galleys towards Constantinople. And when they had passed the castle and the Turks could not reach them any longer with their cannon, the captain quickly raised his sails and got through safely. </a:t>
            </a:r>
            <a:r>
              <a:rPr lang="en-US" i="1" dirty="0" smtClean="0"/>
              <a:t>–</a:t>
            </a:r>
            <a:r>
              <a:rPr lang="en-US" dirty="0" smtClean="0"/>
              <a:t> </a:t>
            </a:r>
          </a:p>
          <a:p>
            <a:endParaRPr lang="en-US" dirty="0"/>
          </a:p>
          <a:p>
            <a:r>
              <a:rPr lang="en-US" dirty="0" smtClean="0"/>
              <a:t>See </a:t>
            </a:r>
            <a:r>
              <a:rPr lang="en-US" dirty="0"/>
              <a:t>more at: http://www.historytoday.com/judith-herrin/fall-constantinople#sthash.hGMIdDGk.dpuf</a:t>
            </a:r>
          </a:p>
        </p:txBody>
      </p:sp>
    </p:spTree>
    <p:extLst>
      <p:ext uri="{BB962C8B-B14F-4D97-AF65-F5344CB8AC3E}">
        <p14:creationId xmlns:p14="http://schemas.microsoft.com/office/powerpoint/2010/main" val="1087232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Status of Religious Minorities</a:t>
            </a:r>
            <a:endParaRPr lang="en-US" dirty="0"/>
          </a:p>
        </p:txBody>
      </p:sp>
      <p:sp>
        <p:nvSpPr>
          <p:cNvPr id="6" name="Content Placeholder 5"/>
          <p:cNvSpPr>
            <a:spLocks noGrp="1"/>
          </p:cNvSpPr>
          <p:nvPr>
            <p:ph sz="quarter" idx="1"/>
          </p:nvPr>
        </p:nvSpPr>
        <p:spPr/>
        <p:txBody>
          <a:bodyPr/>
          <a:lstStyle/>
          <a:p>
            <a:r>
              <a:rPr lang="en-US" dirty="0" smtClean="0"/>
              <a:t>Extended the status of </a:t>
            </a:r>
            <a:r>
              <a:rPr lang="en-US" b="1" i="1" dirty="0" smtClean="0"/>
              <a:t>dhimmi</a:t>
            </a:r>
          </a:p>
          <a:p>
            <a:pPr lvl="1"/>
            <a:r>
              <a:rPr lang="en-US" dirty="0" smtClean="0"/>
              <a:t>Protected people</a:t>
            </a:r>
          </a:p>
          <a:p>
            <a:r>
              <a:rPr lang="en-US" dirty="0" smtClean="0"/>
              <a:t>Payment of </a:t>
            </a:r>
            <a:r>
              <a:rPr lang="en-US" b="1" i="1" dirty="0" err="1" smtClean="0"/>
              <a:t>jizya</a:t>
            </a:r>
            <a:endParaRPr lang="en-US" b="1" i="1" dirty="0" smtClean="0"/>
          </a:p>
          <a:p>
            <a:pPr lvl="1"/>
            <a:r>
              <a:rPr lang="en-US" dirty="0" smtClean="0"/>
              <a:t>Retain freedom, property, practice religion, and handle their legal affairs</a:t>
            </a:r>
          </a:p>
          <a:p>
            <a:r>
              <a:rPr lang="en-US" dirty="0" smtClean="0"/>
              <a:t>Lived in autonomous religious communities known as </a:t>
            </a:r>
            <a:r>
              <a:rPr lang="en-US" b="1" i="1" dirty="0" smtClean="0"/>
              <a:t>millet</a:t>
            </a:r>
          </a:p>
          <a:p>
            <a:pPr lvl="1"/>
            <a:r>
              <a:rPr lang="en-US" dirty="0" smtClean="0"/>
              <a:t>Retain civil laws, traditions, and culture</a:t>
            </a:r>
          </a:p>
          <a:p>
            <a:pPr lvl="1"/>
            <a:r>
              <a:rPr lang="en-US" b="1" dirty="0" smtClean="0"/>
              <a:t>The Mughals did not have a </a:t>
            </a:r>
            <a:r>
              <a:rPr lang="en-US" b="1" i="1" dirty="0" smtClean="0"/>
              <a:t>millet</a:t>
            </a:r>
            <a:r>
              <a:rPr lang="en-US" b="1" dirty="0" smtClean="0"/>
              <a:t> system </a:t>
            </a:r>
          </a:p>
          <a:p>
            <a:pPr lvl="2"/>
            <a:r>
              <a:rPr lang="en-US" dirty="0" smtClean="0"/>
              <a:t>Too impractical due to the large number of religious communities-Hindu</a:t>
            </a:r>
            <a:endParaRPr lang="en-US" dirty="0"/>
          </a:p>
        </p:txBody>
      </p:sp>
    </p:spTree>
    <p:extLst>
      <p:ext uri="{BB962C8B-B14F-4D97-AF65-F5344CB8AC3E}">
        <p14:creationId xmlns:p14="http://schemas.microsoft.com/office/powerpoint/2010/main" val="2516019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and Trade </a:t>
            </a:r>
            <a:endParaRPr lang="en-US" dirty="0"/>
          </a:p>
        </p:txBody>
      </p:sp>
      <p:sp>
        <p:nvSpPr>
          <p:cNvPr id="3" name="Content Placeholder 2"/>
          <p:cNvSpPr>
            <a:spLocks noGrp="1"/>
          </p:cNvSpPr>
          <p:nvPr>
            <p:ph sz="quarter" idx="1"/>
          </p:nvPr>
        </p:nvSpPr>
        <p:spPr>
          <a:xfrm>
            <a:off x="76200" y="1447800"/>
            <a:ext cx="3886200" cy="4572000"/>
          </a:xfrm>
        </p:spPr>
        <p:txBody>
          <a:bodyPr>
            <a:normAutofit fontScale="85000" lnSpcReduction="20000"/>
          </a:bodyPr>
          <a:lstStyle/>
          <a:p>
            <a:r>
              <a:rPr lang="en-US" dirty="0" smtClean="0"/>
              <a:t>American crops effect less dramatic change in Muslim empires</a:t>
            </a:r>
          </a:p>
          <a:p>
            <a:pPr lvl="1"/>
            <a:r>
              <a:rPr lang="en-US" b="1" dirty="0" smtClean="0"/>
              <a:t>Coffee, tobacco important</a:t>
            </a:r>
          </a:p>
          <a:p>
            <a:pPr lvl="1"/>
            <a:r>
              <a:rPr lang="en-US" dirty="0" smtClean="0"/>
              <a:t>Initial opposition from conservative circles, fearing lax morality of coffee houses</a:t>
            </a:r>
          </a:p>
          <a:p>
            <a:r>
              <a:rPr lang="en-US" dirty="0" smtClean="0"/>
              <a:t>Population growth also reflects territorial additions and losses</a:t>
            </a:r>
          </a:p>
          <a:p>
            <a:r>
              <a:rPr lang="en-US" b="1" dirty="0" smtClean="0"/>
              <a:t>Mughals encouraged the establishment of the English East India Company and Dutch VOC trading outposts </a:t>
            </a:r>
          </a:p>
          <a:p>
            <a:pPr lvl="1"/>
            <a:r>
              <a:rPr lang="en-US" dirty="0" smtClean="0"/>
              <a:t>Mughal treasury derived significant income from foreign trade </a:t>
            </a:r>
          </a:p>
          <a:p>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962400" y="1566407"/>
            <a:ext cx="5050809" cy="3399871"/>
          </a:xfrm>
        </p:spPr>
      </p:pic>
      <p:sp>
        <p:nvSpPr>
          <p:cNvPr id="6" name="TextBox 5"/>
          <p:cNvSpPr txBox="1"/>
          <p:nvPr/>
        </p:nvSpPr>
        <p:spPr>
          <a:xfrm>
            <a:off x="3962400" y="5103674"/>
            <a:ext cx="5170227" cy="1477328"/>
          </a:xfrm>
          <a:prstGeom prst="rect">
            <a:avLst/>
          </a:prstGeom>
          <a:noFill/>
        </p:spPr>
        <p:txBody>
          <a:bodyPr wrap="square" rtlCol="0">
            <a:spAutoFit/>
          </a:bodyPr>
          <a:lstStyle/>
          <a:p>
            <a:r>
              <a:rPr lang="en-US" dirty="0"/>
              <a:t>In this anonymous painting produced about 1670, Dutch and English ships lie at anchor in the harbor of the busy port of Surat in northwestern India. Surat was the major port on the west coast of India, and it served as one of the chief commercial cities of the Mughal empire.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Cultural Conservatism</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271226"/>
            <a:ext cx="3657600" cy="4945950"/>
          </a:xfrm>
        </p:spPr>
      </p:pic>
      <p:sp>
        <p:nvSpPr>
          <p:cNvPr id="4" name="Content Placeholder 3"/>
          <p:cNvSpPr>
            <a:spLocks noGrp="1"/>
          </p:cNvSpPr>
          <p:nvPr>
            <p:ph sz="quarter" idx="2"/>
          </p:nvPr>
        </p:nvSpPr>
        <p:spPr/>
        <p:txBody>
          <a:bodyPr>
            <a:normAutofit lnSpcReduction="10000"/>
          </a:bodyPr>
          <a:lstStyle/>
          <a:p>
            <a:r>
              <a:rPr lang="en-US" dirty="0" smtClean="0"/>
              <a:t>During their decline, the </a:t>
            </a:r>
            <a:r>
              <a:rPr lang="en-US" b="1" dirty="0" smtClean="0"/>
              <a:t>Islamic Empires neglected the cultural developments of the larger world</a:t>
            </a:r>
          </a:p>
          <a:p>
            <a:r>
              <a:rPr lang="en-US" dirty="0" smtClean="0"/>
              <a:t>European visitors advocated serious study of the Islamic lands</a:t>
            </a:r>
          </a:p>
          <a:p>
            <a:r>
              <a:rPr lang="en-US" b="1" dirty="0" smtClean="0"/>
              <a:t>Exception was in geography and mapmaking which held military value</a:t>
            </a:r>
          </a:p>
          <a:p>
            <a:pPr marL="0" indent="0">
              <a:buNone/>
            </a:pPr>
            <a:endParaRPr lang="en-US" dirty="0"/>
          </a:p>
        </p:txBody>
      </p:sp>
      <p:sp>
        <p:nvSpPr>
          <p:cNvPr id="6" name="TextBox 5"/>
          <p:cNvSpPr txBox="1"/>
          <p:nvPr/>
        </p:nvSpPr>
        <p:spPr>
          <a:xfrm>
            <a:off x="152400" y="5311298"/>
            <a:ext cx="4781550" cy="1477328"/>
          </a:xfrm>
          <a:prstGeom prst="rect">
            <a:avLst/>
          </a:prstGeom>
          <a:noFill/>
        </p:spPr>
        <p:txBody>
          <a:bodyPr wrap="square" rtlCol="0">
            <a:spAutoFit/>
          </a:bodyPr>
          <a:lstStyle/>
          <a:p>
            <a:r>
              <a:rPr lang="en-US" dirty="0"/>
              <a:t>Ottoman cartographer </a:t>
            </a:r>
            <a:r>
              <a:rPr lang="en-US" dirty="0" err="1"/>
              <a:t>Piri</a:t>
            </a:r>
            <a:r>
              <a:rPr lang="en-US" dirty="0"/>
              <a:t> Reis drew on European charts when preparing this map of the Atlantic Ocean basin in 1513. Caribbean and South American coastlines are visible at left, while Iberian and west African coastlines appear in the upper right corner. </a:t>
            </a:r>
          </a:p>
        </p:txBody>
      </p:sp>
    </p:spTree>
    <p:extLst>
      <p:ext uri="{BB962C8B-B14F-4D97-AF65-F5344CB8AC3E}">
        <p14:creationId xmlns:p14="http://schemas.microsoft.com/office/powerpoint/2010/main" val="62527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Confidence </a:t>
            </a:r>
            <a:endParaRPr lang="en-US" dirty="0"/>
          </a:p>
        </p:txBody>
      </p:sp>
      <p:sp>
        <p:nvSpPr>
          <p:cNvPr id="3" name="Content Placeholder 2"/>
          <p:cNvSpPr>
            <a:spLocks noGrp="1"/>
          </p:cNvSpPr>
          <p:nvPr>
            <p:ph sz="quarter" idx="1"/>
          </p:nvPr>
        </p:nvSpPr>
        <p:spPr>
          <a:xfrm>
            <a:off x="381000" y="1447800"/>
            <a:ext cx="4282440" cy="4572000"/>
          </a:xfrm>
        </p:spPr>
        <p:txBody>
          <a:bodyPr>
            <a:normAutofit fontScale="92500" lnSpcReduction="20000"/>
          </a:bodyPr>
          <a:lstStyle/>
          <a:p>
            <a:r>
              <a:rPr lang="en-US" dirty="0" smtClean="0"/>
              <a:t>Muslim rulers and subjects were confident in superiority and believed they had nothing to learn from Europeans</a:t>
            </a:r>
          </a:p>
          <a:p>
            <a:r>
              <a:rPr lang="en-US" b="1" dirty="0" smtClean="0"/>
              <a:t>Ex. Printing Press in Ottoman Empire</a:t>
            </a:r>
          </a:p>
          <a:p>
            <a:pPr lvl="1"/>
            <a:r>
              <a:rPr lang="en-US" b="1" dirty="0" smtClean="0"/>
              <a:t>Introduce by Jewish refugees in late 15</a:t>
            </a:r>
            <a:r>
              <a:rPr lang="en-US" b="1" baseline="30000" dirty="0" smtClean="0"/>
              <a:t>th</a:t>
            </a:r>
            <a:r>
              <a:rPr lang="en-US" b="1" dirty="0" smtClean="0"/>
              <a:t> c.</a:t>
            </a:r>
          </a:p>
          <a:p>
            <a:pPr lvl="1"/>
            <a:r>
              <a:rPr lang="en-US" b="1" dirty="0" smtClean="0"/>
              <a:t>Books only allowed in their own language, not Turkish or Arabic</a:t>
            </a:r>
          </a:p>
          <a:p>
            <a:pPr lvl="1"/>
            <a:r>
              <a:rPr lang="en-US" b="1" dirty="0" smtClean="0"/>
              <a:t>Prefer elegant handwritten books, especially Quran</a:t>
            </a:r>
          </a:p>
          <a:p>
            <a:pPr lvl="1"/>
            <a:r>
              <a:rPr lang="en-US" b="1" dirty="0" smtClean="0"/>
              <a:t>Also feared spread of dangerous ideas</a:t>
            </a:r>
          </a:p>
          <a:p>
            <a:endParaRPr lang="en-US"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0" y="1864109"/>
            <a:ext cx="4398581" cy="3739382"/>
          </a:xfrm>
        </p:spPr>
      </p:pic>
    </p:spTree>
    <p:extLst>
      <p:ext uri="{BB962C8B-B14F-4D97-AF65-F5344CB8AC3E}">
        <p14:creationId xmlns:p14="http://schemas.microsoft.com/office/powerpoint/2010/main" val="379914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Siege of Constantinople</a:t>
            </a:r>
            <a:endParaRPr lang="en-US" dirty="0"/>
          </a:p>
        </p:txBody>
      </p:sp>
      <p:pic>
        <p:nvPicPr>
          <p:cNvPr id="4" name="Picture 10"/>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754140" y="1447800"/>
            <a:ext cx="3600557" cy="5257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2"/>
          </p:nvPr>
        </p:nvSpPr>
        <p:spPr/>
        <p:txBody>
          <a:bodyPr>
            <a:normAutofit lnSpcReduction="10000"/>
          </a:bodyPr>
          <a:lstStyle/>
          <a:p>
            <a:r>
              <a:rPr lang="en-US" dirty="0" smtClean="0"/>
              <a:t>April 6-May 29</a:t>
            </a:r>
            <a:r>
              <a:rPr lang="en-US" baseline="30000" dirty="0" smtClean="0"/>
              <a:t>th</a:t>
            </a:r>
            <a:r>
              <a:rPr lang="en-US" dirty="0" smtClean="0"/>
              <a:t>, 1453</a:t>
            </a:r>
            <a:endParaRPr lang="en-US" dirty="0"/>
          </a:p>
          <a:p>
            <a:r>
              <a:rPr lang="en-US" dirty="0" smtClean="0"/>
              <a:t>Bombarded city with the 26’ cannons that fired ammunition weighing 1,200 lbs. for weeks</a:t>
            </a:r>
          </a:p>
          <a:p>
            <a:r>
              <a:rPr lang="en-US" dirty="0" smtClean="0"/>
              <a:t>Failed to break the chains placed at the mouth of the Golden Horn</a:t>
            </a:r>
          </a:p>
          <a:p>
            <a:r>
              <a:rPr lang="en-US" dirty="0" smtClean="0"/>
              <a:t>Came by land as a surprise</a:t>
            </a:r>
          </a:p>
          <a:p>
            <a:r>
              <a:rPr lang="en-US" dirty="0" smtClean="0"/>
              <a:t>Ships were carried over by ropes and slid over slipways</a:t>
            </a:r>
          </a:p>
          <a:p>
            <a:endParaRPr lang="en-US" dirty="0"/>
          </a:p>
        </p:txBody>
      </p:sp>
    </p:spTree>
    <p:extLst>
      <p:ext uri="{BB962C8B-B14F-4D97-AF65-F5344CB8AC3E}">
        <p14:creationId xmlns:p14="http://schemas.microsoft.com/office/powerpoint/2010/main" val="10392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62680308"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6247864"/>
          </a:xfrm>
          <a:prstGeom prst="rect">
            <a:avLst/>
          </a:prstGeom>
        </p:spPr>
        <p:txBody>
          <a:bodyPr wrap="square">
            <a:spAutoFit/>
          </a:bodyPr>
          <a:lstStyle/>
          <a:p>
            <a:r>
              <a:rPr lang="en-US" sz="2000" dirty="0" smtClean="0">
                <a:solidFill>
                  <a:srgbClr val="000000"/>
                </a:solidFill>
                <a:latin typeface="clear_sansregular"/>
              </a:rPr>
              <a:t>“As </a:t>
            </a:r>
            <a:r>
              <a:rPr lang="en-US" sz="2000" dirty="0">
                <a:solidFill>
                  <a:srgbClr val="000000"/>
                </a:solidFill>
                <a:latin typeface="clear_sansregular"/>
              </a:rPr>
              <a:t>the Ottomans closed in on their prize, Constantinople became the last outpost of Christian faith in the Middle East, and its inhabitants had to face their historic destiny. The battle between Christianity and Islam was joined around the city.</a:t>
            </a:r>
          </a:p>
          <a:p>
            <a:r>
              <a:rPr lang="en-US" sz="2000" dirty="0" smtClean="0">
                <a:solidFill>
                  <a:srgbClr val="000000"/>
                </a:solidFill>
                <a:latin typeface="clear_sansregular"/>
              </a:rPr>
              <a:t>	Constantine </a:t>
            </a:r>
            <a:r>
              <a:rPr lang="en-US" sz="2000" dirty="0">
                <a:solidFill>
                  <a:srgbClr val="000000"/>
                </a:solidFill>
                <a:latin typeface="clear_sansregular"/>
              </a:rPr>
              <a:t>XI was the first to </a:t>
            </a:r>
            <a:r>
              <a:rPr lang="en-US" sz="2000" dirty="0" err="1">
                <a:solidFill>
                  <a:srgbClr val="000000"/>
                </a:solidFill>
                <a:latin typeface="clear_sansregular"/>
              </a:rPr>
              <a:t>realise</a:t>
            </a:r>
            <a:r>
              <a:rPr lang="en-US" sz="2000" dirty="0">
                <a:solidFill>
                  <a:srgbClr val="000000"/>
                </a:solidFill>
                <a:latin typeface="clear_sansregular"/>
              </a:rPr>
              <a:t> this and his disappearance during the last day of fighting heightened the myth of 1453. Although a head was solemnly presented to Sultan Mehmet and a corpse given to the Greeks for formal burial, Constantine’s body was never found. As a result many stories of his escape and survival circulated. The idea that he had found shelter within the walls of the city and would emerge to triumph over the Muslims is typical. The prolonged resistance and bravery of the defenders made heroes of them all. And within a few years, to have been present in the city on May 29th, 1453, became a badge of </a:t>
            </a:r>
            <a:r>
              <a:rPr lang="en-US" sz="2000" dirty="0" err="1">
                <a:solidFill>
                  <a:srgbClr val="000000"/>
                </a:solidFill>
                <a:latin typeface="clear_sansregular"/>
              </a:rPr>
              <a:t>honour</a:t>
            </a:r>
            <a:r>
              <a:rPr lang="en-US" sz="2000" dirty="0">
                <a:solidFill>
                  <a:srgbClr val="000000"/>
                </a:solidFill>
                <a:latin typeface="clear_sansregular"/>
              </a:rPr>
              <a:t>, claimed by many who had been elsewhere. By the same token Sultan Mehmet would have delighted in the nickname which </a:t>
            </a:r>
            <a:r>
              <a:rPr lang="en-US" sz="2000" dirty="0" err="1">
                <a:solidFill>
                  <a:srgbClr val="000000"/>
                </a:solidFill>
                <a:latin typeface="clear_sansregular"/>
              </a:rPr>
              <a:t>recognised</a:t>
            </a:r>
            <a:r>
              <a:rPr lang="en-US" sz="2000" dirty="0">
                <a:solidFill>
                  <a:srgbClr val="000000"/>
                </a:solidFill>
                <a:latin typeface="clear_sansregular"/>
              </a:rPr>
              <a:t> his role in the fall: from the late 15th century onwards, and even today, 550 years later, he is still known as Mehmet the Conqueror</a:t>
            </a:r>
            <a:r>
              <a:rPr lang="en-US" sz="2000" dirty="0" smtClean="0">
                <a:solidFill>
                  <a:srgbClr val="000000"/>
                </a:solidFill>
                <a:latin typeface="clear_sansregular"/>
              </a:rPr>
              <a:t>.”</a:t>
            </a:r>
            <a:endParaRPr lang="en-US" sz="2000" dirty="0">
              <a:solidFill>
                <a:srgbClr val="000000"/>
              </a:solidFill>
              <a:latin typeface="clear_sansregular"/>
            </a:endParaRPr>
          </a:p>
          <a:p>
            <a:r>
              <a:rPr lang="en-US" sz="2000" dirty="0" smtClean="0">
                <a:solidFill>
                  <a:srgbClr val="000000"/>
                </a:solidFill>
                <a:latin typeface="clear_sansregular"/>
              </a:rPr>
              <a:t> 	See </a:t>
            </a:r>
            <a:r>
              <a:rPr lang="en-US" sz="2000" dirty="0">
                <a:solidFill>
                  <a:srgbClr val="000000"/>
                </a:solidFill>
                <a:latin typeface="clear_sansregular"/>
              </a:rPr>
              <a:t>more at: http://</a:t>
            </a:r>
            <a:r>
              <a:rPr lang="en-US" sz="2000" dirty="0" smtClean="0">
                <a:solidFill>
                  <a:srgbClr val="000000"/>
                </a:solidFill>
                <a:latin typeface="clear_sansregular"/>
              </a:rPr>
              <a:t>www.historytoday.com/judith-herrin/fall-constantinople#sthash.hGMIdDGk.dpufA</a:t>
            </a:r>
            <a:endParaRPr lang="en-US" sz="2000" dirty="0"/>
          </a:p>
        </p:txBody>
      </p:sp>
    </p:spTree>
    <p:extLst>
      <p:ext uri="{BB962C8B-B14F-4D97-AF65-F5344CB8AC3E}">
        <p14:creationId xmlns:p14="http://schemas.microsoft.com/office/powerpoint/2010/main" val="1182836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Sultans and Their Court</a:t>
            </a:r>
            <a:endParaRPr lang="en-US" dirty="0"/>
          </a:p>
        </p:txBody>
      </p:sp>
      <p:pic>
        <p:nvPicPr>
          <p:cNvPr id="5" name="Content Placeholder 4" descr="Ottoman palace.JPG"/>
          <p:cNvPicPr>
            <a:picLocks noGrp="1" noChangeAspect="1"/>
          </p:cNvPicPr>
          <p:nvPr>
            <p:ph sz="quarter" idx="1"/>
          </p:nvPr>
        </p:nvPicPr>
        <p:blipFill>
          <a:blip r:embed="rId2" cstate="print"/>
          <a:stretch>
            <a:fillRect/>
          </a:stretch>
        </p:blipFill>
        <p:spPr>
          <a:xfrm>
            <a:off x="118115" y="1904999"/>
            <a:ext cx="4758685" cy="3166113"/>
          </a:xfrm>
        </p:spPr>
      </p:pic>
      <p:sp>
        <p:nvSpPr>
          <p:cNvPr id="4" name="Content Placeholder 3"/>
          <p:cNvSpPr>
            <a:spLocks noGrp="1"/>
          </p:cNvSpPr>
          <p:nvPr>
            <p:ph sz="quarter" idx="2"/>
          </p:nvPr>
        </p:nvSpPr>
        <p:spPr>
          <a:xfrm>
            <a:off x="4933950" y="1447800"/>
            <a:ext cx="4057650" cy="4572000"/>
          </a:xfrm>
        </p:spPr>
        <p:txBody>
          <a:bodyPr>
            <a:normAutofit fontScale="25000" lnSpcReduction="20000"/>
          </a:bodyPr>
          <a:lstStyle/>
          <a:p>
            <a:r>
              <a:rPr lang="en-US" sz="6400" b="1" dirty="0" smtClean="0">
                <a:latin typeface="Arial" panose="020B0604020202020204" pitchFamily="34" charset="0"/>
                <a:cs typeface="Arial" panose="020B0604020202020204" pitchFamily="34" charset="0"/>
              </a:rPr>
              <a:t>Sultans</a:t>
            </a:r>
          </a:p>
          <a:p>
            <a:pPr lvl="1"/>
            <a:r>
              <a:rPr lang="en-US" sz="6400" b="1" dirty="0" smtClean="0">
                <a:latin typeface="Arial" panose="020B0604020202020204" pitchFamily="34" charset="0"/>
                <a:cs typeface="Arial" panose="020B0604020202020204" pitchFamily="34" charset="0"/>
              </a:rPr>
              <a:t>Absolute monarchs with religious and political rule</a:t>
            </a:r>
          </a:p>
          <a:p>
            <a:pPr lvl="1"/>
            <a:r>
              <a:rPr lang="en-US" sz="6400" b="1" dirty="0" smtClean="0">
                <a:latin typeface="Arial" panose="020B0604020202020204" pitchFamily="34" charset="0"/>
                <a:cs typeface="Arial" panose="020B0604020202020204" pitchFamily="34" charset="0"/>
              </a:rPr>
              <a:t>They “combined roles of a Turkic warrior prince, a Muslim caliph, and a conquering </a:t>
            </a:r>
            <a:r>
              <a:rPr lang="en-US" sz="6400" b="1" dirty="0" err="1" smtClean="0">
                <a:latin typeface="Arial" panose="020B0604020202020204" pitchFamily="34" charset="0"/>
                <a:cs typeface="Arial" panose="020B0604020202020204" pitchFamily="34" charset="0"/>
              </a:rPr>
              <a:t>emporer</a:t>
            </a:r>
            <a:r>
              <a:rPr lang="en-US" sz="6400" b="1" dirty="0" smtClean="0">
                <a:latin typeface="Arial" panose="020B0604020202020204" pitchFamily="34" charset="0"/>
                <a:cs typeface="Arial" panose="020B0604020202020204" pitchFamily="34" charset="0"/>
              </a:rPr>
              <a:t>”</a:t>
            </a:r>
            <a:endParaRPr lang="en-US" sz="6400" dirty="0" smtClean="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Elaborate court rituals based on Byzantine, Persian, and Arab dynasties</a:t>
            </a:r>
          </a:p>
          <a:p>
            <a:pPr lvl="1"/>
            <a:r>
              <a:rPr lang="en-US" sz="6400" dirty="0" smtClean="0">
                <a:latin typeface="Arial" panose="020B0604020202020204" pitchFamily="34" charset="0"/>
                <a:cs typeface="Arial" panose="020B0604020202020204" pitchFamily="34" charset="0"/>
              </a:rPr>
              <a:t>Palace, slaves, wives, concubines</a:t>
            </a:r>
          </a:p>
          <a:p>
            <a:r>
              <a:rPr lang="en-US" sz="6400" b="1" dirty="0" smtClean="0">
                <a:latin typeface="Arial" panose="020B0604020202020204" pitchFamily="34" charset="0"/>
                <a:cs typeface="Arial" panose="020B0604020202020204" pitchFamily="34" charset="0"/>
              </a:rPr>
              <a:t>Vizier, head of Ottoman bureaucracy, </a:t>
            </a:r>
            <a:r>
              <a:rPr lang="en-US" sz="6400" dirty="0" smtClean="0">
                <a:latin typeface="Arial" panose="020B0604020202020204" pitchFamily="34" charset="0"/>
                <a:cs typeface="Arial" panose="020B0604020202020204" pitchFamily="34" charset="0"/>
              </a:rPr>
              <a:t> carried out the day-to-day administration</a:t>
            </a:r>
          </a:p>
          <a:p>
            <a:pPr lvl="1"/>
            <a:r>
              <a:rPr lang="en-US" sz="6400" dirty="0" smtClean="0">
                <a:latin typeface="Arial" panose="020B0604020202020204" pitchFamily="34" charset="0"/>
                <a:cs typeface="Arial" panose="020B0604020202020204" pitchFamily="34" charset="0"/>
              </a:rPr>
              <a:t>Often held more power than the sultan</a:t>
            </a:r>
          </a:p>
          <a:p>
            <a:r>
              <a:rPr lang="en-US" sz="6400" b="1" dirty="0" smtClean="0">
                <a:latin typeface="Arial" panose="020B0604020202020204" pitchFamily="34" charset="0"/>
                <a:cs typeface="Arial" panose="020B0604020202020204" pitchFamily="34" charset="0"/>
              </a:rPr>
              <a:t>No clear right of political succession so often contested</a:t>
            </a:r>
          </a:p>
          <a:p>
            <a:pPr lvl="1"/>
            <a:r>
              <a:rPr lang="en-US" sz="6400" dirty="0" smtClean="0">
                <a:latin typeface="Arial" panose="020B0604020202020204" pitchFamily="34" charset="0"/>
                <a:cs typeface="Arial" panose="020B0604020202020204" pitchFamily="34" charset="0"/>
              </a:rPr>
              <a:t>Hereditary, although not to the eldest son b/c fathered many heirs with many women</a:t>
            </a:r>
          </a:p>
          <a:p>
            <a:pPr lvl="1"/>
            <a:r>
              <a:rPr lang="en-US" sz="6400" dirty="0" smtClean="0">
                <a:latin typeface="Arial" panose="020B0604020202020204" pitchFamily="34" charset="0"/>
                <a:cs typeface="Arial" panose="020B0604020202020204" pitchFamily="34" charset="0"/>
              </a:rPr>
              <a:t>New sultans would often kill all his brothers to eliminate competition</a:t>
            </a:r>
          </a:p>
          <a:p>
            <a:pPr lvl="1"/>
            <a:endParaRPr lang="en-US" dirty="0"/>
          </a:p>
        </p:txBody>
      </p:sp>
      <p:sp>
        <p:nvSpPr>
          <p:cNvPr id="6" name="TextBox 5"/>
          <p:cNvSpPr txBox="1"/>
          <p:nvPr/>
        </p:nvSpPr>
        <p:spPr>
          <a:xfrm>
            <a:off x="304800" y="5558474"/>
            <a:ext cx="4800600" cy="1200329"/>
          </a:xfrm>
          <a:prstGeom prst="rect">
            <a:avLst/>
          </a:prstGeom>
          <a:noFill/>
        </p:spPr>
        <p:txBody>
          <a:bodyPr wrap="square" rtlCol="0">
            <a:spAutoFit/>
          </a:bodyPr>
          <a:lstStyle/>
          <a:p>
            <a:pPr algn="ctr"/>
            <a:r>
              <a:rPr lang="en-US" dirty="0" err="1" smtClean="0"/>
              <a:t>Topkapi</a:t>
            </a:r>
            <a:r>
              <a:rPr lang="en-US" dirty="0" smtClean="0"/>
              <a:t> Palace housed </a:t>
            </a:r>
            <a:r>
              <a:rPr lang="en-US" dirty="0" err="1" smtClean="0"/>
              <a:t>gov’t</a:t>
            </a:r>
            <a:r>
              <a:rPr lang="en-US" dirty="0" smtClean="0"/>
              <a:t> offices such as mint, meeting places.  Sultan’s residence with harems, gardens, etc. </a:t>
            </a:r>
          </a:p>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Ottoman “Harem” </a:t>
            </a:r>
            <a:endParaRPr lang="en-US" dirty="0"/>
          </a:p>
        </p:txBody>
      </p:sp>
      <p:sp>
        <p:nvSpPr>
          <p:cNvPr id="3" name="Content Placeholder 2"/>
          <p:cNvSpPr>
            <a:spLocks noGrp="1"/>
          </p:cNvSpPr>
          <p:nvPr>
            <p:ph sz="quarter" idx="1"/>
          </p:nvPr>
        </p:nvSpPr>
        <p:spPr>
          <a:xfrm>
            <a:off x="228600" y="1469408"/>
            <a:ext cx="4705350" cy="4855191"/>
          </a:xfrm>
        </p:spPr>
        <p:txBody>
          <a:bodyPr>
            <a:normAutofit fontScale="77500" lnSpcReduction="20000"/>
          </a:bodyPr>
          <a:lstStyle/>
          <a:p>
            <a:r>
              <a:rPr lang="en-US" dirty="0" smtClean="0"/>
              <a:t>Means “sacred place”</a:t>
            </a:r>
          </a:p>
          <a:p>
            <a:r>
              <a:rPr lang="en-US" dirty="0" smtClean="0"/>
              <a:t> </a:t>
            </a:r>
            <a:r>
              <a:rPr lang="en-US" b="1" dirty="0"/>
              <a:t>The Imperial harem </a:t>
            </a:r>
            <a:r>
              <a:rPr lang="en-US" b="1" dirty="0" smtClean="0"/>
              <a:t>contained </a:t>
            </a:r>
            <a:r>
              <a:rPr lang="en-US" b="1" dirty="0"/>
              <a:t>the combined households </a:t>
            </a:r>
            <a:r>
              <a:rPr lang="en-US" b="1" dirty="0" smtClean="0"/>
              <a:t>of Queen Mother, </a:t>
            </a:r>
            <a:r>
              <a:rPr lang="en-US" b="1" dirty="0"/>
              <a:t>the Sultan's </a:t>
            </a:r>
            <a:r>
              <a:rPr lang="en-US" b="1" dirty="0" smtClean="0"/>
              <a:t>favorites, </a:t>
            </a:r>
            <a:r>
              <a:rPr lang="en-US" b="1" dirty="0"/>
              <a:t>and the rest of his concubines </a:t>
            </a:r>
            <a:r>
              <a:rPr lang="en-US" dirty="0"/>
              <a:t> </a:t>
            </a:r>
            <a:endParaRPr lang="en-US" dirty="0" smtClean="0"/>
          </a:p>
          <a:p>
            <a:r>
              <a:rPr lang="en-US" dirty="0" smtClean="0"/>
              <a:t>Powers </a:t>
            </a:r>
            <a:r>
              <a:rPr lang="en-US" dirty="0"/>
              <a:t>of the harem women were exercised through their roles within the family. </a:t>
            </a:r>
            <a:endParaRPr lang="en-US" dirty="0" smtClean="0"/>
          </a:p>
          <a:p>
            <a:pPr lvl="1"/>
            <a:r>
              <a:rPr lang="en-US" dirty="0" smtClean="0"/>
              <a:t>Ex.  Queen Mother served as advisor to sultan -2</a:t>
            </a:r>
            <a:r>
              <a:rPr lang="en-US" baseline="30000" dirty="0" smtClean="0"/>
              <a:t>nd</a:t>
            </a:r>
            <a:r>
              <a:rPr lang="en-US" dirty="0" smtClean="0"/>
              <a:t> in power to sultan </a:t>
            </a:r>
          </a:p>
          <a:p>
            <a:r>
              <a:rPr lang="en-US" dirty="0" smtClean="0"/>
              <a:t>Power was also given as their favor </a:t>
            </a:r>
            <a:r>
              <a:rPr lang="en-US" dirty="0"/>
              <a:t>grew with the </a:t>
            </a:r>
            <a:r>
              <a:rPr lang="en-US" dirty="0" smtClean="0"/>
              <a:t>sultan</a:t>
            </a:r>
          </a:p>
          <a:p>
            <a:pPr lvl="1"/>
            <a:r>
              <a:rPr lang="en-US" dirty="0" smtClean="0"/>
              <a:t>“Sultan’s favorites” were equivalent to a legal wife, given apartments, slaves, and eunuchs </a:t>
            </a:r>
          </a:p>
          <a:p>
            <a:r>
              <a:rPr lang="en-US" dirty="0" smtClean="0"/>
              <a:t>Concubines were educated to read Quran, to sew, to perform music</a:t>
            </a:r>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933950" y="1987931"/>
            <a:ext cx="4133850" cy="3194829"/>
          </a:xfrm>
        </p:spPr>
      </p:pic>
    </p:spTree>
    <p:extLst>
      <p:ext uri="{BB962C8B-B14F-4D97-AF65-F5344CB8AC3E}">
        <p14:creationId xmlns:p14="http://schemas.microsoft.com/office/powerpoint/2010/main" val="650649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 State Geared to Warfare</a:t>
            </a:r>
            <a:endParaRPr lang="en-US" b="1" dirty="0"/>
          </a:p>
        </p:txBody>
      </p:sp>
      <p:pic>
        <p:nvPicPr>
          <p:cNvPr id="5" name="Content Placeholder 4" descr="janissaries.jpg"/>
          <p:cNvPicPr>
            <a:picLocks noGrp="1" noChangeAspect="1"/>
          </p:cNvPicPr>
          <p:nvPr>
            <p:ph sz="quarter" idx="1"/>
          </p:nvPr>
        </p:nvPicPr>
        <p:blipFill>
          <a:blip r:embed="rId2" cstate="print"/>
          <a:stretch>
            <a:fillRect/>
          </a:stretch>
        </p:blipFill>
        <p:spPr>
          <a:xfrm>
            <a:off x="152400" y="1848208"/>
            <a:ext cx="3749675" cy="3771184"/>
          </a:xfrm>
        </p:spPr>
      </p:pic>
      <p:sp>
        <p:nvSpPr>
          <p:cNvPr id="4" name="Content Placeholder 3"/>
          <p:cNvSpPr>
            <a:spLocks noGrp="1"/>
          </p:cNvSpPr>
          <p:nvPr>
            <p:ph sz="quarter" idx="2"/>
          </p:nvPr>
        </p:nvSpPr>
        <p:spPr>
          <a:xfrm>
            <a:off x="3962400" y="1447800"/>
            <a:ext cx="5181600" cy="4572000"/>
          </a:xfrm>
        </p:spPr>
        <p:txBody>
          <a:bodyPr>
            <a:normAutofit fontScale="92500" lnSpcReduction="10000"/>
          </a:bodyPr>
          <a:lstStyle/>
          <a:p>
            <a:r>
              <a:rPr lang="en-US" dirty="0" smtClean="0">
                <a:latin typeface="Arial" panose="020B0604020202020204" pitchFamily="34" charset="0"/>
                <a:cs typeface="Arial" panose="020B0604020202020204" pitchFamily="34" charset="0"/>
              </a:rPr>
              <a:t>Military leaders play a dominant role</a:t>
            </a:r>
          </a:p>
          <a:p>
            <a:r>
              <a:rPr lang="en-US" dirty="0" smtClean="0">
                <a:latin typeface="Arial" panose="020B0604020202020204" pitchFamily="34" charset="0"/>
                <a:cs typeface="Arial" panose="020B0604020202020204" pitchFamily="34" charset="0"/>
              </a:rPr>
              <a:t>Economy of the empire geared to warfare and expansion</a:t>
            </a:r>
          </a:p>
          <a:p>
            <a:r>
              <a:rPr lang="en-US" dirty="0" smtClean="0">
                <a:latin typeface="Arial" panose="020B0604020202020204" pitchFamily="34" charset="0"/>
                <a:cs typeface="Arial" panose="020B0604020202020204" pitchFamily="34" charset="0"/>
              </a:rPr>
              <a:t>Warrior sought to become </a:t>
            </a:r>
            <a:r>
              <a:rPr lang="en-US" b="1" i="1" dirty="0" smtClean="0">
                <a:latin typeface="Arial" panose="020B0604020202020204" pitchFamily="34" charset="0"/>
                <a:cs typeface="Arial" panose="020B0604020202020204" pitchFamily="34" charset="0"/>
              </a:rPr>
              <a:t>ghazi </a:t>
            </a:r>
          </a:p>
          <a:p>
            <a:pPr lvl="1"/>
            <a:r>
              <a:rPr lang="en-US" dirty="0" smtClean="0">
                <a:latin typeface="Arial" panose="020B0604020202020204" pitchFamily="34" charset="0"/>
                <a:cs typeface="Arial" panose="020B0604020202020204" pitchFamily="34" charset="0"/>
              </a:rPr>
              <a:t>Religious warriors</a:t>
            </a:r>
          </a:p>
          <a:p>
            <a:r>
              <a:rPr lang="en-US" dirty="0" smtClean="0">
                <a:latin typeface="Arial" panose="020B0604020202020204" pitchFamily="34" charset="0"/>
                <a:cs typeface="Arial" panose="020B0604020202020204" pitchFamily="34" charset="0"/>
              </a:rPr>
              <a:t>Slaves acquired as part of policy of </a:t>
            </a:r>
            <a:r>
              <a:rPr lang="en-US" b="1" i="1" dirty="0" err="1" smtClean="0">
                <a:latin typeface="Arial" panose="020B0604020202020204" pitchFamily="34" charset="0"/>
                <a:cs typeface="Arial" panose="020B0604020202020204" pitchFamily="34" charset="0"/>
              </a:rPr>
              <a:t>devshirme</a:t>
            </a:r>
            <a:r>
              <a:rPr lang="en-US" b="1"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drafted boys from conquered Christian territories</a:t>
            </a:r>
          </a:p>
          <a:p>
            <a:pPr lvl="1"/>
            <a:r>
              <a:rPr lang="en-US" dirty="0" smtClean="0">
                <a:latin typeface="Arial" panose="020B0604020202020204" pitchFamily="34" charset="0"/>
                <a:cs typeface="Arial" panose="020B0604020202020204" pitchFamily="34" charset="0"/>
              </a:rPr>
              <a:t>Ex. Areas of the Balkans</a:t>
            </a:r>
          </a:p>
          <a:p>
            <a:pPr lvl="1"/>
            <a:r>
              <a:rPr lang="en-US" b="1" dirty="0" smtClean="0">
                <a:latin typeface="Arial" panose="020B0604020202020204" pitchFamily="34" charset="0"/>
                <a:cs typeface="Arial" panose="020B0604020202020204" pitchFamily="34" charset="0"/>
              </a:rPr>
              <a:t>Became Janissaries </a:t>
            </a:r>
            <a:r>
              <a:rPr lang="en-US" b="1" smtClean="0">
                <a:latin typeface="Arial" panose="020B0604020202020204" pitchFamily="34" charset="0"/>
                <a:cs typeface="Arial" panose="020B0604020202020204" pitchFamily="34" charset="0"/>
              </a:rPr>
              <a:t>or bureaucrats</a:t>
            </a:r>
            <a:endParaRPr lang="en-US" b="1"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4386</TotalTime>
  <Words>2723</Words>
  <Application>Microsoft Office PowerPoint</Application>
  <PresentationFormat>On-screen Show (4:3)</PresentationFormat>
  <Paragraphs>296</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clear_sansregular</vt:lpstr>
      <vt:lpstr>Franklin Gothic Book</vt:lpstr>
      <vt:lpstr>Perpetua</vt:lpstr>
      <vt:lpstr>Wingdings 2</vt:lpstr>
      <vt:lpstr>Equity</vt:lpstr>
      <vt:lpstr>The Islamic World of 1500</vt:lpstr>
      <vt:lpstr>Ottoman Empire </vt:lpstr>
      <vt:lpstr>The Ottoman Empire 1450-1750</vt:lpstr>
      <vt:lpstr>Account Control of Bosphorus</vt:lpstr>
      <vt:lpstr>Siege of Constantinople</vt:lpstr>
      <vt:lpstr>PowerPoint Presentation</vt:lpstr>
      <vt:lpstr>The Sultans and Their Court</vt:lpstr>
      <vt:lpstr>Ottoman “Harem” </vt:lpstr>
      <vt:lpstr>A State Geared to Warfare</vt:lpstr>
      <vt:lpstr>Janissaries</vt:lpstr>
      <vt:lpstr>Ottomans:  Gunpowder Empire</vt:lpstr>
      <vt:lpstr>Suleyman The Magnificent</vt:lpstr>
      <vt:lpstr>Ottoman Empire in 1683</vt:lpstr>
      <vt:lpstr>Constantinople’s Restoration</vt:lpstr>
      <vt:lpstr>Ottoman Culture</vt:lpstr>
      <vt:lpstr>Constantinople Restored:  Istanbul</vt:lpstr>
      <vt:lpstr>   The Suleymaniye Mosque</vt:lpstr>
      <vt:lpstr>Suleymaniye Mosque</vt:lpstr>
      <vt:lpstr>PowerPoint Presentation</vt:lpstr>
      <vt:lpstr>The Problem of Ottoman Decline</vt:lpstr>
      <vt:lpstr>The Ottoman Siege of Vienna, 1683</vt:lpstr>
      <vt:lpstr>PowerPoint Presentation</vt:lpstr>
      <vt:lpstr>The Safavids</vt:lpstr>
      <vt:lpstr>Battle of Chaldiran</vt:lpstr>
      <vt:lpstr>Isfahan, Iran</vt:lpstr>
      <vt:lpstr>The Mughal Empire</vt:lpstr>
      <vt:lpstr>What makes them important?</vt:lpstr>
      <vt:lpstr>Babur</vt:lpstr>
      <vt:lpstr>Akbar the Great</vt:lpstr>
      <vt:lpstr>Blended elite culture under Akbar</vt:lpstr>
      <vt:lpstr>Shah Jahan</vt:lpstr>
      <vt:lpstr>PowerPoint Presentation</vt:lpstr>
      <vt:lpstr>Building of the Taj Mahal</vt:lpstr>
      <vt:lpstr>PowerPoint Presentation</vt:lpstr>
      <vt:lpstr>Taj Mahal</vt:lpstr>
      <vt:lpstr>Aurangzeb</vt:lpstr>
      <vt:lpstr>Significance of Mughal Empire</vt:lpstr>
      <vt:lpstr>Thinking about TRADITIONS:  Religious Diversity</vt:lpstr>
      <vt:lpstr>Religion in the Islamic Empires</vt:lpstr>
      <vt:lpstr>Status of Religious Minorities</vt:lpstr>
      <vt:lpstr>Agriculture and Trade </vt:lpstr>
      <vt:lpstr>Cultural Conservatism</vt:lpstr>
      <vt:lpstr>Cultural Confidence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Asia and the Indian Ocean</dc:title>
  <dc:creator>CCSD</dc:creator>
  <cp:lastModifiedBy>OLIVIA THATCHER</cp:lastModifiedBy>
  <cp:revision>219</cp:revision>
  <cp:lastPrinted>2017-03-07T17:50:18Z</cp:lastPrinted>
  <dcterms:created xsi:type="dcterms:W3CDTF">2011-02-05T19:32:35Z</dcterms:created>
  <dcterms:modified xsi:type="dcterms:W3CDTF">2017-03-07T17:54:07Z</dcterms:modified>
</cp:coreProperties>
</file>