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A6CDD-1864-4B8A-A0B0-DD291C722B1A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739B1-BAD1-409D-A051-3D46A6FDA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0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D10EA-C567-4983-9EFF-E94A3CF274E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3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D10EA-C567-4983-9EFF-E94A3CF274E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8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6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3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2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8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1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4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9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5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91751-32E6-40B5-81CD-776725C214AF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C76A-D2E3-4A0C-818C-BD50B0BF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Stalin and the Soviet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58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6"/>
          </a:xfrm>
        </p:spPr>
        <p:txBody>
          <a:bodyPr/>
          <a:lstStyle/>
          <a:p>
            <a:pPr algn="ctr"/>
            <a:r>
              <a:rPr lang="en-US" dirty="0" smtClean="0"/>
              <a:t>Religious Persecution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066801"/>
            <a:ext cx="9144000" cy="5059363"/>
          </a:xfrm>
        </p:spPr>
        <p:txBody>
          <a:bodyPr/>
          <a:lstStyle/>
          <a:p>
            <a:r>
              <a:rPr lang="en-US" sz="2000" dirty="0"/>
              <a:t>Replace religious teachings with ideals of communism</a:t>
            </a:r>
          </a:p>
          <a:p>
            <a:r>
              <a:rPr lang="en-US" sz="2000" dirty="0"/>
              <a:t>“Museums of atheism” displayed exhibits to show religious beliefs were superstition</a:t>
            </a:r>
          </a:p>
          <a:p>
            <a:r>
              <a:rPr lang="en-US" sz="2000" dirty="0"/>
              <a:t>Russian Orthodox church was the target of persecution</a:t>
            </a:r>
          </a:p>
          <a:p>
            <a:pPr lvl="1"/>
            <a:r>
              <a:rPr lang="en-US" sz="2000" dirty="0"/>
              <a:t>Leaders killed or sent to camps</a:t>
            </a:r>
          </a:p>
          <a:p>
            <a:pPr lvl="1"/>
            <a:r>
              <a:rPr lang="en-US" sz="2000" dirty="0"/>
              <a:t>Destroy churches and  synagogues</a:t>
            </a:r>
            <a:endParaRPr lang="en-US" sz="2000" dirty="0"/>
          </a:p>
        </p:txBody>
      </p:sp>
      <p:pic>
        <p:nvPicPr>
          <p:cNvPr id="5" name="Content Placeholder 4" descr="athe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37672" y="3352800"/>
            <a:ext cx="4444329" cy="3505200"/>
          </a:xfrm>
        </p:spPr>
      </p:pic>
    </p:spTree>
    <p:extLst>
      <p:ext uri="{BB962C8B-B14F-4D97-AF65-F5344CB8AC3E}">
        <p14:creationId xmlns:p14="http://schemas.microsoft.com/office/powerpoint/2010/main" val="41103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Women’s Role in Soviet Society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671" y="1690688"/>
            <a:ext cx="5105400" cy="3898119"/>
          </a:xfrm>
        </p:spPr>
        <p:txBody>
          <a:bodyPr/>
          <a:lstStyle/>
          <a:p>
            <a:r>
              <a:rPr lang="en-US" dirty="0" smtClean="0"/>
              <a:t>Soviet women won equal rights after Bolshevik Revolution 1917</a:t>
            </a:r>
          </a:p>
          <a:p>
            <a:r>
              <a:rPr lang="en-US" sz="2000" dirty="0"/>
              <a:t>Under Five Year Plan, they are forced to join labor force</a:t>
            </a:r>
          </a:p>
          <a:p>
            <a:r>
              <a:rPr lang="en-US" sz="2000" dirty="0"/>
              <a:t>Same jobs as men</a:t>
            </a:r>
          </a:p>
          <a:p>
            <a:r>
              <a:rPr lang="en-US" sz="2000" dirty="0"/>
              <a:t>Work in factories, built dams, roads</a:t>
            </a:r>
          </a:p>
          <a:p>
            <a:r>
              <a:rPr lang="en-US" sz="2000" dirty="0"/>
              <a:t>Careers in science engineering</a:t>
            </a:r>
          </a:p>
          <a:p>
            <a:r>
              <a:rPr lang="en-US" sz="2000" dirty="0"/>
              <a:t>75% of Soviet doctors were women in 1950</a:t>
            </a:r>
          </a:p>
          <a:p>
            <a:r>
              <a:rPr lang="en-US" sz="2000" dirty="0"/>
              <a:t>Motherhood was patriotic duty to provide state with future, loyal, obedient citizens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oviet wom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39001" y="914401"/>
            <a:ext cx="3324869" cy="4754563"/>
          </a:xfrm>
        </p:spPr>
      </p:pic>
      <p:sp>
        <p:nvSpPr>
          <p:cNvPr id="6" name="TextBox 5"/>
          <p:cNvSpPr txBox="1"/>
          <p:nvPr/>
        </p:nvSpPr>
        <p:spPr>
          <a:xfrm>
            <a:off x="7162801" y="58674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Liberated women-build up socialism</a:t>
            </a:r>
          </a:p>
          <a:p>
            <a:pPr algn="ctr"/>
            <a:r>
              <a:rPr lang="en-US" dirty="0"/>
              <a:t>1926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Collectivization of Agriculture</a:t>
            </a:r>
            <a:endParaRPr lang="en-US" dirty="0"/>
          </a:p>
        </p:txBody>
      </p:sp>
      <p:pic>
        <p:nvPicPr>
          <p:cNvPr id="5" name="Content Placeholder 4" descr="machine tractors USS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209800"/>
            <a:ext cx="4719320" cy="264141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2057401"/>
            <a:ext cx="3657600" cy="4068763"/>
          </a:xfrm>
        </p:spPr>
        <p:txBody>
          <a:bodyPr/>
          <a:lstStyle/>
          <a:p>
            <a:r>
              <a:rPr lang="en-US" dirty="0" smtClean="0"/>
              <a:t>Men and women drive tractors out of one of the Soviet Union's Machine Tractor Stations to work fields where mechanization had been a rare sight.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772" y="0"/>
            <a:ext cx="10515600" cy="1325563"/>
          </a:xfrm>
        </p:spPr>
        <p:txBody>
          <a:bodyPr/>
          <a:lstStyle/>
          <a:p>
            <a:r>
              <a:rPr lang="en-US" dirty="0" smtClean="0"/>
              <a:t>Collectivization of Agriculture </a:t>
            </a:r>
            <a:endParaRPr lang="en-US" dirty="0"/>
          </a:p>
        </p:txBody>
      </p:sp>
      <p:pic>
        <p:nvPicPr>
          <p:cNvPr id="5" name="Content Placeholder 4" descr="collective far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1" y="1828801"/>
            <a:ext cx="3227237" cy="43735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990601"/>
            <a:ext cx="5181600" cy="5135563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Consolidated the small private farms into vast collectives </a:t>
            </a:r>
          </a:p>
          <a:p>
            <a:r>
              <a:rPr lang="en-US" sz="2000" dirty="0"/>
              <a:t>Farmers had to work together in commonly owned fields</a:t>
            </a:r>
          </a:p>
          <a:p>
            <a:pPr lvl="1"/>
            <a:r>
              <a:rPr lang="en-US" sz="2000" dirty="0"/>
              <a:t>Collectives required to supply </a:t>
            </a:r>
            <a:r>
              <a:rPr lang="en-US" sz="2000" dirty="0" err="1"/>
              <a:t>gov’t</a:t>
            </a:r>
            <a:r>
              <a:rPr lang="en-US" sz="2000" dirty="0"/>
              <a:t> w/ fixed amount of food and distribute the rest</a:t>
            </a:r>
          </a:p>
          <a:p>
            <a:r>
              <a:rPr lang="en-US" sz="2000" b="1" dirty="0"/>
              <a:t>Kulaks</a:t>
            </a:r>
            <a:r>
              <a:rPr lang="en-US" sz="2000" dirty="0"/>
              <a:t> (better-off peasants) resisted</a:t>
            </a:r>
          </a:p>
          <a:p>
            <a:r>
              <a:rPr lang="en-US" sz="2000" dirty="0"/>
              <a:t>Soldiers came at gunpoint &amp; burnt crops, smashed equipment, slaughter livestock</a:t>
            </a:r>
          </a:p>
          <a:p>
            <a:pPr lvl="1"/>
            <a:r>
              <a:rPr lang="en-US" sz="2000" dirty="0"/>
              <a:t>½ of horses &amp; cattle and 2/3 of sheep &amp; goats slaughtered</a:t>
            </a:r>
          </a:p>
          <a:p>
            <a:r>
              <a:rPr lang="en-US" sz="2000" dirty="0"/>
              <a:t>Stalin orders the liquidation of kulaks as a class</a:t>
            </a:r>
          </a:p>
          <a:p>
            <a:pPr lvl="1"/>
            <a:r>
              <a:rPr lang="en-US" sz="2000" dirty="0"/>
              <a:t>8 million executed, sent to gulags, or starve to death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833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Peasants left to farm were least competent</a:t>
            </a:r>
          </a:p>
          <a:p>
            <a:r>
              <a:rPr lang="en-US" dirty="0" smtClean="0"/>
              <a:t>Could not plant or harvest enough to meet demands of cities</a:t>
            </a:r>
          </a:p>
          <a:p>
            <a:r>
              <a:rPr lang="en-US" dirty="0" err="1" smtClean="0"/>
              <a:t>Gov’t</a:t>
            </a:r>
            <a:r>
              <a:rPr lang="en-US" dirty="0" smtClean="0"/>
              <a:t> took everything they found</a:t>
            </a:r>
          </a:p>
          <a:p>
            <a:r>
              <a:rPr lang="en-US" b="1" dirty="0" smtClean="0"/>
              <a:t>1933-34 famine killed some 5 million people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Stalin’s Second Five 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 from 1933-37 emphasized heavy industry to produce armaments</a:t>
            </a:r>
          </a:p>
          <a:p>
            <a:r>
              <a:rPr lang="en-US" dirty="0" smtClean="0"/>
              <a:t>Metals and machines increase 14 x over but consumer goods scarce</a:t>
            </a:r>
          </a:p>
          <a:p>
            <a:r>
              <a:rPr lang="en-US" dirty="0" smtClean="0"/>
              <a:t>Leaves Soviets without clothing, food, and housing </a:t>
            </a:r>
          </a:p>
        </p:txBody>
      </p:sp>
    </p:spTree>
    <p:extLst>
      <p:ext uri="{BB962C8B-B14F-4D97-AF65-F5344CB8AC3E}">
        <p14:creationId xmlns:p14="http://schemas.microsoft.com/office/powerpoint/2010/main" val="12414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Purge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32586"/>
            <a:ext cx="8534400" cy="4593578"/>
          </a:xfrm>
        </p:spPr>
        <p:txBody>
          <a:bodyPr/>
          <a:lstStyle/>
          <a:p>
            <a:r>
              <a:rPr lang="en-US" sz="2400" b="1" dirty="0"/>
              <a:t>A campaign of terror directed at eliminating anyone who threatened power</a:t>
            </a:r>
          </a:p>
          <a:p>
            <a:pPr lvl="1"/>
            <a:r>
              <a:rPr lang="en-US" b="1" dirty="0" smtClean="0"/>
              <a:t>Estimate 8-13 million deaths</a:t>
            </a:r>
          </a:p>
          <a:p>
            <a:r>
              <a:rPr lang="en-US" sz="2400" b="1" dirty="0"/>
              <a:t>Stalin used secret police</a:t>
            </a:r>
            <a:r>
              <a:rPr lang="en-US" sz="2400" dirty="0"/>
              <a:t>, the NKVD, to prevent rebellion</a:t>
            </a:r>
          </a:p>
          <a:p>
            <a:pPr lvl="1"/>
            <a:r>
              <a:rPr lang="en-US" dirty="0" smtClean="0"/>
              <a:t>Arrested engineers and technicians for fear of counterrevolutionary ideas</a:t>
            </a:r>
          </a:p>
          <a:p>
            <a:r>
              <a:rPr lang="en-US" sz="2400" dirty="0"/>
              <a:t>Expelled 1 million members of Communist party </a:t>
            </a:r>
          </a:p>
          <a:p>
            <a:r>
              <a:rPr lang="en-US" sz="2400" b="1" dirty="0"/>
              <a:t>Great Purge Trials</a:t>
            </a:r>
          </a:p>
          <a:p>
            <a:pPr lvl="1"/>
            <a:r>
              <a:rPr lang="en-US" dirty="0" smtClean="0"/>
              <a:t>Accused Communist party members of treason </a:t>
            </a:r>
          </a:p>
          <a:p>
            <a:pPr lvl="1"/>
            <a:r>
              <a:rPr lang="en-US" dirty="0" smtClean="0"/>
              <a:t>Executed or sent to “gulags” or forced labor camps for “crimes against the Soviet state”</a:t>
            </a:r>
          </a:p>
        </p:txBody>
      </p:sp>
      <p:pic>
        <p:nvPicPr>
          <p:cNvPr id="5" name="Content Placeholder 4" descr="nkv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991600" y="1"/>
            <a:ext cx="1676400" cy="2771775"/>
          </a:xfrm>
        </p:spPr>
      </p:pic>
    </p:spTree>
    <p:extLst>
      <p:ext uri="{BB962C8B-B14F-4D97-AF65-F5344CB8AC3E}">
        <p14:creationId xmlns:p14="http://schemas.microsoft.com/office/powerpoint/2010/main" val="522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3037" y="1690688"/>
            <a:ext cx="5295363" cy="44354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People from all walks of life arrested for any or no reason</a:t>
            </a:r>
          </a:p>
          <a:p>
            <a:r>
              <a:rPr lang="en-US" dirty="0" smtClean="0"/>
              <a:t>Millions sent without trials to </a:t>
            </a:r>
            <a:r>
              <a:rPr lang="en-US" b="1" dirty="0" smtClean="0"/>
              <a:t>gulags</a:t>
            </a:r>
          </a:p>
          <a:p>
            <a:r>
              <a:rPr lang="en-US" dirty="0" smtClean="0"/>
              <a:t>There they die of exposure of malnutrition</a:t>
            </a:r>
          </a:p>
          <a:p>
            <a:r>
              <a:rPr lang="en-US" dirty="0" smtClean="0"/>
              <a:t>At height, some 8 million sent/ 1 million die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Content Placeholder 4" descr="belbaltlag--1932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0" y="2209801"/>
            <a:ext cx="4038600" cy="3087059"/>
          </a:xfrm>
        </p:spPr>
      </p:pic>
    </p:spTree>
    <p:extLst>
      <p:ext uri="{BB962C8B-B14F-4D97-AF65-F5344CB8AC3E}">
        <p14:creationId xmlns:p14="http://schemas.microsoft.com/office/powerpoint/2010/main" val="27430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of Stalin’s 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7256" y="1690688"/>
            <a:ext cx="5334000" cy="5059363"/>
          </a:xfrm>
        </p:spPr>
        <p:txBody>
          <a:bodyPr/>
          <a:lstStyle/>
          <a:p>
            <a:r>
              <a:rPr lang="en-US" dirty="0" smtClean="0"/>
              <a:t>Citizens supported his regime with new industries, </a:t>
            </a:r>
            <a:r>
              <a:rPr lang="en-US" dirty="0"/>
              <a:t>cities, employment </a:t>
            </a:r>
            <a:r>
              <a:rPr lang="en-US" dirty="0" smtClean="0"/>
              <a:t>opportunities for everyone</a:t>
            </a:r>
          </a:p>
          <a:p>
            <a:r>
              <a:rPr lang="en-US" dirty="0" smtClean="0"/>
              <a:t>His brutal methods helped them industrialize faster than any country had done</a:t>
            </a:r>
          </a:p>
          <a:p>
            <a:r>
              <a:rPr lang="en-US" b="1" dirty="0" smtClean="0"/>
              <a:t>By late 1930’s, USSR was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largest industrial power after US and Germany</a:t>
            </a:r>
            <a:endParaRPr lang="en-US" b="1" dirty="0"/>
          </a:p>
        </p:txBody>
      </p:sp>
      <p:pic>
        <p:nvPicPr>
          <p:cNvPr id="7" name="Picture 6" descr="hammer_and_sickl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1" y="2438401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3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Communism in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143001"/>
            <a:ext cx="4572000" cy="4983163"/>
          </a:xfrm>
        </p:spPr>
        <p:txBody>
          <a:bodyPr/>
          <a:lstStyle/>
          <a:p>
            <a:r>
              <a:rPr lang="en-US" sz="2000" dirty="0"/>
              <a:t>Must defend the world’s 1</a:t>
            </a:r>
            <a:r>
              <a:rPr lang="en-US" sz="2000" baseline="30000" dirty="0"/>
              <a:t>st</a:t>
            </a:r>
            <a:r>
              <a:rPr lang="en-US" sz="2000" dirty="0"/>
              <a:t> “dictatorship of the proletariat”</a:t>
            </a:r>
          </a:p>
          <a:p>
            <a:r>
              <a:rPr lang="en-US" sz="2000" dirty="0"/>
              <a:t>Civil War in 1918-1920:  Reds-Bolsheviks v. Whites</a:t>
            </a:r>
          </a:p>
          <a:p>
            <a:pPr lvl="1"/>
            <a:r>
              <a:rPr lang="en-US" sz="2000" dirty="0"/>
              <a:t>Bolshevik Red Army wins</a:t>
            </a:r>
          </a:p>
          <a:p>
            <a:r>
              <a:rPr lang="en-US" sz="2000" dirty="0"/>
              <a:t>Tsar executed as well as enemies of revolution</a:t>
            </a:r>
          </a:p>
          <a:p>
            <a:r>
              <a:rPr lang="en-US" sz="2000" b="1" dirty="0"/>
              <a:t>Lenin institutes the NEP:  New Economic Policy 1921</a:t>
            </a:r>
          </a:p>
          <a:p>
            <a:pPr lvl="1">
              <a:buNone/>
            </a:pPr>
            <a:r>
              <a:rPr lang="en-US" sz="2000" dirty="0"/>
              <a:t>	-Temporarily restores market economy</a:t>
            </a:r>
          </a:p>
          <a:p>
            <a:pPr lvl="1">
              <a:buNone/>
            </a:pPr>
            <a:r>
              <a:rPr lang="en-US" sz="2000" dirty="0"/>
              <a:t>	-Large industry, banks, transportation, communications stay under state control</a:t>
            </a:r>
          </a:p>
          <a:p>
            <a:pPr lvl="1"/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962026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29400" y="4191001"/>
            <a:ext cx="3581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NEP-Period Marketplace 1921</a:t>
            </a:r>
          </a:p>
          <a:p>
            <a:pPr algn="ctr"/>
            <a:r>
              <a:rPr lang="en-US" dirty="0"/>
              <a:t>Small-scale private trade brought rural</a:t>
            </a:r>
          </a:p>
          <a:p>
            <a:pPr algn="ctr"/>
            <a:r>
              <a:rPr lang="en-US" dirty="0"/>
              <a:t>foodstuff into city marketplaces.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Stalin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371601"/>
            <a:ext cx="4267200" cy="4068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1920’s recover from Revolution &amp; civil war</a:t>
            </a:r>
          </a:p>
          <a:p>
            <a:r>
              <a:rPr lang="en-US" dirty="0" smtClean="0"/>
              <a:t>1929, Stalin leads them to economic and social transformation</a:t>
            </a:r>
          </a:p>
          <a:p>
            <a:r>
              <a:rPr lang="en-US" dirty="0" smtClean="0"/>
              <a:t>Part of the Bolshevik Revolution, works his way up w/in party</a:t>
            </a:r>
          </a:p>
          <a:p>
            <a:r>
              <a:rPr lang="en-US" dirty="0" smtClean="0"/>
              <a:t>Makes himself absolute dictator</a:t>
            </a:r>
          </a:p>
          <a:p>
            <a:endParaRPr lang="en-US" dirty="0" smtClean="0"/>
          </a:p>
        </p:txBody>
      </p:sp>
      <p:pic>
        <p:nvPicPr>
          <p:cNvPr id="5" name="Content Placeholder 4" descr="stalin_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9400" y="1318712"/>
            <a:ext cx="3505200" cy="5071587"/>
          </a:xfrm>
        </p:spPr>
      </p:pic>
    </p:spTree>
    <p:extLst>
      <p:ext uri="{BB962C8B-B14F-4D97-AF65-F5344CB8AC3E}">
        <p14:creationId xmlns:p14="http://schemas.microsoft.com/office/powerpoint/2010/main" val="3199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70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Totalitarianism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9549" y="1690688"/>
            <a:ext cx="5287851" cy="4435476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gov’t</a:t>
            </a:r>
            <a:r>
              <a:rPr lang="en-US" dirty="0" smtClean="0"/>
              <a:t> that takes total, centralized state control over every aspect of public and private life</a:t>
            </a:r>
          </a:p>
          <a:p>
            <a:r>
              <a:rPr lang="en-US" dirty="0" smtClean="0"/>
              <a:t>Mass communications made it possible to reach into all aspects of their lives</a:t>
            </a:r>
          </a:p>
          <a:p>
            <a:endParaRPr lang="en-US" dirty="0"/>
          </a:p>
        </p:txBody>
      </p:sp>
      <p:pic>
        <p:nvPicPr>
          <p:cNvPr id="6" name="Content Placeholder 5" descr="stalin 193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19801" y="990600"/>
            <a:ext cx="4052865" cy="5105400"/>
          </a:xfrm>
        </p:spPr>
      </p:pic>
      <p:sp>
        <p:nvSpPr>
          <p:cNvPr id="7" name="TextBox 6"/>
          <p:cNvSpPr txBox="1"/>
          <p:nvPr/>
        </p:nvSpPr>
        <p:spPr>
          <a:xfrm>
            <a:off x="4876800" y="6096000"/>
            <a:ext cx="579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Joseph Stalin at a Soviet congress in 1936. By 1928 Stalin had prevailed over his opponents to become the dictator of the Soviet Union, a position he held until his death in 1953. 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809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06752"/>
            <a:ext cx="9144000" cy="7163518"/>
          </a:xfrm>
        </p:spPr>
      </p:pic>
    </p:spTree>
    <p:extLst>
      <p:ext uri="{BB962C8B-B14F-4D97-AF65-F5344CB8AC3E}">
        <p14:creationId xmlns:p14="http://schemas.microsoft.com/office/powerpoint/2010/main" val="1756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Methods of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1"/>
            <a:ext cx="8991600" cy="536416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Police Terror</a:t>
            </a:r>
          </a:p>
          <a:p>
            <a:pPr lvl="1"/>
            <a:r>
              <a:rPr lang="en-US" dirty="0"/>
              <a:t>To enforce </a:t>
            </a:r>
            <a:r>
              <a:rPr lang="en-US" dirty="0" err="1"/>
              <a:t>gov’t</a:t>
            </a:r>
            <a:r>
              <a:rPr lang="en-US" dirty="0"/>
              <a:t> policies </a:t>
            </a:r>
          </a:p>
          <a:p>
            <a:pPr lvl="1"/>
            <a:r>
              <a:rPr lang="en-US" dirty="0"/>
              <a:t>May use spying, brutal force, or murder</a:t>
            </a:r>
          </a:p>
          <a:p>
            <a:r>
              <a:rPr lang="en-US" sz="2400" b="1" dirty="0"/>
              <a:t>Indoctrination</a:t>
            </a:r>
          </a:p>
          <a:p>
            <a:pPr lvl="1"/>
            <a:r>
              <a:rPr lang="en-US" dirty="0"/>
              <a:t>Instruction in the </a:t>
            </a:r>
            <a:r>
              <a:rPr lang="en-US" dirty="0" err="1"/>
              <a:t>gov’ts</a:t>
            </a:r>
            <a:r>
              <a:rPr lang="en-US" dirty="0"/>
              <a:t> beliefs</a:t>
            </a:r>
          </a:p>
          <a:p>
            <a:pPr lvl="1"/>
            <a:r>
              <a:rPr lang="en-US" dirty="0"/>
              <a:t>Begins very young</a:t>
            </a:r>
          </a:p>
          <a:p>
            <a:r>
              <a:rPr lang="en-US" sz="2400" b="1" dirty="0"/>
              <a:t>Propaganda and Censorship</a:t>
            </a:r>
          </a:p>
          <a:p>
            <a:pPr lvl="1"/>
            <a:r>
              <a:rPr lang="en-US" dirty="0"/>
              <a:t>Biased or incomplete information to sway people to accept beliefs</a:t>
            </a:r>
          </a:p>
          <a:p>
            <a:pPr lvl="1"/>
            <a:r>
              <a:rPr lang="en-US" dirty="0"/>
              <a:t>Control mass media</a:t>
            </a:r>
          </a:p>
          <a:p>
            <a:pPr lvl="1"/>
            <a:r>
              <a:rPr lang="en-US" dirty="0"/>
              <a:t>Suggesting that it is incorrect is treason and punished </a:t>
            </a:r>
          </a:p>
          <a:p>
            <a:pPr lvl="1"/>
            <a:r>
              <a:rPr lang="en-US" dirty="0"/>
              <a:t>Imprisonment or killed</a:t>
            </a:r>
          </a:p>
          <a:p>
            <a:r>
              <a:rPr lang="en-US" sz="2400" b="1" dirty="0"/>
              <a:t>Religious or ethnic persecution</a:t>
            </a:r>
          </a:p>
          <a:p>
            <a:pPr lvl="1"/>
            <a:r>
              <a:rPr lang="en-US" dirty="0"/>
              <a:t>“Enemies of the state”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3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and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1673" y="1798637"/>
            <a:ext cx="5472448" cy="5059363"/>
          </a:xfrm>
        </p:spPr>
        <p:txBody>
          <a:bodyPr/>
          <a:lstStyle/>
          <a:p>
            <a:r>
              <a:rPr lang="en-US" dirty="0" smtClean="0"/>
              <a:t>Controlled all newspaper, motion pictures, radio etc.</a:t>
            </a:r>
          </a:p>
          <a:p>
            <a:r>
              <a:rPr lang="en-US" dirty="0" smtClean="0"/>
              <a:t>Writers, composers, artists censored</a:t>
            </a:r>
          </a:p>
          <a:p>
            <a:pPr lvl="1"/>
            <a:r>
              <a:rPr lang="en-US" dirty="0" smtClean="0"/>
              <a:t>No toleration of individual creativity </a:t>
            </a:r>
          </a:p>
          <a:p>
            <a:pPr lvl="1"/>
            <a:r>
              <a:rPr lang="en-US" dirty="0" smtClean="0"/>
              <a:t>Rewarded those artists who created works of propaganda </a:t>
            </a:r>
          </a:p>
          <a:p>
            <a:r>
              <a:rPr lang="en-US" dirty="0" smtClean="0"/>
              <a:t>All glorified the achievements of the Communist state, Stalin </a:t>
            </a:r>
          </a:p>
        </p:txBody>
      </p:sp>
      <p:pic>
        <p:nvPicPr>
          <p:cNvPr id="5" name="Content Placeholder 4" descr="stalin socialist realis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629401" y="4267200"/>
            <a:ext cx="3507005" cy="2590800"/>
          </a:xfrm>
        </p:spPr>
      </p:pic>
      <p:pic>
        <p:nvPicPr>
          <p:cNvPr id="8" name="Picture 7" descr="stalin pro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1" y="914400"/>
            <a:ext cx="2124075" cy="31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459" y="1690688"/>
            <a:ext cx="4419600" cy="4906963"/>
          </a:xfrm>
        </p:spPr>
        <p:txBody>
          <a:bodyPr/>
          <a:lstStyle/>
          <a:p>
            <a:r>
              <a:rPr lang="en-US" sz="2400" dirty="0"/>
              <a:t>Plans to industrialize the Soviet Union rapidly </a:t>
            </a:r>
          </a:p>
          <a:p>
            <a:r>
              <a:rPr lang="en-US" sz="2400" dirty="0"/>
              <a:t>Set goals for output of steel, electricity, and machinery </a:t>
            </a:r>
          </a:p>
          <a:p>
            <a:r>
              <a:rPr lang="en-US" sz="2400" dirty="0"/>
              <a:t>Created whole industries and cities from scratch</a:t>
            </a:r>
          </a:p>
          <a:p>
            <a:r>
              <a:rPr lang="en-US" sz="2400" dirty="0"/>
              <a:t>Peasants work in mines, factories, offices</a:t>
            </a:r>
          </a:p>
          <a:p>
            <a:r>
              <a:rPr lang="en-US" sz="2400" dirty="0"/>
              <a:t>Roads, canals, railroads cut landscape</a:t>
            </a:r>
            <a:endParaRPr lang="en-US" sz="2400" dirty="0"/>
          </a:p>
        </p:txBody>
      </p:sp>
      <p:pic>
        <p:nvPicPr>
          <p:cNvPr id="7" name="Content Placeholder 6" descr="five year pl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20658" y="1828800"/>
            <a:ext cx="4697635" cy="3276600"/>
          </a:xfrm>
        </p:spPr>
      </p:pic>
    </p:spTree>
    <p:extLst>
      <p:ext uri="{BB962C8B-B14F-4D97-AF65-F5344CB8AC3E}">
        <p14:creationId xmlns:p14="http://schemas.microsoft.com/office/powerpoint/2010/main" val="131379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Indoctrination</a:t>
            </a:r>
            <a:endParaRPr lang="en-US" dirty="0"/>
          </a:p>
        </p:txBody>
      </p:sp>
      <p:pic>
        <p:nvPicPr>
          <p:cNvPr id="5" name="Content Placeholder 4" descr="stalin_parent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2438400"/>
            <a:ext cx="4360107" cy="31001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24001"/>
            <a:ext cx="4495800" cy="4602163"/>
          </a:xfrm>
        </p:spPr>
        <p:txBody>
          <a:bodyPr/>
          <a:lstStyle/>
          <a:p>
            <a:r>
              <a:rPr lang="en-US" b="1" dirty="0" smtClean="0"/>
              <a:t>Control of education</a:t>
            </a:r>
          </a:p>
          <a:p>
            <a:pPr lvl="1"/>
            <a:r>
              <a:rPr lang="en-US" b="1" dirty="0" smtClean="0"/>
              <a:t>From nursery schools to universities</a:t>
            </a:r>
          </a:p>
          <a:p>
            <a:r>
              <a:rPr lang="en-US" dirty="0" smtClean="0"/>
              <a:t>Learned virtues of Communist Party</a:t>
            </a:r>
          </a:p>
          <a:p>
            <a:r>
              <a:rPr lang="en-US" dirty="0" smtClean="0"/>
              <a:t>Party leaders lecture on ideals </a:t>
            </a:r>
          </a:p>
          <a:p>
            <a:r>
              <a:rPr lang="en-US" dirty="0" smtClean="0"/>
              <a:t>Stress importance of sacrifice and hard work to build Communist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Widescreen</PresentationFormat>
  <Paragraphs>111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Stalin and the Soviet Union</vt:lpstr>
      <vt:lpstr>Communism in Russia</vt:lpstr>
      <vt:lpstr>The Stalin Revolution</vt:lpstr>
      <vt:lpstr>Totalitarianism</vt:lpstr>
      <vt:lpstr>PowerPoint Presentation</vt:lpstr>
      <vt:lpstr>Methods of Control</vt:lpstr>
      <vt:lpstr>Propaganda and Censorship</vt:lpstr>
      <vt:lpstr>Five Year Plans</vt:lpstr>
      <vt:lpstr>Education and Indoctrination</vt:lpstr>
      <vt:lpstr>Religious Persecution</vt:lpstr>
      <vt:lpstr>Women’s Role in Soviet Society</vt:lpstr>
      <vt:lpstr>Collectivization of Agriculture</vt:lpstr>
      <vt:lpstr>Collectivization of Agriculture </vt:lpstr>
      <vt:lpstr>Famine </vt:lpstr>
      <vt:lpstr>Stalin’s Second Five Year Plan</vt:lpstr>
      <vt:lpstr>The Great Purge</vt:lpstr>
      <vt:lpstr>Gulags</vt:lpstr>
      <vt:lpstr>Outcome of Stalin’s Regime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Stalin and the Soviet Union</dc:title>
  <dc:creator>OLIVIA THATCHER</dc:creator>
  <cp:lastModifiedBy>OLIVIA THATCHER</cp:lastModifiedBy>
  <cp:revision>1</cp:revision>
  <dcterms:created xsi:type="dcterms:W3CDTF">2017-04-24T17:36:31Z</dcterms:created>
  <dcterms:modified xsi:type="dcterms:W3CDTF">2017-04-24T17:36:38Z</dcterms:modified>
</cp:coreProperties>
</file>