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6"/>
  </p:handoutMasterIdLst>
  <p:sldIdLst>
    <p:sldId id="256" r:id="rId2"/>
    <p:sldId id="259" r:id="rId3"/>
    <p:sldId id="269" r:id="rId4"/>
    <p:sldId id="270" r:id="rId5"/>
    <p:sldId id="271" r:id="rId6"/>
    <p:sldId id="272" r:id="rId7"/>
    <p:sldId id="274" r:id="rId8"/>
    <p:sldId id="288" r:id="rId9"/>
    <p:sldId id="273" r:id="rId10"/>
    <p:sldId id="278" r:id="rId11"/>
    <p:sldId id="287" r:id="rId12"/>
    <p:sldId id="260" r:id="rId13"/>
    <p:sldId id="261" r:id="rId14"/>
    <p:sldId id="290" r:id="rId15"/>
    <p:sldId id="279" r:id="rId16"/>
    <p:sldId id="291" r:id="rId17"/>
    <p:sldId id="292" r:id="rId18"/>
    <p:sldId id="293" r:id="rId19"/>
    <p:sldId id="263" r:id="rId20"/>
    <p:sldId id="283" r:id="rId21"/>
    <p:sldId id="265" r:id="rId22"/>
    <p:sldId id="266" r:id="rId23"/>
    <p:sldId id="267" r:id="rId24"/>
    <p:sldId id="276" r:id="rId25"/>
    <p:sldId id="268" r:id="rId26"/>
    <p:sldId id="289" r:id="rId27"/>
    <p:sldId id="284" r:id="rId28"/>
    <p:sldId id="275" r:id="rId29"/>
    <p:sldId id="280" r:id="rId30"/>
    <p:sldId id="277" r:id="rId31"/>
    <p:sldId id="285" r:id="rId32"/>
    <p:sldId id="286" r:id="rId33"/>
    <p:sldId id="282"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737" autoAdjust="0"/>
  </p:normalViewPr>
  <p:slideViewPr>
    <p:cSldViewPr>
      <p:cViewPr varScale="1">
        <p:scale>
          <a:sx n="64" d="100"/>
          <a:sy n="64" d="100"/>
        </p:scale>
        <p:origin x="130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6944EC-F079-4D3A-A534-74C5943C001E}" type="datetimeFigureOut">
              <a:rPr lang="en-US" smtClean="0"/>
              <a:pPr/>
              <a:t>9/13/2016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526F7F-41CC-458B-9333-FA05722E5002}" type="slidenum">
              <a:rPr lang="en-US" smtClean="0"/>
              <a:pPr/>
              <a:t>‹#›</a:t>
            </a:fld>
            <a:endParaRPr lang="en-US"/>
          </a:p>
        </p:txBody>
      </p:sp>
    </p:spTree>
    <p:extLst>
      <p:ext uri="{BB962C8B-B14F-4D97-AF65-F5344CB8AC3E}">
        <p14:creationId xmlns:p14="http://schemas.microsoft.com/office/powerpoint/2010/main" val="40536930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461F798-A6BB-47F1-903C-C736F075D412}" type="datetimeFigureOut">
              <a:rPr lang="en-US" smtClean="0"/>
              <a:pPr/>
              <a:t>9/13/2016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F6B1E4D-758C-4DDF-9826-14BFE86DE5A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61F798-A6BB-47F1-903C-C736F075D412}"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B1E4D-758C-4DDF-9826-14BFE86DE5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461F798-A6BB-47F1-903C-C736F075D412}" type="datetimeFigureOut">
              <a:rPr lang="en-US" smtClean="0"/>
              <a:pPr/>
              <a:t>9/13/2016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F6B1E4D-758C-4DDF-9826-14BFE86DE5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461F798-A6BB-47F1-903C-C736F075D412}"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6B1E4D-758C-4DDF-9826-14BFE86DE5A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461F798-A6BB-47F1-903C-C736F075D412}" type="datetimeFigureOut">
              <a:rPr lang="en-US" smtClean="0"/>
              <a:pPr/>
              <a:t>9/13/2016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F6B1E4D-758C-4DDF-9826-14BFE86DE5A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461F798-A6BB-47F1-903C-C736F075D412}" type="datetimeFigureOut">
              <a:rPr lang="en-US" smtClean="0"/>
              <a:pPr/>
              <a:t>9/13/2016</a:t>
            </a:fld>
            <a:endParaRPr lang="en-US"/>
          </a:p>
        </p:txBody>
      </p:sp>
      <p:sp>
        <p:nvSpPr>
          <p:cNvPr id="10" name="Slide Number Placeholder 9"/>
          <p:cNvSpPr>
            <a:spLocks noGrp="1"/>
          </p:cNvSpPr>
          <p:nvPr>
            <p:ph type="sldNum" sz="quarter" idx="16"/>
          </p:nvPr>
        </p:nvSpPr>
        <p:spPr/>
        <p:txBody>
          <a:bodyPr rtlCol="0"/>
          <a:lstStyle/>
          <a:p>
            <a:fld id="{4F6B1E4D-758C-4DDF-9826-14BFE86DE5A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461F798-A6BB-47F1-903C-C736F075D412}" type="datetimeFigureOut">
              <a:rPr lang="en-US" smtClean="0"/>
              <a:pPr/>
              <a:t>9/13/2016</a:t>
            </a:fld>
            <a:endParaRPr lang="en-US"/>
          </a:p>
        </p:txBody>
      </p:sp>
      <p:sp>
        <p:nvSpPr>
          <p:cNvPr id="12" name="Slide Number Placeholder 11"/>
          <p:cNvSpPr>
            <a:spLocks noGrp="1"/>
          </p:cNvSpPr>
          <p:nvPr>
            <p:ph type="sldNum" sz="quarter" idx="16"/>
          </p:nvPr>
        </p:nvSpPr>
        <p:spPr/>
        <p:txBody>
          <a:bodyPr rtlCol="0"/>
          <a:lstStyle/>
          <a:p>
            <a:fld id="{4F6B1E4D-758C-4DDF-9826-14BFE86DE5A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61F798-A6BB-47F1-903C-C736F075D412}" type="datetimeFigureOut">
              <a:rPr lang="en-US" smtClean="0"/>
              <a:pPr/>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F6B1E4D-758C-4DDF-9826-14BFE86DE5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1F798-A6BB-47F1-903C-C736F075D412}" type="datetimeFigureOut">
              <a:rPr lang="en-US" smtClean="0"/>
              <a:pPr/>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F6B1E4D-758C-4DDF-9826-14BFE86DE5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461F798-A6BB-47F1-903C-C736F075D412}"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6B1E4D-758C-4DDF-9826-14BFE86DE5A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461F798-A6BB-47F1-903C-C736F075D412}" type="datetimeFigureOut">
              <a:rPr lang="en-US" smtClean="0"/>
              <a:pPr/>
              <a:t>9/13/2016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F6B1E4D-758C-4DDF-9826-14BFE86DE5A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461F798-A6BB-47F1-903C-C736F075D412}" type="datetimeFigureOut">
              <a:rPr lang="en-US" smtClean="0"/>
              <a:pPr/>
              <a:t>9/13/2016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6B1E4D-758C-4DDF-9826-14BFE86DE5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STATE, Society, and the Quest for Salvation in India</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Jainism</a:t>
            </a:r>
            <a:endParaRPr lang="en-US" dirty="0"/>
          </a:p>
        </p:txBody>
      </p:sp>
      <p:pic>
        <p:nvPicPr>
          <p:cNvPr id="5" name="Content Placeholder 4" descr="mahavira.jpg"/>
          <p:cNvPicPr>
            <a:picLocks noGrp="1" noChangeAspect="1"/>
          </p:cNvPicPr>
          <p:nvPr>
            <p:ph sz="quarter" idx="1"/>
          </p:nvPr>
        </p:nvPicPr>
        <p:blipFill>
          <a:blip r:embed="rId2" cstate="print"/>
          <a:stretch>
            <a:fillRect/>
          </a:stretch>
        </p:blipFill>
        <p:spPr>
          <a:xfrm>
            <a:off x="533400" y="1752600"/>
            <a:ext cx="2664245" cy="3852652"/>
          </a:xfrm>
        </p:spPr>
      </p:pic>
      <p:sp>
        <p:nvSpPr>
          <p:cNvPr id="4" name="Content Placeholder 3"/>
          <p:cNvSpPr>
            <a:spLocks noGrp="1"/>
          </p:cNvSpPr>
          <p:nvPr>
            <p:ph sz="quarter" idx="2"/>
          </p:nvPr>
        </p:nvSpPr>
        <p:spPr>
          <a:xfrm>
            <a:off x="3505200" y="1589567"/>
            <a:ext cx="5225901" cy="4572000"/>
          </a:xfrm>
        </p:spPr>
        <p:txBody>
          <a:bodyPr>
            <a:normAutofit fontScale="85000" lnSpcReduction="20000"/>
          </a:bodyPr>
          <a:lstStyle/>
          <a:p>
            <a:r>
              <a:rPr lang="en-US" dirty="0" err="1" smtClean="0"/>
              <a:t>Mahavira</a:t>
            </a:r>
            <a:r>
              <a:rPr lang="en-US" dirty="0" smtClean="0"/>
              <a:t>-founder</a:t>
            </a:r>
          </a:p>
          <a:p>
            <a:r>
              <a:rPr lang="en-US" b="1" dirty="0" smtClean="0"/>
              <a:t>Doctrine</a:t>
            </a:r>
          </a:p>
          <a:p>
            <a:r>
              <a:rPr lang="en-US" dirty="0" smtClean="0"/>
              <a:t>Everything in universe has a soul</a:t>
            </a:r>
          </a:p>
          <a:p>
            <a:r>
              <a:rPr lang="en-US" dirty="0" smtClean="0"/>
              <a:t>Observe principle of </a:t>
            </a:r>
            <a:r>
              <a:rPr lang="en-US" b="1" i="1" u="sng" dirty="0" smtClean="0"/>
              <a:t>ahimsa</a:t>
            </a:r>
            <a:r>
              <a:rPr lang="en-US" u="sng" dirty="0" smtClean="0"/>
              <a:t>:  </a:t>
            </a:r>
            <a:r>
              <a:rPr lang="en-US" dirty="0" smtClean="0"/>
              <a:t>nonviolence to other living things or souls-(influence Gandhi, MLK Jr.)</a:t>
            </a:r>
          </a:p>
          <a:p>
            <a:r>
              <a:rPr lang="en-US" dirty="0" smtClean="0"/>
              <a:t>Monks go to extremes to avoid harming souls  - Ex.?</a:t>
            </a:r>
          </a:p>
          <a:p>
            <a:r>
              <a:rPr lang="en-US" dirty="0" smtClean="0"/>
              <a:t>Live </a:t>
            </a:r>
            <a:r>
              <a:rPr lang="en-US" b="1" dirty="0" smtClean="0"/>
              <a:t>ascetic</a:t>
            </a:r>
            <a:r>
              <a:rPr lang="en-US" dirty="0" smtClean="0"/>
              <a:t> life</a:t>
            </a:r>
          </a:p>
          <a:p>
            <a:pPr lvl="1"/>
            <a:r>
              <a:rPr lang="en-US" dirty="0" smtClean="0"/>
              <a:t>Give up </a:t>
            </a:r>
            <a:r>
              <a:rPr lang="en-US" dirty="0" err="1" smtClean="0"/>
              <a:t>worldy</a:t>
            </a:r>
            <a:r>
              <a:rPr lang="en-US" dirty="0" smtClean="0"/>
              <a:t> goods, even clothes</a:t>
            </a:r>
          </a:p>
          <a:p>
            <a:r>
              <a:rPr lang="en-US" dirty="0" smtClean="0"/>
              <a:t>Popular among lower castes such as merchants, scholars b/c non-violent</a:t>
            </a:r>
          </a:p>
          <a:p>
            <a:endParaRPr lang="en-US" dirty="0" smtClean="0"/>
          </a:p>
          <a:p>
            <a:endParaRPr lang="en-US" dirty="0"/>
          </a:p>
        </p:txBody>
      </p:sp>
      <p:sp>
        <p:nvSpPr>
          <p:cNvPr id="6" name="TextBox 5"/>
          <p:cNvSpPr txBox="1"/>
          <p:nvPr/>
        </p:nvSpPr>
        <p:spPr>
          <a:xfrm>
            <a:off x="457200" y="5867400"/>
            <a:ext cx="3548443" cy="369332"/>
          </a:xfrm>
          <a:prstGeom prst="rect">
            <a:avLst/>
          </a:prstGeom>
          <a:noFill/>
        </p:spPr>
        <p:txBody>
          <a:bodyPr wrap="square" rtlCol="0">
            <a:spAutoFit/>
          </a:bodyPr>
          <a:lstStyle/>
          <a:p>
            <a:r>
              <a:rPr lang="en-US" dirty="0" err="1" smtClean="0"/>
              <a:t>Mahavira</a:t>
            </a:r>
            <a:r>
              <a:rPr lang="en-US" dirty="0" smtClean="0"/>
              <a:t>, 540 BCE-468 BCE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0" name="Text Placeholder 9"/>
          <p:cNvSpPr>
            <a:spLocks noGrp="1"/>
          </p:cNvSpPr>
          <p:nvPr>
            <p:ph type="body" idx="2"/>
          </p:nvPr>
        </p:nvSpPr>
        <p:spPr>
          <a:xfrm>
            <a:off x="609600" y="1524000"/>
            <a:ext cx="3352800" cy="5334000"/>
          </a:xfrm>
        </p:spPr>
        <p:txBody>
          <a:bodyPr/>
          <a:lstStyle/>
          <a:p>
            <a:r>
              <a:rPr lang="en-US" dirty="0" err="1" smtClean="0"/>
              <a:t>Vardhamana</a:t>
            </a:r>
            <a:r>
              <a:rPr lang="en-US" dirty="0" smtClean="0"/>
              <a:t> </a:t>
            </a:r>
            <a:r>
              <a:rPr lang="en-US" b="1" dirty="0" err="1" smtClean="0"/>
              <a:t>Mahavira</a:t>
            </a:r>
            <a:r>
              <a:rPr lang="en-US" dirty="0" smtClean="0"/>
              <a:t> with one of his disciples.</a:t>
            </a:r>
          </a:p>
          <a:p>
            <a:r>
              <a:rPr lang="en-US" dirty="0" smtClean="0"/>
              <a:t>Representations of the early </a:t>
            </a:r>
            <a:r>
              <a:rPr lang="en-US" dirty="0" err="1" smtClean="0"/>
              <a:t>Jains</a:t>
            </a:r>
            <a:r>
              <a:rPr lang="en-US" dirty="0" smtClean="0"/>
              <a:t> often depicted them in the nude because of their ascetic way of life. </a:t>
            </a:r>
            <a:endParaRPr lang="en-US" dirty="0"/>
          </a:p>
        </p:txBody>
      </p:sp>
      <p:pic>
        <p:nvPicPr>
          <p:cNvPr id="8" name="Content Placeholder 7" descr="jainism.jpg"/>
          <p:cNvPicPr>
            <a:picLocks noGrp="1" noChangeAspect="1"/>
          </p:cNvPicPr>
          <p:nvPr>
            <p:ph sz="quarter" idx="1"/>
          </p:nvPr>
        </p:nvPicPr>
        <p:blipFill>
          <a:blip r:embed="rId2" cstate="print"/>
          <a:stretch>
            <a:fillRect/>
          </a:stretch>
        </p:blipFill>
        <p:spPr>
          <a:xfrm>
            <a:off x="4267200" y="0"/>
            <a:ext cx="4388595"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Hinduism</a:t>
            </a:r>
            <a:endParaRPr lang="en-US" dirty="0"/>
          </a:p>
        </p:txBody>
      </p:sp>
      <p:sp>
        <p:nvSpPr>
          <p:cNvPr id="3" name="Content Placeholder 2"/>
          <p:cNvSpPr>
            <a:spLocks noGrp="1"/>
          </p:cNvSpPr>
          <p:nvPr>
            <p:ph sz="quarter" idx="1"/>
          </p:nvPr>
        </p:nvSpPr>
        <p:spPr/>
        <p:txBody>
          <a:bodyPr>
            <a:normAutofit fontScale="70000" lnSpcReduction="20000"/>
          </a:bodyPr>
          <a:lstStyle/>
          <a:p>
            <a:r>
              <a:rPr lang="en-US" b="1" dirty="0" smtClean="0"/>
              <a:t>Roots in Vedic religion of Aryans</a:t>
            </a:r>
          </a:p>
          <a:p>
            <a:r>
              <a:rPr lang="en-US" dirty="0" smtClean="0"/>
              <a:t>Polytheistic, however seen today as a single divine force that pervades the universe</a:t>
            </a:r>
          </a:p>
          <a:p>
            <a:r>
              <a:rPr lang="en-US" dirty="0" smtClean="0"/>
              <a:t>Emphasized a personal devotion to a particular deity</a:t>
            </a:r>
          </a:p>
          <a:p>
            <a:pPr lvl="1"/>
            <a:r>
              <a:rPr lang="en-US" b="1" dirty="0" smtClean="0"/>
              <a:t>Brahma</a:t>
            </a:r>
          </a:p>
          <a:p>
            <a:pPr lvl="2"/>
            <a:r>
              <a:rPr lang="en-US" dirty="0" smtClean="0"/>
              <a:t>Creator of the universe</a:t>
            </a:r>
          </a:p>
          <a:p>
            <a:pPr lvl="1"/>
            <a:r>
              <a:rPr lang="en-US" b="1" dirty="0" smtClean="0"/>
              <a:t>Vishnu</a:t>
            </a:r>
          </a:p>
          <a:p>
            <a:pPr lvl="2"/>
            <a:r>
              <a:rPr lang="en-US" dirty="0" smtClean="0"/>
              <a:t>The preserver and helps in times of need</a:t>
            </a:r>
          </a:p>
          <a:p>
            <a:pPr lvl="2"/>
            <a:r>
              <a:rPr lang="en-US" dirty="0" smtClean="0"/>
              <a:t>Restores the balance of good and evil</a:t>
            </a:r>
          </a:p>
          <a:p>
            <a:pPr lvl="1"/>
            <a:r>
              <a:rPr lang="en-US" b="1" dirty="0" smtClean="0"/>
              <a:t>Shiva</a:t>
            </a:r>
          </a:p>
          <a:p>
            <a:pPr lvl="2"/>
            <a:r>
              <a:rPr lang="en-US" dirty="0" smtClean="0"/>
              <a:t>Represents creation and destruction</a:t>
            </a:r>
          </a:p>
          <a:p>
            <a:pPr lvl="1"/>
            <a:r>
              <a:rPr lang="en-US" b="1" dirty="0" err="1" smtClean="0"/>
              <a:t>Ganesha</a:t>
            </a:r>
            <a:endParaRPr lang="en-US" b="1" dirty="0" smtClean="0"/>
          </a:p>
          <a:p>
            <a:pPr lvl="2"/>
            <a:r>
              <a:rPr lang="en-US" dirty="0" smtClean="0"/>
              <a:t>Half man/elephant</a:t>
            </a:r>
          </a:p>
          <a:p>
            <a:pPr lvl="2"/>
            <a:r>
              <a:rPr lang="en-US" dirty="0" smtClean="0"/>
              <a:t>God of education, knowledge, wisdom, wealth</a:t>
            </a:r>
          </a:p>
          <a:p>
            <a:pPr lvl="2"/>
            <a:r>
              <a:rPr lang="en-US" dirty="0" smtClean="0"/>
              <a:t>Remover of obstacles</a:t>
            </a:r>
          </a:p>
          <a:p>
            <a:pPr lvl="2"/>
            <a:endParaRPr lang="en-US" dirty="0" smtClean="0"/>
          </a:p>
          <a:p>
            <a:endParaRPr lang="en-US" dirty="0" smtClean="0"/>
          </a:p>
        </p:txBody>
      </p:sp>
      <p:pic>
        <p:nvPicPr>
          <p:cNvPr id="4" name="Picture 3" descr="vishnu.jpeg"/>
          <p:cNvPicPr>
            <a:picLocks noChangeAspect="1"/>
          </p:cNvPicPr>
          <p:nvPr/>
        </p:nvPicPr>
        <p:blipFill>
          <a:blip r:embed="rId2" cstate="print"/>
          <a:stretch>
            <a:fillRect/>
          </a:stretch>
        </p:blipFill>
        <p:spPr>
          <a:xfrm>
            <a:off x="6477000" y="4191000"/>
            <a:ext cx="1684596" cy="2228850"/>
          </a:xfrm>
          <a:prstGeom prst="rect">
            <a:avLst/>
          </a:prstGeom>
        </p:spPr>
      </p:pic>
      <p:sp>
        <p:nvSpPr>
          <p:cNvPr id="5" name="TextBox 4"/>
          <p:cNvSpPr txBox="1"/>
          <p:nvPr/>
        </p:nvSpPr>
        <p:spPr>
          <a:xfrm>
            <a:off x="6781800" y="6400800"/>
            <a:ext cx="755335" cy="369332"/>
          </a:xfrm>
          <a:prstGeom prst="rect">
            <a:avLst/>
          </a:prstGeom>
          <a:noFill/>
        </p:spPr>
        <p:txBody>
          <a:bodyPr wrap="square" rtlCol="0">
            <a:spAutoFit/>
          </a:bodyPr>
          <a:lstStyle/>
          <a:p>
            <a:r>
              <a:rPr lang="en-US" dirty="0" smtClean="0"/>
              <a:t>Vishnu</a:t>
            </a:r>
            <a:endParaRPr lang="en-US" dirty="0"/>
          </a:p>
        </p:txBody>
      </p:sp>
      <p:pic>
        <p:nvPicPr>
          <p:cNvPr id="6" name="Picture 5" descr="shiva.jpg"/>
          <p:cNvPicPr>
            <a:picLocks noChangeAspect="1"/>
          </p:cNvPicPr>
          <p:nvPr/>
        </p:nvPicPr>
        <p:blipFill>
          <a:blip r:embed="rId3" cstate="print"/>
          <a:stretch>
            <a:fillRect/>
          </a:stretch>
        </p:blipFill>
        <p:spPr>
          <a:xfrm>
            <a:off x="7010400" y="0"/>
            <a:ext cx="1752600" cy="1918387"/>
          </a:xfrm>
          <a:prstGeom prst="rect">
            <a:avLst/>
          </a:prstGeom>
        </p:spPr>
      </p:pic>
      <p:pic>
        <p:nvPicPr>
          <p:cNvPr id="7" name="Picture 6" descr="ganesha.jpg"/>
          <p:cNvPicPr>
            <a:picLocks noChangeAspect="1"/>
          </p:cNvPicPr>
          <p:nvPr/>
        </p:nvPicPr>
        <p:blipFill>
          <a:blip r:embed="rId4" cstate="print"/>
          <a:stretch>
            <a:fillRect/>
          </a:stretch>
        </p:blipFill>
        <p:spPr>
          <a:xfrm>
            <a:off x="0" y="5056632"/>
            <a:ext cx="1353312" cy="1801368"/>
          </a:xfrm>
          <a:prstGeom prst="rect">
            <a:avLst/>
          </a:prstGeom>
        </p:spPr>
      </p:pic>
      <p:sp>
        <p:nvSpPr>
          <p:cNvPr id="8" name="TextBox 7"/>
          <p:cNvSpPr txBox="1"/>
          <p:nvPr/>
        </p:nvSpPr>
        <p:spPr>
          <a:xfrm>
            <a:off x="6096000" y="381000"/>
            <a:ext cx="675378" cy="369332"/>
          </a:xfrm>
          <a:prstGeom prst="rect">
            <a:avLst/>
          </a:prstGeom>
          <a:noFill/>
        </p:spPr>
        <p:txBody>
          <a:bodyPr wrap="none" rtlCol="0">
            <a:spAutoFit/>
          </a:bodyPr>
          <a:lstStyle/>
          <a:p>
            <a:r>
              <a:rPr lang="en-US" dirty="0" smtClean="0"/>
              <a:t>Shiva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Worship</a:t>
            </a:r>
            <a:endParaRPr lang="en-US" dirty="0"/>
          </a:p>
        </p:txBody>
      </p:sp>
      <p:sp>
        <p:nvSpPr>
          <p:cNvPr id="3" name="Content Placeholder 2"/>
          <p:cNvSpPr>
            <a:spLocks noGrp="1"/>
          </p:cNvSpPr>
          <p:nvPr>
            <p:ph sz="quarter" idx="1"/>
          </p:nvPr>
        </p:nvSpPr>
        <p:spPr>
          <a:xfrm>
            <a:off x="381000" y="1589566"/>
            <a:ext cx="4114800" cy="4887433"/>
          </a:xfrm>
        </p:spPr>
        <p:txBody>
          <a:bodyPr>
            <a:normAutofit fontScale="77500" lnSpcReduction="20000"/>
          </a:bodyPr>
          <a:lstStyle/>
          <a:p>
            <a:r>
              <a:rPr lang="en-US" b="1" dirty="0" smtClean="0"/>
              <a:t>Variety of approaches</a:t>
            </a:r>
          </a:p>
          <a:p>
            <a:r>
              <a:rPr lang="en-US" dirty="0" smtClean="0"/>
              <a:t>Through knowledge of sacred truth, mental &amp; physical discipline (</a:t>
            </a:r>
            <a:r>
              <a:rPr lang="en-US" b="1" dirty="0" smtClean="0"/>
              <a:t>yoga)</a:t>
            </a:r>
            <a:r>
              <a:rPr lang="en-US" dirty="0" smtClean="0"/>
              <a:t> or deep devotion to the deity</a:t>
            </a:r>
          </a:p>
          <a:p>
            <a:r>
              <a:rPr lang="en-US" dirty="0" smtClean="0"/>
              <a:t>Worship centers on </a:t>
            </a:r>
            <a:r>
              <a:rPr lang="en-US" b="1" dirty="0" smtClean="0"/>
              <a:t>temples</a:t>
            </a:r>
          </a:p>
          <a:p>
            <a:pPr lvl="1"/>
            <a:r>
              <a:rPr lang="en-US" dirty="0" smtClean="0"/>
              <a:t>Humble to richly decorated shrines </a:t>
            </a:r>
          </a:p>
          <a:p>
            <a:r>
              <a:rPr lang="en-US" b="1" dirty="0" smtClean="0"/>
              <a:t>Pilgrimage to famous shrine</a:t>
            </a:r>
          </a:p>
          <a:p>
            <a:pPr lvl="1"/>
            <a:r>
              <a:rPr lang="en-US" dirty="0" smtClean="0"/>
              <a:t>All over Indian subcontinent</a:t>
            </a:r>
          </a:p>
          <a:p>
            <a:pPr lvl="1"/>
            <a:r>
              <a:rPr lang="en-US" dirty="0" smtClean="0"/>
              <a:t>Mountains, caves, certain trees, plants, rocks all are sacred</a:t>
            </a:r>
          </a:p>
          <a:p>
            <a:r>
              <a:rPr lang="en-US" dirty="0" smtClean="0"/>
              <a:t>Attendance at festivals allow to show more devotion</a:t>
            </a:r>
          </a:p>
          <a:p>
            <a:r>
              <a:rPr lang="en-US" b="1" dirty="0" smtClean="0"/>
              <a:t>Ganges River is sacred</a:t>
            </a:r>
          </a:p>
          <a:p>
            <a:endParaRPr lang="en-US" dirty="0" smtClean="0"/>
          </a:p>
          <a:p>
            <a:endParaRPr lang="en-US" dirty="0" smtClean="0"/>
          </a:p>
          <a:p>
            <a:endParaRPr lang="en-US" dirty="0" smtClean="0"/>
          </a:p>
        </p:txBody>
      </p:sp>
      <p:pic>
        <p:nvPicPr>
          <p:cNvPr id="4" name="Picture 3" descr="hindu temple.jpg"/>
          <p:cNvPicPr>
            <a:picLocks noChangeAspect="1"/>
          </p:cNvPicPr>
          <p:nvPr/>
        </p:nvPicPr>
        <p:blipFill>
          <a:blip r:embed="rId2" cstate="print"/>
          <a:stretch>
            <a:fillRect/>
          </a:stretch>
        </p:blipFill>
        <p:spPr>
          <a:xfrm>
            <a:off x="5486400" y="304800"/>
            <a:ext cx="2393345" cy="2359397"/>
          </a:xfrm>
          <a:prstGeom prst="rect">
            <a:avLst/>
          </a:prstGeom>
        </p:spPr>
      </p:pic>
      <p:pic>
        <p:nvPicPr>
          <p:cNvPr id="5" name="Picture 4" descr="gangesriver1.jpg"/>
          <p:cNvPicPr>
            <a:picLocks noChangeAspect="1"/>
          </p:cNvPicPr>
          <p:nvPr/>
        </p:nvPicPr>
        <p:blipFill>
          <a:blip r:embed="rId3" cstate="print"/>
          <a:stretch>
            <a:fillRect/>
          </a:stretch>
        </p:blipFill>
        <p:spPr>
          <a:xfrm>
            <a:off x="4521200" y="2971800"/>
            <a:ext cx="4368800" cy="3276600"/>
          </a:xfrm>
          <a:prstGeom prst="rect">
            <a:avLst/>
          </a:prstGeom>
        </p:spPr>
      </p:pic>
      <p:sp>
        <p:nvSpPr>
          <p:cNvPr id="6" name="TextBox 5"/>
          <p:cNvSpPr txBox="1"/>
          <p:nvPr/>
        </p:nvSpPr>
        <p:spPr>
          <a:xfrm>
            <a:off x="5105400" y="6248400"/>
            <a:ext cx="1488293" cy="369332"/>
          </a:xfrm>
          <a:prstGeom prst="rect">
            <a:avLst/>
          </a:prstGeom>
          <a:noFill/>
        </p:spPr>
        <p:txBody>
          <a:bodyPr wrap="square" rtlCol="0">
            <a:spAutoFit/>
          </a:bodyPr>
          <a:lstStyle/>
          <a:p>
            <a:r>
              <a:rPr lang="en-US" dirty="0" smtClean="0"/>
              <a:t>Ganges River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Hindu Symbol v. Nazi Symbol</a:t>
            </a:r>
            <a:endParaRPr lang="en-US" dirty="0"/>
          </a:p>
        </p:txBody>
      </p:sp>
      <p:pic>
        <p:nvPicPr>
          <p:cNvPr id="10" name="Picture 9" descr="Hindu and Nazi symbol.jpg"/>
          <p:cNvPicPr>
            <a:picLocks noChangeAspect="1"/>
          </p:cNvPicPr>
          <p:nvPr/>
        </p:nvPicPr>
        <p:blipFill>
          <a:blip r:embed="rId2" cstate="print"/>
          <a:stretch>
            <a:fillRect/>
          </a:stretch>
        </p:blipFill>
        <p:spPr>
          <a:xfrm>
            <a:off x="1066800" y="1981200"/>
            <a:ext cx="7060096" cy="3092994"/>
          </a:xfrm>
          <a:prstGeom prst="rect">
            <a:avLst/>
          </a:prstGeom>
        </p:spPr>
      </p:pic>
      <p:sp>
        <p:nvSpPr>
          <p:cNvPr id="11" name="TextBox 10"/>
          <p:cNvSpPr txBox="1"/>
          <p:nvPr/>
        </p:nvSpPr>
        <p:spPr>
          <a:xfrm>
            <a:off x="685800" y="5486400"/>
            <a:ext cx="7620000" cy="1200329"/>
          </a:xfrm>
          <a:prstGeom prst="rect">
            <a:avLst/>
          </a:prstGeom>
          <a:noFill/>
        </p:spPr>
        <p:txBody>
          <a:bodyPr wrap="square" rtlCol="0">
            <a:spAutoFit/>
          </a:bodyPr>
          <a:lstStyle/>
          <a:p>
            <a:r>
              <a:rPr lang="en-US" dirty="0" smtClean="0"/>
              <a:t>Hindu symbol found in India meaning good fortune, luck or well being. </a:t>
            </a:r>
          </a:p>
          <a:p>
            <a:endParaRPr lang="en-US" dirty="0" smtClean="0"/>
          </a:p>
          <a:p>
            <a:r>
              <a:rPr lang="en-US" dirty="0" smtClean="0"/>
              <a:t> Adopted by the Nazis because it was known as an Aryan symbol indicating racial purity and superiority.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lstStyle/>
          <a:p>
            <a:r>
              <a:rPr lang="en-US" dirty="0" smtClean="0"/>
              <a:t>Emergence of Popular Hinduism</a:t>
            </a:r>
            <a:endParaRPr lang="en-US" dirty="0"/>
          </a:p>
        </p:txBody>
      </p:sp>
      <p:sp>
        <p:nvSpPr>
          <p:cNvPr id="3" name="Content Placeholder 2"/>
          <p:cNvSpPr>
            <a:spLocks noGrp="1"/>
          </p:cNvSpPr>
          <p:nvPr>
            <p:ph sz="quarter" idx="1"/>
          </p:nvPr>
        </p:nvSpPr>
        <p:spPr/>
        <p:txBody>
          <a:bodyPr>
            <a:normAutofit fontScale="55000" lnSpcReduction="20000"/>
          </a:bodyPr>
          <a:lstStyle/>
          <a:p>
            <a:r>
              <a:rPr lang="en-US" sz="3300" b="1" i="1" dirty="0" smtClean="0"/>
              <a:t>Mahabharata</a:t>
            </a:r>
          </a:p>
          <a:p>
            <a:r>
              <a:rPr lang="en-US" dirty="0" smtClean="0"/>
              <a:t>Indian epic of war, princely honor, love, and social duty</a:t>
            </a:r>
          </a:p>
          <a:p>
            <a:r>
              <a:rPr lang="en-US" b="1" dirty="0" smtClean="0"/>
              <a:t>Story of a great war between cousins in Aryan society for control of the kingdom</a:t>
            </a:r>
          </a:p>
          <a:p>
            <a:r>
              <a:rPr lang="en-US" dirty="0" smtClean="0"/>
              <a:t>106,000 verses</a:t>
            </a:r>
          </a:p>
          <a:p>
            <a:r>
              <a:rPr lang="en-US" dirty="0" smtClean="0"/>
              <a:t>10x longer than </a:t>
            </a:r>
            <a:r>
              <a:rPr lang="en-US" b="1" i="1" dirty="0" smtClean="0"/>
              <a:t>Iliad and Odyssey </a:t>
            </a:r>
          </a:p>
          <a:p>
            <a:r>
              <a:rPr lang="en-US" dirty="0" smtClean="0"/>
              <a:t>Most famous part is the </a:t>
            </a:r>
            <a:r>
              <a:rPr lang="en-US" b="1" i="1" dirty="0" err="1" smtClean="0"/>
              <a:t>Bhagavad</a:t>
            </a:r>
            <a:r>
              <a:rPr lang="en-US" b="1" i="1" dirty="0" smtClean="0"/>
              <a:t> </a:t>
            </a:r>
            <a:r>
              <a:rPr lang="en-US" b="1" i="1" dirty="0" err="1" smtClean="0"/>
              <a:t>Gita</a:t>
            </a:r>
            <a:endParaRPr lang="en-US" b="1" i="1" dirty="0" smtClean="0"/>
          </a:p>
          <a:p>
            <a:pPr lvl="1"/>
            <a:r>
              <a:rPr lang="en-US" dirty="0" smtClean="0"/>
              <a:t>Most important of Hindu sacred literature</a:t>
            </a:r>
          </a:p>
          <a:p>
            <a:pPr lvl="1"/>
            <a:r>
              <a:rPr lang="en-US" dirty="0" smtClean="0"/>
              <a:t>Dialogue b/n </a:t>
            </a:r>
            <a:r>
              <a:rPr lang="en-US" dirty="0" err="1" smtClean="0"/>
              <a:t>Arjuna</a:t>
            </a:r>
            <a:r>
              <a:rPr lang="en-US" dirty="0" smtClean="0"/>
              <a:t> and Krishna on one’s duty and fate of spirit</a:t>
            </a:r>
          </a:p>
          <a:p>
            <a:endParaRPr lang="en-US" b="1" i="1" dirty="0" smtClean="0"/>
          </a:p>
          <a:p>
            <a:r>
              <a:rPr lang="en-US" b="1" i="1" dirty="0" smtClean="0"/>
              <a:t>Ramayana</a:t>
            </a:r>
            <a:r>
              <a:rPr lang="en-US" dirty="0" smtClean="0"/>
              <a:t> illustrate the Hindu values</a:t>
            </a:r>
          </a:p>
          <a:p>
            <a:pPr lvl="1"/>
            <a:r>
              <a:rPr lang="en-US" dirty="0" smtClean="0"/>
              <a:t>Epic tale tracing the adventures of King Rama and his wife, </a:t>
            </a:r>
            <a:r>
              <a:rPr lang="en-US" dirty="0" err="1" smtClean="0"/>
              <a:t>Sita</a:t>
            </a:r>
            <a:endParaRPr lang="en-US" dirty="0" smtClean="0"/>
          </a:p>
          <a:p>
            <a:pPr lvl="1"/>
            <a:r>
              <a:rPr lang="en-US" dirty="0" smtClean="0"/>
              <a:t>Epics reflecting more settled agricultural society and better organized political unit (compared to Rig Veda)</a:t>
            </a:r>
          </a:p>
          <a:p>
            <a:endParaRPr lang="en-US" dirty="0" smtClean="0"/>
          </a:p>
          <a:p>
            <a:r>
              <a:rPr lang="en-US" dirty="0" smtClean="0"/>
              <a:t>Will become the dominant religious and cultural tradition in India with the support of </a:t>
            </a:r>
            <a:r>
              <a:rPr lang="en-US" b="1" dirty="0" smtClean="0"/>
              <a:t>Gupta Empire</a:t>
            </a:r>
            <a:endParaRPr lang="en-US" dirty="0" smtClean="0"/>
          </a:p>
          <a:p>
            <a:endParaRPr lang="en-US" dirty="0" smtClean="0"/>
          </a:p>
          <a:p>
            <a:endParaRPr lang="en-US" dirty="0" smtClean="0"/>
          </a:p>
          <a:p>
            <a:endParaRPr lang="en-US" dirty="0"/>
          </a:p>
        </p:txBody>
      </p:sp>
      <p:pic>
        <p:nvPicPr>
          <p:cNvPr id="4" name="Picture 6" descr="mahaba.jpg"/>
          <p:cNvPicPr>
            <a:picLocks noChangeAspect="1"/>
          </p:cNvPicPr>
          <p:nvPr/>
        </p:nvPicPr>
        <p:blipFill>
          <a:blip r:embed="rId2" cstate="print"/>
          <a:srcRect/>
          <a:stretch>
            <a:fillRect/>
          </a:stretch>
        </p:blipFill>
        <p:spPr bwMode="auto">
          <a:xfrm>
            <a:off x="7543800" y="-1"/>
            <a:ext cx="1600200" cy="2100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Bagavad</a:t>
            </a:r>
            <a:r>
              <a:rPr lang="en-US" b="1" i="1" dirty="0" smtClean="0"/>
              <a:t> </a:t>
            </a:r>
            <a:r>
              <a:rPr lang="en-US" b="1" i="1" dirty="0" err="1" smtClean="0"/>
              <a:t>Gita</a:t>
            </a:r>
            <a:endParaRPr lang="en-US" b="1" i="1" dirty="0"/>
          </a:p>
        </p:txBody>
      </p:sp>
      <p:sp>
        <p:nvSpPr>
          <p:cNvPr id="5" name="Text Placeholder 4"/>
          <p:cNvSpPr>
            <a:spLocks noGrp="1"/>
          </p:cNvSpPr>
          <p:nvPr>
            <p:ph type="body" idx="2"/>
          </p:nvPr>
        </p:nvSpPr>
        <p:spPr>
          <a:xfrm>
            <a:off x="0" y="1752600"/>
            <a:ext cx="2438400" cy="4343400"/>
          </a:xfrm>
        </p:spPr>
        <p:txBody>
          <a:bodyPr>
            <a:normAutofit fontScale="85000" lnSpcReduction="20000"/>
          </a:bodyPr>
          <a:lstStyle/>
          <a:p>
            <a:pPr marL="0" lvl="1" indent="0">
              <a:spcBef>
                <a:spcPts val="700"/>
              </a:spcBef>
              <a:spcAft>
                <a:spcPts val="1000"/>
              </a:spcAft>
              <a:buClr>
                <a:schemeClr val="accent2"/>
              </a:buClr>
              <a:buSzPct val="60000"/>
            </a:pPr>
            <a:r>
              <a:rPr lang="en-US" dirty="0" smtClean="0"/>
              <a:t>Dialogue b/n </a:t>
            </a:r>
            <a:r>
              <a:rPr lang="en-US" dirty="0" err="1" smtClean="0"/>
              <a:t>Arjuna</a:t>
            </a:r>
            <a:r>
              <a:rPr lang="en-US" dirty="0" smtClean="0"/>
              <a:t> and Krishna on one’s duty and fate of spirit</a:t>
            </a:r>
          </a:p>
          <a:p>
            <a:pPr marL="0" lvl="1" indent="0">
              <a:spcBef>
                <a:spcPts val="700"/>
              </a:spcBef>
              <a:spcAft>
                <a:spcPts val="1000"/>
              </a:spcAft>
              <a:buClr>
                <a:schemeClr val="accent2"/>
              </a:buClr>
              <a:buSzPct val="60000"/>
            </a:pPr>
            <a:endParaRPr lang="en-US" dirty="0" smtClean="0"/>
          </a:p>
          <a:p>
            <a:r>
              <a:rPr lang="en-US" dirty="0" smtClean="0"/>
              <a:t>“He who thinks this Self [eternal spirit] to be a slayer, and he who thinks this Self to be slain, are both without discernment; the Soul slays not, neither is it slain. . . . But if you will not wage this lawful battle, then will you fail your own [caste] law and your honor, and incur sin. . . . The people will name you with dishonor; and to a man of fame dishonor is worse than death.”</a:t>
            </a:r>
          </a:p>
          <a:p>
            <a:pPr lvl="1"/>
            <a:r>
              <a:rPr lang="en-US" b="1" dirty="0" smtClean="0"/>
              <a:t>KRISHNA, speaking in the </a:t>
            </a:r>
            <a:r>
              <a:rPr lang="en-US" b="1" i="1" dirty="0" err="1" smtClean="0"/>
              <a:t>Bhagavad</a:t>
            </a:r>
            <a:r>
              <a:rPr lang="en-US" b="1" i="1" dirty="0" smtClean="0"/>
              <a:t> </a:t>
            </a:r>
            <a:r>
              <a:rPr lang="en-US" b="1" i="1" dirty="0" err="1" smtClean="0"/>
              <a:t>Gita</a:t>
            </a:r>
            <a:endParaRPr lang="en-US" dirty="0" smtClean="0"/>
          </a:p>
          <a:p>
            <a:pPr marL="0" lvl="1" indent="0">
              <a:spcBef>
                <a:spcPts val="700"/>
              </a:spcBef>
              <a:spcAft>
                <a:spcPts val="1000"/>
              </a:spcAft>
              <a:buClr>
                <a:schemeClr val="accent2"/>
              </a:buClr>
              <a:buSzPct val="60000"/>
            </a:pPr>
            <a:endParaRPr lang="en-US" dirty="0" smtClean="0"/>
          </a:p>
          <a:p>
            <a:endParaRPr lang="en-US" dirty="0"/>
          </a:p>
        </p:txBody>
      </p:sp>
      <p:pic>
        <p:nvPicPr>
          <p:cNvPr id="6" name="Content Placeholder 5" descr="arjuna.jpg"/>
          <p:cNvPicPr>
            <a:picLocks noGrp="1" noChangeAspect="1"/>
          </p:cNvPicPr>
          <p:nvPr>
            <p:ph sz="quarter" idx="1"/>
          </p:nvPr>
        </p:nvPicPr>
        <p:blipFill>
          <a:blip r:embed="rId2" cstate="print"/>
          <a:stretch>
            <a:fillRect/>
          </a:stretch>
        </p:blipFill>
        <p:spPr>
          <a:xfrm>
            <a:off x="2616200" y="1752600"/>
            <a:ext cx="5892800" cy="4419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2"/>
          </p:nvPr>
        </p:nvSpPr>
        <p:spPr/>
        <p:txBody>
          <a:bodyPr/>
          <a:lstStyle/>
          <a:p>
            <a:endParaRPr lang="en-US"/>
          </a:p>
        </p:txBody>
      </p:sp>
      <p:pic>
        <p:nvPicPr>
          <p:cNvPr id="5" name="Content Placeholder 4" descr="bagavad gita quote.jpg"/>
          <p:cNvPicPr>
            <a:picLocks noGrp="1" noChangeAspect="1"/>
          </p:cNvPicPr>
          <p:nvPr>
            <p:ph sz="quarter" idx="1"/>
          </p:nvPr>
        </p:nvPicPr>
        <p:blipFill>
          <a:blip r:embed="rId2" cstate="print"/>
          <a:stretch>
            <a:fillRect/>
          </a:stretch>
        </p:blipFill>
        <p:spPr>
          <a:xfrm>
            <a:off x="3352800" y="1752600"/>
            <a:ext cx="4419600" cy="4419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5" name="Content Placeholder 4" descr="bhagavad gita quote.jpg"/>
          <p:cNvPicPr>
            <a:picLocks noGrp="1" noChangeAspect="1"/>
          </p:cNvPicPr>
          <p:nvPr>
            <p:ph sz="quarter" idx="4294967295"/>
          </p:nvPr>
        </p:nvPicPr>
        <p:blipFill>
          <a:blip r:embed="rId2" cstate="print"/>
          <a:stretch>
            <a:fillRect/>
          </a:stretch>
        </p:blipFill>
        <p:spPr>
          <a:xfrm>
            <a:off x="1600200" y="1450976"/>
            <a:ext cx="5407024" cy="5407024"/>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Mauryan</a:t>
            </a:r>
            <a:r>
              <a:rPr lang="en-US" dirty="0" smtClean="0"/>
              <a:t> Empire324-184 BCE</a:t>
            </a:r>
            <a:endParaRPr lang="en-US" dirty="0"/>
          </a:p>
        </p:txBody>
      </p:sp>
      <p:sp>
        <p:nvSpPr>
          <p:cNvPr id="3" name="Content Placeholder 2"/>
          <p:cNvSpPr>
            <a:spLocks noGrp="1"/>
          </p:cNvSpPr>
          <p:nvPr>
            <p:ph sz="quarter" idx="1"/>
          </p:nvPr>
        </p:nvSpPr>
        <p:spPr/>
        <p:txBody>
          <a:bodyPr/>
          <a:lstStyle/>
          <a:p>
            <a:pPr lvl="1"/>
            <a:r>
              <a:rPr lang="en-US" b="1" dirty="0" smtClean="0"/>
              <a:t>Political unity in India has been achieved on rare occasions</a:t>
            </a:r>
          </a:p>
          <a:p>
            <a:pPr lvl="2"/>
            <a:r>
              <a:rPr lang="en-US" dirty="0" smtClean="0"/>
              <a:t> Geography:  different terrains</a:t>
            </a:r>
          </a:p>
          <a:p>
            <a:pPr lvl="2"/>
            <a:r>
              <a:rPr lang="en-US" dirty="0" smtClean="0"/>
              <a:t>Complex social hierarchy</a:t>
            </a:r>
          </a:p>
          <a:p>
            <a:r>
              <a:rPr lang="en-US" dirty="0" smtClean="0"/>
              <a:t>2 empires did arise in the Ganges Plain</a:t>
            </a:r>
          </a:p>
          <a:p>
            <a:pPr lvl="1"/>
            <a:r>
              <a:rPr lang="en-US" dirty="0" err="1" smtClean="0"/>
              <a:t>Mauryan</a:t>
            </a:r>
            <a:r>
              <a:rPr lang="en-US" dirty="0" smtClean="0"/>
              <a:t> Empire</a:t>
            </a:r>
          </a:p>
          <a:p>
            <a:pPr lvl="1"/>
            <a:r>
              <a:rPr lang="en-US" dirty="0" smtClean="0"/>
              <a:t>Gupta Empire</a:t>
            </a:r>
          </a:p>
          <a:p>
            <a:pPr lvl="1">
              <a:buNone/>
            </a:pPr>
            <a:endParaRPr lang="en-US" dirty="0" smtClean="0"/>
          </a:p>
          <a:p>
            <a:endParaRPr lang="en-US" dirty="0" smtClean="0"/>
          </a:p>
          <a:p>
            <a:endParaRPr lang="en-US" dirty="0"/>
          </a:p>
        </p:txBody>
      </p:sp>
      <p:pic>
        <p:nvPicPr>
          <p:cNvPr id="4" name="Picture 8" descr="ben57549_0901"/>
          <p:cNvPicPr>
            <a:picLocks noChangeAspect="1" noChangeArrowheads="1"/>
          </p:cNvPicPr>
          <p:nvPr/>
        </p:nvPicPr>
        <p:blipFill>
          <a:blip r:embed="rId2" cstate="print"/>
          <a:srcRect/>
          <a:stretch>
            <a:fillRect/>
          </a:stretch>
        </p:blipFill>
        <p:spPr>
          <a:xfrm>
            <a:off x="4191001" y="3810000"/>
            <a:ext cx="4810814" cy="283561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Buddhism</a:t>
            </a:r>
            <a:endParaRPr lang="en-US" dirty="0"/>
          </a:p>
        </p:txBody>
      </p:sp>
      <p:sp>
        <p:nvSpPr>
          <p:cNvPr id="3" name="Content Placeholder 2"/>
          <p:cNvSpPr>
            <a:spLocks noGrp="1"/>
          </p:cNvSpPr>
          <p:nvPr>
            <p:ph sz="quarter" idx="1"/>
          </p:nvPr>
        </p:nvSpPr>
        <p:spPr/>
        <p:txBody>
          <a:bodyPr/>
          <a:lstStyle/>
          <a:p>
            <a:r>
              <a:rPr lang="en-US" b="1" dirty="0" smtClean="0">
                <a:latin typeface="Times New Roman" pitchFamily="18" charset="0"/>
                <a:cs typeface="Times New Roman" pitchFamily="18" charset="0"/>
              </a:rPr>
              <a:t>Siddhartha Gautama</a:t>
            </a:r>
            <a:r>
              <a:rPr lang="en-US" dirty="0" smtClean="0">
                <a:latin typeface="Times New Roman" pitchFamily="18" charset="0"/>
                <a:cs typeface="Times New Roman" pitchFamily="18" charset="0"/>
              </a:rPr>
              <a:t>, c. 563-483 BCE</a:t>
            </a:r>
          </a:p>
          <a:p>
            <a:r>
              <a:rPr lang="en-US" dirty="0" smtClean="0">
                <a:latin typeface="Times New Roman" pitchFamily="18" charset="0"/>
                <a:cs typeface="Times New Roman" pitchFamily="18" charset="0"/>
              </a:rPr>
              <a:t>Encountered age, sickness, death, then monastic life</a:t>
            </a:r>
          </a:p>
          <a:p>
            <a:r>
              <a:rPr lang="en-US" b="1" dirty="0" smtClean="0">
                <a:latin typeface="Times New Roman" pitchFamily="18" charset="0"/>
                <a:cs typeface="Times New Roman" pitchFamily="18" charset="0"/>
              </a:rPr>
              <a:t>Abandoned comfortable life to become a monk</a:t>
            </a:r>
          </a:p>
          <a:p>
            <a:endParaRPr lang="en-US" dirty="0"/>
          </a:p>
        </p:txBody>
      </p:sp>
      <p:pic>
        <p:nvPicPr>
          <p:cNvPr id="5" name="Content Placeholder 4" descr="buddhastatue"/>
          <p:cNvPicPr>
            <a:picLocks noGrp="1" noChangeAspect="1" noChangeArrowheads="1"/>
          </p:cNvPicPr>
          <p:nvPr>
            <p:ph sz="quarter" idx="2"/>
          </p:nvPr>
        </p:nvPicPr>
        <p:blipFill>
          <a:blip r:embed="rId2" cstate="print"/>
          <a:srcRect/>
          <a:stretch>
            <a:fillRect/>
          </a:stretch>
        </p:blipFill>
        <p:spPr bwMode="auto">
          <a:xfrm>
            <a:off x="4845050" y="2020661"/>
            <a:ext cx="3886200" cy="370885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b="1" dirty="0" smtClean="0"/>
              <a:t>The </a:t>
            </a:r>
            <a:r>
              <a:rPr lang="en-US" sz="2800" b="1" dirty="0" err="1" smtClean="0"/>
              <a:t>Mauryan</a:t>
            </a:r>
            <a:r>
              <a:rPr lang="en-US" sz="2800" b="1" dirty="0" smtClean="0"/>
              <a:t> and Gupta empires, 321 </a:t>
            </a:r>
            <a:r>
              <a:rPr lang="en-US" sz="2800" b="1" cap="small" dirty="0" smtClean="0"/>
              <a:t>b.c.e.</a:t>
            </a:r>
            <a:r>
              <a:rPr lang="en-US" sz="2800" b="1" dirty="0" smtClean="0"/>
              <a:t>–550 </a:t>
            </a:r>
            <a:r>
              <a:rPr lang="en-US" sz="2800" b="1" cap="small" dirty="0" err="1" smtClean="0"/>
              <a:t>c.e</a:t>
            </a:r>
            <a:r>
              <a:rPr lang="en-US" sz="2800" b="1" cap="small" dirty="0" smtClean="0"/>
              <a:t>.</a:t>
            </a:r>
            <a:endParaRPr lang="en-US" sz="2800" b="1" dirty="0"/>
          </a:p>
        </p:txBody>
      </p:sp>
      <p:pic>
        <p:nvPicPr>
          <p:cNvPr id="4" name="Content Placeholder 3" descr="mauryan empire.jpg"/>
          <p:cNvPicPr>
            <a:picLocks noGrp="1" noChangeAspect="1"/>
          </p:cNvPicPr>
          <p:nvPr>
            <p:ph sz="quarter" idx="4294967295"/>
          </p:nvPr>
        </p:nvPicPr>
        <p:blipFill>
          <a:blip r:embed="rId2" cstate="print"/>
          <a:stretch>
            <a:fillRect/>
          </a:stretch>
        </p:blipFill>
        <p:spPr>
          <a:xfrm>
            <a:off x="-8338" y="1555702"/>
            <a:ext cx="9152338" cy="514989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Changdragupta</a:t>
            </a:r>
            <a:r>
              <a:rPr lang="en-US" b="1" dirty="0" smtClean="0"/>
              <a:t> </a:t>
            </a:r>
            <a:r>
              <a:rPr lang="en-US" b="1" dirty="0" err="1" smtClean="0"/>
              <a:t>Maurya’s</a:t>
            </a:r>
            <a:r>
              <a:rPr lang="en-US" b="1" dirty="0" smtClean="0"/>
              <a:t> </a:t>
            </a:r>
            <a:r>
              <a:rPr lang="en-US" dirty="0" smtClean="0"/>
              <a:t>Conquest</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During 320s BCE, </a:t>
            </a:r>
            <a:r>
              <a:rPr lang="en-US" b="1" dirty="0" smtClean="0"/>
              <a:t>Chandragupta </a:t>
            </a:r>
            <a:r>
              <a:rPr lang="en-US" b="1" dirty="0" err="1" smtClean="0"/>
              <a:t>Maurya</a:t>
            </a:r>
            <a:r>
              <a:rPr lang="en-US" b="1" dirty="0" smtClean="0"/>
              <a:t> </a:t>
            </a:r>
            <a:r>
              <a:rPr lang="en-US" dirty="0" smtClean="0"/>
              <a:t>laid foundation of the </a:t>
            </a:r>
            <a:r>
              <a:rPr lang="en-US" b="1" dirty="0" smtClean="0"/>
              <a:t>first centralized and unified </a:t>
            </a:r>
            <a:r>
              <a:rPr lang="en-US" b="1" dirty="0" err="1" smtClean="0"/>
              <a:t>gov’t</a:t>
            </a:r>
            <a:r>
              <a:rPr lang="en-US" b="1" dirty="0" smtClean="0"/>
              <a:t> to Indian subcontinent</a:t>
            </a:r>
          </a:p>
          <a:p>
            <a:pPr lvl="1"/>
            <a:r>
              <a:rPr lang="en-US" dirty="0" smtClean="0"/>
              <a:t>Seized control of the regions of Magadha, overthrew the ruling dynasty, conquered Greek state in Bactria</a:t>
            </a:r>
          </a:p>
          <a:p>
            <a:pPr lvl="1"/>
            <a:r>
              <a:rPr lang="en-US" dirty="0" smtClean="0"/>
              <a:t>By end of 4</a:t>
            </a:r>
            <a:r>
              <a:rPr lang="en-US" baseline="30000" dirty="0" smtClean="0"/>
              <a:t>th</a:t>
            </a:r>
            <a:r>
              <a:rPr lang="en-US" dirty="0" smtClean="0"/>
              <a:t> century BCE, he had all of northern India from Indus to Ganges</a:t>
            </a:r>
          </a:p>
          <a:p>
            <a:endParaRPr lang="en-US" dirty="0" smtClean="0"/>
          </a:p>
          <a:p>
            <a:r>
              <a:rPr lang="en-US" b="1" dirty="0" err="1" smtClean="0"/>
              <a:t>Mauryan</a:t>
            </a:r>
            <a:r>
              <a:rPr lang="en-US" b="1" dirty="0" smtClean="0"/>
              <a:t> Empire-India’s 1</a:t>
            </a:r>
            <a:r>
              <a:rPr lang="en-US" b="1" baseline="30000" dirty="0" smtClean="0"/>
              <a:t>st</a:t>
            </a:r>
            <a:r>
              <a:rPr lang="en-US" b="1" dirty="0" smtClean="0"/>
              <a:t> centralized empire</a:t>
            </a:r>
          </a:p>
          <a:p>
            <a:endParaRPr lang="en-US" dirty="0" smtClean="0"/>
          </a:p>
          <a:p>
            <a:endParaRPr lang="en-US" dirty="0"/>
          </a:p>
        </p:txBody>
      </p:sp>
      <p:pic>
        <p:nvPicPr>
          <p:cNvPr id="5" name="Content Placeholder 4" descr="gupta-empire.jpg"/>
          <p:cNvPicPr>
            <a:picLocks noGrp="1" noChangeAspect="1"/>
          </p:cNvPicPr>
          <p:nvPr>
            <p:ph sz="quarter" idx="2"/>
          </p:nvPr>
        </p:nvPicPr>
        <p:blipFill>
          <a:blip r:embed="rId2" cstate="print"/>
          <a:stretch>
            <a:fillRect/>
          </a:stretch>
        </p:blipFill>
        <p:spPr>
          <a:xfrm>
            <a:off x="4845050" y="1747905"/>
            <a:ext cx="3886200" cy="425436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Chandragupta’s Government</a:t>
            </a:r>
            <a:endParaRPr lang="en-US" dirty="0"/>
          </a:p>
        </p:txBody>
      </p:sp>
      <p:sp>
        <p:nvSpPr>
          <p:cNvPr id="3" name="Content Placeholder 2"/>
          <p:cNvSpPr>
            <a:spLocks noGrp="1"/>
          </p:cNvSpPr>
          <p:nvPr>
            <p:ph sz="quarter" idx="1"/>
          </p:nvPr>
        </p:nvSpPr>
        <p:spPr>
          <a:xfrm>
            <a:off x="609600" y="1371600"/>
            <a:ext cx="8001000" cy="5105400"/>
          </a:xfrm>
        </p:spPr>
        <p:txBody>
          <a:bodyPr>
            <a:normAutofit lnSpcReduction="10000"/>
          </a:bodyPr>
          <a:lstStyle/>
          <a:p>
            <a:r>
              <a:rPr lang="en-US" dirty="0" smtClean="0"/>
              <a:t>Guided by the </a:t>
            </a:r>
            <a:r>
              <a:rPr lang="en-US" b="1" dirty="0" smtClean="0"/>
              <a:t>political handbook </a:t>
            </a:r>
            <a:r>
              <a:rPr lang="en-US" dirty="0" smtClean="0"/>
              <a:t>called the </a:t>
            </a:r>
            <a:r>
              <a:rPr lang="en-US" b="1" i="1" dirty="0" err="1" smtClean="0"/>
              <a:t>Arthashastra</a:t>
            </a:r>
            <a:r>
              <a:rPr lang="en-US" b="1" i="1" dirty="0" smtClean="0"/>
              <a:t> </a:t>
            </a:r>
          </a:p>
          <a:p>
            <a:pPr lvl="1"/>
            <a:r>
              <a:rPr lang="en-US" dirty="0" smtClean="0"/>
              <a:t>Outlined methods to administer empire, oversee trade and agriculture, collect taxes, maintain order, foreign policy, wage war etc.</a:t>
            </a:r>
          </a:p>
          <a:p>
            <a:pPr lvl="2"/>
            <a:r>
              <a:rPr lang="en-US" dirty="0" smtClean="0"/>
              <a:t>Ex. Foreign Policy- “My enemy’s enemy is my friend.”</a:t>
            </a:r>
          </a:p>
          <a:p>
            <a:pPr lvl="2"/>
            <a:r>
              <a:rPr lang="en-US" dirty="0" smtClean="0"/>
              <a:t>Ex.  Taxes – ¼ the value of harvest </a:t>
            </a:r>
          </a:p>
          <a:p>
            <a:pPr lvl="2"/>
            <a:r>
              <a:rPr lang="en-US" dirty="0" smtClean="0"/>
              <a:t>Ex.  Army- Infantry, cavalry, chariots, elephants</a:t>
            </a:r>
          </a:p>
          <a:p>
            <a:pPr lvl="2"/>
            <a:r>
              <a:rPr lang="en-US" dirty="0" smtClean="0"/>
              <a:t>Ex.  Standard coins for trade</a:t>
            </a:r>
          </a:p>
          <a:p>
            <a:r>
              <a:rPr lang="en-US" dirty="0" smtClean="0"/>
              <a:t>Used spies as informants </a:t>
            </a:r>
          </a:p>
          <a:p>
            <a:r>
              <a:rPr lang="en-US" b="1" dirty="0" smtClean="0"/>
              <a:t>Built bureaucratic administrative system like China</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Asoka </a:t>
            </a:r>
            <a:r>
              <a:rPr lang="en-US" dirty="0" err="1" smtClean="0"/>
              <a:t>Maurya</a:t>
            </a:r>
            <a:r>
              <a:rPr lang="en-US" dirty="0" smtClean="0"/>
              <a:t> 268-232 BCE</a:t>
            </a:r>
            <a:endParaRPr lang="en-US" dirty="0"/>
          </a:p>
        </p:txBody>
      </p:sp>
      <p:sp>
        <p:nvSpPr>
          <p:cNvPr id="3" name="Content Placeholder 2"/>
          <p:cNvSpPr>
            <a:spLocks noGrp="1"/>
          </p:cNvSpPr>
          <p:nvPr>
            <p:ph sz="quarter" idx="1"/>
          </p:nvPr>
        </p:nvSpPr>
        <p:spPr/>
        <p:txBody>
          <a:bodyPr/>
          <a:lstStyle/>
          <a:p>
            <a:r>
              <a:rPr lang="en-US" dirty="0" smtClean="0"/>
              <a:t>Grandson of Chandragupta</a:t>
            </a:r>
          </a:p>
          <a:p>
            <a:r>
              <a:rPr lang="en-US" dirty="0" smtClean="0"/>
              <a:t>His rule is </a:t>
            </a:r>
            <a:r>
              <a:rPr lang="en-US" b="1" dirty="0" smtClean="0"/>
              <a:t>high point of </a:t>
            </a:r>
            <a:r>
              <a:rPr lang="en-US" b="1" dirty="0" err="1" smtClean="0"/>
              <a:t>Mauryan</a:t>
            </a:r>
            <a:r>
              <a:rPr lang="en-US" b="1" dirty="0" smtClean="0"/>
              <a:t> Empire</a:t>
            </a:r>
          </a:p>
          <a:p>
            <a:r>
              <a:rPr lang="en-US" dirty="0" smtClean="0"/>
              <a:t>Conquered southern India-</a:t>
            </a:r>
            <a:r>
              <a:rPr lang="en-US" dirty="0" err="1" smtClean="0"/>
              <a:t>Kalinga</a:t>
            </a:r>
            <a:endParaRPr lang="en-US" dirty="0" smtClean="0"/>
          </a:p>
          <a:p>
            <a:endParaRPr lang="en-US" dirty="0"/>
          </a:p>
        </p:txBody>
      </p:sp>
      <p:pic>
        <p:nvPicPr>
          <p:cNvPr id="4" name="Picture 7" descr="Asoka_map"/>
          <p:cNvPicPr>
            <a:picLocks noChangeAspect="1" noChangeArrowheads="1"/>
          </p:cNvPicPr>
          <p:nvPr/>
        </p:nvPicPr>
        <p:blipFill>
          <a:blip r:embed="rId2" cstate="print"/>
          <a:srcRect/>
          <a:stretch>
            <a:fillRect/>
          </a:stretch>
        </p:blipFill>
        <p:spPr>
          <a:xfrm>
            <a:off x="4572000" y="3124200"/>
            <a:ext cx="4038600" cy="34226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343400" cy="990600"/>
          </a:xfrm>
        </p:spPr>
        <p:txBody>
          <a:bodyPr>
            <a:noAutofit/>
          </a:bodyPr>
          <a:lstStyle/>
          <a:p>
            <a:pPr algn="ctr"/>
            <a:r>
              <a:rPr lang="en-US" sz="3200" b="1" dirty="0" smtClean="0"/>
              <a:t>Asoka’s Conquest Promoted Change</a:t>
            </a:r>
            <a:endParaRPr lang="en-US" sz="3200" b="1" dirty="0"/>
          </a:p>
        </p:txBody>
      </p:sp>
      <p:sp>
        <p:nvSpPr>
          <p:cNvPr id="3" name="Content Placeholder 2"/>
          <p:cNvSpPr>
            <a:spLocks noGrp="1"/>
          </p:cNvSpPr>
          <p:nvPr>
            <p:ph sz="quarter" idx="1"/>
          </p:nvPr>
        </p:nvSpPr>
        <p:spPr/>
        <p:txBody>
          <a:bodyPr>
            <a:normAutofit fontScale="92500" lnSpcReduction="20000"/>
          </a:bodyPr>
          <a:lstStyle/>
          <a:p>
            <a:pPr>
              <a:lnSpc>
                <a:spcPct val="90000"/>
              </a:lnSpc>
            </a:pPr>
            <a:r>
              <a:rPr lang="en-US" sz="2200" b="1" dirty="0" smtClean="0">
                <a:latin typeface="Times New Roman" pitchFamily="18" charset="0"/>
                <a:cs typeface="Times New Roman" pitchFamily="18" charset="0"/>
              </a:rPr>
              <a:t>In his conquest of </a:t>
            </a:r>
            <a:r>
              <a:rPr lang="en-US" sz="2200" b="1" dirty="0" err="1" smtClean="0">
                <a:latin typeface="Times New Roman" pitchFamily="18" charset="0"/>
                <a:cs typeface="Times New Roman" pitchFamily="18" charset="0"/>
              </a:rPr>
              <a:t>Kalinga</a:t>
            </a:r>
            <a:r>
              <a:rPr lang="en-US" sz="2200" b="1" dirty="0" smtClean="0">
                <a:latin typeface="Times New Roman" pitchFamily="18" charset="0"/>
                <a:cs typeface="Times New Roman" pitchFamily="18" charset="0"/>
              </a:rPr>
              <a:t>, 1,000s killed, wounded, or deported</a:t>
            </a:r>
          </a:p>
          <a:p>
            <a:pPr lvl="1">
              <a:lnSpc>
                <a:spcPct val="90000"/>
              </a:lnSpc>
            </a:pPr>
            <a:r>
              <a:rPr lang="en-US" sz="2200" dirty="0" smtClean="0">
                <a:latin typeface="Times New Roman" pitchFamily="18" charset="0"/>
                <a:cs typeface="Times New Roman" pitchFamily="18" charset="0"/>
              </a:rPr>
              <a:t>Overwhelmed by brutality, </a:t>
            </a:r>
            <a:r>
              <a:rPr lang="en-US" sz="2200" b="1" dirty="0" smtClean="0">
                <a:latin typeface="Times New Roman" pitchFamily="18" charset="0"/>
                <a:cs typeface="Times New Roman" pitchFamily="18" charset="0"/>
              </a:rPr>
              <a:t>he converted to Buddhism</a:t>
            </a:r>
          </a:p>
          <a:p>
            <a:pPr>
              <a:lnSpc>
                <a:spcPct val="90000"/>
              </a:lnSpc>
            </a:pPr>
            <a:r>
              <a:rPr lang="en-US" sz="2200" b="1" dirty="0" smtClean="0">
                <a:latin typeface="Times New Roman" pitchFamily="18" charset="0"/>
                <a:cs typeface="Times New Roman" pitchFamily="18" charset="0"/>
              </a:rPr>
              <a:t>Preached nonviolence, morality, moderation, and religious tolerance in </a:t>
            </a:r>
            <a:r>
              <a:rPr lang="en-US" sz="2200" b="1" dirty="0" err="1" smtClean="0">
                <a:latin typeface="Times New Roman" pitchFamily="18" charset="0"/>
                <a:cs typeface="Times New Roman" pitchFamily="18" charset="0"/>
              </a:rPr>
              <a:t>govt</a:t>
            </a:r>
            <a:r>
              <a:rPr lang="en-US" sz="2200" b="1" dirty="0" smtClean="0">
                <a:latin typeface="Times New Roman" pitchFamily="18" charset="0"/>
                <a:cs typeface="Times New Roman" pitchFamily="18" charset="0"/>
              </a:rPr>
              <a:t> &amp; life</a:t>
            </a:r>
          </a:p>
          <a:p>
            <a:pPr>
              <a:lnSpc>
                <a:spcPct val="90000"/>
              </a:lnSpc>
            </a:pPr>
            <a:r>
              <a:rPr lang="en-US" sz="2200" dirty="0" smtClean="0">
                <a:latin typeface="Times New Roman" pitchFamily="18" charset="0"/>
                <a:cs typeface="Times New Roman" pitchFamily="18" charset="0"/>
              </a:rPr>
              <a:t>Ruled by Buddha’s teachings “peace to all beings”</a:t>
            </a:r>
          </a:p>
          <a:p>
            <a:pPr lvl="1">
              <a:lnSpc>
                <a:spcPct val="90000"/>
              </a:lnSpc>
            </a:pPr>
            <a:r>
              <a:rPr lang="en-US" sz="1900" dirty="0" smtClean="0">
                <a:latin typeface="Times New Roman" pitchFamily="18" charset="0"/>
                <a:cs typeface="Times New Roman" pitchFamily="18" charset="0"/>
              </a:rPr>
              <a:t>Despite this…</a:t>
            </a:r>
          </a:p>
          <a:p>
            <a:pPr lvl="1">
              <a:lnSpc>
                <a:spcPct val="90000"/>
              </a:lnSpc>
            </a:pPr>
            <a:r>
              <a:rPr lang="en-US" sz="1900" dirty="0" smtClean="0">
                <a:latin typeface="Times New Roman" pitchFamily="18" charset="0"/>
                <a:cs typeface="Times New Roman" pitchFamily="18" charset="0"/>
              </a:rPr>
              <a:t>“the king, remorseful as he is, has the strength to punish the wrongdoers who do not repent” </a:t>
            </a:r>
          </a:p>
          <a:p>
            <a:pPr>
              <a:lnSpc>
                <a:spcPct val="90000"/>
              </a:lnSpc>
            </a:pPr>
            <a:r>
              <a:rPr lang="en-US" sz="2200" b="1" dirty="0" smtClean="0">
                <a:latin typeface="Times New Roman" pitchFamily="18" charset="0"/>
                <a:cs typeface="Times New Roman" pitchFamily="18" charset="0"/>
              </a:rPr>
              <a:t>Built extensive roads throughout to make travel and </a:t>
            </a:r>
            <a:r>
              <a:rPr lang="en-US" sz="1700" b="1" dirty="0" smtClean="0">
                <a:latin typeface="Times New Roman" pitchFamily="18" charset="0"/>
                <a:cs typeface="Times New Roman" pitchFamily="18" charset="0"/>
              </a:rPr>
              <a:t>communication easier</a:t>
            </a:r>
          </a:p>
          <a:p>
            <a:pPr lvl="1">
              <a:lnSpc>
                <a:spcPct val="90000"/>
              </a:lnSpc>
            </a:pPr>
            <a:r>
              <a:rPr lang="en-US" sz="1400" dirty="0" smtClean="0">
                <a:latin typeface="Times New Roman" pitchFamily="18" charset="0"/>
                <a:cs typeface="Times New Roman" pitchFamily="18" charset="0"/>
              </a:rPr>
              <a:t>Equipped w/ trees, wells, and inns</a:t>
            </a:r>
          </a:p>
          <a:p>
            <a:pPr>
              <a:lnSpc>
                <a:spcPct val="90000"/>
              </a:lnSpc>
            </a:pPr>
            <a:endParaRPr lang="en-US" dirty="0"/>
          </a:p>
        </p:txBody>
      </p:sp>
      <p:pic>
        <p:nvPicPr>
          <p:cNvPr id="5" name="Picture 4" descr="asoka.jpg"/>
          <p:cNvPicPr>
            <a:picLocks noChangeAspect="1"/>
          </p:cNvPicPr>
          <p:nvPr/>
        </p:nvPicPr>
        <p:blipFill>
          <a:blip r:embed="rId2" cstate="print"/>
          <a:stretch>
            <a:fillRect/>
          </a:stretch>
        </p:blipFill>
        <p:spPr>
          <a:xfrm>
            <a:off x="5320615" y="0"/>
            <a:ext cx="3823385" cy="5814970"/>
          </a:xfrm>
          <a:prstGeom prst="rect">
            <a:avLst/>
          </a:prstGeom>
        </p:spPr>
      </p:pic>
      <p:sp>
        <p:nvSpPr>
          <p:cNvPr id="6" name="TextBox 5"/>
          <p:cNvSpPr txBox="1"/>
          <p:nvPr/>
        </p:nvSpPr>
        <p:spPr>
          <a:xfrm>
            <a:off x="5029200" y="5791200"/>
            <a:ext cx="4114800" cy="1015663"/>
          </a:xfrm>
          <a:prstGeom prst="rect">
            <a:avLst/>
          </a:prstGeom>
          <a:noFill/>
        </p:spPr>
        <p:txBody>
          <a:bodyPr wrap="square" rtlCol="0">
            <a:spAutoFit/>
          </a:bodyPr>
          <a:lstStyle/>
          <a:p>
            <a:r>
              <a:rPr lang="en-US" sz="1200" dirty="0" smtClean="0"/>
              <a:t>As a symbol of his rule, Asoka had this sculpture of four lions mounted atop a column about 20 meters (66 feet) tall. The lion capital is the official symbol of the modern Republic of India. Why might this sculpture more than two thousand years old be an attractive symbol for modern India? </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Asoka’s Edicts on Stone Pillars</a:t>
            </a:r>
            <a:endParaRPr lang="en-US" sz="3600" dirty="0"/>
          </a:p>
        </p:txBody>
      </p:sp>
      <p:sp>
        <p:nvSpPr>
          <p:cNvPr id="3" name="Content Placeholder 2"/>
          <p:cNvSpPr>
            <a:spLocks noGrp="1"/>
          </p:cNvSpPr>
          <p:nvPr>
            <p:ph sz="quarter" idx="1"/>
          </p:nvPr>
        </p:nvSpPr>
        <p:spPr>
          <a:xfrm>
            <a:off x="304800" y="1589567"/>
            <a:ext cx="4191000" cy="4572000"/>
          </a:xfrm>
        </p:spPr>
        <p:txBody>
          <a:bodyPr>
            <a:normAutofit/>
          </a:bodyPr>
          <a:lstStyle/>
          <a:p>
            <a:r>
              <a:rPr lang="en-US" dirty="0" smtClean="0"/>
              <a:t>Publicized his policies on great rocks and polished pillars throughout empire</a:t>
            </a:r>
          </a:p>
          <a:p>
            <a:endParaRPr lang="en-US" dirty="0" smtClean="0"/>
          </a:p>
          <a:p>
            <a:endParaRPr lang="en-US" dirty="0" smtClean="0"/>
          </a:p>
          <a:p>
            <a:r>
              <a:rPr lang="en-US" b="1" dirty="0" smtClean="0"/>
              <a:t>Surviving inscriptions are the earliest  decipherable Indian writing</a:t>
            </a:r>
          </a:p>
          <a:p>
            <a:endParaRPr lang="en-US" dirty="0"/>
          </a:p>
        </p:txBody>
      </p:sp>
      <p:pic>
        <p:nvPicPr>
          <p:cNvPr id="4" name="Picture 3" descr="ashokan pillar.jpg"/>
          <p:cNvPicPr>
            <a:picLocks noChangeAspect="1"/>
          </p:cNvPicPr>
          <p:nvPr/>
        </p:nvPicPr>
        <p:blipFill>
          <a:blip r:embed="rId2" cstate="print"/>
          <a:stretch>
            <a:fillRect/>
          </a:stretch>
        </p:blipFill>
        <p:spPr>
          <a:xfrm>
            <a:off x="3886200" y="4800600"/>
            <a:ext cx="1503452" cy="2007108"/>
          </a:xfrm>
          <a:prstGeom prst="rect">
            <a:avLst/>
          </a:prstGeom>
        </p:spPr>
      </p:pic>
      <p:pic>
        <p:nvPicPr>
          <p:cNvPr id="6" name="Picture 5" descr="Asoka pillar.jpg"/>
          <p:cNvPicPr>
            <a:picLocks noChangeAspect="1"/>
          </p:cNvPicPr>
          <p:nvPr/>
        </p:nvPicPr>
        <p:blipFill>
          <a:blip r:embed="rId3" cstate="print"/>
          <a:stretch>
            <a:fillRect/>
          </a:stretch>
        </p:blipFill>
        <p:spPr>
          <a:xfrm>
            <a:off x="6946200" y="0"/>
            <a:ext cx="2197800" cy="6858000"/>
          </a:xfrm>
          <a:prstGeom prst="rect">
            <a:avLst/>
          </a:prstGeom>
        </p:spPr>
      </p:pic>
      <p:sp>
        <p:nvSpPr>
          <p:cNvPr id="7" name="TextBox 6"/>
          <p:cNvSpPr txBox="1"/>
          <p:nvPr/>
        </p:nvSpPr>
        <p:spPr>
          <a:xfrm>
            <a:off x="4800600" y="1676400"/>
            <a:ext cx="2057400" cy="3693319"/>
          </a:xfrm>
          <a:prstGeom prst="rect">
            <a:avLst/>
          </a:prstGeom>
          <a:noFill/>
        </p:spPr>
        <p:txBody>
          <a:bodyPr wrap="square" rtlCol="0">
            <a:spAutoFit/>
          </a:bodyPr>
          <a:lstStyle/>
          <a:p>
            <a:r>
              <a:rPr lang="en-US" dirty="0" smtClean="0"/>
              <a:t>King Asoka erected many stone pillars such as this handsome column, which stands 10 meters (32 feet) tall, to promote Buddhist teachings, direct travelers to holy sites, or commemorate significant events of the Buddha's life.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1300" dirty="0" smtClean="0"/>
              <a:t>The famous Buddhist </a:t>
            </a:r>
            <a:r>
              <a:rPr lang="en-US" sz="1300" dirty="0" err="1" smtClean="0"/>
              <a:t>stupa</a:t>
            </a:r>
            <a:r>
              <a:rPr lang="en-US" sz="1300" dirty="0" smtClean="0"/>
              <a:t> at </a:t>
            </a:r>
            <a:r>
              <a:rPr lang="en-US" sz="1300" dirty="0" err="1" smtClean="0"/>
              <a:t>Sanchi</a:t>
            </a:r>
            <a:r>
              <a:rPr lang="en-US" sz="1300" dirty="0" smtClean="0"/>
              <a:t>, originally built by Asoka and enlarged in later times, is a domed shrine—representing the dome of heaven over the earth—intended to contain sacred relics of the Buddha. The shrine is flanked by four entry gateways carved with intricate scenes from the Buddha's life; the pillars of the southern gateway, pictured here, are each crowned with four lions, a Buddhist symbol associated with strength and power. </a:t>
            </a:r>
            <a:endParaRPr lang="en-US" sz="1300" dirty="0"/>
          </a:p>
        </p:txBody>
      </p:sp>
      <p:pic>
        <p:nvPicPr>
          <p:cNvPr id="6" name="Picture 5" descr="Asoka buddhist shrine.jpg"/>
          <p:cNvPicPr>
            <a:picLocks noChangeAspect="1"/>
          </p:cNvPicPr>
          <p:nvPr/>
        </p:nvPicPr>
        <p:blipFill>
          <a:blip r:embed="rId2" cstate="print"/>
          <a:stretch>
            <a:fillRect/>
          </a:stretch>
        </p:blipFill>
        <p:spPr>
          <a:xfrm>
            <a:off x="457200" y="1524001"/>
            <a:ext cx="8253533" cy="5334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2"/>
          </p:nvPr>
        </p:nvSpPr>
        <p:spPr>
          <a:xfrm>
            <a:off x="0" y="1752600"/>
            <a:ext cx="2209800" cy="4343400"/>
          </a:xfrm>
        </p:spPr>
        <p:txBody>
          <a:bodyPr>
            <a:normAutofit/>
          </a:bodyPr>
          <a:lstStyle/>
          <a:p>
            <a:r>
              <a:rPr lang="en-US" dirty="0" smtClean="0"/>
              <a:t>Archaeological excavations have unearthed parts of the defensive palisade, constructed of timbers almost 5 meters (16 feet) tall, that surrounded </a:t>
            </a:r>
            <a:r>
              <a:rPr lang="en-US" dirty="0" err="1" smtClean="0"/>
              <a:t>Pataliputra</a:t>
            </a:r>
            <a:r>
              <a:rPr lang="en-US" dirty="0" smtClean="0"/>
              <a:t> during </a:t>
            </a:r>
            <a:r>
              <a:rPr lang="en-US" dirty="0" err="1" smtClean="0"/>
              <a:t>Mauryan</a:t>
            </a:r>
            <a:r>
              <a:rPr lang="en-US" dirty="0" smtClean="0"/>
              <a:t> times. </a:t>
            </a:r>
            <a:endParaRPr lang="en-US" dirty="0"/>
          </a:p>
        </p:txBody>
      </p:sp>
      <p:pic>
        <p:nvPicPr>
          <p:cNvPr id="6" name="Picture 5" descr="pataliputra.jpg"/>
          <p:cNvPicPr>
            <a:picLocks noChangeAspect="1"/>
          </p:cNvPicPr>
          <p:nvPr/>
        </p:nvPicPr>
        <p:blipFill>
          <a:blip r:embed="rId2" cstate="print"/>
          <a:stretch>
            <a:fillRect/>
          </a:stretch>
        </p:blipFill>
        <p:spPr>
          <a:xfrm>
            <a:off x="2268975" y="152400"/>
            <a:ext cx="6875025" cy="6372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of </a:t>
            </a:r>
            <a:r>
              <a:rPr lang="en-US" dirty="0" err="1" smtClean="0"/>
              <a:t>Mauryan</a:t>
            </a:r>
            <a:r>
              <a:rPr lang="en-US" dirty="0" smtClean="0"/>
              <a:t> Empire</a:t>
            </a:r>
            <a:endParaRPr lang="en-US" dirty="0"/>
          </a:p>
        </p:txBody>
      </p:sp>
      <p:sp>
        <p:nvSpPr>
          <p:cNvPr id="5" name="Content Placeholder 4"/>
          <p:cNvSpPr>
            <a:spLocks noGrp="1"/>
          </p:cNvSpPr>
          <p:nvPr>
            <p:ph sz="quarter" idx="1"/>
          </p:nvPr>
        </p:nvSpPr>
        <p:spPr/>
        <p:txBody>
          <a:bodyPr>
            <a:normAutofit lnSpcReduction="10000"/>
          </a:bodyPr>
          <a:lstStyle/>
          <a:p>
            <a:r>
              <a:rPr lang="en-US" dirty="0" smtClean="0">
                <a:latin typeface="Times New Roman" pitchFamily="18" charset="0"/>
                <a:cs typeface="Times New Roman" pitchFamily="18" charset="0"/>
              </a:rPr>
              <a:t>Economic crisis follows death of Asoka</a:t>
            </a:r>
          </a:p>
          <a:p>
            <a:r>
              <a:rPr lang="en-US" dirty="0" smtClean="0">
                <a:latin typeface="Times New Roman" pitchFamily="18" charset="0"/>
                <a:cs typeface="Times New Roman" pitchFamily="18" charset="0"/>
              </a:rPr>
              <a:t>High costs of bureaucracy, military not supported by tax revenue</a:t>
            </a:r>
          </a:p>
          <a:p>
            <a:r>
              <a:rPr lang="en-US" dirty="0" smtClean="0">
                <a:latin typeface="Times New Roman" pitchFamily="18" charset="0"/>
                <a:cs typeface="Times New Roman" pitchFamily="18" charset="0"/>
              </a:rPr>
              <a:t>Frequent devaluations of currency to pay salaries</a:t>
            </a:r>
          </a:p>
          <a:p>
            <a:r>
              <a:rPr lang="en-US" b="1" dirty="0" smtClean="0">
                <a:latin typeface="Times New Roman" pitchFamily="18" charset="0"/>
                <a:cs typeface="Times New Roman" pitchFamily="18" charset="0"/>
              </a:rPr>
              <a:t>Regions begin to abandon </a:t>
            </a:r>
            <a:r>
              <a:rPr lang="en-US" b="1" dirty="0" err="1" smtClean="0">
                <a:latin typeface="Times New Roman" pitchFamily="18" charset="0"/>
                <a:cs typeface="Times New Roman" pitchFamily="18" charset="0"/>
              </a:rPr>
              <a:t>Mauryan</a:t>
            </a:r>
            <a:r>
              <a:rPr lang="en-US" b="1" dirty="0" smtClean="0">
                <a:latin typeface="Times New Roman" pitchFamily="18" charset="0"/>
                <a:cs typeface="Times New Roman" pitchFamily="18" charset="0"/>
              </a:rPr>
              <a:t> Empire</a:t>
            </a:r>
          </a:p>
          <a:p>
            <a:pPr lvl="1"/>
            <a:r>
              <a:rPr lang="en-US" sz="2800" b="1" dirty="0" smtClean="0">
                <a:latin typeface="Times New Roman" pitchFamily="18" charset="0"/>
                <a:cs typeface="Times New Roman" pitchFamily="18" charset="0"/>
              </a:rPr>
              <a:t>Disappears by 185 BCE</a:t>
            </a:r>
          </a:p>
          <a:p>
            <a:pPr lvl="1"/>
            <a:endParaRPr lang="en-US" sz="2800" dirty="0" smtClean="0">
              <a:latin typeface="Times New Roman" pitchFamily="18" charset="0"/>
              <a:cs typeface="Times New Roman" pitchFamily="18" charset="0"/>
            </a:endParaRPr>
          </a:p>
          <a:p>
            <a:pPr lvl="1"/>
            <a:r>
              <a:rPr lang="en-US" sz="2800" b="1" dirty="0" smtClean="0">
                <a:latin typeface="Times New Roman" pitchFamily="18" charset="0"/>
                <a:cs typeface="Times New Roman" pitchFamily="18" charset="0"/>
              </a:rPr>
              <a:t>500 years pass before another indigenous state has control over northern India</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and Manufacturing</a:t>
            </a:r>
            <a:endParaRPr lang="en-US" dirty="0"/>
          </a:p>
        </p:txBody>
      </p:sp>
      <p:sp>
        <p:nvSpPr>
          <p:cNvPr id="3" name="Content Placeholder 2"/>
          <p:cNvSpPr>
            <a:spLocks noGrp="1"/>
          </p:cNvSpPr>
          <p:nvPr>
            <p:ph sz="quarter" idx="1"/>
          </p:nvPr>
        </p:nvSpPr>
        <p:spPr>
          <a:xfrm>
            <a:off x="609600" y="1676400"/>
            <a:ext cx="4648200" cy="4572000"/>
          </a:xfrm>
        </p:spPr>
        <p:txBody>
          <a:bodyPr>
            <a:normAutofit fontScale="77500" lnSpcReduction="20000"/>
          </a:bodyPr>
          <a:lstStyle/>
          <a:p>
            <a:r>
              <a:rPr lang="en-US" dirty="0" smtClean="0"/>
              <a:t>Flourishing towns helped trade develop</a:t>
            </a:r>
          </a:p>
          <a:p>
            <a:r>
              <a:rPr lang="en-US" dirty="0" smtClean="0"/>
              <a:t>Guild of merchants and artisans became politically powerful in absence of strong central </a:t>
            </a:r>
            <a:r>
              <a:rPr lang="en-US" dirty="0" err="1" smtClean="0"/>
              <a:t>gov’t</a:t>
            </a:r>
            <a:endParaRPr lang="en-US" dirty="0" smtClean="0"/>
          </a:p>
          <a:p>
            <a:r>
              <a:rPr lang="en-US" dirty="0" smtClean="0"/>
              <a:t>Overland trade routes with </a:t>
            </a:r>
            <a:r>
              <a:rPr lang="en-US" b="1" dirty="0" smtClean="0"/>
              <a:t>exports of cotton, black pepper, pearls, gems</a:t>
            </a:r>
          </a:p>
          <a:p>
            <a:pPr lvl="1"/>
            <a:r>
              <a:rPr lang="en-US" b="1" dirty="0" smtClean="0"/>
              <a:t>Lots of goods go to Mediterranean markets-Rome</a:t>
            </a:r>
          </a:p>
          <a:p>
            <a:pPr lvl="1"/>
            <a:r>
              <a:rPr lang="en-US" b="1" dirty="0" smtClean="0"/>
              <a:t>Spread Hinduism and Buddhism spread to SE Asia through the trade</a:t>
            </a:r>
          </a:p>
          <a:p>
            <a:r>
              <a:rPr lang="en-US" b="1" dirty="0" smtClean="0"/>
              <a:t>Indian Ocean trade</a:t>
            </a:r>
          </a:p>
          <a:p>
            <a:pPr lvl="1"/>
            <a:r>
              <a:rPr lang="en-US" b="1" dirty="0" smtClean="0"/>
              <a:t>Mariners use the monsoon seasons </a:t>
            </a:r>
          </a:p>
          <a:p>
            <a:pPr lvl="1">
              <a:buNone/>
            </a:pPr>
            <a:endParaRPr lang="en-US" dirty="0" smtClean="0"/>
          </a:p>
        </p:txBody>
      </p:sp>
      <p:pic>
        <p:nvPicPr>
          <p:cNvPr id="5" name="Content Placeholder 4" descr="roman-coin.gif"/>
          <p:cNvPicPr>
            <a:picLocks noGrp="1" noChangeAspect="1"/>
          </p:cNvPicPr>
          <p:nvPr>
            <p:ph sz="quarter" idx="2"/>
          </p:nvPr>
        </p:nvPicPr>
        <p:blipFill>
          <a:blip r:embed="rId2" cstate="print"/>
          <a:stretch>
            <a:fillRect/>
          </a:stretch>
        </p:blipFill>
        <p:spPr>
          <a:xfrm>
            <a:off x="5359400" y="2446338"/>
            <a:ext cx="2857500" cy="28575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Siddhartha’s Search for Enlightenment</a:t>
            </a:r>
            <a:endParaRPr lang="en-US" dirty="0"/>
          </a:p>
        </p:txBody>
      </p:sp>
      <p:sp>
        <p:nvSpPr>
          <p:cNvPr id="3" name="Content Placeholder 2"/>
          <p:cNvSpPr>
            <a:spLocks noGrp="1"/>
          </p:cNvSpPr>
          <p:nvPr>
            <p:ph sz="quarter" idx="1"/>
          </p:nvPr>
        </p:nvSpPr>
        <p:spPr/>
        <p:txBody>
          <a:bodyPr>
            <a:normAutofit/>
          </a:bodyPr>
          <a:lstStyle/>
          <a:p>
            <a:r>
              <a:rPr lang="en-US" b="1" dirty="0" smtClean="0">
                <a:latin typeface="Times New Roman" pitchFamily="18" charset="0"/>
                <a:cs typeface="Times New Roman" pitchFamily="18" charset="0"/>
              </a:rPr>
              <a:t>Practiced intense meditation, extreme asceticism</a:t>
            </a:r>
          </a:p>
          <a:p>
            <a:r>
              <a:rPr lang="en-US" b="1" dirty="0" smtClean="0">
                <a:latin typeface="Times New Roman" pitchFamily="18" charset="0"/>
                <a:cs typeface="Times New Roman" pitchFamily="18" charset="0"/>
              </a:rPr>
              <a:t>49 days of meditation under fig tree to finally achieve enlightenment</a:t>
            </a:r>
          </a:p>
          <a:p>
            <a:r>
              <a:rPr lang="en-US" dirty="0" smtClean="0">
                <a:latin typeface="Times New Roman" pitchFamily="18" charset="0"/>
                <a:cs typeface="Times New Roman" pitchFamily="18" charset="0"/>
              </a:rPr>
              <a:t>Attained title Buddha: “the enlightened one”</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495800" y="2133600"/>
            <a:ext cx="4286250" cy="3590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Gupta Empire</a:t>
            </a:r>
            <a:endParaRPr lang="en-US" dirty="0"/>
          </a:p>
        </p:txBody>
      </p:sp>
      <p:sp>
        <p:nvSpPr>
          <p:cNvPr id="3" name="Content Placeholder 2"/>
          <p:cNvSpPr>
            <a:spLocks noGrp="1"/>
          </p:cNvSpPr>
          <p:nvPr>
            <p:ph sz="quarter" idx="1"/>
          </p:nvPr>
        </p:nvSpPr>
        <p:spPr>
          <a:xfrm>
            <a:off x="228600" y="1589567"/>
            <a:ext cx="5105400" cy="4572000"/>
          </a:xfrm>
        </p:spPr>
        <p:txBody>
          <a:bodyPr>
            <a:normAutofit fontScale="55000" lnSpcReduction="20000"/>
          </a:bodyPr>
          <a:lstStyle/>
          <a:p>
            <a:r>
              <a:rPr lang="en-US" sz="3100" dirty="0" smtClean="0"/>
              <a:t>Modeled after </a:t>
            </a:r>
            <a:r>
              <a:rPr lang="en-US" sz="3100" dirty="0" err="1" smtClean="0"/>
              <a:t>Mauryan</a:t>
            </a:r>
            <a:r>
              <a:rPr lang="en-US" sz="3100" dirty="0" smtClean="0"/>
              <a:t> but smaller</a:t>
            </a:r>
          </a:p>
          <a:p>
            <a:pPr lvl="1"/>
            <a:r>
              <a:rPr lang="en-US" sz="2800" dirty="0" smtClean="0"/>
              <a:t>Founder called himself Chandra Gupta (320-335)</a:t>
            </a:r>
          </a:p>
          <a:p>
            <a:r>
              <a:rPr lang="en-US" sz="3100" dirty="0" smtClean="0">
                <a:cs typeface="Times New Roman" pitchFamily="18" charset="0"/>
              </a:rPr>
              <a:t>Strategic advantage being located on important trade routes </a:t>
            </a:r>
          </a:p>
          <a:p>
            <a:r>
              <a:rPr lang="en-US" sz="3100" b="1" dirty="0" smtClean="0">
                <a:cs typeface="Times New Roman" pitchFamily="18" charset="0"/>
              </a:rPr>
              <a:t>Highly decentralized leadership </a:t>
            </a:r>
            <a:r>
              <a:rPr lang="en-US" sz="3100" dirty="0" smtClean="0">
                <a:cs typeface="Times New Roman" pitchFamily="18" charset="0"/>
              </a:rPr>
              <a:t>(smaller, less pervasive)</a:t>
            </a:r>
          </a:p>
          <a:p>
            <a:pPr lvl="1"/>
            <a:r>
              <a:rPr lang="en-US" sz="3100" dirty="0" smtClean="0">
                <a:cs typeface="Times New Roman" pitchFamily="18" charset="0"/>
              </a:rPr>
              <a:t>Standing army to keep control</a:t>
            </a:r>
          </a:p>
          <a:p>
            <a:pPr lvl="1"/>
            <a:r>
              <a:rPr lang="en-US" sz="3100" dirty="0" smtClean="0">
                <a:cs typeface="Times New Roman" pitchFamily="18" charset="0"/>
              </a:rPr>
              <a:t>Governors control outlying areas</a:t>
            </a:r>
          </a:p>
          <a:p>
            <a:pPr lvl="1"/>
            <a:r>
              <a:rPr lang="en-US" sz="3100" dirty="0" smtClean="0">
                <a:cs typeface="Times New Roman" pitchFamily="18" charset="0"/>
              </a:rPr>
              <a:t>Distant kingdoms sent tribute</a:t>
            </a:r>
          </a:p>
          <a:p>
            <a:pPr lvl="1"/>
            <a:r>
              <a:rPr lang="en-US" sz="3100" dirty="0" smtClean="0">
                <a:cs typeface="Times New Roman" pitchFamily="18" charset="0"/>
              </a:rPr>
              <a:t>Good example of a “</a:t>
            </a:r>
            <a:r>
              <a:rPr lang="en-US" sz="3100" b="1" dirty="0" smtClean="0">
                <a:cs typeface="Times New Roman" pitchFamily="18" charset="0"/>
              </a:rPr>
              <a:t>theater state”</a:t>
            </a:r>
          </a:p>
          <a:p>
            <a:pPr lvl="2"/>
            <a:r>
              <a:rPr lang="en-US" sz="2800" dirty="0" smtClean="0">
                <a:cs typeface="Times New Roman" pitchFamily="18" charset="0"/>
              </a:rPr>
              <a:t>Used to “persuade” outlying areas to follow its lead</a:t>
            </a:r>
          </a:p>
          <a:p>
            <a:pPr lvl="2"/>
            <a:r>
              <a:rPr lang="en-US" sz="2800" b="1" dirty="0" smtClean="0">
                <a:cs typeface="Times New Roman" pitchFamily="18" charset="0"/>
              </a:rPr>
              <a:t>Solemn rituals, dramatic ceremonies, and exciting cultural events used as reason </a:t>
            </a:r>
          </a:p>
          <a:p>
            <a:pPr lvl="2"/>
            <a:r>
              <a:rPr lang="en-US" sz="2800" b="1" dirty="0" smtClean="0">
                <a:cs typeface="Times New Roman" pitchFamily="18" charset="0"/>
              </a:rPr>
              <a:t>Collected luxury goods and give them out as gifts to subordinate princes</a:t>
            </a:r>
          </a:p>
          <a:p>
            <a:pPr lvl="2"/>
            <a:endParaRPr lang="en-US" sz="2800" b="1" dirty="0" smtClean="0">
              <a:cs typeface="Times New Roman" pitchFamily="18" charset="0"/>
            </a:endParaRPr>
          </a:p>
          <a:p>
            <a:endParaRPr lang="en-US" dirty="0"/>
          </a:p>
        </p:txBody>
      </p:sp>
      <p:pic>
        <p:nvPicPr>
          <p:cNvPr id="4" name="Picture 3" descr="gupta2.jpg"/>
          <p:cNvPicPr>
            <a:picLocks noChangeAspect="1"/>
          </p:cNvPicPr>
          <p:nvPr/>
        </p:nvPicPr>
        <p:blipFill>
          <a:blip r:embed="rId2" cstate="print"/>
          <a:stretch>
            <a:fillRect/>
          </a:stretch>
        </p:blipFill>
        <p:spPr>
          <a:xfrm>
            <a:off x="5638800" y="1676399"/>
            <a:ext cx="2971800" cy="452693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rmAutofit fontScale="85000" lnSpcReduction="10000"/>
          </a:bodyPr>
          <a:lstStyle/>
          <a:p>
            <a:r>
              <a:rPr lang="en-US" dirty="0" smtClean="0"/>
              <a:t>Jewel-bedecked flying goddesses drop flowers on the earth from their perch in the heavens. Their gems and personal adornments reflect the tastes of upper-class women during the Gupta dynasty. This painting on a rock wall, produced about the sixth century </a:t>
            </a:r>
            <a:r>
              <a:rPr lang="en-US" cap="small" dirty="0" err="1" smtClean="0"/>
              <a:t>c.e</a:t>
            </a:r>
            <a:r>
              <a:rPr lang="en-US" cap="small" dirty="0" smtClean="0"/>
              <a:t>.</a:t>
            </a:r>
            <a:r>
              <a:rPr lang="en-US" dirty="0" smtClean="0"/>
              <a:t>, survives in modern Sri Lanka. </a:t>
            </a:r>
            <a:endParaRPr lang="en-US" dirty="0"/>
          </a:p>
        </p:txBody>
      </p:sp>
      <p:sp>
        <p:nvSpPr>
          <p:cNvPr id="5" name="Title 4"/>
          <p:cNvSpPr>
            <a:spLocks noGrp="1"/>
          </p:cNvSpPr>
          <p:nvPr>
            <p:ph type="title"/>
          </p:nvPr>
        </p:nvSpPr>
        <p:spPr/>
        <p:txBody>
          <a:bodyPr/>
          <a:lstStyle/>
          <a:p>
            <a:endParaRPr lang="en-US"/>
          </a:p>
        </p:txBody>
      </p:sp>
      <p:pic>
        <p:nvPicPr>
          <p:cNvPr id="8" name="Picture Placeholder 7" descr="Gupta women.jpg"/>
          <p:cNvPicPr>
            <a:picLocks noGrp="1" noChangeAspect="1"/>
          </p:cNvPicPr>
          <p:nvPr>
            <p:ph type="pic" idx="1"/>
          </p:nvPr>
        </p:nvPicPr>
        <p:blipFill>
          <a:blip r:embed="rId2" cstate="print"/>
          <a:srcRect t="13830" b="13830"/>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Text Placeholder 6"/>
          <p:cNvSpPr>
            <a:spLocks noGrp="1"/>
          </p:cNvSpPr>
          <p:nvPr>
            <p:ph type="body" idx="2"/>
          </p:nvPr>
        </p:nvSpPr>
        <p:spPr>
          <a:xfrm>
            <a:off x="609600" y="1752600"/>
            <a:ext cx="2209800" cy="4343400"/>
          </a:xfrm>
        </p:spPr>
        <p:txBody>
          <a:bodyPr/>
          <a:lstStyle/>
          <a:p>
            <a:r>
              <a:rPr lang="en-US" dirty="0" smtClean="0"/>
              <a:t>A painting produced in the sixth century </a:t>
            </a:r>
            <a:r>
              <a:rPr lang="en-US" cap="small" dirty="0" err="1" smtClean="0"/>
              <a:t>c.e</a:t>
            </a:r>
            <a:r>
              <a:rPr lang="en-US" cap="small" dirty="0" smtClean="0"/>
              <a:t>.</a:t>
            </a:r>
            <a:r>
              <a:rPr lang="en-US" dirty="0" smtClean="0"/>
              <a:t> in the Ajanta caves of central India depicts individuals of different castes, </a:t>
            </a:r>
            <a:r>
              <a:rPr lang="en-US" i="1" dirty="0" err="1" smtClean="0"/>
              <a:t>jati</a:t>
            </a:r>
            <a:r>
              <a:rPr lang="en-US" i="1" dirty="0" smtClean="0"/>
              <a:t>,</a:t>
            </a:r>
            <a:r>
              <a:rPr lang="en-US" dirty="0" smtClean="0"/>
              <a:t> and ethnic groups in a crowd scene. </a:t>
            </a:r>
            <a:endParaRPr lang="en-US" dirty="0"/>
          </a:p>
        </p:txBody>
      </p:sp>
      <p:pic>
        <p:nvPicPr>
          <p:cNvPr id="8" name="Content Placeholder 7" descr="Ajanta caves.jpg"/>
          <p:cNvPicPr>
            <a:picLocks noGrp="1" noChangeAspect="1"/>
          </p:cNvPicPr>
          <p:nvPr>
            <p:ph sz="quarter" idx="1"/>
          </p:nvPr>
        </p:nvPicPr>
        <p:blipFill>
          <a:blip r:embed="rId2" cstate="print"/>
          <a:stretch>
            <a:fillRect/>
          </a:stretch>
        </p:blipFill>
        <p:spPr>
          <a:xfrm>
            <a:off x="3200399" y="1497954"/>
            <a:ext cx="5137667" cy="536004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Gupta Reign</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smtClean="0"/>
              <a:t>Supported astronomers, mathematicians, and scientists, doctors</a:t>
            </a:r>
          </a:p>
          <a:p>
            <a:pPr lvl="1"/>
            <a:r>
              <a:rPr lang="en-US" dirty="0" smtClean="0"/>
              <a:t>Ex. plot movement of stars &amp; planets</a:t>
            </a:r>
          </a:p>
          <a:p>
            <a:pPr lvl="1"/>
            <a:r>
              <a:rPr lang="en-US" dirty="0" smtClean="0"/>
              <a:t>Recognize earth is round</a:t>
            </a:r>
          </a:p>
          <a:p>
            <a:r>
              <a:rPr lang="en-US" dirty="0" smtClean="0"/>
              <a:t>Lavish temple building</a:t>
            </a:r>
          </a:p>
          <a:p>
            <a:r>
              <a:rPr lang="en-US" b="1" dirty="0" smtClean="0"/>
              <a:t>Concept of “Zero”</a:t>
            </a:r>
          </a:p>
          <a:p>
            <a:r>
              <a:rPr lang="en-US" b="1" dirty="0" smtClean="0"/>
              <a:t>“Arabic” numerals</a:t>
            </a:r>
          </a:p>
          <a:p>
            <a:r>
              <a:rPr lang="en-US" b="1" dirty="0" smtClean="0"/>
              <a:t>Place value notation</a:t>
            </a:r>
          </a:p>
          <a:p>
            <a:r>
              <a:rPr lang="en-US" dirty="0" smtClean="0"/>
              <a:t>Flourishing of literary and artistic production</a:t>
            </a:r>
          </a:p>
          <a:p>
            <a:pPr lvl="1"/>
            <a:r>
              <a:rPr lang="en-US" dirty="0" smtClean="0"/>
              <a:t>Poetry, music, drama, dance</a:t>
            </a:r>
            <a:endParaRPr lang="en-US" dirty="0"/>
          </a:p>
        </p:txBody>
      </p:sp>
      <p:pic>
        <p:nvPicPr>
          <p:cNvPr id="5" name="Picture 4" descr="place notation.GIF"/>
          <p:cNvPicPr>
            <a:picLocks noChangeAspect="1"/>
          </p:cNvPicPr>
          <p:nvPr/>
        </p:nvPicPr>
        <p:blipFill>
          <a:blip r:embed="rId2" cstate="print"/>
          <a:stretch>
            <a:fillRect/>
          </a:stretch>
        </p:blipFill>
        <p:spPr>
          <a:xfrm>
            <a:off x="6096000" y="2819400"/>
            <a:ext cx="3048000" cy="187692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Decline of the Gupta Empire</a:t>
            </a:r>
            <a:endParaRPr lang="en-US" dirty="0"/>
          </a:p>
        </p:txBody>
      </p:sp>
      <p:sp>
        <p:nvSpPr>
          <p:cNvPr id="3" name="Content Placeholder 2"/>
          <p:cNvSpPr>
            <a:spLocks noGrp="1"/>
          </p:cNvSpPr>
          <p:nvPr>
            <p:ph sz="quarter" idx="1"/>
          </p:nvPr>
        </p:nvSpPr>
        <p:spPr/>
        <p:txBody>
          <a:bodyPr/>
          <a:lstStyle/>
          <a:p>
            <a:r>
              <a:rPr lang="en-US" b="1" dirty="0" smtClean="0">
                <a:latin typeface="+mj-lt"/>
                <a:cs typeface="Times New Roman" pitchFamily="18" charset="0"/>
              </a:rPr>
              <a:t>Frequent invasions of White Huns, 5</a:t>
            </a:r>
            <a:r>
              <a:rPr lang="en-US" b="1" baseline="30000" dirty="0" smtClean="0">
                <a:latin typeface="+mj-lt"/>
                <a:cs typeface="Times New Roman" pitchFamily="18" charset="0"/>
              </a:rPr>
              <a:t>th</a:t>
            </a:r>
            <a:r>
              <a:rPr lang="en-US" b="1" dirty="0" smtClean="0">
                <a:latin typeface="+mj-lt"/>
                <a:cs typeface="Times New Roman" pitchFamily="18" charset="0"/>
              </a:rPr>
              <a:t> c. CE</a:t>
            </a:r>
          </a:p>
          <a:p>
            <a:pPr lvl="1"/>
            <a:r>
              <a:rPr lang="en-US" dirty="0" smtClean="0">
                <a:latin typeface="+mj-lt"/>
                <a:cs typeface="Times New Roman" pitchFamily="18" charset="0"/>
              </a:rPr>
              <a:t>Tries to push them out but </a:t>
            </a:r>
            <a:r>
              <a:rPr lang="en-US" b="1" dirty="0" smtClean="0">
                <a:latin typeface="+mj-lt"/>
                <a:cs typeface="Times New Roman" pitchFamily="18" charset="0"/>
              </a:rPr>
              <a:t>too costly and lack resources</a:t>
            </a:r>
          </a:p>
          <a:p>
            <a:pPr lvl="1"/>
            <a:r>
              <a:rPr lang="en-US" dirty="0" smtClean="0">
                <a:latin typeface="+mj-lt"/>
                <a:cs typeface="Times New Roman" pitchFamily="18" charset="0"/>
              </a:rPr>
              <a:t>Weakens them</a:t>
            </a:r>
          </a:p>
          <a:p>
            <a:pPr lvl="1"/>
            <a:r>
              <a:rPr lang="en-US" dirty="0" smtClean="0">
                <a:latin typeface="+mj-lt"/>
                <a:cs typeface="Times New Roman" pitchFamily="18" charset="0"/>
              </a:rPr>
              <a:t>Huns set up several kingdoms in north and western India</a:t>
            </a:r>
          </a:p>
          <a:p>
            <a:r>
              <a:rPr lang="en-US" dirty="0" smtClean="0">
                <a:latin typeface="+mj-lt"/>
                <a:cs typeface="Times New Roman" pitchFamily="18" charset="0"/>
              </a:rPr>
              <a:t>Gupta Dynasty continues in name only</a:t>
            </a:r>
          </a:p>
          <a:p>
            <a:r>
              <a:rPr lang="en-US" b="1" dirty="0" smtClean="0">
                <a:latin typeface="+mj-lt"/>
                <a:cs typeface="Times New Roman" pitchFamily="18" charset="0"/>
              </a:rPr>
              <a:t>Not until </a:t>
            </a:r>
            <a:r>
              <a:rPr lang="en-US" b="1" dirty="0" err="1" smtClean="0">
                <a:latin typeface="+mj-lt"/>
                <a:cs typeface="Times New Roman" pitchFamily="18" charset="0"/>
              </a:rPr>
              <a:t>Mughal</a:t>
            </a:r>
            <a:r>
              <a:rPr lang="en-US" b="1" dirty="0" smtClean="0">
                <a:latin typeface="+mj-lt"/>
                <a:cs typeface="Times New Roman" pitchFamily="18" charset="0"/>
              </a:rPr>
              <a:t> Empire founded in 16</a:t>
            </a:r>
            <a:r>
              <a:rPr lang="en-US" b="1" baseline="30000" dirty="0" smtClean="0">
                <a:latin typeface="+mj-lt"/>
                <a:cs typeface="Times New Roman" pitchFamily="18" charset="0"/>
              </a:rPr>
              <a:t>th</a:t>
            </a:r>
            <a:r>
              <a:rPr lang="en-US" b="1" dirty="0" smtClean="0">
                <a:latin typeface="+mj-lt"/>
                <a:cs typeface="Times New Roman" pitchFamily="18" charset="0"/>
              </a:rPr>
              <a:t> c. will we see much of India united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Buddha and his Followers</a:t>
            </a:r>
            <a:endParaRPr lang="en-US" dirty="0"/>
          </a:p>
        </p:txBody>
      </p:sp>
      <p:sp>
        <p:nvSpPr>
          <p:cNvPr id="4" name="Content Placeholder 3"/>
          <p:cNvSpPr>
            <a:spLocks noGrp="1"/>
          </p:cNvSpPr>
          <p:nvPr>
            <p:ph sz="quarter" idx="2"/>
          </p:nvPr>
        </p:nvSpPr>
        <p:spPr/>
        <p:txBody>
          <a:bodyPr>
            <a:normAutofit lnSpcReduction="10000"/>
          </a:bodyPr>
          <a:lstStyle/>
          <a:p>
            <a:r>
              <a:rPr lang="en-US" dirty="0" smtClean="0">
                <a:latin typeface="Times New Roman" pitchFamily="18" charset="0"/>
                <a:cs typeface="Times New Roman" pitchFamily="18" charset="0"/>
              </a:rPr>
              <a:t>Begins teaching new doctrine c. 528 BCE</a:t>
            </a:r>
          </a:p>
          <a:p>
            <a:r>
              <a:rPr lang="en-US" b="1" dirty="0" smtClean="0">
                <a:latin typeface="Times New Roman" pitchFamily="18" charset="0"/>
                <a:cs typeface="Times New Roman" pitchFamily="18" charset="0"/>
              </a:rPr>
              <a:t>Followers owned only robes, food bowls</a:t>
            </a:r>
          </a:p>
          <a:p>
            <a:r>
              <a:rPr lang="en-US" b="1" dirty="0" smtClean="0">
                <a:latin typeface="Times New Roman" pitchFamily="18" charset="0"/>
                <a:cs typeface="Times New Roman" pitchFamily="18" charset="0"/>
              </a:rPr>
              <a:t>Life of wandering, begging, meditation</a:t>
            </a:r>
          </a:p>
          <a:p>
            <a:r>
              <a:rPr lang="en-US" b="1" dirty="0" smtClean="0">
                <a:latin typeface="Times New Roman" pitchFamily="18" charset="0"/>
                <a:cs typeface="Times New Roman" pitchFamily="18" charset="0"/>
              </a:rPr>
              <a:t>Establishment of monastic communities</a:t>
            </a:r>
          </a:p>
          <a:p>
            <a:endParaRPr lang="en-US" dirty="0"/>
          </a:p>
        </p:txBody>
      </p:sp>
      <p:pic>
        <p:nvPicPr>
          <p:cNvPr id="7" name="Content Placeholder 6" descr="buddha coin.jpg"/>
          <p:cNvPicPr>
            <a:picLocks noGrp="1" noChangeAspect="1"/>
          </p:cNvPicPr>
          <p:nvPr>
            <p:ph sz="quarter" idx="1"/>
          </p:nvPr>
        </p:nvPicPr>
        <p:blipFill>
          <a:blip r:embed="rId2" cstate="print"/>
          <a:stretch>
            <a:fillRect/>
          </a:stretch>
        </p:blipFill>
        <p:spPr>
          <a:xfrm>
            <a:off x="609600" y="1600200"/>
            <a:ext cx="3886200" cy="3828197"/>
          </a:xfrm>
        </p:spPr>
      </p:pic>
      <p:sp>
        <p:nvSpPr>
          <p:cNvPr id="8" name="TextBox 7"/>
          <p:cNvSpPr txBox="1"/>
          <p:nvPr/>
        </p:nvSpPr>
        <p:spPr>
          <a:xfrm>
            <a:off x="457200" y="5562600"/>
            <a:ext cx="4648200" cy="1200329"/>
          </a:xfrm>
          <a:prstGeom prst="rect">
            <a:avLst/>
          </a:prstGeom>
          <a:noFill/>
        </p:spPr>
        <p:txBody>
          <a:bodyPr wrap="square" rtlCol="0">
            <a:spAutoFit/>
          </a:bodyPr>
          <a:lstStyle/>
          <a:p>
            <a:r>
              <a:rPr lang="en-US" dirty="0" smtClean="0"/>
              <a:t>Many surviving gold coins reflect the commercial vitality of northern India in the late first and early second centuries </a:t>
            </a:r>
            <a:r>
              <a:rPr lang="en-US" cap="small" dirty="0" err="1" smtClean="0"/>
              <a:t>c.e</a:t>
            </a:r>
            <a:r>
              <a:rPr lang="en-US" cap="small" dirty="0" smtClean="0"/>
              <a:t>.</a:t>
            </a:r>
            <a:r>
              <a:rPr lang="en-US" dirty="0" smtClean="0"/>
              <a:t> This one depicts the Buddha gesturing to his followers.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Buddhist Doctrine:  the Dharma</a:t>
            </a:r>
            <a:endParaRPr lang="en-US" dirty="0"/>
          </a:p>
        </p:txBody>
      </p:sp>
      <p:sp>
        <p:nvSpPr>
          <p:cNvPr id="3" name="Content Placeholder 2"/>
          <p:cNvSpPr>
            <a:spLocks noGrp="1"/>
          </p:cNvSpPr>
          <p:nvPr>
            <p:ph sz="quarter" idx="1"/>
          </p:nvPr>
        </p:nvSpPr>
        <p:spPr/>
        <p:txBody>
          <a:bodyPr>
            <a:normAutofit fontScale="85000" lnSpcReduction="20000"/>
          </a:bodyPr>
          <a:lstStyle/>
          <a:p>
            <a:r>
              <a:rPr lang="en-US" b="1" dirty="0" smtClean="0">
                <a:latin typeface="Times New Roman" pitchFamily="18" charset="0"/>
                <a:cs typeface="Times New Roman" pitchFamily="18" charset="0"/>
              </a:rPr>
              <a:t>The Four Noble Truths</a:t>
            </a:r>
          </a:p>
          <a:p>
            <a:pPr lvl="1"/>
            <a:r>
              <a:rPr lang="en-US" dirty="0" smtClean="0">
                <a:latin typeface="Times New Roman" pitchFamily="18" charset="0"/>
                <a:cs typeface="Times New Roman" pitchFamily="18" charset="0"/>
              </a:rPr>
              <a:t>all life is suffering</a:t>
            </a:r>
          </a:p>
          <a:p>
            <a:pPr lvl="1"/>
            <a:r>
              <a:rPr lang="en-US" dirty="0" smtClean="0">
                <a:latin typeface="Times New Roman" pitchFamily="18" charset="0"/>
                <a:cs typeface="Times New Roman" pitchFamily="18" charset="0"/>
              </a:rPr>
              <a:t>there is an end to suffering</a:t>
            </a:r>
          </a:p>
          <a:p>
            <a:pPr lvl="1"/>
            <a:r>
              <a:rPr lang="en-US" dirty="0" smtClean="0">
                <a:latin typeface="Times New Roman" pitchFamily="18" charset="0"/>
                <a:cs typeface="Times New Roman" pitchFamily="18" charset="0"/>
              </a:rPr>
              <a:t>removing desire removes suffering</a:t>
            </a:r>
          </a:p>
          <a:p>
            <a:pPr lvl="1"/>
            <a:r>
              <a:rPr lang="en-US" dirty="0" smtClean="0">
                <a:latin typeface="Times New Roman" pitchFamily="18" charset="0"/>
                <a:cs typeface="Times New Roman" pitchFamily="18" charset="0"/>
              </a:rPr>
              <a:t>this may be done through the </a:t>
            </a:r>
            <a:r>
              <a:rPr lang="en-US" b="1" dirty="0" smtClean="0">
                <a:latin typeface="Times New Roman" pitchFamily="18" charset="0"/>
                <a:cs typeface="Times New Roman" pitchFamily="18" charset="0"/>
              </a:rPr>
              <a:t>Eight-fold path</a:t>
            </a:r>
          </a:p>
          <a:p>
            <a:pPr lvl="2"/>
            <a:r>
              <a:rPr lang="en-US" sz="2100" dirty="0" smtClean="0">
                <a:latin typeface="Times New Roman" pitchFamily="18" charset="0"/>
                <a:cs typeface="Times New Roman" pitchFamily="18" charset="0"/>
              </a:rPr>
              <a:t>(right views, intention, speech, action, livelihood, effort, mindfulness, concentration)</a:t>
            </a:r>
          </a:p>
          <a:p>
            <a:pPr lvl="1"/>
            <a:r>
              <a:rPr lang="en-US" sz="2400" dirty="0" smtClean="0">
                <a:latin typeface="Times New Roman" pitchFamily="18" charset="0"/>
                <a:cs typeface="Times New Roman" pitchFamily="18" charset="0"/>
              </a:rPr>
              <a:t>Achieve </a:t>
            </a:r>
            <a:r>
              <a:rPr lang="en-US" sz="2400" b="1" dirty="0" smtClean="0">
                <a:latin typeface="Times New Roman" pitchFamily="18" charset="0"/>
                <a:cs typeface="Times New Roman" pitchFamily="18" charset="0"/>
              </a:rPr>
              <a:t>Nirvana</a:t>
            </a:r>
          </a:p>
          <a:p>
            <a:pPr lvl="2"/>
            <a:r>
              <a:rPr lang="en-US" sz="2600" dirty="0" smtClean="0">
                <a:latin typeface="Times New Roman" pitchFamily="18" charset="0"/>
                <a:cs typeface="Times New Roman" pitchFamily="18" charset="0"/>
              </a:rPr>
              <a:t>Buddhist state of Enlightenment</a:t>
            </a:r>
          </a:p>
          <a:p>
            <a:pPr lvl="2"/>
            <a:r>
              <a:rPr lang="en-US" sz="2600" dirty="0" smtClean="0">
                <a:latin typeface="Times New Roman" pitchFamily="18" charset="0"/>
                <a:cs typeface="Times New Roman" pitchFamily="18" charset="0"/>
              </a:rPr>
              <a:t>State of tranquility</a:t>
            </a:r>
          </a:p>
          <a:p>
            <a:endParaRPr lang="en-US"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4845050" y="1931988"/>
            <a:ext cx="3886200" cy="3886200"/>
          </a:xfrm>
          <a:prstGeom prst="rect">
            <a:avLst/>
          </a:prstGeom>
          <a:noFill/>
          <a:ln w="9525">
            <a:noFill/>
            <a:miter lim="800000"/>
            <a:headEnd/>
            <a:tailEnd/>
          </a:ln>
          <a:effectLst/>
        </p:spPr>
      </p:pic>
      <p:sp>
        <p:nvSpPr>
          <p:cNvPr id="13" name="Freeform 12"/>
          <p:cNvSpPr/>
          <p:nvPr/>
        </p:nvSpPr>
        <p:spPr>
          <a:xfrm>
            <a:off x="1919882" y="5991820"/>
            <a:ext cx="2647" cy="1"/>
          </a:xfrm>
          <a:custGeom>
            <a:avLst/>
            <a:gdLst/>
            <a:ahLst/>
            <a:cxnLst/>
            <a:rect l="0" t="0" r="0" b="0"/>
            <a:pathLst>
              <a:path w="2647" h="1">
                <a:moveTo>
                  <a:pt x="0" y="0"/>
                </a:moveTo>
                <a:lnTo>
                  <a:pt x="2646" y="0"/>
                </a:lnTo>
                <a:close/>
              </a:path>
            </a:pathLst>
          </a:custGeom>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of Buddhism</a:t>
            </a:r>
            <a:endParaRPr lang="en-US" dirty="0"/>
          </a:p>
        </p:txBody>
      </p:sp>
      <p:sp>
        <p:nvSpPr>
          <p:cNvPr id="4" name="Content Placeholder 3"/>
          <p:cNvSpPr>
            <a:spLocks noGrp="1"/>
          </p:cNvSpPr>
          <p:nvPr>
            <p:ph sz="quarter" idx="2"/>
          </p:nvPr>
        </p:nvSpPr>
        <p:spPr>
          <a:xfrm>
            <a:off x="3810000" y="1589567"/>
            <a:ext cx="4921101" cy="4572000"/>
          </a:xfrm>
        </p:spPr>
        <p:txBody>
          <a:bodyPr>
            <a:normAutofit fontScale="70000" lnSpcReduction="20000"/>
          </a:bodyPr>
          <a:lstStyle/>
          <a:p>
            <a:r>
              <a:rPr lang="en-US" dirty="0" smtClean="0">
                <a:latin typeface="Times New Roman" pitchFamily="18" charset="0"/>
                <a:cs typeface="Times New Roman" pitchFamily="18" charset="0"/>
              </a:rPr>
              <a:t>Less dependence on Brahmins for ritual activities</a:t>
            </a:r>
          </a:p>
          <a:p>
            <a:r>
              <a:rPr lang="en-US" b="1" dirty="0" smtClean="0">
                <a:latin typeface="Times New Roman" pitchFamily="18" charset="0"/>
                <a:cs typeface="Times New Roman" pitchFamily="18" charset="0"/>
              </a:rPr>
              <a:t>No recognition of caste, </a:t>
            </a:r>
            <a:r>
              <a:rPr lang="en-US" b="1" dirty="0" err="1" smtClean="0">
                <a:latin typeface="Times New Roman" pitchFamily="18" charset="0"/>
                <a:cs typeface="Times New Roman" pitchFamily="18" charset="0"/>
              </a:rPr>
              <a:t>jati</a:t>
            </a:r>
            <a:r>
              <a:rPr lang="en-US" b="1" dirty="0" smtClean="0">
                <a:latin typeface="Times New Roman" pitchFamily="18" charset="0"/>
                <a:cs typeface="Times New Roman" pitchFamily="18" charset="0"/>
              </a:rPr>
              <a:t> status</a:t>
            </a:r>
          </a:p>
          <a:p>
            <a:r>
              <a:rPr lang="en-US" dirty="0" smtClean="0">
                <a:latin typeface="Times New Roman" pitchFamily="18" charset="0"/>
                <a:cs typeface="Times New Roman" pitchFamily="18" charset="0"/>
              </a:rPr>
              <a:t>Philosophy of moderate consumption</a:t>
            </a:r>
          </a:p>
          <a:p>
            <a:r>
              <a:rPr lang="en-US" dirty="0" smtClean="0">
                <a:latin typeface="Times New Roman" pitchFamily="18" charset="0"/>
                <a:cs typeface="Times New Roman" pitchFamily="18" charset="0"/>
              </a:rPr>
              <a:t>Public service through lay teaching</a:t>
            </a:r>
          </a:p>
          <a:p>
            <a:r>
              <a:rPr lang="en-US" b="1" dirty="0" smtClean="0">
                <a:latin typeface="Times New Roman" pitchFamily="18" charset="0"/>
                <a:cs typeface="Times New Roman" pitchFamily="18" charset="0"/>
              </a:rPr>
              <a:t>Use of vernacular, not Sanskrit</a:t>
            </a:r>
          </a:p>
          <a:p>
            <a:r>
              <a:rPr lang="en-US" b="1" dirty="0" err="1" smtClean="0">
                <a:latin typeface="Times New Roman" pitchFamily="18" charset="0"/>
                <a:cs typeface="Times New Roman" pitchFamily="18" charset="0"/>
              </a:rPr>
              <a:t>Stupas</a:t>
            </a:r>
            <a:r>
              <a:rPr lang="en-US" b="1" dirty="0" smtClean="0">
                <a:latin typeface="Times New Roman" pitchFamily="18" charset="0"/>
                <a:cs typeface="Times New Roman" pitchFamily="18" charset="0"/>
              </a:rPr>
              <a:t>:  shrines housing relics of the Buddha and his 1</a:t>
            </a:r>
            <a:r>
              <a:rPr lang="en-US" b="1" baseline="30000" dirty="0" smtClean="0">
                <a:latin typeface="Times New Roman" pitchFamily="18" charset="0"/>
                <a:cs typeface="Times New Roman" pitchFamily="18" charset="0"/>
              </a:rPr>
              <a:t>st</a:t>
            </a:r>
            <a:r>
              <a:rPr lang="en-US" b="1" dirty="0" smtClean="0">
                <a:latin typeface="Times New Roman" pitchFamily="18" charset="0"/>
                <a:cs typeface="Times New Roman" pitchFamily="18" charset="0"/>
              </a:rPr>
              <a:t> disciples that pilgrims venerated</a:t>
            </a:r>
          </a:p>
          <a:p>
            <a:r>
              <a:rPr lang="en-US" b="1" dirty="0" smtClean="0">
                <a:latin typeface="Times New Roman" pitchFamily="18" charset="0"/>
                <a:cs typeface="Times New Roman" pitchFamily="18" charset="0"/>
              </a:rPr>
              <a:t>Monastic communities help spread it</a:t>
            </a:r>
          </a:p>
          <a:p>
            <a:r>
              <a:rPr lang="en-US" dirty="0" smtClean="0">
                <a:latin typeface="Times New Roman" pitchFamily="18" charset="0"/>
                <a:cs typeface="Times New Roman" pitchFamily="18" charset="0"/>
              </a:rPr>
              <a:t>Monasteries serve as social, economic</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cultural influence</a:t>
            </a:r>
          </a:p>
          <a:p>
            <a:pPr lvl="1"/>
            <a:r>
              <a:rPr lang="en-US" dirty="0" smtClean="0">
                <a:latin typeface="Times New Roman" pitchFamily="18" charset="0"/>
                <a:cs typeface="Times New Roman" pitchFamily="18" charset="0"/>
              </a:rPr>
              <a:t>EX.  Serve as banks for the community</a:t>
            </a:r>
          </a:p>
          <a:p>
            <a:r>
              <a:rPr lang="en-US" dirty="0" smtClean="0">
                <a:latin typeface="Times New Roman" pitchFamily="18" charset="0"/>
                <a:cs typeface="Times New Roman" pitchFamily="18" charset="0"/>
              </a:rPr>
              <a:t>Asoka supported it as well</a:t>
            </a:r>
            <a:endParaRPr lang="en-US" b="1" dirty="0" smtClean="0">
              <a:latin typeface="Times New Roman" pitchFamily="18" charset="0"/>
              <a:cs typeface="Times New Roman" pitchFamily="18" charset="0"/>
            </a:endParaRPr>
          </a:p>
          <a:p>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362075" y="2170113"/>
            <a:ext cx="2381250" cy="3409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Buddhist thought</a:t>
            </a:r>
            <a:endParaRPr lang="en-US" dirty="0"/>
          </a:p>
        </p:txBody>
      </p:sp>
      <p:sp>
        <p:nvSpPr>
          <p:cNvPr id="4" name="Content Placeholder 3"/>
          <p:cNvSpPr>
            <a:spLocks noGrp="1"/>
          </p:cNvSpPr>
          <p:nvPr>
            <p:ph sz="quarter" idx="2"/>
          </p:nvPr>
        </p:nvSpPr>
        <p:spPr>
          <a:xfrm>
            <a:off x="3733800" y="1589567"/>
            <a:ext cx="4997301" cy="4572000"/>
          </a:xfrm>
        </p:spPr>
        <p:txBody>
          <a:bodyPr>
            <a:normAutofit lnSpcReduction="10000"/>
          </a:bodyPr>
          <a:lstStyle/>
          <a:p>
            <a:r>
              <a:rPr lang="en-US" dirty="0" smtClean="0">
                <a:latin typeface="Times New Roman" pitchFamily="18" charset="0"/>
                <a:cs typeface="Times New Roman" pitchFamily="18" charset="0"/>
              </a:rPr>
              <a:t>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c. BCE –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c. CE</a:t>
            </a:r>
          </a:p>
          <a:p>
            <a:pPr lvl="1"/>
            <a:r>
              <a:rPr lang="en-US" b="1" dirty="0" smtClean="0">
                <a:latin typeface="Times New Roman" pitchFamily="18" charset="0"/>
                <a:cs typeface="Times New Roman" pitchFamily="18" charset="0"/>
              </a:rPr>
              <a:t>Buddha considered divine</a:t>
            </a:r>
          </a:p>
          <a:p>
            <a:pPr lvl="1"/>
            <a:r>
              <a:rPr lang="en-US" dirty="0" smtClean="0">
                <a:latin typeface="Times New Roman" pitchFamily="18" charset="0"/>
                <a:cs typeface="Times New Roman" pitchFamily="18" charset="0"/>
              </a:rPr>
              <a:t>Institution of </a:t>
            </a:r>
            <a:r>
              <a:rPr lang="en-US" b="1" i="1" dirty="0" smtClean="0">
                <a:latin typeface="Times New Roman" pitchFamily="18" charset="0"/>
                <a:cs typeface="Times New Roman" pitchFamily="18" charset="0"/>
              </a:rPr>
              <a:t>Bodhisattvas </a:t>
            </a:r>
            <a:r>
              <a:rPr lang="en-US" dirty="0" smtClean="0">
                <a:latin typeface="Times New Roman" pitchFamily="18" charset="0"/>
                <a:cs typeface="Times New Roman" pitchFamily="18" charset="0"/>
              </a:rPr>
              <a:t>(“saints”)</a:t>
            </a:r>
          </a:p>
          <a:p>
            <a:pPr lvl="2"/>
            <a:r>
              <a:rPr lang="en-US" dirty="0" smtClean="0">
                <a:latin typeface="Times New Roman" pitchFamily="18" charset="0"/>
                <a:cs typeface="Times New Roman" pitchFamily="18" charset="0"/>
              </a:rPr>
              <a:t>Men and women who achieved enlightenment and were on threshold of nirvana, but chose to be reborn in order to help others</a:t>
            </a:r>
          </a:p>
          <a:p>
            <a:pPr lvl="1"/>
            <a:r>
              <a:rPr lang="en-US" dirty="0" smtClean="0">
                <a:latin typeface="Times New Roman" pitchFamily="18" charset="0"/>
                <a:cs typeface="Times New Roman" pitchFamily="18" charset="0"/>
              </a:rPr>
              <a:t>Charitable donations to monasteries regarded as pious activity</a:t>
            </a:r>
          </a:p>
          <a:p>
            <a:endParaRPr lang="en-US"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7620000" y="0"/>
            <a:ext cx="1524000" cy="2006082"/>
          </a:xfrm>
          <a:prstGeom prst="rect">
            <a:avLst/>
          </a:prstGeom>
          <a:noFill/>
          <a:ln w="9525">
            <a:noFill/>
            <a:miter lim="800000"/>
            <a:headEnd/>
            <a:tailEnd/>
          </a:ln>
          <a:effectLst/>
        </p:spPr>
      </p:pic>
      <p:pic>
        <p:nvPicPr>
          <p:cNvPr id="5" name="Picture 4" descr="buddhist couple.jpg"/>
          <p:cNvPicPr>
            <a:picLocks noChangeAspect="1"/>
          </p:cNvPicPr>
          <p:nvPr/>
        </p:nvPicPr>
        <p:blipFill>
          <a:blip r:embed="rId3" cstate="print"/>
          <a:stretch>
            <a:fillRect/>
          </a:stretch>
        </p:blipFill>
        <p:spPr>
          <a:xfrm>
            <a:off x="533400" y="1524000"/>
            <a:ext cx="3048000" cy="4476466"/>
          </a:xfrm>
          <a:prstGeom prst="rect">
            <a:avLst/>
          </a:prstGeom>
        </p:spPr>
      </p:pic>
      <p:sp>
        <p:nvSpPr>
          <p:cNvPr id="6" name="TextBox 5"/>
          <p:cNvSpPr txBox="1"/>
          <p:nvPr/>
        </p:nvSpPr>
        <p:spPr>
          <a:xfrm>
            <a:off x="0" y="5943600"/>
            <a:ext cx="4495800" cy="954107"/>
          </a:xfrm>
          <a:prstGeom prst="rect">
            <a:avLst/>
          </a:prstGeom>
          <a:noFill/>
        </p:spPr>
        <p:txBody>
          <a:bodyPr wrap="square" rtlCol="0">
            <a:spAutoFit/>
          </a:bodyPr>
          <a:lstStyle/>
          <a:p>
            <a:r>
              <a:rPr lang="en-US" sz="1400" dirty="0" smtClean="0"/>
              <a:t>Buddhist art often depicted individuals as models of proper social relationships. Here a sculpture from a Buddhist temple at </a:t>
            </a:r>
            <a:r>
              <a:rPr lang="en-US" sz="1400" dirty="0" err="1" smtClean="0"/>
              <a:t>Karli</a:t>
            </a:r>
            <a:r>
              <a:rPr lang="en-US" sz="1400" dirty="0" smtClean="0"/>
              <a:t>, produced about the first century </a:t>
            </a:r>
            <a:r>
              <a:rPr lang="en-US" sz="1400" cap="small" dirty="0" err="1" smtClean="0"/>
              <a:t>c.e</a:t>
            </a:r>
            <a:r>
              <a:rPr lang="en-US" sz="1400" cap="small" dirty="0" smtClean="0"/>
              <a:t>.</a:t>
            </a:r>
            <a:r>
              <a:rPr lang="en-US" sz="1400" dirty="0" smtClean="0"/>
              <a:t>, represents an ideal Buddhist married couple. </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589567"/>
            <a:ext cx="3429000" cy="4572000"/>
          </a:xfrm>
        </p:spPr>
        <p:txBody>
          <a:bodyPr/>
          <a:lstStyle/>
          <a:p>
            <a:r>
              <a:rPr lang="en-US" dirty="0" smtClean="0"/>
              <a:t>A painting produced in the late fifth century </a:t>
            </a:r>
            <a:r>
              <a:rPr lang="en-US" cap="small" dirty="0" err="1" smtClean="0"/>
              <a:t>c.e</a:t>
            </a:r>
            <a:r>
              <a:rPr lang="en-US" cap="small" dirty="0" smtClean="0"/>
              <a:t>.</a:t>
            </a:r>
            <a:r>
              <a:rPr lang="en-US" dirty="0" smtClean="0"/>
              <a:t> depicts the Buddha seated under a pavilion as servants attend to his needs and anoint him with holy water. </a:t>
            </a:r>
            <a:endParaRPr lang="en-US" dirty="0"/>
          </a:p>
        </p:txBody>
      </p:sp>
      <p:pic>
        <p:nvPicPr>
          <p:cNvPr id="5" name="Content Placeholder 4" descr="buddha 5th c.,.jpg"/>
          <p:cNvPicPr>
            <a:picLocks noGrp="1" noChangeAspect="1"/>
          </p:cNvPicPr>
          <p:nvPr>
            <p:ph sz="quarter" idx="2"/>
          </p:nvPr>
        </p:nvPicPr>
        <p:blipFill>
          <a:blip r:embed="rId2" cstate="print"/>
          <a:stretch>
            <a:fillRect/>
          </a:stretch>
        </p:blipFill>
        <p:spPr>
          <a:xfrm>
            <a:off x="4090398" y="228600"/>
            <a:ext cx="5053602" cy="611712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Mahayana Buddhism</a:t>
            </a:r>
            <a:endParaRPr lang="en-US" dirty="0"/>
          </a:p>
        </p:txBody>
      </p:sp>
      <p:sp>
        <p:nvSpPr>
          <p:cNvPr id="3" name="Content Placeholder 2"/>
          <p:cNvSpPr>
            <a:spLocks noGrp="1"/>
          </p:cNvSpPr>
          <p:nvPr>
            <p:ph sz="quarter" idx="1"/>
          </p:nvPr>
        </p:nvSpPr>
        <p:spPr/>
        <p:txBody>
          <a:bodyPr>
            <a:normAutofit lnSpcReduction="10000"/>
          </a:bodyPr>
          <a:lstStyle/>
          <a:p>
            <a:r>
              <a:rPr lang="en-US" sz="2000" b="1" dirty="0" smtClean="0">
                <a:latin typeface="Times New Roman" pitchFamily="18" charset="0"/>
                <a:cs typeface="Times New Roman" pitchFamily="18" charset="0"/>
              </a:rPr>
              <a:t>Mahayana</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Buddhism</a:t>
            </a:r>
            <a:r>
              <a:rPr lang="en-US" sz="2000" dirty="0" smtClean="0">
                <a:latin typeface="Times New Roman" pitchFamily="18" charset="0"/>
                <a:cs typeface="Times New Roman" pitchFamily="18" charset="0"/>
              </a:rPr>
              <a:t>(“greater vehicle”), newer development</a:t>
            </a:r>
          </a:p>
          <a:p>
            <a:pPr lvl="1"/>
            <a:r>
              <a:rPr lang="en-US" sz="2000" b="1" dirty="0" smtClean="0">
                <a:latin typeface="Times New Roman" pitchFamily="18" charset="0"/>
                <a:cs typeface="Times New Roman" pitchFamily="18" charset="0"/>
              </a:rPr>
              <a:t>Focus is on the reverence of Buddha and for </a:t>
            </a:r>
            <a:r>
              <a:rPr lang="en-US" sz="2000" b="1" i="1" dirty="0" smtClean="0">
                <a:latin typeface="Times New Roman" pitchFamily="18" charset="0"/>
                <a:cs typeface="Times New Roman" pitchFamily="18" charset="0"/>
              </a:rPr>
              <a:t>bodhisattvas</a:t>
            </a:r>
          </a:p>
          <a:p>
            <a:pPr lvl="1"/>
            <a:r>
              <a:rPr lang="en-US" sz="2000" dirty="0" smtClean="0">
                <a:latin typeface="Times New Roman" pitchFamily="18" charset="0"/>
                <a:cs typeface="Times New Roman" pitchFamily="18" charset="0"/>
              </a:rPr>
              <a:t>Allowed to enjoy comforts of the world and still gain salvation</a:t>
            </a:r>
          </a:p>
          <a:p>
            <a:pPr lvl="1"/>
            <a:r>
              <a:rPr lang="en-US" sz="2000" dirty="0" smtClean="0">
                <a:latin typeface="Times New Roman" pitchFamily="18" charset="0"/>
                <a:cs typeface="Times New Roman" pitchFamily="18" charset="0"/>
              </a:rPr>
              <a:t>Attracted wealthy classes  </a:t>
            </a:r>
          </a:p>
          <a:p>
            <a:pPr lvl="1"/>
            <a:r>
              <a:rPr lang="en-US" sz="2000" dirty="0" smtClean="0">
                <a:latin typeface="Times New Roman" pitchFamily="18" charset="0"/>
                <a:cs typeface="Times New Roman" pitchFamily="18" charset="0"/>
              </a:rPr>
              <a:t>Educational institutions promoted this faith, </a:t>
            </a:r>
            <a:r>
              <a:rPr lang="en-US" sz="2000" b="1" dirty="0" smtClean="0">
                <a:latin typeface="Times New Roman" pitchFamily="18" charset="0"/>
                <a:cs typeface="Times New Roman" pitchFamily="18" charset="0"/>
              </a:rPr>
              <a:t>monasteries</a:t>
            </a:r>
          </a:p>
          <a:p>
            <a:pPr lvl="1"/>
            <a:r>
              <a:rPr lang="en-US" sz="2000" dirty="0" smtClean="0">
                <a:latin typeface="Times New Roman" pitchFamily="18" charset="0"/>
                <a:cs typeface="Times New Roman" pitchFamily="18" charset="0"/>
              </a:rPr>
              <a:t>India, China, Japan, Korea, central Asia</a:t>
            </a:r>
          </a:p>
          <a:p>
            <a:endParaRPr lang="en-US" dirty="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4845050" y="2579688"/>
            <a:ext cx="38862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2919</TotalTime>
  <Words>1864</Words>
  <Application>Microsoft Office PowerPoint</Application>
  <PresentationFormat>On-screen Show (4:3)</PresentationFormat>
  <Paragraphs>210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Times New Roman</vt:lpstr>
      <vt:lpstr>Tw Cen MT</vt:lpstr>
      <vt:lpstr>Wingdings</vt:lpstr>
      <vt:lpstr>Wingdings 2</vt:lpstr>
      <vt:lpstr>Median</vt:lpstr>
      <vt:lpstr>STATE, Society, and the Quest for Salvation in India</vt:lpstr>
      <vt:lpstr>Buddhism</vt:lpstr>
      <vt:lpstr>Siddhartha’s Search for Enlightenment</vt:lpstr>
      <vt:lpstr>The Buddha and his Followers</vt:lpstr>
      <vt:lpstr>Buddhist Doctrine:  the Dharma</vt:lpstr>
      <vt:lpstr>Appeal of Buddhism</vt:lpstr>
      <vt:lpstr>Changes in Buddhist thought</vt:lpstr>
      <vt:lpstr>PowerPoint Presentation</vt:lpstr>
      <vt:lpstr>Mahayana Buddhism</vt:lpstr>
      <vt:lpstr>Jainism</vt:lpstr>
      <vt:lpstr>PowerPoint Presentation</vt:lpstr>
      <vt:lpstr>Hinduism</vt:lpstr>
      <vt:lpstr>Forms of Worship</vt:lpstr>
      <vt:lpstr>Hindu Symbol v. Nazi Symbol</vt:lpstr>
      <vt:lpstr>Emergence of Popular Hinduism</vt:lpstr>
      <vt:lpstr>Bagavad Gita</vt:lpstr>
      <vt:lpstr>PowerPoint Presentation</vt:lpstr>
      <vt:lpstr>PowerPoint Presentation</vt:lpstr>
      <vt:lpstr>The Mauryan Empire324-184 BCE</vt:lpstr>
      <vt:lpstr>The Mauryan and Gupta empires, 321 b.c.e.–550 c.e.</vt:lpstr>
      <vt:lpstr>Changdragupta Maurya’s Conquest</vt:lpstr>
      <vt:lpstr>Chandragupta’s Government</vt:lpstr>
      <vt:lpstr>Asoka Maurya 268-232 BCE</vt:lpstr>
      <vt:lpstr>Asoka’s Conquest Promoted Change</vt:lpstr>
      <vt:lpstr>Asoka’s Edicts on Stone Pillars</vt:lpstr>
      <vt:lpstr>The famous Buddhist stupa at Sanchi, originally built by Asoka and enlarged in later times, is a domed shrine—representing the dome of heaven over the earth—intended to contain sacred relics of the Buddha. The shrine is flanked by four entry gateways carved with intricate scenes from the Buddha's life; the pillars of the southern gateway, pictured here, are each crowned with four lions, a Buddhist symbol associated with strength and power. </vt:lpstr>
      <vt:lpstr>PowerPoint Presentation</vt:lpstr>
      <vt:lpstr>Decline of Mauryan Empire</vt:lpstr>
      <vt:lpstr>Trade and Manufacturing</vt:lpstr>
      <vt:lpstr>The Gupta Empire</vt:lpstr>
      <vt:lpstr>PowerPoint Presentation</vt:lpstr>
      <vt:lpstr>PowerPoint Presentation</vt:lpstr>
      <vt:lpstr>During Gupta Reign</vt:lpstr>
      <vt:lpstr>The Decline of the Gupta Empire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Society, and the Quest for Salvation in India</dc:title>
  <dc:creator>CCSD</dc:creator>
  <cp:lastModifiedBy>OLIVIA THATCHER</cp:lastModifiedBy>
  <cp:revision>188</cp:revision>
  <dcterms:created xsi:type="dcterms:W3CDTF">2010-09-08T19:14:18Z</dcterms:created>
  <dcterms:modified xsi:type="dcterms:W3CDTF">2016-09-13T16:55:12Z</dcterms:modified>
</cp:coreProperties>
</file>