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5"/>
  </p:sldMasterIdLst>
  <p:notesMasterIdLst>
    <p:notesMasterId r:id="rId35"/>
  </p:notesMasterIdLst>
  <p:handoutMasterIdLst>
    <p:handoutMasterId r:id="rId36"/>
  </p:handoutMasterIdLst>
  <p:sldIdLst>
    <p:sldId id="256" r:id="rId6"/>
    <p:sldId id="262" r:id="rId7"/>
    <p:sldId id="261" r:id="rId8"/>
    <p:sldId id="263" r:id="rId9"/>
    <p:sldId id="284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57" r:id="rId19"/>
    <p:sldId id="258" r:id="rId20"/>
    <p:sldId id="278" r:id="rId21"/>
    <p:sldId id="275" r:id="rId22"/>
    <p:sldId id="259" r:id="rId23"/>
    <p:sldId id="283" r:id="rId24"/>
    <p:sldId id="280" r:id="rId25"/>
    <p:sldId id="276" r:id="rId26"/>
    <p:sldId id="277" r:id="rId27"/>
    <p:sldId id="279" r:id="rId28"/>
    <p:sldId id="272" r:id="rId29"/>
    <p:sldId id="274" r:id="rId30"/>
    <p:sldId id="273" r:id="rId31"/>
    <p:sldId id="281" r:id="rId32"/>
    <p:sldId id="282" r:id="rId33"/>
    <p:sldId id="260" r:id="rId34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BA00"/>
    <a:srgbClr val="D9DD89"/>
    <a:srgbClr val="FFFFAF"/>
    <a:srgbClr val="4D4D4D"/>
    <a:srgbClr val="663300"/>
    <a:srgbClr val="63A0D7"/>
    <a:srgbClr val="003300"/>
    <a:srgbClr val="FF15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5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363" y="0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9515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363" y="8819515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10FBE129-51EE-4E48-83D1-85CE0C2EDB9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744" y="0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64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4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770" y="4409758"/>
            <a:ext cx="5598160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4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7904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64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744" y="8817904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62E118DB-60ED-44D7-8C2C-17FEE60AEB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118DB-60ED-44D7-8C2C-17FEE60AEB8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3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1331913" y="4652963"/>
            <a:ext cx="7578725" cy="100965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983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662613"/>
            <a:ext cx="7553325" cy="936625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9842" name="Rectangle 5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9843" name="Rectangle 5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9844" name="Rectangle 5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9B193A7-91D1-4CF2-895F-2636C1EC1B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D6CC8-B8D9-46D0-865E-BFA58492F4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64087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64087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A553E-4714-41C4-B8C9-1397AD4B3C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46430-1C19-466A-A8AB-E3DB3DEBEB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2AB71-9F7E-4C7F-B944-4F9605BB12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0656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56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3B5A1-3EF3-4A41-9B60-77E7429650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99A96-5E05-4998-9C8F-399290359F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0C082-1F60-44F1-BC97-304334AD89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EAD9A-D46D-4077-BD4C-933487478F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FF90A-E6F5-4C39-AA95-6B100F2994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5BA4D-5259-44F0-AC1F-A876EDB380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809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8810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06563"/>
            <a:ext cx="86423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8820" name="Rectangle 5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88821" name="Rectangle 5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88822" name="Rectangle 5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0EF5F2AC-8929-433D-8303-B237DB06891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1515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1515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1515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John_Malcolm_(Loyalist)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American Revolution</a:t>
            </a:r>
            <a:endParaRPr lang="en-US" dirty="0"/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1775-1800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Influence of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Enlightenment thinkers were of common birth but comfortable means</a:t>
            </a:r>
          </a:p>
          <a:p>
            <a:r>
              <a:rPr lang="en-US" dirty="0" smtClean="0"/>
              <a:t>Many didn’t envision a society where they would share political rights with women, children, peasants, slaves etc.</a:t>
            </a:r>
          </a:p>
          <a:p>
            <a:r>
              <a:rPr lang="en-US" dirty="0" smtClean="0"/>
              <a:t>Despite this, Enlightenment thought will influence the organization of states or societies throughout world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Community of Belief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524001"/>
            <a:ext cx="4343399" cy="5145088"/>
          </a:xfrm>
        </p:spPr>
        <p:txBody>
          <a:bodyPr/>
          <a:lstStyle/>
          <a:p>
            <a:r>
              <a:rPr lang="en-US" sz="1800" b="1" dirty="0" smtClean="0"/>
              <a:t>Women were important in spreading the new ideas</a:t>
            </a:r>
          </a:p>
          <a:p>
            <a:r>
              <a:rPr lang="en-US" sz="1800" dirty="0" smtClean="0"/>
              <a:t>England</a:t>
            </a:r>
          </a:p>
          <a:p>
            <a:pPr lvl="1"/>
            <a:r>
              <a:rPr lang="en-US" sz="1800" dirty="0" smtClean="0"/>
              <a:t>Educated middle-class women purchased, discussed books, and pamphlets</a:t>
            </a:r>
          </a:p>
          <a:p>
            <a:r>
              <a:rPr lang="en-US" sz="1800" b="1" dirty="0" smtClean="0"/>
              <a:t>Salons in Paris</a:t>
            </a:r>
          </a:p>
          <a:p>
            <a:pPr lvl="1"/>
            <a:r>
              <a:rPr lang="en-US" sz="1800" dirty="0" smtClean="0"/>
              <a:t>Wealthy women made their homes centers of debate, intellectual speculation, and free inquiry</a:t>
            </a:r>
          </a:p>
          <a:p>
            <a:pPr lvl="1"/>
            <a:r>
              <a:rPr lang="en-US" sz="1800" dirty="0" smtClean="0"/>
              <a:t>Brought together </a:t>
            </a:r>
            <a:r>
              <a:rPr lang="en-US" sz="1800" dirty="0" err="1" smtClean="0"/>
              <a:t>philosophes</a:t>
            </a:r>
            <a:r>
              <a:rPr lang="en-US" sz="1800" dirty="0" smtClean="0"/>
              <a:t>, social critics, artists, members of the aristocracy, and commercial elite</a:t>
            </a:r>
          </a:p>
          <a:p>
            <a:endParaRPr lang="en-US" sz="2000" dirty="0"/>
          </a:p>
        </p:txBody>
      </p:sp>
      <p:pic>
        <p:nvPicPr>
          <p:cNvPr id="5" name="Content Placeholder 4" descr="sal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95217" y="1752600"/>
            <a:ext cx="4748784" cy="3124200"/>
          </a:xfrm>
        </p:spPr>
      </p:pic>
      <p:sp>
        <p:nvSpPr>
          <p:cNvPr id="6" name="TextBox 5"/>
          <p:cNvSpPr txBox="1"/>
          <p:nvPr/>
        </p:nvSpPr>
        <p:spPr>
          <a:xfrm>
            <a:off x="5257800" y="5181600"/>
            <a:ext cx="3505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Reading in the Salon of Mme </a:t>
            </a:r>
            <a:r>
              <a:rPr lang="en-US" dirty="0" err="1" smtClean="0"/>
              <a:t>Geoffrin</a:t>
            </a:r>
            <a:r>
              <a:rPr lang="en-US" dirty="0" smtClean="0"/>
              <a:t>, 1755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Enlightenment and the New World</a:t>
            </a:r>
            <a:endParaRPr lang="en-US" dirty="0"/>
          </a:p>
        </p:txBody>
      </p:sp>
      <p:pic>
        <p:nvPicPr>
          <p:cNvPr id="5" name="Content Placeholder 4" descr="frankli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76400"/>
            <a:ext cx="3752656" cy="45402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524001"/>
            <a:ext cx="5029200" cy="5145088"/>
          </a:xfrm>
        </p:spPr>
        <p:txBody>
          <a:bodyPr/>
          <a:lstStyle/>
          <a:p>
            <a:r>
              <a:rPr lang="en-US" sz="1800" dirty="0" smtClean="0"/>
              <a:t>Many looked to Britain’s North America as an example of human potential</a:t>
            </a:r>
          </a:p>
          <a:p>
            <a:r>
              <a:rPr lang="en-US" sz="1800" b="1" dirty="0" smtClean="0"/>
              <a:t>Ben Franklin</a:t>
            </a:r>
          </a:p>
          <a:p>
            <a:pPr lvl="1"/>
            <a:r>
              <a:rPr lang="en-US" sz="1800" b="1" dirty="0" smtClean="0"/>
              <a:t>Symbolized the vast potential of America to many in Europe</a:t>
            </a:r>
          </a:p>
          <a:p>
            <a:pPr lvl="1"/>
            <a:r>
              <a:rPr lang="en-US" sz="1800" dirty="0" smtClean="0"/>
              <a:t>Intellectual, inventor, and politician</a:t>
            </a:r>
          </a:p>
          <a:p>
            <a:pPr lvl="1"/>
            <a:r>
              <a:rPr lang="en-US" sz="1800" dirty="0" smtClean="0"/>
              <a:t>Creation of the Philadelphia Free Library, the American Philosophical Society, and the U. of Pennsylvania</a:t>
            </a:r>
          </a:p>
          <a:p>
            <a:pPr lvl="1"/>
            <a:r>
              <a:rPr lang="en-US" sz="1800" dirty="0" smtClean="0"/>
              <a:t>Inventor of bifocals, lightning rod, efficient wood burning stove</a:t>
            </a:r>
          </a:p>
          <a:p>
            <a:pPr lvl="1"/>
            <a:r>
              <a:rPr lang="en-US" sz="1800" dirty="0" smtClean="0"/>
              <a:t>Served as delegate to Continental Congress, ambassador to Paris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6" name="Picture 5" descr="100 doll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5486400"/>
            <a:ext cx="3124200" cy="1346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American Revolution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Mid-18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 no sign that North America might be center of revolution</a:t>
            </a:r>
          </a:p>
          <a:p>
            <a:r>
              <a:rPr lang="en-US" sz="2400" dirty="0" smtClean="0"/>
              <a:t>Colonists recognized British law, read English-language books, visited family in England</a:t>
            </a:r>
          </a:p>
          <a:p>
            <a:r>
              <a:rPr lang="en-US" sz="2400" dirty="0" smtClean="0"/>
              <a:t>Become disenchanted after Britain’s financial woes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Frontier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524001"/>
            <a:ext cx="8642350" cy="5145088"/>
          </a:xfrm>
        </p:spPr>
        <p:txBody>
          <a:bodyPr/>
          <a:lstStyle/>
          <a:p>
            <a:r>
              <a:rPr lang="en-US" sz="2400" dirty="0" smtClean="0"/>
              <a:t>1754-1763</a:t>
            </a:r>
          </a:p>
          <a:p>
            <a:pPr lvl="1"/>
            <a:r>
              <a:rPr lang="en-US" sz="2400" b="1" dirty="0" smtClean="0"/>
              <a:t>French and Indian War</a:t>
            </a:r>
          </a:p>
          <a:p>
            <a:pPr lvl="1"/>
            <a:r>
              <a:rPr lang="en-US" sz="2400" dirty="0" smtClean="0"/>
              <a:t>Extremely expensive war </a:t>
            </a:r>
          </a:p>
          <a:p>
            <a:pPr lvl="2"/>
            <a:r>
              <a:rPr lang="en-US" dirty="0" smtClean="0"/>
              <a:t>Merged with the </a:t>
            </a:r>
            <a:r>
              <a:rPr lang="en-US" b="1" dirty="0" smtClean="0"/>
              <a:t>“Seven Years War” </a:t>
            </a:r>
            <a:r>
              <a:rPr lang="en-US" dirty="0" smtClean="0"/>
              <a:t>w/ Britain and France fighting for imperial supremacy</a:t>
            </a:r>
          </a:p>
          <a:p>
            <a:pPr lvl="1"/>
            <a:r>
              <a:rPr lang="en-US" sz="2400" dirty="0" smtClean="0"/>
              <a:t>British victory ensured them domination in global trade and prosperous colonies</a:t>
            </a:r>
          </a:p>
          <a:p>
            <a:r>
              <a:rPr lang="en-US" sz="2400" dirty="0" smtClean="0"/>
              <a:t>Britain tried to contain costs on frontier by reducing fur prices &amp; not cooperating with the Amerindians</a:t>
            </a:r>
          </a:p>
          <a:p>
            <a:pPr lvl="1"/>
            <a:r>
              <a:rPr lang="en-US" sz="1800" dirty="0" smtClean="0"/>
              <a:t>This caused renewed violence along frontier and push back the British</a:t>
            </a:r>
          </a:p>
          <a:p>
            <a:pPr lvl="1"/>
            <a:r>
              <a:rPr lang="en-US" sz="1800" dirty="0" smtClean="0"/>
              <a:t>Britain responds by establishing a western limit for settlement</a:t>
            </a:r>
          </a:p>
          <a:p>
            <a:pPr lvl="2"/>
            <a:r>
              <a:rPr lang="en-US" sz="1400" dirty="0" smtClean="0"/>
              <a:t>Provokes bitter resentment in the colonies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New Colonial Tax and Commercial Policies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Sugar Act 1764</a:t>
            </a:r>
          </a:p>
          <a:p>
            <a:pPr lvl="1"/>
            <a:r>
              <a:rPr lang="en-US" sz="2000" dirty="0" smtClean="0"/>
              <a:t>Imposing taxes on sugar</a:t>
            </a:r>
          </a:p>
          <a:p>
            <a:pPr lvl="1"/>
            <a:r>
              <a:rPr lang="en-US" sz="2000" dirty="0" smtClean="0"/>
              <a:t>Endangered their trade w/ Spanish and French Caribbean sugar colonies</a:t>
            </a:r>
          </a:p>
          <a:p>
            <a:r>
              <a:rPr lang="en-US" sz="2400" dirty="0" smtClean="0"/>
              <a:t>Stamp Act of 1765</a:t>
            </a:r>
          </a:p>
          <a:p>
            <a:pPr lvl="1"/>
            <a:r>
              <a:rPr lang="en-US" sz="2000" dirty="0" smtClean="0"/>
              <a:t>Tax on all legal documents, newspapers, pamphlets, etc.</a:t>
            </a:r>
          </a:p>
          <a:p>
            <a:r>
              <a:rPr lang="en-US" sz="2400" dirty="0" smtClean="0"/>
              <a:t>Townshend Act of 1767</a:t>
            </a:r>
          </a:p>
          <a:p>
            <a:pPr lvl="1"/>
            <a:r>
              <a:rPr lang="en-US" sz="2000" dirty="0" smtClean="0"/>
              <a:t>Taxes on imported items</a:t>
            </a:r>
          </a:p>
          <a:p>
            <a:r>
              <a:rPr lang="en-US" sz="2400" dirty="0" smtClean="0"/>
              <a:t>Tea Act of 1773</a:t>
            </a:r>
          </a:p>
          <a:p>
            <a:pPr lvl="1"/>
            <a:r>
              <a:rPr lang="en-US" sz="2000" dirty="0" smtClean="0"/>
              <a:t>Taxes on tea</a:t>
            </a:r>
          </a:p>
          <a:p>
            <a:r>
              <a:rPr lang="en-US" sz="2400" dirty="0" smtClean="0"/>
              <a:t>Quartering Act of 1765</a:t>
            </a:r>
          </a:p>
          <a:p>
            <a:pPr lvl="1"/>
            <a:r>
              <a:rPr lang="en-US" sz="2000" dirty="0" smtClean="0"/>
              <a:t>Provide housing and accommodations for British troops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Boston Massacre and Tea Party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March 5, 1770 British soldiers fire at angry Boston crowd</a:t>
            </a:r>
          </a:p>
          <a:p>
            <a:pPr lvl="1"/>
            <a:r>
              <a:rPr lang="en-US" sz="2000" dirty="0" smtClean="0"/>
              <a:t>Kill 5 civilians</a:t>
            </a:r>
          </a:p>
          <a:p>
            <a:pPr lvl="1"/>
            <a:r>
              <a:rPr lang="en-US" sz="1600" dirty="0" smtClean="0"/>
              <a:t>Radicalized public opinion throughout colonies</a:t>
            </a:r>
          </a:p>
          <a:p>
            <a:r>
              <a:rPr lang="en-US" sz="2000" dirty="0" smtClean="0"/>
              <a:t>England grants East India Company with monopoly to import tea to colonies</a:t>
            </a:r>
          </a:p>
          <a:p>
            <a:r>
              <a:rPr lang="en-US" sz="2000" b="1" dirty="0" smtClean="0"/>
              <a:t>Boston Tea Party 1773</a:t>
            </a:r>
            <a:endParaRPr lang="en-US" sz="2000" dirty="0" smtClean="0"/>
          </a:p>
          <a:p>
            <a:r>
              <a:rPr lang="en-US" sz="2000" dirty="0" smtClean="0"/>
              <a:t>Protesters dump 10,000 British pounds worth of tea</a:t>
            </a:r>
          </a:p>
          <a:p>
            <a:r>
              <a:rPr lang="en-US" sz="2000" dirty="0" smtClean="0"/>
              <a:t>Britain responds with takeover of port and Boston</a:t>
            </a:r>
          </a:p>
          <a:p>
            <a:endParaRPr lang="en-US" sz="2000" dirty="0"/>
          </a:p>
        </p:txBody>
      </p:sp>
      <p:pic>
        <p:nvPicPr>
          <p:cNvPr id="7" name="Content Placeholder 6" descr="800px-Boston_Tea_Party_Currier_colore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51724" y="2667000"/>
            <a:ext cx="4641452" cy="280227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to the British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06563"/>
            <a:ext cx="4625975" cy="4962525"/>
          </a:xfrm>
        </p:spPr>
        <p:txBody>
          <a:bodyPr/>
          <a:lstStyle/>
          <a:p>
            <a:r>
              <a:rPr lang="en-US" sz="2400" dirty="0" smtClean="0"/>
              <a:t>Colonists embraced the same rights guaranteed in the </a:t>
            </a:r>
            <a:r>
              <a:rPr lang="en-US" sz="2400" b="1" dirty="0" smtClean="0"/>
              <a:t>English Bill of Rights 1689 </a:t>
            </a:r>
            <a:r>
              <a:rPr lang="en-US" sz="2400" dirty="0" smtClean="0"/>
              <a:t>which established that the consent of Parliament is required for levies on taxes</a:t>
            </a:r>
          </a:p>
          <a:p>
            <a:r>
              <a:rPr lang="en-US" sz="2400" dirty="0" smtClean="0"/>
              <a:t>“No taxation without representation!”</a:t>
            </a:r>
          </a:p>
          <a:p>
            <a:r>
              <a:rPr lang="en-US" sz="2400" b="1" dirty="0" smtClean="0"/>
              <a:t>Ex.  Boston Tea Party 1773</a:t>
            </a:r>
            <a:endParaRPr lang="en-US" sz="2400" b="1" dirty="0"/>
          </a:p>
        </p:txBody>
      </p:sp>
      <p:pic>
        <p:nvPicPr>
          <p:cNvPr id="5" name="Content Placeholder 4" descr="boston_Tea_Party_w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0764" y="2514600"/>
            <a:ext cx="4723236" cy="2667000"/>
          </a:xfrm>
        </p:spPr>
      </p:pic>
      <p:sp>
        <p:nvSpPr>
          <p:cNvPr id="6" name="TextBox 5"/>
          <p:cNvSpPr txBox="1"/>
          <p:nvPr/>
        </p:nvSpPr>
        <p:spPr>
          <a:xfrm>
            <a:off x="4876800" y="51816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W.D. Cooper. "Boston Tea Party.", The History of North America. London: E. Newberry, 1789.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Protests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06563"/>
            <a:ext cx="4473575" cy="4962525"/>
          </a:xfrm>
        </p:spPr>
        <p:txBody>
          <a:bodyPr/>
          <a:lstStyle/>
          <a:p>
            <a:r>
              <a:rPr lang="en-US" sz="2000" b="1" dirty="0" smtClean="0"/>
              <a:t>Colonial elite lead protests</a:t>
            </a:r>
          </a:p>
          <a:p>
            <a:r>
              <a:rPr lang="en-US" sz="2000" dirty="0" smtClean="0"/>
              <a:t>Colonial women produce “homespun” textiles as their patriotic duty</a:t>
            </a:r>
          </a:p>
          <a:p>
            <a:r>
              <a:rPr lang="en-US" sz="2000" dirty="0" smtClean="0"/>
              <a:t>Continental Congress organized to confront British policies 1774		</a:t>
            </a:r>
          </a:p>
          <a:p>
            <a:pPr marL="742950" lvl="2" indent="-342900"/>
            <a:r>
              <a:rPr lang="en-US" sz="1600" dirty="0" smtClean="0"/>
              <a:t>Created a currency, organized army led by </a:t>
            </a:r>
            <a:r>
              <a:rPr lang="en-US" sz="1600" b="1" dirty="0" smtClean="0"/>
              <a:t>George Washington</a:t>
            </a:r>
            <a:endParaRPr lang="en-US" sz="2000" dirty="0" smtClean="0"/>
          </a:p>
          <a:p>
            <a:r>
              <a:rPr lang="en-US" sz="2000" dirty="0" smtClean="0"/>
              <a:t>Sons of Liberty, organization to protest</a:t>
            </a:r>
          </a:p>
          <a:p>
            <a:pPr lvl="1"/>
            <a:r>
              <a:rPr lang="en-US" sz="2000" dirty="0" smtClean="0"/>
              <a:t>Hold public meetings, intimidate royal officials, organize committees to enforce boycotts</a:t>
            </a:r>
          </a:p>
          <a:p>
            <a:pPr lvl="2">
              <a:buNone/>
            </a:pPr>
            <a:endParaRPr lang="en-US" dirty="0"/>
          </a:p>
        </p:txBody>
      </p:sp>
      <p:pic>
        <p:nvPicPr>
          <p:cNvPr id="5" name="Content Placeholder 4" descr="1774_lynch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29200" y="0"/>
            <a:ext cx="3966046" cy="5526024"/>
          </a:xfrm>
        </p:spPr>
      </p:pic>
      <p:sp>
        <p:nvSpPr>
          <p:cNvPr id="6" name="TextBox 5"/>
          <p:cNvSpPr txBox="1"/>
          <p:nvPr/>
        </p:nvSpPr>
        <p:spPr>
          <a:xfrm>
            <a:off x="5029200" y="5486400"/>
            <a:ext cx="411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The Bostonians Paying the Excise-Man</a:t>
            </a:r>
            <a:r>
              <a:rPr lang="en-US" sz="1400" dirty="0" smtClean="0"/>
              <a:t>, 1774 British propaganda print that depicts the tarring and feathering of Boston Commissioner of Customs </a:t>
            </a:r>
            <a:r>
              <a:rPr lang="en-US" sz="1400" dirty="0" smtClean="0">
                <a:hlinkClick r:id="rId3" tooltip="John Malcolm (Loyalist)"/>
              </a:rPr>
              <a:t>John Malcolm</a:t>
            </a:r>
            <a:r>
              <a:rPr lang="en-US" sz="1400" dirty="0" smtClean="0"/>
              <a:t>. This was the second time Malcolm had been tarred and feathered.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Thomas Paine’s, </a:t>
            </a:r>
            <a:r>
              <a:rPr lang="en-US" b="1" i="1" dirty="0" smtClean="0"/>
              <a:t>Common Sense</a:t>
            </a:r>
            <a:endParaRPr lang="en-US" b="1" i="1" dirty="0"/>
          </a:p>
        </p:txBody>
      </p:sp>
      <p:pic>
        <p:nvPicPr>
          <p:cNvPr id="5" name="Content Placeholder 4" descr="common sens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7524" y="2209800"/>
            <a:ext cx="2567956" cy="402671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0" y="1524001"/>
            <a:ext cx="5692775" cy="5145088"/>
          </a:xfrm>
        </p:spPr>
        <p:txBody>
          <a:bodyPr/>
          <a:lstStyle/>
          <a:p>
            <a:r>
              <a:rPr lang="en-US" dirty="0" smtClean="0"/>
              <a:t>Propelled popular support for independence</a:t>
            </a:r>
          </a:p>
          <a:p>
            <a:r>
              <a:rPr lang="en-US" dirty="0" smtClean="0"/>
              <a:t>Published anonymously January 10, 1776</a:t>
            </a:r>
          </a:p>
          <a:p>
            <a:r>
              <a:rPr lang="en-US" dirty="0" smtClean="0"/>
              <a:t>Pamphlet read at taverns and meeting places</a:t>
            </a:r>
          </a:p>
          <a:p>
            <a:r>
              <a:rPr lang="en-US" dirty="0" smtClean="0"/>
              <a:t>Written in a language for the commoner to understand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457200"/>
            <a:ext cx="8642350" cy="914400"/>
          </a:xfrm>
        </p:spPr>
        <p:txBody>
          <a:bodyPr/>
          <a:lstStyle/>
          <a:p>
            <a:pPr algn="ctr"/>
            <a:r>
              <a:rPr lang="en-US" dirty="0" smtClean="0"/>
              <a:t>Enlightenment and Revolutionary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Throughout history, most societies have been ruled by kings or emperors who claim divine sanction for their rule</a:t>
            </a:r>
          </a:p>
          <a:p>
            <a:r>
              <a:rPr lang="en-US" dirty="0" smtClean="0"/>
              <a:t>They claim sovereignty or authority to rule</a:t>
            </a:r>
          </a:p>
          <a:p>
            <a:pPr lvl="1"/>
            <a:r>
              <a:rPr lang="en-US" dirty="0" smtClean="0"/>
              <a:t>Ex.  Absolutism – “divine right of kings”</a:t>
            </a:r>
          </a:p>
          <a:p>
            <a:pPr lvl="1"/>
            <a:r>
              <a:rPr lang="en-US" dirty="0" smtClean="0"/>
              <a:t>Ex.  Mandate of Heaven -China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“These are the times that try men's souls; the summer soldier and the sunshine patriot will, in this crisis, shrink from the service of his country; but he that stands it </a:t>
            </a:r>
            <a:r>
              <a:rPr lang="en-US" sz="2400" i="1" dirty="0" smtClean="0"/>
              <a:t>now,</a:t>
            </a:r>
            <a:r>
              <a:rPr lang="en-US" sz="2400" dirty="0" smtClean="0"/>
              <a:t> deserves the love and thanks of man and woman. Tyranny, like hell, is not easily conquered; yet we have this consolation with us, that the harder the conflict, the more glorious the triumph.”	</a:t>
            </a:r>
          </a:p>
          <a:p>
            <a:pPr algn="ctr"/>
            <a:r>
              <a:rPr lang="en-US" sz="2400" dirty="0" smtClean="0"/>
              <a:t>Thomas Paine, from </a:t>
            </a:r>
            <a:r>
              <a:rPr lang="en-US" sz="2400" i="1" dirty="0" smtClean="0"/>
              <a:t>The American Crisis </a:t>
            </a:r>
            <a:r>
              <a:rPr lang="en-US" sz="2400" dirty="0" smtClean="0"/>
              <a:t>pamphlet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Lexington and Concord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706563"/>
            <a:ext cx="4016375" cy="4962525"/>
          </a:xfrm>
        </p:spPr>
        <p:txBody>
          <a:bodyPr/>
          <a:lstStyle/>
          <a:p>
            <a:r>
              <a:rPr lang="en-US" dirty="0" smtClean="0"/>
              <a:t>April 17, 1775</a:t>
            </a:r>
          </a:p>
          <a:p>
            <a:r>
              <a:rPr lang="en-US" dirty="0" smtClean="0"/>
              <a:t>British troops battle with colonists at Lexington and Concord</a:t>
            </a:r>
          </a:p>
          <a:p>
            <a:r>
              <a:rPr lang="en-US" dirty="0" smtClean="0"/>
              <a:t>400 Britons and Americans died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battle-of-lexington-concord-177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2356478"/>
            <a:ext cx="4724400" cy="3059977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Declaration of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06563"/>
            <a:ext cx="4625975" cy="4962525"/>
          </a:xfrm>
        </p:spPr>
        <p:txBody>
          <a:bodyPr/>
          <a:lstStyle/>
          <a:p>
            <a:r>
              <a:rPr lang="en-US" sz="2400" b="1" dirty="0" smtClean="0"/>
              <a:t>July 4, 1776</a:t>
            </a:r>
          </a:p>
          <a:p>
            <a:r>
              <a:rPr lang="en-US" sz="2400" dirty="0" smtClean="0"/>
              <a:t>“</a:t>
            </a:r>
            <a:r>
              <a:rPr lang="en-US" sz="2000" dirty="0" smtClean="0"/>
              <a:t>all men are created equal, that they are endowed by their Creator with certain unalienable Rights, that among these are Life, Liberty, and the pursuit of Happiness”</a:t>
            </a:r>
          </a:p>
          <a:p>
            <a:r>
              <a:rPr lang="en-US" sz="2000" b="1" dirty="0" smtClean="0"/>
              <a:t>Echoes Locke’s contractual theory of </a:t>
            </a:r>
            <a:r>
              <a:rPr lang="en-US" sz="2000" b="1" dirty="0" err="1" smtClean="0"/>
              <a:t>gov’t</a:t>
            </a:r>
            <a:endParaRPr lang="en-US" sz="2000" b="1" dirty="0" smtClean="0"/>
          </a:p>
          <a:p>
            <a:pPr marL="342900" lvl="1" indent="-342900"/>
            <a:r>
              <a:rPr lang="en-US" sz="2000" b="1" dirty="0" smtClean="0"/>
              <a:t>Affirms popular sovereignty and individual rights</a:t>
            </a:r>
            <a:r>
              <a:rPr lang="en-US" sz="2000" dirty="0" smtClean="0"/>
              <a:t> and influences revolutions and protests around the world</a:t>
            </a:r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5" name="Content Placeholder 4" descr="Declaration_independenc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99025" y="2057400"/>
            <a:ext cx="4244975" cy="2808587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of Independence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Patriots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Military and economic support </a:t>
            </a:r>
          </a:p>
          <a:p>
            <a:pPr lvl="1"/>
            <a:r>
              <a:rPr lang="en-US" dirty="0" smtClean="0"/>
              <a:t>France, Spain, the Netherlands, some German principalities</a:t>
            </a:r>
          </a:p>
          <a:p>
            <a:r>
              <a:rPr lang="en-US" dirty="0" smtClean="0"/>
              <a:t>Leadership of George Washington</a:t>
            </a:r>
          </a:p>
          <a:p>
            <a:r>
              <a:rPr lang="en-US" dirty="0" smtClean="0"/>
              <a:t>Local militias use guerilla tactics effectively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Britain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Strong government </a:t>
            </a:r>
          </a:p>
          <a:p>
            <a:r>
              <a:rPr lang="en-US" dirty="0" smtClean="0"/>
              <a:t>Most powerful navy</a:t>
            </a:r>
          </a:p>
          <a:p>
            <a:r>
              <a:rPr lang="en-US" dirty="0" smtClean="0"/>
              <a:t>Competent army</a:t>
            </a:r>
          </a:p>
          <a:p>
            <a:r>
              <a:rPr lang="en-US" dirty="0" smtClean="0"/>
              <a:t>Large number of </a:t>
            </a:r>
            <a:r>
              <a:rPr lang="en-US" b="1" dirty="0" smtClean="0"/>
              <a:t>Loyalists </a:t>
            </a:r>
            <a:r>
              <a:rPr lang="en-US" dirty="0" smtClean="0"/>
              <a:t>in the colonies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mer.Rev.wome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81400" y="-69263"/>
            <a:ext cx="5562600" cy="6965704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 dirty="0" smtClean="0"/>
              <a:t>In this painting by C. Y. Turner, Molly Pitcher, an imaginary heroine of the American revolution, is shown at the 1778 battle of Monmouth loading a cannon. Many historians regard Molly Pitcher as folklore, as a composite image inspired by the actions of a number of real women. The name itself may have originated as a nickname given to women who carried water to men on the battlefield.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Revolution</a:t>
            </a:r>
            <a:endParaRPr lang="en-US" dirty="0"/>
          </a:p>
        </p:txBody>
      </p:sp>
      <p:pic>
        <p:nvPicPr>
          <p:cNvPr id="8" name="Content Placeholder 7" descr="Amer.Rev.batt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94676" y="0"/>
            <a:ext cx="5951890" cy="6858000"/>
          </a:xfr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228600" y="1752600"/>
            <a:ext cx="3236913" cy="4373563"/>
          </a:xfrm>
        </p:spPr>
        <p:txBody>
          <a:bodyPr/>
          <a:lstStyle/>
          <a:p>
            <a:r>
              <a:rPr lang="en-US" dirty="0" smtClean="0"/>
              <a:t>Note both the location of the major towns and cities in the colonies and the location of the major battles that occurred during the revolution.</a:t>
            </a:r>
            <a:br>
              <a:rPr lang="en-US" dirty="0" smtClean="0"/>
            </a:br>
            <a:r>
              <a:rPr lang="en-US" b="1" i="1" dirty="0" smtClean="0"/>
              <a:t>Why were both situated so close to the eastern coast?</a:t>
            </a:r>
            <a:r>
              <a:rPr lang="en-US" dirty="0" smtClean="0"/>
              <a:t> 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>
                <a:solidFill>
                  <a:srgbClr val="C00000"/>
                </a:solidFill>
              </a:rPr>
              <a:t>Washington Crossing the Delaware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smtClean="0"/>
              <a:t>Washington Crossing the Delaware</a:t>
            </a:r>
            <a:r>
              <a:rPr lang="en-US" dirty="0" smtClean="0"/>
              <a:t> is an 1851 oil-on-canvas painting by German American artist Emanuel Leutze. It commemorates Washington's crossing of the Delaware on 25 December 1776, during the American revolutionary war. A copy of this painting hangs in the West Wing reception area of the White House. </a:t>
            </a:r>
            <a:endParaRPr lang="en-US" dirty="0"/>
          </a:p>
        </p:txBody>
      </p:sp>
      <p:pic>
        <p:nvPicPr>
          <p:cNvPr id="9" name="Content Placeholder 8" descr="Washington_Crossing_the_Delaware_by_Emanuel_Leutze,_MMA-NYC,_185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750" r="11750"/>
          <a:stretch>
            <a:fillRect/>
          </a:stretch>
        </p:blipFill>
        <p:spPr>
          <a:xfrm>
            <a:off x="1280055" y="0"/>
            <a:ext cx="6502399" cy="4876799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1111250"/>
          </a:xfrm>
        </p:spPr>
        <p:txBody>
          <a:bodyPr/>
          <a:lstStyle/>
          <a:p>
            <a:pPr algn="ctr"/>
            <a:r>
              <a:rPr lang="en-US" sz="3600" b="1" dirty="0" smtClean="0"/>
              <a:t>Final Confrontation:  Siege of Yorktown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Sept. 1781, American and French surround British forces for 21 days</a:t>
            </a:r>
          </a:p>
          <a:p>
            <a:r>
              <a:rPr lang="en-US" sz="2400" dirty="0" smtClean="0"/>
              <a:t>October 1781, British General Cornwallis at Yorktown, VA surrender</a:t>
            </a:r>
          </a:p>
          <a:p>
            <a:r>
              <a:rPr lang="en-US" sz="2400" dirty="0" smtClean="0"/>
              <a:t>September 1783 at the Peace of Paris, Britain formally recognizes American Independenc</a:t>
            </a:r>
            <a:r>
              <a:rPr lang="en-US" dirty="0" smtClean="0"/>
              <a:t>e </a:t>
            </a:r>
          </a:p>
          <a:p>
            <a:endParaRPr lang="en-US" dirty="0"/>
          </a:p>
        </p:txBody>
      </p:sp>
      <p:pic>
        <p:nvPicPr>
          <p:cNvPr id="7" name="Content Placeholder 10" descr="Surrender_of_Lord_Cornwall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46360" y="2438400"/>
            <a:ext cx="4778164" cy="3147615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Constitution of the United States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962400" y="1447800"/>
            <a:ext cx="5181600" cy="5221289"/>
          </a:xfrm>
        </p:spPr>
        <p:txBody>
          <a:bodyPr/>
          <a:lstStyle/>
          <a:p>
            <a:r>
              <a:rPr lang="en-US" sz="2000" b="1" dirty="0" smtClean="0"/>
              <a:t>Created on September 17, 1787</a:t>
            </a:r>
          </a:p>
          <a:p>
            <a:r>
              <a:rPr lang="en-US" sz="2000" dirty="0" smtClean="0"/>
              <a:t>Ratified on June 21, 1788</a:t>
            </a:r>
          </a:p>
          <a:p>
            <a:r>
              <a:rPr lang="en-US" sz="2000" b="1" dirty="0" smtClean="0"/>
              <a:t>Oldest written constitution still in use by any nation in the world</a:t>
            </a:r>
          </a:p>
          <a:p>
            <a:r>
              <a:rPr lang="en-US" sz="2000" dirty="0" smtClean="0"/>
              <a:t>First 10 amendments known as the Bill of Rights</a:t>
            </a:r>
          </a:p>
          <a:p>
            <a:r>
              <a:rPr lang="en-US" sz="2000" dirty="0" smtClean="0"/>
              <a:t>27 amendments made</a:t>
            </a:r>
          </a:p>
          <a:p>
            <a:r>
              <a:rPr lang="en-US" sz="2000" dirty="0" smtClean="0"/>
              <a:t>Guaranteed individual liberties</a:t>
            </a:r>
          </a:p>
          <a:p>
            <a:r>
              <a:rPr lang="en-US" sz="2000" dirty="0" smtClean="0"/>
              <a:t>Not to everyone</a:t>
            </a:r>
          </a:p>
          <a:p>
            <a:r>
              <a:rPr lang="en-US" sz="2000" dirty="0" smtClean="0"/>
              <a:t>Landless men, women, slaves, indigenous peoples</a:t>
            </a:r>
          </a:p>
          <a:p>
            <a:pPr lvl="1"/>
            <a:r>
              <a:rPr lang="en-US" sz="1600" dirty="0" smtClean="0"/>
              <a:t>With the extension of civil rights, American society broadened the Enlightenment values of freedom and equality</a:t>
            </a:r>
          </a:p>
          <a:p>
            <a:endParaRPr lang="en-US" sz="2000" dirty="0"/>
          </a:p>
        </p:txBody>
      </p:sp>
      <p:pic>
        <p:nvPicPr>
          <p:cNvPr id="8" name="Content Placeholder 4" descr="Constitution_Pg1of4_A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76400"/>
            <a:ext cx="3647115" cy="4413377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6781800" cy="1162050"/>
          </a:xfrm>
        </p:spPr>
        <p:txBody>
          <a:bodyPr/>
          <a:lstStyle/>
          <a:p>
            <a:r>
              <a:rPr lang="en-US" sz="3200" dirty="0" smtClean="0"/>
              <a:t>The Expansion of the US</a:t>
            </a:r>
            <a:endParaRPr lang="en-US" sz="3200" dirty="0"/>
          </a:p>
        </p:txBody>
      </p:sp>
      <p:pic>
        <p:nvPicPr>
          <p:cNvPr id="7" name="Content Placeholder 6" descr="expansion of 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1737896"/>
            <a:ext cx="6477000" cy="4179270"/>
          </a:xfr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457201" y="1752600"/>
            <a:ext cx="2286000" cy="4373563"/>
          </a:xfrm>
        </p:spPr>
        <p:txBody>
          <a:bodyPr/>
          <a:lstStyle/>
          <a:p>
            <a:r>
              <a:rPr lang="en-US" dirty="0" smtClean="0"/>
              <a:t>The union of the thirteen British colonies in North America provided the foundation for the westward and transcontinental expansion of the United States during the nineteenth century, a process that turned the country into a global power by the early twentieth century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smtClean="0"/>
              <a:t>Popular Sovereignty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447801"/>
            <a:ext cx="4702175" cy="5221288"/>
          </a:xfrm>
        </p:spPr>
        <p:txBody>
          <a:bodyPr/>
          <a:lstStyle/>
          <a:p>
            <a:r>
              <a:rPr lang="en-US" sz="2400" b="1" dirty="0" smtClean="0"/>
              <a:t>The notion that legitimate political authority resides not in kings, but in people who make up society</a:t>
            </a:r>
          </a:p>
          <a:p>
            <a:pPr lvl="1"/>
            <a:r>
              <a:rPr lang="en-US" dirty="0" smtClean="0"/>
              <a:t>Ex. American Independence from Britain founded on this principle</a:t>
            </a:r>
          </a:p>
          <a:p>
            <a:pPr lvl="1"/>
            <a:r>
              <a:rPr lang="en-US" dirty="0" smtClean="0"/>
              <a:t>We see the French unable to devise an alternative to monarch</a:t>
            </a:r>
          </a:p>
          <a:p>
            <a:pPr lvl="2"/>
            <a:r>
              <a:rPr lang="en-US" sz="2400" dirty="0" smtClean="0"/>
              <a:t>They see turmoil for next 20 years</a:t>
            </a:r>
            <a:endParaRPr lang="en-US" sz="2400" dirty="0"/>
          </a:p>
        </p:txBody>
      </p:sp>
      <p:pic>
        <p:nvPicPr>
          <p:cNvPr id="5" name="Content Placeholder 4" descr="wethepeopl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99025" y="2362200"/>
            <a:ext cx="4244975" cy="31837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Enlightenment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706563"/>
            <a:ext cx="8642350" cy="2789237"/>
          </a:xfrm>
        </p:spPr>
        <p:txBody>
          <a:bodyPr/>
          <a:lstStyle/>
          <a:p>
            <a:r>
              <a:rPr lang="en-US" sz="2400" b="1" dirty="0" smtClean="0"/>
              <a:t>Intellectual movement that applied methods and questions of the Scientific Revolution to the study of human society</a:t>
            </a:r>
          </a:p>
          <a:p>
            <a:r>
              <a:rPr lang="en-US" sz="2400" dirty="0" smtClean="0"/>
              <a:t>Could society and </a:t>
            </a:r>
            <a:r>
              <a:rPr lang="en-US" sz="2400" dirty="0" err="1" smtClean="0"/>
              <a:t>gov’t</a:t>
            </a:r>
            <a:r>
              <a:rPr lang="en-US" sz="2400" dirty="0" smtClean="0"/>
              <a:t> be more productive if guided by science</a:t>
            </a:r>
          </a:p>
          <a:p>
            <a:r>
              <a:rPr lang="en-US" sz="2400" dirty="0" smtClean="0"/>
              <a:t>Fed the revolutionary movements of 18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 err="1" smtClean="0"/>
              <a:t>c.political</a:t>
            </a:r>
            <a:r>
              <a:rPr lang="en-US" sz="2400" dirty="0" smtClean="0"/>
              <a:t> </a:t>
            </a:r>
            <a:r>
              <a:rPr lang="en-US" sz="2400" dirty="0" smtClean="0"/>
              <a:t>and economic reform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salon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915400" cy="5720716"/>
          </a:xfrm>
        </p:spPr>
      </p:pic>
      <p:sp>
        <p:nvSpPr>
          <p:cNvPr id="5" name="TextBox 4"/>
          <p:cNvSpPr txBox="1"/>
          <p:nvPr/>
        </p:nvSpPr>
        <p:spPr>
          <a:xfrm>
            <a:off x="0" y="5715000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Socially prominent women deeply influenced the development of Enlightenment thought by organizing and maintaining salons—gatherings where </a:t>
            </a:r>
            <a:r>
              <a:rPr lang="en-US" sz="1400" dirty="0" err="1" smtClean="0"/>
              <a:t>philosophes</a:t>
            </a:r>
            <a:r>
              <a:rPr lang="en-US" sz="1400" dirty="0" smtClean="0"/>
              <a:t>, scientists, and intellectuals discussed the leading ideas of the day. Though produced in 1814, this painting depicts the Parisian salon of Mme. </a:t>
            </a:r>
            <a:r>
              <a:rPr lang="en-US" sz="1400" dirty="0" err="1" smtClean="0"/>
              <a:t>Geoffrin</a:t>
            </a:r>
            <a:r>
              <a:rPr lang="en-US" sz="1400" dirty="0" smtClean="0"/>
              <a:t> (center left), a leading patron of the French </a:t>
            </a:r>
            <a:r>
              <a:rPr lang="en-US" sz="1400" dirty="0" err="1" smtClean="0"/>
              <a:t>philosophes</a:t>
            </a:r>
            <a:r>
              <a:rPr lang="en-US" sz="1400" dirty="0" smtClean="0"/>
              <a:t>, about 1775. In the background is a bust of Voltaire, who lived in Switzerland at the time.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John </a:t>
            </a:r>
            <a:r>
              <a:rPr lang="en-US" dirty="0" smtClean="0"/>
              <a:t>Locke </a:t>
            </a:r>
            <a:r>
              <a:rPr lang="en-US" dirty="0" smtClean="0"/>
              <a:t>1632-1704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06563"/>
            <a:ext cx="5692775" cy="4962525"/>
          </a:xfrm>
        </p:spPr>
        <p:txBody>
          <a:bodyPr/>
          <a:lstStyle/>
          <a:p>
            <a:r>
              <a:rPr lang="en-US" sz="2000" b="1" dirty="0" smtClean="0"/>
              <a:t>Formulated one of most influential theories of contractual </a:t>
            </a:r>
            <a:r>
              <a:rPr lang="en-US" sz="2000" b="1" dirty="0" err="1" smtClean="0"/>
              <a:t>gov’t</a:t>
            </a:r>
            <a:endParaRPr lang="en-US" sz="2000" b="1" dirty="0" smtClean="0"/>
          </a:p>
          <a:p>
            <a:r>
              <a:rPr lang="en-US" sz="2000" dirty="0" smtClean="0"/>
              <a:t>In his, </a:t>
            </a:r>
            <a:r>
              <a:rPr lang="en-US" sz="2000" b="1" i="1" dirty="0" smtClean="0"/>
              <a:t>Second Treatise of Civil Government, </a:t>
            </a:r>
            <a:r>
              <a:rPr lang="en-US" sz="2000" dirty="0" smtClean="0"/>
              <a:t>he held that </a:t>
            </a:r>
            <a:r>
              <a:rPr lang="en-US" sz="2000" dirty="0" err="1" smtClean="0"/>
              <a:t>gov’t</a:t>
            </a:r>
            <a:r>
              <a:rPr lang="en-US" sz="2000" dirty="0" smtClean="0"/>
              <a:t> arose b/c people worked together to form civil society, appoint rulers to protect and promote their common interests</a:t>
            </a:r>
            <a:endParaRPr lang="en-US" sz="2000" b="1" i="1" dirty="0" smtClean="0"/>
          </a:p>
          <a:p>
            <a:r>
              <a:rPr lang="en-US" sz="2000" b="1" dirty="0" smtClean="0"/>
              <a:t>Life, liberty, property and individual rights are foundations of civil </a:t>
            </a:r>
            <a:r>
              <a:rPr lang="en-US" sz="2000" b="1" dirty="0" err="1" smtClean="0"/>
              <a:t>gov’t</a:t>
            </a:r>
            <a:endParaRPr lang="en-US" sz="2000" b="1" dirty="0" smtClean="0"/>
          </a:p>
          <a:p>
            <a:pPr lvl="1"/>
            <a:r>
              <a:rPr lang="en-US" sz="1600" dirty="0" smtClean="0"/>
              <a:t>Any ruler who violated these rights was subject to deposition</a:t>
            </a:r>
          </a:p>
          <a:p>
            <a:r>
              <a:rPr lang="en-US" sz="2000" b="1" dirty="0" smtClean="0"/>
              <a:t>Rulers derive their authority from the consent of those whom they govern</a:t>
            </a:r>
            <a:endParaRPr lang="en-US" sz="2000" b="1" dirty="0"/>
          </a:p>
        </p:txBody>
      </p:sp>
      <p:pic>
        <p:nvPicPr>
          <p:cNvPr id="5" name="Content Placeholder 4" descr="locke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67400" y="1752600"/>
            <a:ext cx="2952750" cy="3810000"/>
          </a:xfrm>
        </p:spPr>
      </p:pic>
      <p:sp>
        <p:nvSpPr>
          <p:cNvPr id="6" name="TextBox 5"/>
          <p:cNvSpPr txBox="1"/>
          <p:nvPr/>
        </p:nvSpPr>
        <p:spPr>
          <a:xfrm>
            <a:off x="5791200" y="6172200"/>
            <a:ext cx="323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English philosopher, Locke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Quotes of Locke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All mankind... being all equal and independent, no one ought to harm another in his life, health, liberty or possessions.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Education begins the gentleman, but reading, good company and reflection must finish him.</a:t>
            </a:r>
          </a:p>
          <a:p>
            <a:r>
              <a:rPr lang="en-US" sz="2400" dirty="0" smtClean="0"/>
              <a:t>Reading furnishes the mind only with materials of knowledge; it is thinking that makes what we read ours.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Voltaire 1694-1778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0" y="1447801"/>
            <a:ext cx="8512175" cy="5221288"/>
          </a:xfrm>
        </p:spPr>
        <p:txBody>
          <a:bodyPr/>
          <a:lstStyle/>
          <a:p>
            <a:r>
              <a:rPr lang="en-US" sz="2400" b="1" dirty="0" smtClean="0"/>
              <a:t>One of the most outspoken </a:t>
            </a:r>
            <a:r>
              <a:rPr lang="en-US" sz="2400" b="1" dirty="0" err="1" smtClean="0"/>
              <a:t>philosophes</a:t>
            </a:r>
            <a:endParaRPr lang="en-US" sz="2400" b="1" dirty="0" smtClean="0"/>
          </a:p>
          <a:p>
            <a:r>
              <a:rPr lang="en-US" sz="2400" b="1" dirty="0" smtClean="0"/>
              <a:t>Addressed issues of freedom and equality</a:t>
            </a:r>
          </a:p>
          <a:p>
            <a:r>
              <a:rPr lang="en-US" sz="2400" dirty="0" smtClean="0"/>
              <a:t>Believed Europe’s monarchs were the agents of political and economic reform</a:t>
            </a:r>
          </a:p>
          <a:p>
            <a:r>
              <a:rPr lang="en-US" sz="2400" dirty="0" smtClean="0"/>
              <a:t>Called for religious toleration and freedom to express view openly</a:t>
            </a:r>
          </a:p>
          <a:p>
            <a:r>
              <a:rPr lang="en-US" sz="2400" dirty="0" smtClean="0"/>
              <a:t>Went to Switzerland and Netherlands to publish books when censored in France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Content Placeholder 7" descr="voltaire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4724401"/>
            <a:ext cx="4533901" cy="213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304800"/>
            <a:ext cx="8642350" cy="1219200"/>
          </a:xfrm>
        </p:spPr>
        <p:txBody>
          <a:bodyPr/>
          <a:lstStyle/>
          <a:p>
            <a:pPr algn="ctr"/>
            <a:r>
              <a:rPr lang="en-US" dirty="0" smtClean="0"/>
              <a:t>Jean Jacques Rousseau (1712-1778)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524001"/>
            <a:ext cx="5006975" cy="5145088"/>
          </a:xfrm>
        </p:spPr>
        <p:txBody>
          <a:bodyPr/>
          <a:lstStyle/>
          <a:p>
            <a:r>
              <a:rPr lang="en-US" sz="2000" dirty="0" smtClean="0"/>
              <a:t>Some called for equality</a:t>
            </a:r>
          </a:p>
          <a:p>
            <a:pPr lvl="1"/>
            <a:r>
              <a:rPr lang="en-US" sz="2000" dirty="0" smtClean="0"/>
              <a:t>Condemned legal and social privileges of aristocracy</a:t>
            </a:r>
          </a:p>
          <a:p>
            <a:r>
              <a:rPr lang="en-US" sz="2000" dirty="0" smtClean="0"/>
              <a:t>French-Swiss thinker who identified with working people</a:t>
            </a:r>
          </a:p>
          <a:p>
            <a:r>
              <a:rPr lang="en-US" sz="2000" dirty="0" smtClean="0"/>
              <a:t>Wrote </a:t>
            </a:r>
            <a:r>
              <a:rPr lang="en-US" sz="2000" b="1" i="1" dirty="0" smtClean="0"/>
              <a:t>The Social Contract (1762)</a:t>
            </a:r>
          </a:p>
          <a:p>
            <a:r>
              <a:rPr lang="en-US" sz="2000" b="1" dirty="0" smtClean="0"/>
              <a:t>Members of society were collectively the sovereign</a:t>
            </a:r>
          </a:p>
          <a:p>
            <a:r>
              <a:rPr lang="en-US" sz="2000" dirty="0" smtClean="0"/>
              <a:t>All would participate in formulation of policy and creation of laws</a:t>
            </a:r>
          </a:p>
          <a:p>
            <a:r>
              <a:rPr lang="en-US" sz="2000" dirty="0" smtClean="0"/>
              <a:t>General will of people would rule carry the day</a:t>
            </a:r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400" dirty="0"/>
          </a:p>
        </p:txBody>
      </p:sp>
      <p:pic>
        <p:nvPicPr>
          <p:cNvPr id="5" name="Content Placeholder 4" descr="rousseau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57800" y="1676400"/>
            <a:ext cx="3564353" cy="4962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01140830">
  <a:themeElements>
    <a:clrScheme name="Competition 1">
      <a:dk1>
        <a:srgbClr val="000066"/>
      </a:dk1>
      <a:lt1>
        <a:srgbClr val="FFFFFF"/>
      </a:lt1>
      <a:dk2>
        <a:srgbClr val="000066"/>
      </a:dk2>
      <a:lt2>
        <a:srgbClr val="5C1F00"/>
      </a:lt2>
      <a:accent1>
        <a:srgbClr val="FF1515"/>
      </a:accent1>
      <a:accent2>
        <a:srgbClr val="381AEA"/>
      </a:accent2>
      <a:accent3>
        <a:srgbClr val="FFFFFF"/>
      </a:accent3>
      <a:accent4>
        <a:srgbClr val="000056"/>
      </a:accent4>
      <a:accent5>
        <a:srgbClr val="FFAAAA"/>
      </a:accent5>
      <a:accent6>
        <a:srgbClr val="3216D4"/>
      </a:accent6>
      <a:hlink>
        <a:srgbClr val="FFFFFF"/>
      </a:hlink>
      <a:folHlink>
        <a:srgbClr val="000000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mpetition 1">
        <a:dk1>
          <a:srgbClr val="000066"/>
        </a:dk1>
        <a:lt1>
          <a:srgbClr val="FFFFFF"/>
        </a:lt1>
        <a:dk2>
          <a:srgbClr val="000066"/>
        </a:dk2>
        <a:lt2>
          <a:srgbClr val="5C1F00"/>
        </a:lt2>
        <a:accent1>
          <a:srgbClr val="FF1515"/>
        </a:accent1>
        <a:accent2>
          <a:srgbClr val="381AEA"/>
        </a:accent2>
        <a:accent3>
          <a:srgbClr val="FFFFFF"/>
        </a:accent3>
        <a:accent4>
          <a:srgbClr val="000056"/>
        </a:accent4>
        <a:accent5>
          <a:srgbClr val="FFAAAA"/>
        </a:accent5>
        <a:accent6>
          <a:srgbClr val="3216D4"/>
        </a:accent6>
        <a:hlink>
          <a:srgbClr val="FFFF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ed1fea5d08807278759d338940aa9e8f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174e4b03d57b3d621fa064bbab783e99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TP001140830</AuthoringAssetId>
    <AssetId xmlns="145c5697-5eb5-440b-b2f1-a8273fb59250">TS001140830</AssetId>
  </documentManagement>
</p:properties>
</file>

<file path=customXml/itemProps1.xml><?xml version="1.0" encoding="utf-8"?>
<ds:datastoreItem xmlns:ds="http://schemas.openxmlformats.org/officeDocument/2006/customXml" ds:itemID="{2185D9BE-0706-467C-AFFB-316A435E43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AE1E66-6AF1-4E16-A393-9147967E6F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42589365-DC84-48E7-88C3-4B59096C7A05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FCFFF7FE-E01A-4348-B930-99844203C28D}">
  <ds:schemaRefs>
    <ds:schemaRef ds:uri="http://schemas.microsoft.com/office/2006/metadata/properties"/>
    <ds:schemaRef ds:uri="145c5697-5eb5-440b-b2f1-a8273fb5925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TS001140830</Template>
  <TotalTime>395</TotalTime>
  <Words>1585</Words>
  <Application>Microsoft Office PowerPoint</Application>
  <PresentationFormat>On-screen Show (4:3)</PresentationFormat>
  <Paragraphs>160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TS001140830</vt:lpstr>
      <vt:lpstr>The American Revolution</vt:lpstr>
      <vt:lpstr>Enlightenment and Revolutionary Ideas</vt:lpstr>
      <vt:lpstr>Popular Sovereignty</vt:lpstr>
      <vt:lpstr>Enlightenment Ideas</vt:lpstr>
      <vt:lpstr>Slide 5</vt:lpstr>
      <vt:lpstr>John Locke 1632-1704 </vt:lpstr>
      <vt:lpstr>Quotes of Locke</vt:lpstr>
      <vt:lpstr>Voltaire 1694-1778</vt:lpstr>
      <vt:lpstr>Jean Jacques Rousseau (1712-1778)</vt:lpstr>
      <vt:lpstr>Global Influence of Enlightenment</vt:lpstr>
      <vt:lpstr>The Community of Belief Systems</vt:lpstr>
      <vt:lpstr>Enlightenment and the New World</vt:lpstr>
      <vt:lpstr>The American Revolution</vt:lpstr>
      <vt:lpstr>British Frontier Policy</vt:lpstr>
      <vt:lpstr>New Colonial Tax and Commercial Policies</vt:lpstr>
      <vt:lpstr>Boston Massacre and Tea Party </vt:lpstr>
      <vt:lpstr>Response to the British Policies</vt:lpstr>
      <vt:lpstr>Colonial Protests</vt:lpstr>
      <vt:lpstr>Thomas Paine’s, Common Sense</vt:lpstr>
      <vt:lpstr>Slide 20</vt:lpstr>
      <vt:lpstr>Lexington and Concord</vt:lpstr>
      <vt:lpstr>Declaration of Independence</vt:lpstr>
      <vt:lpstr>War of Independence</vt:lpstr>
      <vt:lpstr>Slide 24</vt:lpstr>
      <vt:lpstr>American Revolution</vt:lpstr>
      <vt:lpstr>Washington Crossing the Delaware</vt:lpstr>
      <vt:lpstr>Final Confrontation:  Siege of Yorktown</vt:lpstr>
      <vt:lpstr>Constitution of the United States</vt:lpstr>
      <vt:lpstr>The Expansion of the US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American Revolution</dc:title>
  <dc:subject/>
  <dc:creator>CCSD</dc:creator>
  <cp:keywords/>
  <dc:description/>
  <cp:lastModifiedBy>Windows User</cp:lastModifiedBy>
  <cp:revision>61</cp:revision>
  <dcterms:created xsi:type="dcterms:W3CDTF">2011-02-16T04:12:10Z</dcterms:created>
  <dcterms:modified xsi:type="dcterms:W3CDTF">2015-03-04T18:58:52Z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arkets">
    <vt:lpwstr/>
  </property>
  <property fmtid="{D5CDD505-2E9C-101B-9397-08002B2CF9AE}" pid="3" name="AssetType">
    <vt:lpwstr>TP</vt:lpwstr>
  </property>
  <property fmtid="{D5CDD505-2E9C-101B-9397-08002B2CF9AE}" pid="4" name="BugNumber">
    <vt:lpwstr>492310L</vt:lpwstr>
  </property>
  <property fmtid="{D5CDD505-2E9C-101B-9397-08002B2CF9AE}" pid="5" name="TPInstallLocation">
    <vt:lpwstr>{Document Themes}</vt:lpwstr>
  </property>
  <property fmtid="{D5CDD505-2E9C-101B-9397-08002B2CF9AE}" pid="6" name="PrimaryImageGen">
    <vt:lpwstr>1</vt:lpwstr>
  </property>
  <property fmtid="{D5CDD505-2E9C-101B-9397-08002B2CF9AE}" pid="7" name="display_urn:schemas-microsoft-com:office:office#APAuthor">
    <vt:lpwstr>REDMOND\cynvey</vt:lpwstr>
  </property>
  <property fmtid="{D5CDD505-2E9C-101B-9397-08002B2CF9AE}" pid="8" name="APAuthor">
    <vt:lpwstr>191</vt:lpwstr>
  </property>
  <property fmtid="{D5CDD505-2E9C-101B-9397-08002B2CF9AE}" pid="9" name="Milestone">
    <vt:lpwstr>Continuous</vt:lpwstr>
  </property>
  <property fmtid="{D5CDD505-2E9C-101B-9397-08002B2CF9AE}" pid="10" name="TPAppVersion">
    <vt:lpwstr>11</vt:lpwstr>
  </property>
  <property fmtid="{D5CDD505-2E9C-101B-9397-08002B2CF9AE}" pid="11" name="TPCommandLine">
    <vt:lpwstr>{PP} {FilePath}</vt:lpwstr>
  </property>
  <property fmtid="{D5CDD505-2E9C-101B-9397-08002B2CF9AE}" pid="12" name="AssetId">
    <vt:lpwstr>TS001140830</vt:lpwstr>
  </property>
  <property fmtid="{D5CDD505-2E9C-101B-9397-08002B2CF9AE}" pid="13" name="IsSearchable">
    <vt:lpwstr>0</vt:lpwstr>
  </property>
  <property fmtid="{D5CDD505-2E9C-101B-9397-08002B2CF9AE}" pid="14" name="NumericId">
    <vt:lpwstr>-1.00000000000000</vt:lpwstr>
  </property>
  <property fmtid="{D5CDD505-2E9C-101B-9397-08002B2CF9AE}" pid="15" name="PublishTargets">
    <vt:lpwstr>OfficeOnline</vt:lpwstr>
  </property>
  <property fmtid="{D5CDD505-2E9C-101B-9397-08002B2CF9AE}" pid="16" name="TPLaunchHelpLinkType">
    <vt:lpwstr>Template</vt:lpwstr>
  </property>
  <property fmtid="{D5CDD505-2E9C-101B-9397-08002B2CF9AE}" pid="17" name="TPFriendlyName">
    <vt:lpwstr>U.S. flag design template</vt:lpwstr>
  </property>
  <property fmtid="{D5CDD505-2E9C-101B-9397-08002B2CF9AE}" pid="18" name="display_urn:schemas-microsoft-com:office:office#APEditor">
    <vt:lpwstr>REDMOND\v-luannv</vt:lpwstr>
  </property>
  <property fmtid="{D5CDD505-2E9C-101B-9397-08002B2CF9AE}" pid="19" name="APEditor">
    <vt:lpwstr>92</vt:lpwstr>
  </property>
  <property fmtid="{D5CDD505-2E9C-101B-9397-08002B2CF9AE}" pid="20" name="Provider">
    <vt:lpwstr>EY001142237</vt:lpwstr>
  </property>
  <property fmtid="{D5CDD505-2E9C-101B-9397-08002B2CF9AE}" pid="21" name="SourceTitle">
    <vt:lpwstr>U.S. flag design template</vt:lpwstr>
  </property>
  <property fmtid="{D5CDD505-2E9C-101B-9397-08002B2CF9AE}" pid="22" name="TPApplication">
    <vt:lpwstr>PowerPoint</vt:lpwstr>
  </property>
  <property fmtid="{D5CDD505-2E9C-101B-9397-08002B2CF9AE}" pid="23" name="TPLaunchHelpLink">
    <vt:lpwstr/>
  </property>
  <property fmtid="{D5CDD505-2E9C-101B-9397-08002B2CF9AE}" pid="24" name="OpenTemplate">
    <vt:lpwstr>1</vt:lpwstr>
  </property>
  <property fmtid="{D5CDD505-2E9C-101B-9397-08002B2CF9AE}" pid="25" name="UACurrentWords">
    <vt:lpwstr>0</vt:lpwstr>
  </property>
  <property fmtid="{D5CDD505-2E9C-101B-9397-08002B2CF9AE}" pid="26" name="UALocRecommendation">
    <vt:lpwstr>Never Localize</vt:lpwstr>
  </property>
  <property fmtid="{D5CDD505-2E9C-101B-9397-08002B2CF9AE}" pid="27" name="Applications">
    <vt:lpwstr>79;#Template 12;#67;#PowerPoint - Design Templt 12;#65;#Microsoft Office PowerPoint 2007;#64;#PowerPoint 2003;#66;#PowerPoint - Design Templt 2003</vt:lpwstr>
  </property>
  <property fmtid="{D5CDD505-2E9C-101B-9397-08002B2CF9AE}" pid="28" name="TemplateStatus">
    <vt:lpwstr>Complete</vt:lpwstr>
  </property>
  <property fmtid="{D5CDD505-2E9C-101B-9397-08002B2CF9AE}" pid="29" name="ContentTypeId">
    <vt:lpwstr>0x0101006025706CF4CD034688BEBAE97A2E701D020200C3831ACA17D8814887A164412888521E</vt:lpwstr>
  </property>
  <property fmtid="{D5CDD505-2E9C-101B-9397-08002B2CF9AE}" pid="30" name="IsDeleted">
    <vt:lpwstr>0</vt:lpwstr>
  </property>
  <property fmtid="{D5CDD505-2E9C-101B-9397-08002B2CF9AE}" pid="31" name="ShowIn">
    <vt:lpwstr>Show everywhere</vt:lpwstr>
  </property>
  <property fmtid="{D5CDD505-2E9C-101B-9397-08002B2CF9AE}" pid="32" name="UANotes">
    <vt:lpwstr>Text is visible in high contrast mode, but graphics are not. . B2 NA2US</vt:lpwstr>
  </property>
  <property fmtid="{D5CDD505-2E9C-101B-9397-08002B2CF9AE}" pid="33" name="PublishStatusLookup">
    <vt:lpwstr>260389</vt:lpwstr>
  </property>
  <property fmtid="{D5CDD505-2E9C-101B-9397-08002B2CF9AE}" pid="34" name="TPClientViewer">
    <vt:lpwstr>Microsoft Office PowerPoint</vt:lpwstr>
  </property>
  <property fmtid="{D5CDD505-2E9C-101B-9397-08002B2CF9AE}" pid="35" name="TPComponent">
    <vt:lpwstr>PPTFiles</vt:lpwstr>
  </property>
  <property fmtid="{D5CDD505-2E9C-101B-9397-08002B2CF9AE}" pid="36" name="TPNamespace">
    <vt:lpwstr>POWERPNT</vt:lpwstr>
  </property>
  <property fmtid="{D5CDD505-2E9C-101B-9397-08002B2CF9AE}" pid="37" name="APTrustLevel">
    <vt:lpwstr>1.00000000000000</vt:lpwstr>
  </property>
  <property fmtid="{D5CDD505-2E9C-101B-9397-08002B2CF9AE}" pid="38" name="TrustLevel">
    <vt:lpwstr>Microsoft Managed Content</vt:lpwstr>
  </property>
  <property fmtid="{D5CDD505-2E9C-101B-9397-08002B2CF9AE}" pid="39" name="Content Type">
    <vt:lpwstr>OOFile</vt:lpwstr>
  </property>
  <property fmtid="{D5CDD505-2E9C-101B-9397-08002B2CF9AE}" pid="40" name="AuthoringAssetId">
    <vt:lpwstr>TP001140830</vt:lpwstr>
  </property>
  <property fmtid="{D5CDD505-2E9C-101B-9397-08002B2CF9AE}" pid="41" name="NumericAssetId">
    <vt:lpwstr/>
  </property>
  <property fmtid="{D5CDD505-2E9C-101B-9397-08002B2CF9AE}" pid="42" name="AppVer">
    <vt:lpwstr/>
  </property>
</Properties>
</file>