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Bubonic Plague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Plague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Appears 1</a:t>
            </a:r>
            <a:r>
              <a:rPr lang="en-US" b="1" baseline="30000" dirty="0" smtClean="0"/>
              <a:t>st</a:t>
            </a:r>
            <a:r>
              <a:rPr lang="en-US" b="1" dirty="0" smtClean="0"/>
              <a:t> in  China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Carried </a:t>
            </a:r>
            <a:r>
              <a:rPr lang="en-US" b="1" dirty="0"/>
              <a:t>by fleas on </a:t>
            </a:r>
            <a:r>
              <a:rPr lang="en-US" b="1" dirty="0" smtClean="0"/>
              <a:t>rodents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Ex.  Rats,  squirrels, prairie dogs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Fleas seek other hosts –Humans  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Yersinia </a:t>
            </a:r>
            <a:r>
              <a:rPr lang="en-US" dirty="0" err="1" smtClean="0"/>
              <a:t>pestis</a:t>
            </a:r>
            <a:r>
              <a:rPr lang="en-US" dirty="0" smtClean="0"/>
              <a:t> is the bacteria in stomach of fleas that infect the rodents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Mongol </a:t>
            </a:r>
            <a:r>
              <a:rPr lang="en-US" b="1" dirty="0"/>
              <a:t>campaigns spread </a:t>
            </a:r>
            <a:r>
              <a:rPr lang="en-US" b="1" dirty="0" smtClean="0"/>
              <a:t>disease from </a:t>
            </a:r>
            <a:r>
              <a:rPr lang="en-US" b="1" dirty="0" err="1" smtClean="0"/>
              <a:t>sw</a:t>
            </a:r>
            <a:r>
              <a:rPr lang="en-US" b="1" dirty="0" smtClean="0"/>
              <a:t> China </a:t>
            </a:r>
            <a:r>
              <a:rPr lang="en-US" b="1" dirty="0"/>
              <a:t>to Chinese </a:t>
            </a:r>
            <a:r>
              <a:rPr lang="en-US" b="1" dirty="0" smtClean="0"/>
              <a:t>Interior in 1331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Mongols, merchants, and travelers spread the plague westward 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Oases, trading towns, ports abundant breeding grounds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By 1348, following trade routes, plague sparked epidemics in Western Europe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76893"/>
            <a:ext cx="6020486" cy="3812974"/>
          </a:xfrm>
          <a:prstGeom prst="rect">
            <a:avLst/>
          </a:prstGeom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01304" y="47688"/>
            <a:ext cx="3040063" cy="2046288"/>
          </a:xfrm>
          <a:noFill/>
        </p:spPr>
      </p:pic>
    </p:spTree>
    <p:extLst>
      <p:ext uri="{BB962C8B-B14F-4D97-AF65-F5344CB8AC3E}">
        <p14:creationId xmlns:p14="http://schemas.microsoft.com/office/powerpoint/2010/main" val="41678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the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Chills, high fever, delirium, vomiting, rapid heartbeat</a:t>
            </a:r>
          </a:p>
          <a:p>
            <a:r>
              <a:rPr lang="en-US" dirty="0" smtClean="0"/>
              <a:t>Internal hemorrhaging discolored the inflammations blue and black</a:t>
            </a:r>
          </a:p>
          <a:p>
            <a:pPr lvl="1"/>
            <a:r>
              <a:rPr lang="en-US" dirty="0" smtClean="0"/>
              <a:t>“Black Death”</a:t>
            </a:r>
          </a:p>
          <a:p>
            <a:r>
              <a:rPr lang="en-US" dirty="0" smtClean="0"/>
              <a:t>Inflamed </a:t>
            </a:r>
            <a:r>
              <a:rPr lang="en-US" dirty="0"/>
              <a:t>and discolored lymph nodes in neck, armpits, groin </a:t>
            </a:r>
            <a:r>
              <a:rPr lang="en-US" dirty="0" smtClean="0"/>
              <a:t>area called “Buboes”</a:t>
            </a:r>
            <a:endParaRPr lang="en-US" dirty="0"/>
          </a:p>
          <a:p>
            <a:pPr lvl="1"/>
            <a:r>
              <a:rPr lang="en-US" dirty="0"/>
              <a:t>Buboes, hence Bubonic</a:t>
            </a:r>
          </a:p>
          <a:p>
            <a:r>
              <a:rPr lang="en-US" dirty="0"/>
              <a:t>60-70% mortality rate, within days of onset of </a:t>
            </a:r>
            <a:r>
              <a:rPr lang="en-US" dirty="0" smtClean="0"/>
              <a:t>symptoms</a:t>
            </a:r>
          </a:p>
          <a:p>
            <a:r>
              <a:rPr lang="en-US" dirty="0" smtClean="0"/>
              <a:t>Wiped out towns, villages etc.</a:t>
            </a:r>
          </a:p>
          <a:p>
            <a:r>
              <a:rPr lang="en-US" dirty="0" smtClean="0"/>
              <a:t>In Europe, plague erupted in 1340s-late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05016"/>
            <a:ext cx="4754562" cy="3387625"/>
          </a:xfrm>
        </p:spPr>
      </p:pic>
    </p:spTree>
    <p:extLst>
      <p:ext uri="{BB962C8B-B14F-4D97-AF65-F5344CB8AC3E}">
        <p14:creationId xmlns:p14="http://schemas.microsoft.com/office/powerpoint/2010/main" val="23805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not affected by the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of Scandinavia b/c of long, cold winters which discouraged proliferation of rodents</a:t>
            </a:r>
          </a:p>
          <a:p>
            <a:r>
              <a:rPr lang="en-US" dirty="0" smtClean="0"/>
              <a:t>India for reasons unknown</a:t>
            </a:r>
          </a:p>
          <a:p>
            <a:r>
              <a:rPr lang="en-US" dirty="0" smtClean="0"/>
              <a:t>Sub-Saharan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1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decline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7" y="2080865"/>
            <a:ext cx="4128038" cy="3835636"/>
          </a:xfrm>
        </p:spPr>
      </p:pic>
    </p:spTree>
    <p:extLst>
      <p:ext uri="{BB962C8B-B14F-4D97-AF65-F5344CB8AC3E}">
        <p14:creationId xmlns:p14="http://schemas.microsoft.com/office/powerpoint/2010/main" val="813482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1430</TotalTime>
  <Words>189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Wood Type</vt:lpstr>
      <vt:lpstr>The Bubonic Plague</vt:lpstr>
      <vt:lpstr>Origins of the Plague </vt:lpstr>
      <vt:lpstr>Symptoms of the Plague</vt:lpstr>
      <vt:lpstr>Regions not affected by the Plague</vt:lpstr>
      <vt:lpstr>Population decline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Bubonic Plague</dc:title>
  <dc:creator>ELIZABETH CAIN</dc:creator>
  <cp:lastModifiedBy>OLIVIA THATCHER</cp:lastModifiedBy>
  <cp:revision>10</cp:revision>
  <dcterms:created xsi:type="dcterms:W3CDTF">2016-01-26T21:06:22Z</dcterms:created>
  <dcterms:modified xsi:type="dcterms:W3CDTF">2017-01-04T12:56:57Z</dcterms:modified>
</cp:coreProperties>
</file>