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5"/>
  </p:sldMasterIdLst>
  <p:notesMasterIdLst>
    <p:notesMasterId r:id="rId80"/>
  </p:notesMasterIdLst>
  <p:handoutMasterIdLst>
    <p:handoutMasterId r:id="rId81"/>
  </p:handoutMasterIdLst>
  <p:sldIdLst>
    <p:sldId id="256" r:id="rId6"/>
    <p:sldId id="296" r:id="rId7"/>
    <p:sldId id="257" r:id="rId8"/>
    <p:sldId id="258" r:id="rId9"/>
    <p:sldId id="259" r:id="rId10"/>
    <p:sldId id="263" r:id="rId11"/>
    <p:sldId id="260" r:id="rId12"/>
    <p:sldId id="261" r:id="rId13"/>
    <p:sldId id="297" r:id="rId14"/>
    <p:sldId id="262" r:id="rId15"/>
    <p:sldId id="298" r:id="rId16"/>
    <p:sldId id="266" r:id="rId17"/>
    <p:sldId id="311" r:id="rId18"/>
    <p:sldId id="265" r:id="rId19"/>
    <p:sldId id="312" r:id="rId20"/>
    <p:sldId id="264" r:id="rId21"/>
    <p:sldId id="299" r:id="rId22"/>
    <p:sldId id="268" r:id="rId23"/>
    <p:sldId id="324" r:id="rId24"/>
    <p:sldId id="315" r:id="rId25"/>
    <p:sldId id="267" r:id="rId26"/>
    <p:sldId id="300" r:id="rId27"/>
    <p:sldId id="271" r:id="rId28"/>
    <p:sldId id="301" r:id="rId29"/>
    <p:sldId id="302" r:id="rId30"/>
    <p:sldId id="303" r:id="rId31"/>
    <p:sldId id="269" r:id="rId32"/>
    <p:sldId id="313" r:id="rId33"/>
    <p:sldId id="270" r:id="rId34"/>
    <p:sldId id="314" r:id="rId35"/>
    <p:sldId id="272" r:id="rId36"/>
    <p:sldId id="273" r:id="rId37"/>
    <p:sldId id="316" r:id="rId38"/>
    <p:sldId id="305" r:id="rId39"/>
    <p:sldId id="317" r:id="rId40"/>
    <p:sldId id="325" r:id="rId41"/>
    <p:sldId id="274" r:id="rId42"/>
    <p:sldId id="318" r:id="rId43"/>
    <p:sldId id="275" r:id="rId44"/>
    <p:sldId id="326" r:id="rId45"/>
    <p:sldId id="327" r:id="rId46"/>
    <p:sldId id="277" r:id="rId47"/>
    <p:sldId id="319" r:id="rId48"/>
    <p:sldId id="278" r:id="rId49"/>
    <p:sldId id="328" r:id="rId50"/>
    <p:sldId id="279" r:id="rId51"/>
    <p:sldId id="280" r:id="rId52"/>
    <p:sldId id="329" r:id="rId53"/>
    <p:sldId id="276" r:id="rId54"/>
    <p:sldId id="304" r:id="rId55"/>
    <p:sldId id="306" r:id="rId56"/>
    <p:sldId id="307" r:id="rId57"/>
    <p:sldId id="308" r:id="rId58"/>
    <p:sldId id="281" r:id="rId59"/>
    <p:sldId id="286" r:id="rId60"/>
    <p:sldId id="282" r:id="rId61"/>
    <p:sldId id="283" r:id="rId62"/>
    <p:sldId id="284" r:id="rId63"/>
    <p:sldId id="285" r:id="rId64"/>
    <p:sldId id="287" r:id="rId65"/>
    <p:sldId id="288" r:id="rId66"/>
    <p:sldId id="320" r:id="rId67"/>
    <p:sldId id="289" r:id="rId68"/>
    <p:sldId id="321" r:id="rId69"/>
    <p:sldId id="290" r:id="rId70"/>
    <p:sldId id="291" r:id="rId71"/>
    <p:sldId id="309" r:id="rId72"/>
    <p:sldId id="292" r:id="rId73"/>
    <p:sldId id="322" r:id="rId74"/>
    <p:sldId id="293" r:id="rId75"/>
    <p:sldId id="294" r:id="rId76"/>
    <p:sldId id="323" r:id="rId77"/>
    <p:sldId id="295" r:id="rId78"/>
    <p:sldId id="310" r:id="rId79"/>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77E047F3-99D1-408A-A778-20BE55AC21FB}" type="datetimeFigureOut">
              <a:rPr lang="en-US" smtClean="0"/>
              <a:pPr/>
              <a:t>4/15/2015</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B5E2CC47-B82D-41FC-BEF0-162B040587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DC4BF64E-1178-40E2-9B84-393F6CD7E499}" type="datetimeFigureOut">
              <a:rPr lang="en-US" smtClean="0"/>
              <a:pPr/>
              <a:t>4/15/2015</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8C4F02B6-FA2C-4DD6-9114-84396A1B3A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4F02B6-FA2C-4DD6-9114-84396A1B3A2A}"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79" name="Group 15"/>
          <p:cNvGrpSpPr>
            <a:grpSpLocks/>
          </p:cNvGrpSpPr>
          <p:nvPr/>
        </p:nvGrpSpPr>
        <p:grpSpPr bwMode="auto">
          <a:xfrm>
            <a:off x="0" y="0"/>
            <a:ext cx="9144000" cy="6858000"/>
            <a:chOff x="0" y="0"/>
            <a:chExt cx="5760" cy="4320"/>
          </a:xfrm>
        </p:grpSpPr>
        <p:sp>
          <p:nvSpPr>
            <p:cNvPr id="36866" name="Rectangle 2"/>
            <p:cNvSpPr>
              <a:spLocks noChangeArrowheads="1"/>
            </p:cNvSpPr>
            <p:nvPr/>
          </p:nvSpPr>
          <p:spPr bwMode="hidden">
            <a:xfrm>
              <a:off x="5568" y="2160"/>
              <a:ext cx="192" cy="2160"/>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36867" name="Rectangle 3"/>
            <p:cNvSpPr>
              <a:spLocks noChangeArrowheads="1"/>
            </p:cNvSpPr>
            <p:nvPr/>
          </p:nvSpPr>
          <p:spPr bwMode="white">
            <a:xfrm>
              <a:off x="1632" y="2160"/>
              <a:ext cx="3936" cy="2160"/>
            </a:xfrm>
            <a:prstGeom prst="rect">
              <a:avLst/>
            </a:prstGeom>
            <a:solidFill>
              <a:schemeClr val="bg1"/>
            </a:solidFill>
            <a:ln w="9525">
              <a:noFill/>
              <a:miter lim="800000"/>
              <a:headEnd/>
              <a:tailEnd/>
            </a:ln>
            <a:effectLst/>
          </p:spPr>
          <p:txBody>
            <a:bodyPr wrap="none" anchor="ctr"/>
            <a:lstStyle/>
            <a:p>
              <a:endParaRPr lang="en-US"/>
            </a:p>
          </p:txBody>
        </p:sp>
        <p:sp>
          <p:nvSpPr>
            <p:cNvPr id="36868" name="Rectangle 4"/>
            <p:cNvSpPr>
              <a:spLocks noChangeArrowheads="1"/>
            </p:cNvSpPr>
            <p:nvPr/>
          </p:nvSpPr>
          <p:spPr bwMode="ltGray">
            <a:xfrm>
              <a:off x="0" y="0"/>
              <a:ext cx="384" cy="2256"/>
            </a:xfrm>
            <a:prstGeom prst="rect">
              <a:avLst/>
            </a:prstGeom>
            <a:gradFill rotWithShape="0">
              <a:gsLst>
                <a:gs pos="0">
                  <a:schemeClr val="folHlink"/>
                </a:gs>
                <a:gs pos="100000">
                  <a:schemeClr val="accent1"/>
                </a:gs>
              </a:gsLst>
              <a:lin ang="5400000" scaled="1"/>
            </a:gradFill>
            <a:ln w="9525">
              <a:noFill/>
              <a:miter lim="800000"/>
              <a:headEnd/>
              <a:tailEnd/>
            </a:ln>
            <a:effectLst/>
          </p:spPr>
          <p:txBody>
            <a:bodyPr wrap="none" anchor="ctr"/>
            <a:lstStyle/>
            <a:p>
              <a:endParaRPr lang="en-US"/>
            </a:p>
          </p:txBody>
        </p:sp>
        <p:pic>
          <p:nvPicPr>
            <p:cNvPr id="36874" name="Picture 10" descr="ARTBANNA"/>
            <p:cNvPicPr>
              <a:picLocks noChangeAspect="1" noChangeArrowheads="1"/>
            </p:cNvPicPr>
            <p:nvPr/>
          </p:nvPicPr>
          <p:blipFill>
            <a:blip r:embed="rId2" cstate="print"/>
            <a:srcRect r="58453"/>
            <a:stretch>
              <a:fillRect/>
            </a:stretch>
          </p:blipFill>
          <p:spPr bwMode="invGray">
            <a:xfrm>
              <a:off x="1632" y="0"/>
              <a:ext cx="4128" cy="994"/>
            </a:xfrm>
            <a:prstGeom prst="rect">
              <a:avLst/>
            </a:prstGeom>
            <a:noFill/>
          </p:spPr>
        </p:pic>
        <p:pic>
          <p:nvPicPr>
            <p:cNvPr id="36875" name="Picture 11" descr="ARTBANND"/>
            <p:cNvPicPr>
              <a:picLocks noChangeAspect="1" noChangeArrowheads="1"/>
            </p:cNvPicPr>
            <p:nvPr/>
          </p:nvPicPr>
          <p:blipFill>
            <a:blip r:embed="rId3" cstate="print"/>
            <a:srcRect l="64000"/>
            <a:stretch>
              <a:fillRect/>
            </a:stretch>
          </p:blipFill>
          <p:spPr bwMode="invGray">
            <a:xfrm>
              <a:off x="0" y="0"/>
              <a:ext cx="1296" cy="360"/>
            </a:xfrm>
            <a:prstGeom prst="rect">
              <a:avLst/>
            </a:prstGeom>
            <a:noFill/>
          </p:spPr>
        </p:pic>
        <p:pic>
          <p:nvPicPr>
            <p:cNvPr id="36876" name="Picture 12" descr="ARTHSEPA"/>
            <p:cNvPicPr>
              <a:picLocks noChangeAspect="1" noChangeArrowheads="1"/>
            </p:cNvPicPr>
            <p:nvPr/>
          </p:nvPicPr>
          <p:blipFill>
            <a:blip r:embed="rId4" cstate="print"/>
            <a:srcRect/>
            <a:stretch>
              <a:fillRect/>
            </a:stretch>
          </p:blipFill>
          <p:spPr bwMode="gray">
            <a:xfrm>
              <a:off x="240" y="2016"/>
              <a:ext cx="1800" cy="60"/>
            </a:xfrm>
            <a:prstGeom prst="rect">
              <a:avLst/>
            </a:prstGeom>
            <a:noFill/>
          </p:spPr>
        </p:pic>
        <p:sp>
          <p:nvSpPr>
            <p:cNvPr id="36877" name="Rectangle 13"/>
            <p:cNvSpPr>
              <a:spLocks noChangeArrowheads="1"/>
            </p:cNvSpPr>
            <p:nvPr/>
          </p:nvSpPr>
          <p:spPr bwMode="hidden">
            <a:xfrm>
              <a:off x="1776" y="4224"/>
              <a:ext cx="2448" cy="96"/>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grpSp>
      <p:sp>
        <p:nvSpPr>
          <p:cNvPr id="36869" name="Rectangle 5"/>
          <p:cNvSpPr>
            <a:spLocks noGrp="1" noChangeArrowheads="1"/>
          </p:cNvSpPr>
          <p:nvPr>
            <p:ph type="ctrTitle"/>
          </p:nvPr>
        </p:nvSpPr>
        <p:spPr>
          <a:xfrm>
            <a:off x="990600" y="1905000"/>
            <a:ext cx="7772400" cy="1143000"/>
          </a:xfrm>
        </p:spPr>
        <p:txBody>
          <a:bodyPr/>
          <a:lstStyle>
            <a:lvl1pPr>
              <a:defRPr/>
            </a:lvl1pPr>
          </a:lstStyle>
          <a:p>
            <a:r>
              <a:rPr lang="en-US" smtClean="0"/>
              <a:t>Click to edit Master title style</a:t>
            </a:r>
            <a:endParaRPr lang="en-US"/>
          </a:p>
        </p:txBody>
      </p:sp>
      <p:sp>
        <p:nvSpPr>
          <p:cNvPr id="36870" name="Rectangle 6"/>
          <p:cNvSpPr>
            <a:spLocks noGrp="1" noChangeArrowheads="1"/>
          </p:cNvSpPr>
          <p:nvPr>
            <p:ph type="subTitle" idx="1"/>
          </p:nvPr>
        </p:nvSpPr>
        <p:spPr>
          <a:xfrm>
            <a:off x="2667000" y="3810000"/>
            <a:ext cx="6400800" cy="1752600"/>
          </a:xfrm>
        </p:spPr>
        <p:txBody>
          <a:bodyPr/>
          <a:lstStyle>
            <a:lvl1pPr marL="0" indent="0">
              <a:buFontTx/>
              <a:buNone/>
              <a:defRPr/>
            </a:lvl1pPr>
          </a:lstStyle>
          <a:p>
            <a:r>
              <a:rPr lang="en-US" smtClean="0"/>
              <a:t>Click to edit Master subtitle style</a:t>
            </a:r>
            <a:endParaRPr lang="en-US"/>
          </a:p>
        </p:txBody>
      </p:sp>
      <p:sp>
        <p:nvSpPr>
          <p:cNvPr id="36871" name="Rectangle 7"/>
          <p:cNvSpPr>
            <a:spLocks noGrp="1" noChangeArrowheads="1"/>
          </p:cNvSpPr>
          <p:nvPr>
            <p:ph type="dt" sz="half" idx="2"/>
          </p:nvPr>
        </p:nvSpPr>
        <p:spPr>
          <a:xfrm>
            <a:off x="533400" y="6248400"/>
            <a:ext cx="1905000" cy="457200"/>
          </a:xfrm>
        </p:spPr>
        <p:txBody>
          <a:bodyPr/>
          <a:lstStyle>
            <a:lvl1pPr>
              <a:defRPr/>
            </a:lvl1pPr>
          </a:lstStyle>
          <a:p>
            <a:endParaRPr lang="en-US"/>
          </a:p>
        </p:txBody>
      </p:sp>
      <p:sp>
        <p:nvSpPr>
          <p:cNvPr id="36872" name="Rectangle 8"/>
          <p:cNvSpPr>
            <a:spLocks noGrp="1" noChangeArrowheads="1"/>
          </p:cNvSpPr>
          <p:nvPr>
            <p:ph type="ftr" sz="quarter" idx="3"/>
          </p:nvPr>
        </p:nvSpPr>
        <p:spPr/>
        <p:txBody>
          <a:bodyPr/>
          <a:lstStyle>
            <a:lvl1pPr>
              <a:defRPr/>
            </a:lvl1pPr>
          </a:lstStyle>
          <a:p>
            <a:endParaRPr lang="en-US"/>
          </a:p>
        </p:txBody>
      </p:sp>
      <p:sp>
        <p:nvSpPr>
          <p:cNvPr id="36873" name="Rectangle 9"/>
          <p:cNvSpPr>
            <a:spLocks noGrp="1" noChangeArrowheads="1"/>
          </p:cNvSpPr>
          <p:nvPr>
            <p:ph type="sldNum" sz="quarter" idx="4"/>
          </p:nvPr>
        </p:nvSpPr>
        <p:spPr>
          <a:xfrm>
            <a:off x="6705600" y="6248400"/>
            <a:ext cx="1905000" cy="457200"/>
          </a:xfrm>
        </p:spPr>
        <p:txBody>
          <a:bodyPr/>
          <a:lstStyle>
            <a:lvl1pPr>
              <a:defRPr/>
            </a:lvl1pPr>
          </a:lstStyle>
          <a:p>
            <a:fld id="{F2AAF97D-5761-4A79-8810-C4DCB6B3AB2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FD8EB-D787-4B9A-AB89-5CED0FF387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46F8A9-A91D-457E-8731-C3E2F4EBB4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2BD839-0155-4DDC-AC50-4805989B06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82BFB5-FA73-49D1-A111-AE1698E63AD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C797740-5617-4908-994D-7D20AA45A14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B9F294-8E41-4491-BB9C-8D4380C3552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ADFB66-7BE0-496B-9EB3-1942B0D296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AE1F70-D01D-4DE6-8500-E17276CB0E0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A14BE3-1FB3-42B7-ABC0-716A3AFE06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774BBD-82F0-4154-B752-04E3DEF2B24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6667"/>
                <a:invGamma/>
              </a:schemeClr>
            </a:gs>
            <a:gs pos="50000">
              <a:schemeClr val="bg1"/>
            </a:gs>
            <a:gs pos="100000">
              <a:schemeClr val="bg1">
                <a:gamma/>
                <a:shade val="66667"/>
                <a:invGamma/>
              </a:schemeClr>
            </a:gs>
          </a:gsLst>
          <a:lin ang="5400000" scaled="1"/>
        </a:gradFill>
        <a:effectLst/>
      </p:bgPr>
    </p:bg>
    <p:spTree>
      <p:nvGrpSpPr>
        <p:cNvPr id="1" name=""/>
        <p:cNvGrpSpPr/>
        <p:nvPr/>
      </p:nvGrpSpPr>
      <p:grpSpPr>
        <a:xfrm>
          <a:off x="0" y="0"/>
          <a:ext cx="0" cy="0"/>
          <a:chOff x="0" y="0"/>
          <a:chExt cx="0" cy="0"/>
        </a:xfrm>
      </p:grpSpPr>
      <p:grpSp>
        <p:nvGrpSpPr>
          <p:cNvPr id="5135" name="Group 15"/>
          <p:cNvGrpSpPr>
            <a:grpSpLocks/>
          </p:cNvGrpSpPr>
          <p:nvPr/>
        </p:nvGrpSpPr>
        <p:grpSpPr bwMode="auto">
          <a:xfrm>
            <a:off x="0" y="0"/>
            <a:ext cx="9144000" cy="6858000"/>
            <a:chOff x="0" y="0"/>
            <a:chExt cx="5760" cy="4320"/>
          </a:xfrm>
        </p:grpSpPr>
        <p:sp>
          <p:nvSpPr>
            <p:cNvPr id="5122" name="Rectangle 2"/>
            <p:cNvSpPr>
              <a:spLocks noChangeArrowheads="1"/>
            </p:cNvSpPr>
            <p:nvPr/>
          </p:nvSpPr>
          <p:spPr bwMode="hidden">
            <a:xfrm>
              <a:off x="5568" y="1152"/>
              <a:ext cx="192" cy="316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5123" name="Rectangle 3"/>
            <p:cNvSpPr>
              <a:spLocks noChangeArrowheads="1"/>
            </p:cNvSpPr>
            <p:nvPr/>
          </p:nvSpPr>
          <p:spPr bwMode="white">
            <a:xfrm>
              <a:off x="1632" y="1152"/>
              <a:ext cx="3936" cy="3168"/>
            </a:xfrm>
            <a:prstGeom prst="rect">
              <a:avLst/>
            </a:prstGeom>
            <a:solidFill>
              <a:schemeClr val="bg1"/>
            </a:solidFill>
            <a:ln w="9525">
              <a:noFill/>
              <a:miter lim="800000"/>
              <a:headEnd/>
              <a:tailEnd/>
            </a:ln>
            <a:effectLst/>
          </p:spPr>
          <p:txBody>
            <a:bodyPr wrap="none" anchor="ctr"/>
            <a:lstStyle/>
            <a:p>
              <a:endParaRPr lang="en-US"/>
            </a:p>
          </p:txBody>
        </p:sp>
        <p:sp>
          <p:nvSpPr>
            <p:cNvPr id="5125" name="Rectangle 5"/>
            <p:cNvSpPr>
              <a:spLocks noChangeArrowheads="1"/>
            </p:cNvSpPr>
            <p:nvPr/>
          </p:nvSpPr>
          <p:spPr bwMode="ltGray">
            <a:xfrm>
              <a:off x="0" y="0"/>
              <a:ext cx="384" cy="2256"/>
            </a:xfrm>
            <a:prstGeom prst="rect">
              <a:avLst/>
            </a:prstGeom>
            <a:gradFill rotWithShape="0">
              <a:gsLst>
                <a:gs pos="0">
                  <a:schemeClr val="folHlink"/>
                </a:gs>
                <a:gs pos="100000">
                  <a:schemeClr val="accent1"/>
                </a:gs>
              </a:gsLst>
              <a:lin ang="5400000" scaled="1"/>
            </a:gradFill>
            <a:ln w="9525">
              <a:noFill/>
              <a:miter lim="800000"/>
              <a:headEnd/>
              <a:tailEnd/>
            </a:ln>
            <a:effectLst/>
          </p:spPr>
          <p:txBody>
            <a:bodyPr wrap="none" anchor="ctr"/>
            <a:lstStyle/>
            <a:p>
              <a:endParaRPr lang="en-US"/>
            </a:p>
          </p:txBody>
        </p:sp>
        <p:pic>
          <p:nvPicPr>
            <p:cNvPr id="5131" name="Picture 11" descr="ARTBANNA"/>
            <p:cNvPicPr>
              <a:picLocks noChangeAspect="1" noChangeArrowheads="1"/>
            </p:cNvPicPr>
            <p:nvPr/>
          </p:nvPicPr>
          <p:blipFill>
            <a:blip r:embed="rId13" cstate="print"/>
            <a:srcRect/>
            <a:stretch>
              <a:fillRect/>
            </a:stretch>
          </p:blipFill>
          <p:spPr bwMode="invGray">
            <a:xfrm>
              <a:off x="1728" y="0"/>
              <a:ext cx="3600" cy="360"/>
            </a:xfrm>
            <a:prstGeom prst="rect">
              <a:avLst/>
            </a:prstGeom>
            <a:noFill/>
          </p:spPr>
        </p:pic>
        <p:pic>
          <p:nvPicPr>
            <p:cNvPr id="5132" name="Picture 12" descr="ARTBANND"/>
            <p:cNvPicPr>
              <a:picLocks noChangeAspect="1" noChangeArrowheads="1"/>
            </p:cNvPicPr>
            <p:nvPr/>
          </p:nvPicPr>
          <p:blipFill>
            <a:blip r:embed="rId14" cstate="print"/>
            <a:srcRect l="64000"/>
            <a:stretch>
              <a:fillRect/>
            </a:stretch>
          </p:blipFill>
          <p:spPr bwMode="invGray">
            <a:xfrm>
              <a:off x="0" y="0"/>
              <a:ext cx="1296" cy="360"/>
            </a:xfrm>
            <a:prstGeom prst="rect">
              <a:avLst/>
            </a:prstGeom>
            <a:noFill/>
          </p:spPr>
        </p:pic>
        <p:pic>
          <p:nvPicPr>
            <p:cNvPr id="5133" name="Picture 13" descr="ARTHSEPA"/>
            <p:cNvPicPr>
              <a:picLocks noChangeAspect="1" noChangeArrowheads="1"/>
            </p:cNvPicPr>
            <p:nvPr/>
          </p:nvPicPr>
          <p:blipFill>
            <a:blip r:embed="rId15" cstate="print"/>
            <a:srcRect/>
            <a:stretch>
              <a:fillRect/>
            </a:stretch>
          </p:blipFill>
          <p:spPr bwMode="gray">
            <a:xfrm>
              <a:off x="144" y="1104"/>
              <a:ext cx="1800" cy="60"/>
            </a:xfrm>
            <a:prstGeom prst="rect">
              <a:avLst/>
            </a:prstGeom>
            <a:noFill/>
          </p:spPr>
        </p:pic>
        <p:sp>
          <p:nvSpPr>
            <p:cNvPr id="5134" name="Rectangle 14"/>
            <p:cNvSpPr>
              <a:spLocks noChangeArrowheads="1"/>
            </p:cNvSpPr>
            <p:nvPr/>
          </p:nvSpPr>
          <p:spPr bwMode="hidden">
            <a:xfrm>
              <a:off x="1776" y="4224"/>
              <a:ext cx="2448" cy="96"/>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grpSp>
      <p:sp>
        <p:nvSpPr>
          <p:cNvPr id="5126" name="Rectangle 6"/>
          <p:cNvSpPr>
            <a:spLocks noGrp="1" noChangeArrowheads="1"/>
          </p:cNvSpPr>
          <p:nvPr>
            <p:ph type="title"/>
          </p:nvPr>
        </p:nvSpPr>
        <p:spPr bwMode="auto">
          <a:xfrm>
            <a:off x="685800" y="457200"/>
            <a:ext cx="7772400" cy="1143000"/>
          </a:xfrm>
          <a:prstGeom prst="rect">
            <a:avLst/>
          </a:prstGeom>
          <a:noFill/>
          <a:ln w="9525">
            <a:noFill/>
            <a:miter lim="800000"/>
            <a:headEnd/>
            <a:tailEnd/>
          </a:ln>
          <a:effectLst>
            <a:outerShdw dist="89803"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7"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1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130" name="Rectangle 1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E6504-9BCC-4EAF-8371-0EB6517CEE8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SzPct val="80000"/>
        <a:buBlip>
          <a:blip r:embed="rId16"/>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60000"/>
        <a:buBlip>
          <a:blip r:embed="rId17"/>
        </a:buBlip>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www.pbs.org/greatwar/maps/maps_outbreak.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54.gif"/></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Henry_Morgenthau,_Sr." TargetMode="External"/><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American_Committee_for_Relief_in_the_Near_East" TargetMode="External"/><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19800"/>
            <a:ext cx="5486400" cy="838200"/>
          </a:xfrm>
        </p:spPr>
        <p:txBody>
          <a:bodyPr/>
          <a:lstStyle/>
          <a:p>
            <a:pPr algn="ctr"/>
            <a:r>
              <a:rPr lang="en-US" sz="3600" dirty="0" smtClean="0"/>
              <a:t>The Great War:  The World in Upheaval</a:t>
            </a:r>
            <a:endParaRPr lang="en-US" sz="3600" dirty="0"/>
          </a:p>
        </p:txBody>
      </p:sp>
      <p:pic>
        <p:nvPicPr>
          <p:cNvPr id="5" name="Picture 4" descr="WWI Trier satire.jpg"/>
          <p:cNvPicPr>
            <a:picLocks noChangeAspect="1"/>
          </p:cNvPicPr>
          <p:nvPr/>
        </p:nvPicPr>
        <p:blipFill>
          <a:blip r:embed="rId2" cstate="print"/>
          <a:stretch>
            <a:fillRect/>
          </a:stretch>
        </p:blipFill>
        <p:spPr>
          <a:xfrm>
            <a:off x="838200" y="0"/>
            <a:ext cx="7518642" cy="4724400"/>
          </a:xfrm>
          <a:prstGeom prst="rect">
            <a:avLst/>
          </a:prstGeom>
        </p:spPr>
      </p:pic>
      <p:sp>
        <p:nvSpPr>
          <p:cNvPr id="6" name="TextBox 5"/>
          <p:cNvSpPr txBox="1"/>
          <p:nvPr/>
        </p:nvSpPr>
        <p:spPr>
          <a:xfrm>
            <a:off x="685800" y="4800600"/>
            <a:ext cx="7772400" cy="830997"/>
          </a:xfrm>
          <a:prstGeom prst="rect">
            <a:avLst/>
          </a:prstGeom>
          <a:noFill/>
        </p:spPr>
        <p:txBody>
          <a:bodyPr wrap="square" rtlCol="0">
            <a:spAutoFit/>
          </a:bodyPr>
          <a:lstStyle/>
          <a:p>
            <a:pPr algn="ctr"/>
            <a:r>
              <a:rPr lang="en-US" sz="1600" dirty="0" smtClean="0"/>
              <a:t>Dissident cartoonist Walter Trier's satirical map of Europe in 1914. Trier's work stands in stark contrast to the press of the time, which fueled the chauvinist desires of competing national publics. What message was Trier trying to convey with this map? </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Understandings and Alliances</a:t>
            </a:r>
            <a:endParaRPr lang="en-US" dirty="0"/>
          </a:p>
        </p:txBody>
      </p:sp>
      <p:sp>
        <p:nvSpPr>
          <p:cNvPr id="4" name="Content Placeholder 3"/>
          <p:cNvSpPr>
            <a:spLocks noGrp="1"/>
          </p:cNvSpPr>
          <p:nvPr>
            <p:ph idx="1"/>
          </p:nvPr>
        </p:nvSpPr>
        <p:spPr>
          <a:xfrm>
            <a:off x="533400" y="1371600"/>
            <a:ext cx="8001000" cy="4724400"/>
          </a:xfrm>
        </p:spPr>
        <p:txBody>
          <a:bodyPr/>
          <a:lstStyle/>
          <a:p>
            <a:r>
              <a:rPr lang="en-US" sz="2400" dirty="0" smtClean="0">
                <a:hlinkClick r:id="rId2"/>
              </a:rPr>
              <a:t>http://www.pbs.org/greatwar/maps/maps_outbreak.html</a:t>
            </a:r>
            <a:endParaRPr lang="en-US" sz="2400" dirty="0" smtClean="0"/>
          </a:p>
          <a:p>
            <a:r>
              <a:rPr lang="en-US" b="1" dirty="0" smtClean="0"/>
              <a:t>Triple Alliance</a:t>
            </a:r>
          </a:p>
          <a:p>
            <a:pPr lvl="1"/>
            <a:r>
              <a:rPr lang="en-US" sz="2000" dirty="0" smtClean="0"/>
              <a:t>Also known as the </a:t>
            </a:r>
            <a:r>
              <a:rPr lang="en-US" sz="2000" b="1" dirty="0" smtClean="0"/>
              <a:t>Central Powers</a:t>
            </a:r>
          </a:p>
          <a:p>
            <a:pPr lvl="1"/>
            <a:r>
              <a:rPr lang="en-US" sz="2000" dirty="0" smtClean="0"/>
              <a:t>Germany, Austria-Hungary</a:t>
            </a:r>
          </a:p>
          <a:p>
            <a:pPr lvl="1"/>
            <a:r>
              <a:rPr lang="en-US" sz="2000" dirty="0" smtClean="0"/>
              <a:t>Enter into it originally for fear of France/Russia</a:t>
            </a:r>
          </a:p>
          <a:p>
            <a:pPr lvl="1"/>
            <a:r>
              <a:rPr lang="en-US" sz="2000" dirty="0" smtClean="0"/>
              <a:t>Italy joins later b/c also fearful of France</a:t>
            </a:r>
          </a:p>
          <a:p>
            <a:pPr lvl="2"/>
            <a:r>
              <a:rPr lang="en-US" sz="1200" dirty="0" smtClean="0"/>
              <a:t>Switches to Allied Powers in 1915 b/c promised “spoils of war” by </a:t>
            </a:r>
          </a:p>
          <a:p>
            <a:r>
              <a:rPr lang="en-US" b="1" dirty="0" smtClean="0"/>
              <a:t>Triple Entente</a:t>
            </a:r>
          </a:p>
          <a:p>
            <a:pPr lvl="1"/>
            <a:r>
              <a:rPr lang="en-US" sz="2000" dirty="0" smtClean="0"/>
              <a:t>Also known as the </a:t>
            </a:r>
            <a:r>
              <a:rPr lang="en-US" sz="2000" b="1" dirty="0" smtClean="0"/>
              <a:t>Allied powers</a:t>
            </a:r>
          </a:p>
          <a:p>
            <a:pPr lvl="1"/>
            <a:r>
              <a:rPr lang="en-US" sz="2000" dirty="0" smtClean="0"/>
              <a:t>France and Britain 1904</a:t>
            </a:r>
          </a:p>
          <a:p>
            <a:pPr lvl="1"/>
            <a:r>
              <a:rPr lang="en-US" sz="2000" dirty="0" smtClean="0"/>
              <a:t>Russia added in 1907</a:t>
            </a:r>
          </a:p>
          <a:p>
            <a:pPr lvl="1"/>
            <a:r>
              <a:rPr lang="en-US" sz="2000" dirty="0" smtClean="0"/>
              <a:t>Did not  bind them to fight with each other, but that they would not against each other  </a:t>
            </a:r>
          </a:p>
          <a:p>
            <a:pPr lvl="1"/>
            <a:r>
              <a:rPr lang="en-US" sz="2000" b="1" dirty="0" smtClean="0"/>
              <a:t>Signed a military pact in 1914 so in crisis they would not be left alone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The Balkans:  “Powder Keg” of Europe</a:t>
            </a:r>
            <a:endParaRPr lang="en-US" sz="3600" dirty="0"/>
          </a:p>
        </p:txBody>
      </p:sp>
      <p:pic>
        <p:nvPicPr>
          <p:cNvPr id="5" name="Content Placeholder 4" descr="Balkans_1900-1912.gif"/>
          <p:cNvPicPr>
            <a:picLocks noGrp="1" noChangeAspect="1"/>
          </p:cNvPicPr>
          <p:nvPr>
            <p:ph sz="half" idx="1"/>
          </p:nvPr>
        </p:nvPicPr>
        <p:blipFill>
          <a:blip r:embed="rId3" cstate="print"/>
          <a:stretch>
            <a:fillRect/>
          </a:stretch>
        </p:blipFill>
        <p:spPr>
          <a:xfrm>
            <a:off x="457199" y="1962911"/>
            <a:ext cx="3277961" cy="4895089"/>
          </a:xfrm>
        </p:spPr>
      </p:pic>
      <p:sp>
        <p:nvSpPr>
          <p:cNvPr id="4" name="Content Placeholder 3"/>
          <p:cNvSpPr>
            <a:spLocks noGrp="1"/>
          </p:cNvSpPr>
          <p:nvPr>
            <p:ph sz="half" idx="2"/>
          </p:nvPr>
        </p:nvSpPr>
        <p:spPr>
          <a:xfrm>
            <a:off x="4267200" y="1981200"/>
            <a:ext cx="4191000" cy="4114800"/>
          </a:xfrm>
        </p:spPr>
        <p:txBody>
          <a:bodyPr/>
          <a:lstStyle/>
          <a:p>
            <a:r>
              <a:rPr lang="en-US" sz="2000" dirty="0" smtClean="0"/>
              <a:t>Ottoman Empire on decline late 19</a:t>
            </a:r>
            <a:r>
              <a:rPr lang="en-US" sz="2000" baseline="30000" dirty="0" smtClean="0"/>
              <a:t>th</a:t>
            </a:r>
            <a:r>
              <a:rPr lang="en-US" sz="2000" dirty="0" smtClean="0"/>
              <a:t> c.</a:t>
            </a:r>
          </a:p>
          <a:p>
            <a:pPr lvl="1"/>
            <a:r>
              <a:rPr lang="en-US" sz="2000" dirty="0" smtClean="0"/>
              <a:t>“Sick Man of Europe”</a:t>
            </a:r>
          </a:p>
          <a:p>
            <a:pPr lvl="1"/>
            <a:r>
              <a:rPr lang="en-US" sz="2000" dirty="0" smtClean="0"/>
              <a:t>Many broke away on the peninsula</a:t>
            </a:r>
          </a:p>
          <a:p>
            <a:pPr lvl="1"/>
            <a:r>
              <a:rPr lang="en-US" sz="2000" dirty="0" err="1" smtClean="0"/>
              <a:t>Ex.Greece</a:t>
            </a:r>
            <a:r>
              <a:rPr lang="en-US" sz="2000" dirty="0" smtClean="0"/>
              <a:t>, Bulgaria, Serbia</a:t>
            </a:r>
          </a:p>
          <a:p>
            <a:r>
              <a:rPr lang="en-US" sz="2000" b="1" dirty="0" smtClean="0"/>
              <a:t>Serbia wanted to unite the Slavs on Peninsula</a:t>
            </a:r>
          </a:p>
          <a:p>
            <a:r>
              <a:rPr lang="en-US" sz="2000" dirty="0" smtClean="0"/>
              <a:t>Austria Hungary against it for fear it would stir rebellion of among its Slavic population</a:t>
            </a:r>
          </a:p>
          <a:p>
            <a:r>
              <a:rPr lang="en-US" sz="2000" dirty="0" smtClean="0"/>
              <a:t>1908 Austria annexes Bosnia-Herzegovina with large Slavic pop.</a:t>
            </a:r>
          </a:p>
          <a:p>
            <a:r>
              <a:rPr lang="en-US" sz="2000" dirty="0" smtClean="0"/>
              <a:t>Creates hostilities </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The Guns of August</a:t>
            </a:r>
            <a:endParaRPr lang="en-US" sz="4000" dirty="0"/>
          </a:p>
        </p:txBody>
      </p:sp>
      <p:sp>
        <p:nvSpPr>
          <p:cNvPr id="3" name="Content Placeholder 2"/>
          <p:cNvSpPr>
            <a:spLocks noGrp="1"/>
          </p:cNvSpPr>
          <p:nvPr>
            <p:ph sz="half" idx="1"/>
          </p:nvPr>
        </p:nvSpPr>
        <p:spPr>
          <a:xfrm>
            <a:off x="304800" y="1981200"/>
            <a:ext cx="4191000" cy="4114800"/>
          </a:xfrm>
        </p:spPr>
        <p:txBody>
          <a:bodyPr/>
          <a:lstStyle/>
          <a:p>
            <a:r>
              <a:rPr lang="en-US" sz="2000" b="1" dirty="0" smtClean="0"/>
              <a:t>June 28,1914</a:t>
            </a:r>
            <a:r>
              <a:rPr lang="en-US" sz="2000" dirty="0" smtClean="0"/>
              <a:t>: Austrian Archduke  Franz Ferdinand and wife, Sophie were assassinated by Serbian nationalist:  </a:t>
            </a:r>
            <a:r>
              <a:rPr lang="en-US" sz="2000" dirty="0" err="1" smtClean="0"/>
              <a:t>Gavrilo</a:t>
            </a:r>
            <a:r>
              <a:rPr lang="en-US" sz="2000" dirty="0" smtClean="0"/>
              <a:t> </a:t>
            </a:r>
            <a:r>
              <a:rPr lang="en-US" sz="2000" dirty="0" err="1" smtClean="0"/>
              <a:t>Princip</a:t>
            </a:r>
            <a:endParaRPr lang="en-US" sz="2000" dirty="0" smtClean="0"/>
          </a:p>
          <a:p>
            <a:r>
              <a:rPr lang="en-US" sz="2000" b="1" dirty="0" smtClean="0"/>
              <a:t>July 28</a:t>
            </a:r>
            <a:r>
              <a:rPr lang="en-US" sz="2000" dirty="0" smtClean="0"/>
              <a:t>:  Austria-Hungary declares war on Serbia</a:t>
            </a:r>
          </a:p>
          <a:p>
            <a:r>
              <a:rPr lang="en-US" sz="2000" dirty="0" smtClean="0"/>
              <a:t>Russia mobilizes troops to defend Serbia as ally on borders of Austria and Germany</a:t>
            </a:r>
          </a:p>
          <a:p>
            <a:r>
              <a:rPr lang="en-US" sz="2000" b="1" dirty="0" smtClean="0"/>
              <a:t>Aug. 1</a:t>
            </a:r>
            <a:r>
              <a:rPr lang="en-US" sz="2000" dirty="0" smtClean="0"/>
              <a:t>:  </a:t>
            </a:r>
            <a:r>
              <a:rPr lang="en-US" sz="2000" b="1" dirty="0" smtClean="0"/>
              <a:t>Germany declares war on Russia and France, invades Belgium to reach France</a:t>
            </a:r>
          </a:p>
          <a:p>
            <a:r>
              <a:rPr lang="en-US" sz="2000" b="1" dirty="0" smtClean="0"/>
              <a:t>Aug. 4</a:t>
            </a:r>
            <a:r>
              <a:rPr lang="en-US" sz="2000" dirty="0" smtClean="0"/>
              <a:t>:  To protect Belgium’s neutrality, Britain declares war on Germany</a:t>
            </a:r>
          </a:p>
        </p:txBody>
      </p:sp>
      <p:pic>
        <p:nvPicPr>
          <p:cNvPr id="5" name="Content Placeholder 4" descr="gavrilo princip.jpg"/>
          <p:cNvPicPr>
            <a:picLocks noGrp="1" noChangeAspect="1"/>
          </p:cNvPicPr>
          <p:nvPr>
            <p:ph sz="half" idx="2"/>
          </p:nvPr>
        </p:nvPicPr>
        <p:blipFill>
          <a:blip r:embed="rId2" cstate="print"/>
          <a:stretch>
            <a:fillRect/>
          </a:stretch>
        </p:blipFill>
        <p:spPr>
          <a:xfrm>
            <a:off x="4724400" y="2254250"/>
            <a:ext cx="3657600" cy="3568700"/>
          </a:xfrm>
        </p:spPr>
      </p:pic>
      <p:sp>
        <p:nvSpPr>
          <p:cNvPr id="6" name="TextBox 5"/>
          <p:cNvSpPr txBox="1"/>
          <p:nvPr/>
        </p:nvSpPr>
        <p:spPr>
          <a:xfrm>
            <a:off x="4648200" y="5867400"/>
            <a:ext cx="4343400" cy="923330"/>
          </a:xfrm>
          <a:prstGeom prst="rect">
            <a:avLst/>
          </a:prstGeom>
          <a:noFill/>
        </p:spPr>
        <p:txBody>
          <a:bodyPr wrap="square" rtlCol="0">
            <a:spAutoFit/>
          </a:bodyPr>
          <a:lstStyle/>
          <a:p>
            <a:pPr algn="ctr"/>
            <a:r>
              <a:rPr lang="en-US" dirty="0" err="1" smtClean="0"/>
              <a:t>Gavrilo</a:t>
            </a:r>
            <a:r>
              <a:rPr lang="en-US" dirty="0" smtClean="0"/>
              <a:t> </a:t>
            </a:r>
            <a:r>
              <a:rPr lang="en-US" dirty="0" err="1" smtClean="0"/>
              <a:t>Princip</a:t>
            </a:r>
            <a:r>
              <a:rPr lang="en-US" dirty="0" smtClean="0"/>
              <a:t>, member of the Black Hand </a:t>
            </a:r>
            <a:r>
              <a:rPr lang="en-US" dirty="0" err="1" smtClean="0"/>
              <a:t>organiztion</a:t>
            </a:r>
            <a:r>
              <a:rPr lang="en-US" dirty="0" smtClean="0"/>
              <a:t>, who assassinated the Archduke and his wife in June 1914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05000" y="4800600"/>
            <a:ext cx="5373688" cy="566738"/>
          </a:xfrm>
        </p:spPr>
        <p:txBody>
          <a:bodyPr/>
          <a:lstStyle/>
          <a:p>
            <a:pPr algn="ctr"/>
            <a:r>
              <a:rPr lang="en-US" b="0" dirty="0" smtClean="0"/>
              <a:t>The Guns of August</a:t>
            </a:r>
            <a:endParaRPr lang="en-US" b="0" dirty="0"/>
          </a:p>
        </p:txBody>
      </p:sp>
      <p:pic>
        <p:nvPicPr>
          <p:cNvPr id="8" name="Content Placeholder 7" descr="guns of august photo.jpg"/>
          <p:cNvPicPr>
            <a:picLocks noGrp="1" noChangeAspect="1"/>
          </p:cNvPicPr>
          <p:nvPr>
            <p:ph type="pic" idx="1"/>
          </p:nvPr>
        </p:nvPicPr>
        <p:blipFill>
          <a:blip r:embed="rId2" cstate="print"/>
          <a:srcRect l="4726" r="4726"/>
          <a:stretch>
            <a:fillRect/>
          </a:stretch>
        </p:blipFill>
        <p:spPr/>
      </p:pic>
      <p:sp>
        <p:nvSpPr>
          <p:cNvPr id="10" name="Text Placeholder 9"/>
          <p:cNvSpPr>
            <a:spLocks noGrp="1"/>
          </p:cNvSpPr>
          <p:nvPr>
            <p:ph type="body" sz="half" idx="2"/>
          </p:nvPr>
        </p:nvSpPr>
        <p:spPr/>
        <p:txBody>
          <a:bodyPr/>
          <a:lstStyle/>
          <a:p>
            <a:r>
              <a:rPr lang="en-US" sz="1800" dirty="0" smtClean="0"/>
              <a:t>This photograph from August 1914 documents the famous “guns of August” that sparked the Great War. Dogs carted this machine gun to the front in Belgium.</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dirty="0" smtClean="0"/>
              <a:t>Reactions to the Outbreak of War</a:t>
            </a:r>
            <a:endParaRPr lang="en-US" sz="4000" dirty="0"/>
          </a:p>
        </p:txBody>
      </p:sp>
      <p:sp>
        <p:nvSpPr>
          <p:cNvPr id="3" name="Content Placeholder 2"/>
          <p:cNvSpPr>
            <a:spLocks noGrp="1"/>
          </p:cNvSpPr>
          <p:nvPr>
            <p:ph sz="half" idx="1"/>
          </p:nvPr>
        </p:nvSpPr>
        <p:spPr>
          <a:xfrm>
            <a:off x="457200" y="1752600"/>
            <a:ext cx="4343400" cy="4343400"/>
          </a:xfrm>
        </p:spPr>
        <p:txBody>
          <a:bodyPr/>
          <a:lstStyle/>
          <a:p>
            <a:r>
              <a:rPr lang="en-US" sz="2000" dirty="0" smtClean="0"/>
              <a:t>German troops “To Paris”</a:t>
            </a:r>
          </a:p>
          <a:p>
            <a:r>
              <a:rPr lang="en-US" sz="2000" dirty="0" smtClean="0"/>
              <a:t>French troops “Send me the Kaiser’s moustache”</a:t>
            </a:r>
          </a:p>
          <a:p>
            <a:r>
              <a:rPr lang="en-US" sz="2000" dirty="0" smtClean="0"/>
              <a:t>German sociologist, Max Weber, “This war, with all its ghastliness, is nevertheless grand and wonderful.  It is worth experiencing.”</a:t>
            </a:r>
          </a:p>
          <a:p>
            <a:r>
              <a:rPr lang="en-US" sz="2000" dirty="0" smtClean="0"/>
              <a:t>Sir Edward Grey, British foreign minister in late summer 1914, “The lamps are going out all over Europe.  We shall not see them lit again in our lifetime.”</a:t>
            </a:r>
          </a:p>
          <a:p>
            <a:r>
              <a:rPr lang="en-US" sz="2000" b="1" dirty="0" smtClean="0"/>
              <a:t>When war began, very few imagined that their side might not win.  No one foresaw that everyone would lose.</a:t>
            </a:r>
            <a:endParaRPr lang="en-US" sz="2000" b="1" dirty="0"/>
          </a:p>
        </p:txBody>
      </p:sp>
      <p:pic>
        <p:nvPicPr>
          <p:cNvPr id="5" name="Content Placeholder 4" descr="British recruiting poster.jpg"/>
          <p:cNvPicPr>
            <a:picLocks noGrp="1" noChangeAspect="1"/>
          </p:cNvPicPr>
          <p:nvPr>
            <p:ph sz="half" idx="2"/>
          </p:nvPr>
        </p:nvPicPr>
        <p:blipFill>
          <a:blip r:embed="rId2" cstate="print"/>
          <a:stretch>
            <a:fillRect/>
          </a:stretch>
        </p:blipFill>
        <p:spPr>
          <a:xfrm>
            <a:off x="5325264" y="1143001"/>
            <a:ext cx="3135353" cy="4572000"/>
          </a:xfrm>
        </p:spPr>
      </p:pic>
      <p:sp>
        <p:nvSpPr>
          <p:cNvPr id="6" name="TextBox 5"/>
          <p:cNvSpPr txBox="1"/>
          <p:nvPr/>
        </p:nvSpPr>
        <p:spPr>
          <a:xfrm>
            <a:off x="4953000" y="5791200"/>
            <a:ext cx="4191000" cy="1015663"/>
          </a:xfrm>
          <a:prstGeom prst="rect">
            <a:avLst/>
          </a:prstGeom>
          <a:noFill/>
        </p:spPr>
        <p:txBody>
          <a:bodyPr wrap="square" rtlCol="0">
            <a:spAutoFit/>
          </a:bodyPr>
          <a:lstStyle/>
          <a:p>
            <a:r>
              <a:rPr lang="en-US" sz="1400" dirty="0" smtClean="0"/>
              <a:t>This British recruiting poster reflects the enthusiasm that many British people felt at the beginning of the Great War, when they believed it would be a short and glorious adventure—an expectation that was very quickly dashed</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Great War in Europe and southwest Asia, 1914–1918.</a:t>
            </a:r>
            <a:endParaRPr lang="en-US" dirty="0"/>
          </a:p>
        </p:txBody>
      </p:sp>
      <p:pic>
        <p:nvPicPr>
          <p:cNvPr id="7" name="Content Placeholder 6" descr="aug. 1914 map.jpg"/>
          <p:cNvPicPr>
            <a:picLocks noGrp="1" noChangeAspect="1"/>
          </p:cNvPicPr>
          <p:nvPr>
            <p:ph idx="1"/>
          </p:nvPr>
        </p:nvPicPr>
        <p:blipFill>
          <a:blip r:embed="rId2" cstate="print"/>
          <a:stretch>
            <a:fillRect/>
          </a:stretch>
        </p:blipFill>
        <p:spPr>
          <a:xfrm>
            <a:off x="2133600" y="1905000"/>
            <a:ext cx="5163700" cy="47244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Powers Plan for War</a:t>
            </a:r>
            <a:endParaRPr lang="en-US" dirty="0"/>
          </a:p>
        </p:txBody>
      </p:sp>
      <p:sp>
        <p:nvSpPr>
          <p:cNvPr id="10" name="Content Placeholder 9"/>
          <p:cNvSpPr>
            <a:spLocks noGrp="1"/>
          </p:cNvSpPr>
          <p:nvPr>
            <p:ph sz="half" idx="1"/>
          </p:nvPr>
        </p:nvSpPr>
        <p:spPr>
          <a:xfrm>
            <a:off x="228600" y="1676400"/>
            <a:ext cx="4267200" cy="4419600"/>
          </a:xfrm>
        </p:spPr>
        <p:txBody>
          <a:bodyPr/>
          <a:lstStyle/>
          <a:p>
            <a:r>
              <a:rPr lang="en-US" sz="2000" dirty="0" smtClean="0"/>
              <a:t>Military leaders devised inflexible military plans and timetables</a:t>
            </a:r>
          </a:p>
          <a:p>
            <a:r>
              <a:rPr lang="en-US" sz="2000" b="1" dirty="0" smtClean="0"/>
              <a:t>France’s Plan XVII </a:t>
            </a:r>
            <a:r>
              <a:rPr lang="en-US" sz="2000" dirty="0" smtClean="0"/>
              <a:t>focused on offensive maneuvers and attacks on German border</a:t>
            </a:r>
          </a:p>
          <a:p>
            <a:pPr lvl="1"/>
            <a:r>
              <a:rPr lang="en-US" sz="1600" dirty="0" smtClean="0"/>
              <a:t>Knew that they were heavily industrialized w/ rail so keep large # of troops at their border</a:t>
            </a:r>
          </a:p>
          <a:p>
            <a:r>
              <a:rPr lang="en-US" sz="2000" b="1" dirty="0" smtClean="0"/>
              <a:t>Germany’s </a:t>
            </a:r>
            <a:r>
              <a:rPr lang="en-US" sz="2000" b="1" dirty="0" err="1" smtClean="0"/>
              <a:t>Schlieffen</a:t>
            </a:r>
            <a:r>
              <a:rPr lang="en-US" sz="2000" b="1" dirty="0" smtClean="0"/>
              <a:t> Plan</a:t>
            </a:r>
          </a:p>
          <a:p>
            <a:pPr lvl="1"/>
            <a:r>
              <a:rPr lang="en-US" sz="1600" dirty="0" smtClean="0"/>
              <a:t>Try to avoid 2</a:t>
            </a:r>
            <a:r>
              <a:rPr lang="en-US" sz="1600" b="1" dirty="0" smtClean="0"/>
              <a:t> </a:t>
            </a:r>
            <a:r>
              <a:rPr lang="en-US" sz="1600" dirty="0" smtClean="0"/>
              <a:t>front war</a:t>
            </a:r>
          </a:p>
          <a:p>
            <a:pPr lvl="1"/>
            <a:r>
              <a:rPr lang="en-US" sz="1600" dirty="0" smtClean="0"/>
              <a:t>Swift attack on France, then defensive attack on Russia</a:t>
            </a:r>
          </a:p>
          <a:p>
            <a:pPr lvl="1"/>
            <a:r>
              <a:rPr lang="en-US" sz="1600" b="1" dirty="0" smtClean="0"/>
              <a:t>Speed was vital so go through Belgium to get to France </a:t>
            </a:r>
          </a:p>
          <a:p>
            <a:pPr lvl="1"/>
            <a:r>
              <a:rPr lang="en-US" sz="1600" b="1" dirty="0" smtClean="0"/>
              <a:t>Of course, Belgium was neutral and not part of any “alliance” </a:t>
            </a:r>
          </a:p>
          <a:p>
            <a:endParaRPr lang="en-US" dirty="0" smtClean="0"/>
          </a:p>
        </p:txBody>
      </p:sp>
      <p:pic>
        <p:nvPicPr>
          <p:cNvPr id="6" name="Content Placeholder 5" descr="schlieffen.gif"/>
          <p:cNvPicPr>
            <a:picLocks noGrp="1" noChangeAspect="1"/>
          </p:cNvPicPr>
          <p:nvPr>
            <p:ph sz="half" idx="2"/>
          </p:nvPr>
        </p:nvPicPr>
        <p:blipFill>
          <a:blip r:embed="rId2" cstate="print"/>
          <a:stretch>
            <a:fillRect/>
          </a:stretch>
        </p:blipFill>
        <p:spPr>
          <a:xfrm>
            <a:off x="4343401" y="2057400"/>
            <a:ext cx="4800599" cy="411479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Battle of the Marne </a:t>
            </a:r>
            <a:endParaRPr lang="en-US" dirty="0"/>
          </a:p>
        </p:txBody>
      </p:sp>
      <p:pic>
        <p:nvPicPr>
          <p:cNvPr id="7" name="Content Placeholder 6" descr="marne.jpg"/>
          <p:cNvPicPr>
            <a:picLocks noGrp="1" noChangeAspect="1"/>
          </p:cNvPicPr>
          <p:nvPr>
            <p:ph sz="half" idx="1"/>
          </p:nvPr>
        </p:nvPicPr>
        <p:blipFill>
          <a:blip r:embed="rId2" cstate="print"/>
          <a:stretch>
            <a:fillRect/>
          </a:stretch>
        </p:blipFill>
        <p:spPr>
          <a:xfrm>
            <a:off x="152400" y="2133600"/>
            <a:ext cx="2819400" cy="3810000"/>
          </a:xfrm>
        </p:spPr>
      </p:pic>
      <p:sp>
        <p:nvSpPr>
          <p:cNvPr id="6" name="Content Placeholder 5"/>
          <p:cNvSpPr>
            <a:spLocks noGrp="1"/>
          </p:cNvSpPr>
          <p:nvPr>
            <p:ph sz="half" idx="2"/>
          </p:nvPr>
        </p:nvSpPr>
        <p:spPr>
          <a:xfrm>
            <a:off x="3124200" y="1828800"/>
            <a:ext cx="5715000" cy="4267200"/>
          </a:xfrm>
        </p:spPr>
        <p:txBody>
          <a:bodyPr/>
          <a:lstStyle/>
          <a:p>
            <a:r>
              <a:rPr lang="en-US" dirty="0" smtClean="0"/>
              <a:t>Germans make it to outskirts of Paris by September 1914</a:t>
            </a:r>
          </a:p>
          <a:p>
            <a:r>
              <a:rPr lang="en-US" dirty="0" smtClean="0"/>
              <a:t>Allies regroup and attack at the valley of the Marne River </a:t>
            </a:r>
          </a:p>
          <a:p>
            <a:pPr lvl="1"/>
            <a:r>
              <a:rPr lang="en-US" dirty="0" smtClean="0"/>
              <a:t>Every soldier taken to front</a:t>
            </a:r>
          </a:p>
          <a:p>
            <a:pPr lvl="1"/>
            <a:r>
              <a:rPr lang="en-US" dirty="0" smtClean="0"/>
              <a:t>600 taxis from Paris sent</a:t>
            </a:r>
          </a:p>
          <a:p>
            <a:pPr lvl="1"/>
            <a:r>
              <a:rPr lang="en-US" dirty="0" smtClean="0"/>
              <a:t>After 4 days, Germans retreat </a:t>
            </a:r>
          </a:p>
          <a:p>
            <a:r>
              <a:rPr lang="en-US" b="1" dirty="0" err="1" smtClean="0"/>
              <a:t>Schlieffen</a:t>
            </a:r>
            <a:r>
              <a:rPr lang="en-US" b="1" dirty="0" smtClean="0"/>
              <a:t> Plan in ruins</a:t>
            </a:r>
          </a:p>
          <a:p>
            <a:r>
              <a:rPr lang="en-US" b="1" dirty="0" smtClean="0"/>
              <a:t>Germany will be forced to fight the 2 front war as Russian troops already invade from east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Trench Warfare</a:t>
            </a:r>
            <a:endParaRPr lang="en-US" dirty="0"/>
          </a:p>
        </p:txBody>
      </p:sp>
      <p:sp>
        <p:nvSpPr>
          <p:cNvPr id="3" name="Content Placeholder 2"/>
          <p:cNvSpPr>
            <a:spLocks noGrp="1"/>
          </p:cNvSpPr>
          <p:nvPr>
            <p:ph sz="half" idx="1"/>
          </p:nvPr>
        </p:nvSpPr>
        <p:spPr>
          <a:xfrm>
            <a:off x="228600" y="1600200"/>
            <a:ext cx="4572000" cy="4495800"/>
          </a:xfrm>
        </p:spPr>
        <p:txBody>
          <a:bodyPr/>
          <a:lstStyle/>
          <a:p>
            <a:r>
              <a:rPr lang="en-US" sz="2400" dirty="0" smtClean="0"/>
              <a:t>Opposing troops prepare their defenses</a:t>
            </a:r>
          </a:p>
          <a:p>
            <a:r>
              <a:rPr lang="en-US" sz="2400" b="1" dirty="0" smtClean="0"/>
              <a:t>Machine guns most potent weapon</a:t>
            </a:r>
          </a:p>
          <a:p>
            <a:pPr lvl="1"/>
            <a:r>
              <a:rPr lang="en-US" dirty="0" smtClean="0"/>
              <a:t>Great for defense, but useless for offense b/c weight, time to set up</a:t>
            </a:r>
          </a:p>
          <a:p>
            <a:r>
              <a:rPr lang="en-US" sz="2400" dirty="0" smtClean="0"/>
              <a:t>Soldiers dig </a:t>
            </a:r>
            <a:r>
              <a:rPr lang="en-US" sz="2400" b="1" dirty="0" smtClean="0"/>
              <a:t>trenches</a:t>
            </a:r>
            <a:r>
              <a:rPr lang="en-US" sz="2400" dirty="0" smtClean="0"/>
              <a:t> to escape streams of bullets</a:t>
            </a:r>
          </a:p>
          <a:p>
            <a:r>
              <a:rPr lang="en-US" sz="2400" dirty="0" smtClean="0"/>
              <a:t>All connected without gaps</a:t>
            </a:r>
          </a:p>
          <a:p>
            <a:r>
              <a:rPr lang="en-US" sz="2400" dirty="0" smtClean="0"/>
              <a:t>Dug communication trenches in back</a:t>
            </a:r>
          </a:p>
          <a:p>
            <a:r>
              <a:rPr lang="en-US" sz="2400" dirty="0" smtClean="0"/>
              <a:t>“No man’s land” littered with dead</a:t>
            </a:r>
          </a:p>
          <a:p>
            <a:pPr>
              <a:buNone/>
            </a:pPr>
            <a:endParaRPr lang="en-US" dirty="0"/>
          </a:p>
        </p:txBody>
      </p:sp>
      <p:pic>
        <p:nvPicPr>
          <p:cNvPr id="5" name="Content Placeholder 4" descr="Trench in somme 1916.jpg"/>
          <p:cNvPicPr>
            <a:picLocks noGrp="1" noChangeAspect="1"/>
          </p:cNvPicPr>
          <p:nvPr>
            <p:ph sz="half" idx="2"/>
          </p:nvPr>
        </p:nvPicPr>
        <p:blipFill>
          <a:blip r:embed="rId2" cstate="print"/>
          <a:stretch>
            <a:fillRect/>
          </a:stretch>
        </p:blipFill>
        <p:spPr>
          <a:xfrm>
            <a:off x="4548339" y="1905000"/>
            <a:ext cx="4608891" cy="3516848"/>
          </a:xfrm>
        </p:spPr>
      </p:pic>
      <p:sp>
        <p:nvSpPr>
          <p:cNvPr id="6" name="TextBox 5"/>
          <p:cNvSpPr txBox="1"/>
          <p:nvPr/>
        </p:nvSpPr>
        <p:spPr>
          <a:xfrm>
            <a:off x="4876800" y="5715000"/>
            <a:ext cx="4104982" cy="923330"/>
          </a:xfrm>
          <a:prstGeom prst="rect">
            <a:avLst/>
          </a:prstGeom>
          <a:noFill/>
        </p:spPr>
        <p:txBody>
          <a:bodyPr wrap="square" rtlCol="0">
            <a:spAutoFit/>
          </a:bodyPr>
          <a:lstStyle/>
          <a:p>
            <a:pPr algn="ctr"/>
            <a:r>
              <a:rPr lang="en-US" dirty="0" smtClean="0"/>
              <a:t>British trench at Battle of Somme, July 1916</a:t>
            </a:r>
          </a:p>
          <a:p>
            <a:pPr algn="ctr"/>
            <a:r>
              <a:rPr lang="en-US" dirty="0" smtClean="0"/>
              <a:t>Notice one soldier sleeps as the other stands guard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Man’s Land</a:t>
            </a:r>
            <a:endParaRPr lang="en-US" dirty="0"/>
          </a:p>
        </p:txBody>
      </p:sp>
      <p:pic>
        <p:nvPicPr>
          <p:cNvPr id="5" name="Content Placeholder 4" descr="no mans land.jpg"/>
          <p:cNvPicPr>
            <a:picLocks noGrp="1" noChangeAspect="1"/>
          </p:cNvPicPr>
          <p:nvPr>
            <p:ph sz="half" idx="1"/>
          </p:nvPr>
        </p:nvPicPr>
        <p:blipFill>
          <a:blip r:embed="rId2"/>
          <a:stretch>
            <a:fillRect/>
          </a:stretch>
        </p:blipFill>
        <p:spPr>
          <a:xfrm>
            <a:off x="304800" y="2514600"/>
            <a:ext cx="4241098" cy="2998589"/>
          </a:xfrm>
        </p:spPr>
      </p:pic>
      <p:sp>
        <p:nvSpPr>
          <p:cNvPr id="4" name="Content Placeholder 3"/>
          <p:cNvSpPr>
            <a:spLocks noGrp="1"/>
          </p:cNvSpPr>
          <p:nvPr>
            <p:ph sz="half" idx="2"/>
          </p:nvPr>
        </p:nvSpPr>
        <p:spPr/>
        <p:txBody>
          <a:bodyPr/>
          <a:lstStyle/>
          <a:p>
            <a:r>
              <a:rPr lang="en-US" dirty="0" smtClean="0"/>
              <a:t>Strewn with shell craters, cadavers, body parts</a:t>
            </a:r>
          </a:p>
          <a:p>
            <a:r>
              <a:rPr lang="en-US" dirty="0" smtClean="0"/>
              <a:t>Trenches</a:t>
            </a:r>
          </a:p>
          <a:p>
            <a:pPr lvl="1"/>
            <a:r>
              <a:rPr lang="en-US" dirty="0" smtClean="0"/>
              <a:t>Wet, cold, waist deep mud, lice, corpse-fed rats</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3200" dirty="0" smtClean="0"/>
              <a:t>John Singer </a:t>
            </a:r>
            <a:r>
              <a:rPr lang="en-US" sz="3200" dirty="0" err="1" smtClean="0"/>
              <a:t>Sargent</a:t>
            </a:r>
            <a:r>
              <a:rPr lang="en-US" sz="3200" dirty="0" smtClean="0"/>
              <a:t>, </a:t>
            </a:r>
            <a:r>
              <a:rPr lang="en-US" sz="3200" b="1" i="1" dirty="0" smtClean="0"/>
              <a:t>Gassed</a:t>
            </a:r>
            <a:r>
              <a:rPr lang="en-US" sz="3200" dirty="0" smtClean="0"/>
              <a:t>,  </a:t>
            </a:r>
            <a:r>
              <a:rPr lang="en-US" sz="2800" dirty="0" smtClean="0"/>
              <a:t>1918-1919, Imperial War Museum, London</a:t>
            </a:r>
            <a:endParaRPr lang="en-US" sz="2800" dirty="0"/>
          </a:p>
        </p:txBody>
      </p:sp>
      <p:pic>
        <p:nvPicPr>
          <p:cNvPr id="13" name="Content Placeholder 12" descr="gassed, sargent.jpg"/>
          <p:cNvPicPr>
            <a:picLocks noGrp="1" noChangeAspect="1"/>
          </p:cNvPicPr>
          <p:nvPr>
            <p:ph idx="1"/>
          </p:nvPr>
        </p:nvPicPr>
        <p:blipFill>
          <a:blip r:embed="rId2" cstate="print"/>
          <a:stretch>
            <a:fillRect/>
          </a:stretch>
        </p:blipFill>
        <p:spPr>
          <a:xfrm>
            <a:off x="121382" y="1981200"/>
            <a:ext cx="8901238" cy="3657600"/>
          </a:xfrm>
        </p:spPr>
      </p:pic>
      <p:sp>
        <p:nvSpPr>
          <p:cNvPr id="14" name="TextBox 13"/>
          <p:cNvSpPr txBox="1"/>
          <p:nvPr/>
        </p:nvSpPr>
        <p:spPr>
          <a:xfrm>
            <a:off x="1143000" y="5943600"/>
            <a:ext cx="4378699" cy="369332"/>
          </a:xfrm>
          <a:prstGeom prst="rect">
            <a:avLst/>
          </a:prstGeom>
          <a:noFill/>
        </p:spPr>
        <p:txBody>
          <a:bodyPr wrap="none" rtlCol="0">
            <a:spAutoFit/>
          </a:bodyPr>
          <a:lstStyle/>
          <a:p>
            <a:r>
              <a:rPr lang="en-US" dirty="0" smtClean="0"/>
              <a:t>http://jssgallery.org/Paintings/Gassed/Gassed.htm</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0" dirty="0" smtClean="0"/>
              <a:t>Battle of Verdun</a:t>
            </a:r>
            <a:endParaRPr lang="en-US" b="0" dirty="0"/>
          </a:p>
        </p:txBody>
      </p:sp>
      <p:pic>
        <p:nvPicPr>
          <p:cNvPr id="5" name="Content Placeholder 4" descr="verdun pic.jpg"/>
          <p:cNvPicPr>
            <a:picLocks noGrp="1" noChangeAspect="1"/>
          </p:cNvPicPr>
          <p:nvPr>
            <p:ph idx="1"/>
          </p:nvPr>
        </p:nvPicPr>
        <p:blipFill>
          <a:blip r:embed="rId2" cstate="print"/>
          <a:stretch>
            <a:fillRect/>
          </a:stretch>
        </p:blipFill>
        <p:spPr>
          <a:xfrm>
            <a:off x="3575050" y="979428"/>
            <a:ext cx="5111750" cy="4440356"/>
          </a:xfrm>
        </p:spPr>
      </p:pic>
      <p:sp>
        <p:nvSpPr>
          <p:cNvPr id="8" name="Text Placeholder 7"/>
          <p:cNvSpPr>
            <a:spLocks noGrp="1"/>
          </p:cNvSpPr>
          <p:nvPr>
            <p:ph type="body" sz="half" idx="2"/>
          </p:nvPr>
        </p:nvSpPr>
        <p:spPr>
          <a:xfrm>
            <a:off x="457200" y="1905000"/>
            <a:ext cx="3008313" cy="4221163"/>
          </a:xfrm>
        </p:spPr>
        <p:txBody>
          <a:bodyPr/>
          <a:lstStyle/>
          <a:p>
            <a:r>
              <a:rPr lang="en-US" sz="2000" dirty="0" smtClean="0"/>
              <a:t>Mutilated body on the western front. So tremendous was the number of the dead—over a half-million French and German soldiers perished in the battle of Verdun alone—that many were never recovered or identified. </a:t>
            </a:r>
          </a:p>
          <a:p>
            <a:endParaRPr lang="en-US" sz="2000" dirty="0" smtClean="0"/>
          </a:p>
          <a:p>
            <a:r>
              <a:rPr lang="en-US" sz="1800" dirty="0" smtClean="0"/>
              <a:t>French rallying cry , “They shall not pass”</a:t>
            </a:r>
          </a:p>
          <a:p>
            <a:r>
              <a:rPr lang="en-US" sz="1800" dirty="0" smtClean="0"/>
              <a:t>-They didn’t but at a tremendous cost</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Stalemate, 1914-1917</a:t>
            </a:r>
            <a:endParaRPr lang="en-US" dirty="0"/>
          </a:p>
        </p:txBody>
      </p:sp>
      <p:sp>
        <p:nvSpPr>
          <p:cNvPr id="3" name="Content Placeholder 2"/>
          <p:cNvSpPr>
            <a:spLocks noGrp="1"/>
          </p:cNvSpPr>
          <p:nvPr>
            <p:ph sz="half" idx="1"/>
          </p:nvPr>
        </p:nvSpPr>
        <p:spPr>
          <a:xfrm>
            <a:off x="228600" y="1752600"/>
            <a:ext cx="4495800" cy="4343400"/>
          </a:xfrm>
        </p:spPr>
        <p:txBody>
          <a:bodyPr/>
          <a:lstStyle/>
          <a:p>
            <a:r>
              <a:rPr lang="en-US" sz="2000" dirty="0" smtClean="0"/>
              <a:t>By end of Aug. 1914, Germany had overrun Belgium and swept into France</a:t>
            </a:r>
          </a:p>
          <a:p>
            <a:pPr lvl="1"/>
            <a:r>
              <a:rPr lang="en-US" sz="2000" dirty="0" smtClean="0"/>
              <a:t>By Sept. 3, Germans were on the edge of Paris</a:t>
            </a:r>
          </a:p>
          <a:p>
            <a:r>
              <a:rPr lang="en-US" sz="2000" b="1" dirty="0" smtClean="0"/>
              <a:t>First Battle of the Marne 1914</a:t>
            </a:r>
          </a:p>
          <a:p>
            <a:pPr lvl="1"/>
            <a:r>
              <a:rPr lang="en-US" sz="2000" dirty="0" smtClean="0"/>
              <a:t>One of the most important battles of WWI</a:t>
            </a:r>
          </a:p>
          <a:p>
            <a:pPr lvl="1"/>
            <a:r>
              <a:rPr lang="en-US" sz="2000" dirty="0" smtClean="0"/>
              <a:t>Allies push Germans back </a:t>
            </a:r>
          </a:p>
          <a:p>
            <a:pPr lvl="1"/>
            <a:r>
              <a:rPr lang="en-US" sz="2000" dirty="0" smtClean="0"/>
              <a:t>Proves that Germans quick victory is no longer possible</a:t>
            </a:r>
          </a:p>
          <a:p>
            <a:pPr lvl="1"/>
            <a:r>
              <a:rPr lang="en-US" sz="2000" dirty="0" smtClean="0"/>
              <a:t>Turns into long, bloody stalemate and </a:t>
            </a:r>
            <a:r>
              <a:rPr lang="en-US" sz="2000" b="1" dirty="0" smtClean="0"/>
              <a:t>trench warfare</a:t>
            </a:r>
            <a:endParaRPr lang="en-US" sz="2000" dirty="0" smtClean="0"/>
          </a:p>
          <a:p>
            <a:pPr lvl="1"/>
            <a:r>
              <a:rPr lang="en-US" sz="2000" dirty="0" smtClean="0"/>
              <a:t>The deadlocked region running from North Sea to the Switzerland becomes known as the </a:t>
            </a:r>
            <a:r>
              <a:rPr lang="en-US" sz="2000" b="1" dirty="0" smtClean="0"/>
              <a:t>Western Front</a:t>
            </a:r>
          </a:p>
          <a:p>
            <a:pPr lvl="1"/>
            <a:endParaRPr lang="en-US" dirty="0"/>
          </a:p>
        </p:txBody>
      </p:sp>
      <p:pic>
        <p:nvPicPr>
          <p:cNvPr id="5" name="Content Placeholder 4" descr="French_soldiers_ditch_1914.jpg"/>
          <p:cNvPicPr>
            <a:picLocks noGrp="1" noChangeAspect="1"/>
          </p:cNvPicPr>
          <p:nvPr>
            <p:ph sz="half" idx="2"/>
          </p:nvPr>
        </p:nvPicPr>
        <p:blipFill>
          <a:blip r:embed="rId2" cstate="print"/>
          <a:stretch>
            <a:fillRect/>
          </a:stretch>
        </p:blipFill>
        <p:spPr>
          <a:xfrm>
            <a:off x="4648200" y="2895600"/>
            <a:ext cx="4308797" cy="2731764"/>
          </a:xfrm>
        </p:spPr>
      </p:pic>
      <p:sp>
        <p:nvSpPr>
          <p:cNvPr id="6" name="TextBox 5"/>
          <p:cNvSpPr txBox="1"/>
          <p:nvPr/>
        </p:nvSpPr>
        <p:spPr>
          <a:xfrm>
            <a:off x="4800600" y="5638800"/>
            <a:ext cx="4280453" cy="369332"/>
          </a:xfrm>
          <a:prstGeom prst="rect">
            <a:avLst/>
          </a:prstGeom>
          <a:noFill/>
        </p:spPr>
        <p:txBody>
          <a:bodyPr wrap="square" rtlCol="0">
            <a:spAutoFit/>
          </a:bodyPr>
          <a:lstStyle/>
          <a:p>
            <a:r>
              <a:rPr lang="en-US" dirty="0" smtClean="0"/>
              <a:t>French soldiers waiting for assault behind ditch</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73050"/>
            <a:ext cx="2819400" cy="1162050"/>
          </a:xfrm>
        </p:spPr>
        <p:txBody>
          <a:bodyPr/>
          <a:lstStyle/>
          <a:p>
            <a:pPr algn="ctr"/>
            <a:r>
              <a:rPr lang="en-US" sz="3200" dirty="0" smtClean="0">
                <a:cs typeface="Arial" pitchFamily="34" charset="0"/>
              </a:rPr>
              <a:t>Western Front</a:t>
            </a:r>
            <a:endParaRPr lang="en-US" sz="3200" dirty="0">
              <a:cs typeface="Arial" pitchFamily="34" charset="0"/>
            </a:endParaRPr>
          </a:p>
        </p:txBody>
      </p:sp>
      <p:pic>
        <p:nvPicPr>
          <p:cNvPr id="8" name="Content Placeholder 7" descr="Western front.gif"/>
          <p:cNvPicPr>
            <a:picLocks noGrp="1" noChangeAspect="1"/>
          </p:cNvPicPr>
          <p:nvPr>
            <p:ph idx="1"/>
          </p:nvPr>
        </p:nvPicPr>
        <p:blipFill>
          <a:blip r:embed="rId2" cstate="print"/>
          <a:stretch>
            <a:fillRect/>
          </a:stretch>
        </p:blipFill>
        <p:spPr>
          <a:xfrm>
            <a:off x="3030475" y="1219200"/>
            <a:ext cx="6113525" cy="5410200"/>
          </a:xfrm>
        </p:spPr>
      </p:pic>
      <p:sp>
        <p:nvSpPr>
          <p:cNvPr id="7" name="Text Placeholder 6"/>
          <p:cNvSpPr>
            <a:spLocks noGrp="1"/>
          </p:cNvSpPr>
          <p:nvPr>
            <p:ph type="body" sz="half" idx="2"/>
          </p:nvPr>
        </p:nvSpPr>
        <p:spPr>
          <a:xfrm>
            <a:off x="304801" y="1752600"/>
            <a:ext cx="2590800" cy="4373563"/>
          </a:xfrm>
        </p:spPr>
        <p:txBody>
          <a:bodyPr/>
          <a:lstStyle/>
          <a:p>
            <a:pPr>
              <a:buFont typeface="Arial" pitchFamily="34" charset="0"/>
              <a:buChar char="•"/>
            </a:pPr>
            <a:r>
              <a:rPr lang="en-US" sz="2400" dirty="0" smtClean="0"/>
              <a:t>A “terrain of death”</a:t>
            </a:r>
          </a:p>
          <a:p>
            <a:pPr>
              <a:buFont typeface="Arial" pitchFamily="34" charset="0"/>
              <a:buChar char="•"/>
            </a:pPr>
            <a:r>
              <a:rPr lang="en-US" sz="2400" dirty="0" smtClean="0"/>
              <a:t>Nearly 500 miles from North Sea to Swiss border</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of WWI:  The Bloodletting</a:t>
            </a:r>
            <a:endParaRPr lang="en-US" dirty="0"/>
          </a:p>
        </p:txBody>
      </p:sp>
      <p:sp>
        <p:nvSpPr>
          <p:cNvPr id="4" name="Content Placeholder 3"/>
          <p:cNvSpPr>
            <a:spLocks noGrp="1"/>
          </p:cNvSpPr>
          <p:nvPr>
            <p:ph sz="half" idx="2"/>
          </p:nvPr>
        </p:nvSpPr>
        <p:spPr>
          <a:xfrm>
            <a:off x="4648200" y="1219200"/>
            <a:ext cx="4495800" cy="5105400"/>
          </a:xfrm>
        </p:spPr>
        <p:txBody>
          <a:bodyPr/>
          <a:lstStyle/>
          <a:p>
            <a:r>
              <a:rPr lang="en-US" sz="2000" dirty="0" smtClean="0"/>
              <a:t>1916 saw the bloodiest battles </a:t>
            </a:r>
          </a:p>
          <a:p>
            <a:r>
              <a:rPr lang="en-US" sz="2000" b="1" dirty="0" smtClean="0"/>
              <a:t>Battle of Verdun</a:t>
            </a:r>
          </a:p>
          <a:p>
            <a:pPr lvl="1"/>
            <a:r>
              <a:rPr lang="en-US" sz="2000" dirty="0" smtClean="0"/>
              <a:t>Germans attack French forts</a:t>
            </a:r>
          </a:p>
          <a:p>
            <a:pPr lvl="1"/>
            <a:r>
              <a:rPr lang="en-US" sz="2000" dirty="0" smtClean="0"/>
              <a:t>Lose 281,000 and cause 315,000 French casualties </a:t>
            </a:r>
          </a:p>
          <a:p>
            <a:pPr lvl="1"/>
            <a:r>
              <a:rPr lang="en-US" sz="2000" dirty="0" smtClean="0"/>
              <a:t>Fewer than 160,000 identifiable bodies recovered</a:t>
            </a:r>
          </a:p>
          <a:p>
            <a:pPr lvl="1"/>
            <a:r>
              <a:rPr lang="en-US" sz="2000" dirty="0" smtClean="0"/>
              <a:t>Germans advanced 4 miles</a:t>
            </a:r>
          </a:p>
          <a:p>
            <a:r>
              <a:rPr lang="en-US" sz="2000" b="1" dirty="0" smtClean="0"/>
              <a:t>Battle of the Somme River</a:t>
            </a:r>
          </a:p>
          <a:p>
            <a:pPr lvl="1"/>
            <a:r>
              <a:rPr lang="en-US" sz="2000" dirty="0" smtClean="0"/>
              <a:t>July British attack Germans in valley of the Somme River</a:t>
            </a:r>
          </a:p>
          <a:p>
            <a:pPr lvl="1"/>
            <a:r>
              <a:rPr lang="en-US" sz="2000" dirty="0" smtClean="0"/>
              <a:t>Britain 420,000 casualties</a:t>
            </a:r>
          </a:p>
          <a:p>
            <a:pPr lvl="1"/>
            <a:r>
              <a:rPr lang="en-US" sz="2000" dirty="0" smtClean="0"/>
              <a:t>60,000 on 1</a:t>
            </a:r>
            <a:r>
              <a:rPr lang="en-US" sz="2000" baseline="30000" dirty="0" smtClean="0"/>
              <a:t>st</a:t>
            </a:r>
            <a:r>
              <a:rPr lang="en-US" sz="2000" dirty="0" smtClean="0"/>
              <a:t> day</a:t>
            </a:r>
          </a:p>
          <a:p>
            <a:pPr lvl="1"/>
            <a:r>
              <a:rPr lang="en-US" sz="2000" dirty="0" smtClean="0"/>
              <a:t>Germans lose 450,000</a:t>
            </a:r>
          </a:p>
          <a:p>
            <a:pPr lvl="1"/>
            <a:r>
              <a:rPr lang="en-US" sz="2000" dirty="0" smtClean="0"/>
              <a:t>French 200,000</a:t>
            </a:r>
          </a:p>
          <a:p>
            <a:pPr lvl="1"/>
            <a:r>
              <a:rPr lang="en-US" sz="2000" dirty="0" smtClean="0"/>
              <a:t>British gained 5 miles</a:t>
            </a:r>
          </a:p>
          <a:p>
            <a:endParaRPr lang="en-US" dirty="0"/>
          </a:p>
        </p:txBody>
      </p:sp>
      <p:sp>
        <p:nvSpPr>
          <p:cNvPr id="6" name="TextBox 5"/>
          <p:cNvSpPr txBox="1"/>
          <p:nvPr/>
        </p:nvSpPr>
        <p:spPr>
          <a:xfrm>
            <a:off x="685800" y="5334000"/>
            <a:ext cx="1315617" cy="369332"/>
          </a:xfrm>
          <a:prstGeom prst="rect">
            <a:avLst/>
          </a:prstGeom>
          <a:noFill/>
        </p:spPr>
        <p:txBody>
          <a:bodyPr wrap="square" rtlCol="0">
            <a:spAutoFit/>
          </a:bodyPr>
          <a:lstStyle/>
          <a:p>
            <a:r>
              <a:rPr lang="en-US" dirty="0" smtClean="0"/>
              <a:t>Verdun, 1916</a:t>
            </a:r>
            <a:endParaRPr lang="en-US" dirty="0"/>
          </a:p>
        </p:txBody>
      </p:sp>
      <p:pic>
        <p:nvPicPr>
          <p:cNvPr id="8" name="Content Placeholder 7" descr="verdun.jpg"/>
          <p:cNvPicPr>
            <a:picLocks noGrp="1" noChangeAspect="1"/>
          </p:cNvPicPr>
          <p:nvPr>
            <p:ph sz="half" idx="1"/>
          </p:nvPr>
        </p:nvPicPr>
        <p:blipFill>
          <a:blip r:embed="rId2" cstate="print"/>
          <a:stretch>
            <a:fillRect/>
          </a:stretch>
        </p:blipFill>
        <p:spPr>
          <a:xfrm>
            <a:off x="228600" y="2667000"/>
            <a:ext cx="4451732" cy="253077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ttle-of-the-Somme.jpg"/>
          <p:cNvPicPr>
            <a:picLocks noChangeAspect="1"/>
          </p:cNvPicPr>
          <p:nvPr/>
        </p:nvPicPr>
        <p:blipFill>
          <a:blip r:embed="rId2" cstate="print"/>
          <a:stretch>
            <a:fillRect/>
          </a:stretch>
        </p:blipFill>
        <p:spPr>
          <a:xfrm>
            <a:off x="127000" y="101600"/>
            <a:ext cx="8890000" cy="6654800"/>
          </a:xfrm>
          <a:prstGeom prst="rect">
            <a:avLst/>
          </a:prstGeom>
        </p:spPr>
      </p:pic>
      <p:sp>
        <p:nvSpPr>
          <p:cNvPr id="6" name="TextBox 5"/>
          <p:cNvSpPr txBox="1"/>
          <p:nvPr/>
        </p:nvSpPr>
        <p:spPr>
          <a:xfrm>
            <a:off x="2667000" y="6248400"/>
            <a:ext cx="2063385" cy="369332"/>
          </a:xfrm>
          <a:prstGeom prst="rect">
            <a:avLst/>
          </a:prstGeom>
          <a:noFill/>
        </p:spPr>
        <p:txBody>
          <a:bodyPr wrap="none" rtlCol="0">
            <a:spAutoFit/>
          </a:bodyPr>
          <a:lstStyle/>
          <a:p>
            <a:r>
              <a:rPr lang="en-US" dirty="0" smtClean="0"/>
              <a:t>Battle of Somme 1916</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Eastern Front</a:t>
            </a:r>
            <a:endParaRPr lang="en-US" dirty="0"/>
          </a:p>
        </p:txBody>
      </p:sp>
      <p:sp>
        <p:nvSpPr>
          <p:cNvPr id="3" name="Content Placeholder 2"/>
          <p:cNvSpPr>
            <a:spLocks noGrp="1"/>
          </p:cNvSpPr>
          <p:nvPr>
            <p:ph sz="half" idx="1"/>
          </p:nvPr>
        </p:nvSpPr>
        <p:spPr>
          <a:xfrm>
            <a:off x="685800" y="1828800"/>
            <a:ext cx="7848600" cy="4267200"/>
          </a:xfrm>
        </p:spPr>
        <p:txBody>
          <a:bodyPr/>
          <a:lstStyle/>
          <a:p>
            <a:r>
              <a:rPr lang="en-US" dirty="0" smtClean="0"/>
              <a:t>Battlefield along German and Russian border</a:t>
            </a:r>
          </a:p>
          <a:p>
            <a:r>
              <a:rPr lang="en-US" dirty="0" smtClean="0"/>
              <a:t>Russians and Serbs v. Germans and Austro-Hungarians</a:t>
            </a:r>
          </a:p>
          <a:p>
            <a:endParaRPr lang="en-US" dirty="0"/>
          </a:p>
        </p:txBody>
      </p:sp>
      <p:pic>
        <p:nvPicPr>
          <p:cNvPr id="5" name="Content Placeholder 4" descr="Eastern front map.gif"/>
          <p:cNvPicPr>
            <a:picLocks noGrp="1" noChangeAspect="1"/>
          </p:cNvPicPr>
          <p:nvPr>
            <p:ph sz="half" idx="2"/>
          </p:nvPr>
        </p:nvPicPr>
        <p:blipFill>
          <a:blip r:embed="rId2" cstate="print"/>
          <a:stretch>
            <a:fillRect/>
          </a:stretch>
        </p:blipFill>
        <p:spPr>
          <a:xfrm>
            <a:off x="1752600" y="2895600"/>
            <a:ext cx="5936500" cy="39624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Struggles </a:t>
            </a:r>
            <a:endParaRPr lang="en-US" dirty="0"/>
          </a:p>
        </p:txBody>
      </p:sp>
      <p:pic>
        <p:nvPicPr>
          <p:cNvPr id="5" name="Content Placeholder 4" descr="Russia struggle.png"/>
          <p:cNvPicPr>
            <a:picLocks noGrp="1" noChangeAspect="1"/>
          </p:cNvPicPr>
          <p:nvPr>
            <p:ph sz="half" idx="1"/>
          </p:nvPr>
        </p:nvPicPr>
        <p:blipFill>
          <a:blip r:embed="rId2" cstate="print"/>
          <a:stretch>
            <a:fillRect/>
          </a:stretch>
        </p:blipFill>
        <p:spPr>
          <a:xfrm>
            <a:off x="1219200" y="1447800"/>
            <a:ext cx="2637806" cy="5230328"/>
          </a:xfrm>
        </p:spPr>
      </p:pic>
      <p:sp>
        <p:nvSpPr>
          <p:cNvPr id="4" name="Content Placeholder 3"/>
          <p:cNvSpPr>
            <a:spLocks noGrp="1"/>
          </p:cNvSpPr>
          <p:nvPr>
            <p:ph sz="half" idx="2"/>
          </p:nvPr>
        </p:nvSpPr>
        <p:spPr>
          <a:xfrm>
            <a:off x="4648200" y="1676400"/>
            <a:ext cx="3810000" cy="4419600"/>
          </a:xfrm>
        </p:spPr>
        <p:txBody>
          <a:bodyPr/>
          <a:lstStyle/>
          <a:p>
            <a:r>
              <a:rPr lang="en-US" sz="2000" dirty="0" smtClean="0"/>
              <a:t>By 1916, Russia’s war effort near collapse</a:t>
            </a:r>
          </a:p>
          <a:p>
            <a:r>
              <a:rPr lang="en-US" sz="2000" dirty="0" smtClean="0"/>
              <a:t>Russian army was continually short on food, guns, ammunitions, clothes, boots, and blankets</a:t>
            </a:r>
            <a:r>
              <a:rPr lang="en-US" sz="1600" dirty="0" smtClean="0"/>
              <a:t>. “</a:t>
            </a:r>
          </a:p>
          <a:p>
            <a:r>
              <a:rPr lang="en-US" sz="2000" dirty="0" smtClean="0"/>
              <a:t>Cut off from Allied supply shipments b/c of German control of Baltic Sea</a:t>
            </a:r>
          </a:p>
          <a:p>
            <a:r>
              <a:rPr lang="en-US" sz="2000" b="1" dirty="0" smtClean="0"/>
              <a:t>Russian asset:  Numbers</a:t>
            </a:r>
          </a:p>
          <a:p>
            <a:pPr lvl="1"/>
            <a:r>
              <a:rPr lang="en-US" sz="1800" b="1" dirty="0" smtClean="0"/>
              <a:t>Huge # of battlefield losses, but still could replace w/ their large population</a:t>
            </a:r>
          </a:p>
          <a:p>
            <a:pPr lvl="1"/>
            <a:r>
              <a:rPr lang="en-US" sz="1800" b="1" dirty="0" smtClean="0"/>
              <a:t>Held up the Germans</a:t>
            </a:r>
          </a:p>
          <a:p>
            <a:endParaRPr lang="en-US" sz="2000" b="1" dirty="0" smtClean="0"/>
          </a:p>
          <a:p>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Weapons of War</a:t>
            </a:r>
            <a:endParaRPr lang="en-US" dirty="0"/>
          </a:p>
        </p:txBody>
      </p:sp>
      <p:pic>
        <p:nvPicPr>
          <p:cNvPr id="5" name="Content Placeholder 4" descr="German_photo_with_English_Tank.jpg"/>
          <p:cNvPicPr>
            <a:picLocks noGrp="1" noChangeAspect="1"/>
          </p:cNvPicPr>
          <p:nvPr>
            <p:ph sz="half" idx="1"/>
          </p:nvPr>
        </p:nvPicPr>
        <p:blipFill>
          <a:blip r:embed="rId2" cstate="print"/>
          <a:stretch>
            <a:fillRect/>
          </a:stretch>
        </p:blipFill>
        <p:spPr>
          <a:xfrm>
            <a:off x="533400" y="1828800"/>
            <a:ext cx="3926287" cy="2362200"/>
          </a:xfrm>
        </p:spPr>
      </p:pic>
      <p:sp>
        <p:nvSpPr>
          <p:cNvPr id="4" name="Content Placeholder 3"/>
          <p:cNvSpPr>
            <a:spLocks noGrp="1"/>
          </p:cNvSpPr>
          <p:nvPr>
            <p:ph sz="half" idx="2"/>
          </p:nvPr>
        </p:nvSpPr>
        <p:spPr>
          <a:xfrm>
            <a:off x="4800600" y="1981200"/>
            <a:ext cx="3962400" cy="4191000"/>
          </a:xfrm>
        </p:spPr>
        <p:txBody>
          <a:bodyPr/>
          <a:lstStyle/>
          <a:p>
            <a:r>
              <a:rPr lang="en-US" sz="2000" dirty="0" smtClean="0"/>
              <a:t>Machine guns </a:t>
            </a:r>
          </a:p>
          <a:p>
            <a:r>
              <a:rPr lang="en-US" sz="2000" dirty="0" smtClean="0"/>
              <a:t>Poison gas</a:t>
            </a:r>
          </a:p>
          <a:p>
            <a:pPr lvl="1"/>
            <a:r>
              <a:rPr lang="en-US" sz="2000" dirty="0" smtClean="0"/>
              <a:t>Wore masks for protection</a:t>
            </a:r>
          </a:p>
          <a:p>
            <a:pPr lvl="1"/>
            <a:r>
              <a:rPr lang="en-US" sz="2000" dirty="0" smtClean="0"/>
              <a:t>Introduced by Germans but used by both</a:t>
            </a:r>
          </a:p>
          <a:p>
            <a:pPr lvl="1"/>
            <a:r>
              <a:rPr lang="en-US" sz="2000" dirty="0" smtClean="0"/>
              <a:t>Caused blindness, severe blisters, death by choking</a:t>
            </a:r>
          </a:p>
          <a:p>
            <a:r>
              <a:rPr lang="en-US" sz="2000" dirty="0" smtClean="0"/>
              <a:t>Tank</a:t>
            </a:r>
          </a:p>
          <a:p>
            <a:pPr lvl="1"/>
            <a:r>
              <a:rPr lang="en-US" sz="2000" dirty="0" smtClean="0"/>
              <a:t>Armored combat vehicle that moved on chain tracks</a:t>
            </a:r>
          </a:p>
          <a:p>
            <a:pPr lvl="1"/>
            <a:r>
              <a:rPr lang="en-US" sz="2000" dirty="0" smtClean="0"/>
              <a:t>Introduced in Battle of Somme 1916 </a:t>
            </a:r>
          </a:p>
          <a:p>
            <a:pPr lvl="1"/>
            <a:r>
              <a:rPr lang="en-US" sz="2000" dirty="0" smtClean="0"/>
              <a:t>Slow, clumsy but eventually improved and aided Allies </a:t>
            </a:r>
          </a:p>
        </p:txBody>
      </p:sp>
      <p:sp>
        <p:nvSpPr>
          <p:cNvPr id="6" name="TextBox 5"/>
          <p:cNvSpPr txBox="1"/>
          <p:nvPr/>
        </p:nvSpPr>
        <p:spPr>
          <a:xfrm>
            <a:off x="609600" y="4114800"/>
            <a:ext cx="3048000" cy="369332"/>
          </a:xfrm>
          <a:prstGeom prst="rect">
            <a:avLst/>
          </a:prstGeom>
          <a:noFill/>
        </p:spPr>
        <p:txBody>
          <a:bodyPr wrap="square" rtlCol="0">
            <a:spAutoFit/>
          </a:bodyPr>
          <a:lstStyle/>
          <a:p>
            <a:pPr algn="ctr"/>
            <a:r>
              <a:rPr lang="en-US" dirty="0" smtClean="0"/>
              <a:t>German photo with British tank</a:t>
            </a:r>
            <a:endParaRPr lang="en-US" dirty="0"/>
          </a:p>
        </p:txBody>
      </p:sp>
      <p:pic>
        <p:nvPicPr>
          <p:cNvPr id="7" name="Picture 6" descr="poison gas.jpg"/>
          <p:cNvPicPr>
            <a:picLocks noChangeAspect="1"/>
          </p:cNvPicPr>
          <p:nvPr/>
        </p:nvPicPr>
        <p:blipFill>
          <a:blip r:embed="rId3" cstate="print"/>
          <a:stretch>
            <a:fillRect/>
          </a:stretch>
        </p:blipFill>
        <p:spPr>
          <a:xfrm>
            <a:off x="228600" y="4724400"/>
            <a:ext cx="4876800" cy="1828800"/>
          </a:xfrm>
          <a:prstGeom prst="rect">
            <a:avLst/>
          </a:prstGeom>
        </p:spPr>
      </p:pic>
      <p:sp>
        <p:nvSpPr>
          <p:cNvPr id="8" name="TextBox 7"/>
          <p:cNvSpPr txBox="1"/>
          <p:nvPr/>
        </p:nvSpPr>
        <p:spPr>
          <a:xfrm>
            <a:off x="381000" y="6477000"/>
            <a:ext cx="4105547" cy="369332"/>
          </a:xfrm>
          <a:prstGeom prst="rect">
            <a:avLst/>
          </a:prstGeom>
          <a:noFill/>
        </p:spPr>
        <p:txBody>
          <a:bodyPr wrap="square" rtlCol="0">
            <a:spAutoFit/>
          </a:bodyPr>
          <a:lstStyle/>
          <a:p>
            <a:r>
              <a:rPr lang="en-US" dirty="0" smtClean="0"/>
              <a:t>John Singer </a:t>
            </a:r>
            <a:r>
              <a:rPr lang="en-US" dirty="0" err="1" smtClean="0"/>
              <a:t>Sargent’s</a:t>
            </a:r>
            <a:r>
              <a:rPr lang="en-US" dirty="0" smtClean="0"/>
              <a:t> painting titled “Gassed”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0" dirty="0" smtClean="0"/>
              <a:t>New Weapons:  Poison Gas</a:t>
            </a:r>
            <a:endParaRPr lang="en-US" b="0" dirty="0"/>
          </a:p>
        </p:txBody>
      </p:sp>
      <p:pic>
        <p:nvPicPr>
          <p:cNvPr id="8" name="Content Placeholder 7" descr="gas mask.jpg"/>
          <p:cNvPicPr>
            <a:picLocks noGrp="1" noChangeAspect="1"/>
          </p:cNvPicPr>
          <p:nvPr>
            <p:ph idx="1"/>
          </p:nvPr>
        </p:nvPicPr>
        <p:blipFill>
          <a:blip r:embed="rId2" cstate="print"/>
          <a:stretch>
            <a:fillRect/>
          </a:stretch>
        </p:blipFill>
        <p:spPr>
          <a:xfrm>
            <a:off x="3733800" y="762000"/>
            <a:ext cx="4920434" cy="5853113"/>
          </a:xfrm>
        </p:spPr>
      </p:pic>
      <p:sp>
        <p:nvSpPr>
          <p:cNvPr id="7" name="Text Placeholder 6"/>
          <p:cNvSpPr>
            <a:spLocks noGrp="1"/>
          </p:cNvSpPr>
          <p:nvPr>
            <p:ph type="body" sz="half" idx="2"/>
          </p:nvPr>
        </p:nvSpPr>
        <p:spPr>
          <a:xfrm>
            <a:off x="457200" y="1752600"/>
            <a:ext cx="3008313" cy="4373563"/>
          </a:xfrm>
        </p:spPr>
        <p:txBody>
          <a:bodyPr/>
          <a:lstStyle/>
          <a:p>
            <a:r>
              <a:rPr lang="en-US" sz="1800" dirty="0" smtClean="0"/>
              <a:t>Air-raid warden in helmet and gas mask, holding a wooden gas attack rattle in his gloved hand. The deployment of poison gas represented a technological development of horrific dimension that was designed to break the stalemate of trench warfare by killing, on a massive scale, soldiers otherwise difficult to reach</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weapons</a:t>
            </a:r>
            <a:endParaRPr lang="en-US" dirty="0"/>
          </a:p>
        </p:txBody>
      </p:sp>
      <p:sp>
        <p:nvSpPr>
          <p:cNvPr id="3" name="Content Placeholder 2"/>
          <p:cNvSpPr>
            <a:spLocks noGrp="1"/>
          </p:cNvSpPr>
          <p:nvPr>
            <p:ph sz="half" idx="1"/>
          </p:nvPr>
        </p:nvSpPr>
        <p:spPr/>
        <p:txBody>
          <a:bodyPr/>
          <a:lstStyle/>
          <a:p>
            <a:r>
              <a:rPr lang="en-US" sz="2000" dirty="0" smtClean="0"/>
              <a:t>Airplane</a:t>
            </a:r>
          </a:p>
          <a:p>
            <a:pPr lvl="1"/>
            <a:r>
              <a:rPr lang="en-US" sz="2000" dirty="0" smtClean="0"/>
              <a:t>1</a:t>
            </a:r>
            <a:r>
              <a:rPr lang="en-US" sz="2000" baseline="30000" dirty="0" smtClean="0"/>
              <a:t>st</a:t>
            </a:r>
            <a:r>
              <a:rPr lang="en-US" sz="2000" dirty="0" smtClean="0"/>
              <a:t> time used in combat</a:t>
            </a:r>
          </a:p>
          <a:p>
            <a:pPr lvl="1"/>
            <a:r>
              <a:rPr lang="en-US" sz="2000" dirty="0" smtClean="0"/>
              <a:t>Used for photos of enemy lines</a:t>
            </a:r>
          </a:p>
          <a:p>
            <a:pPr lvl="1"/>
            <a:r>
              <a:rPr lang="en-US" sz="2000" dirty="0" smtClean="0"/>
              <a:t>Both sides begin using them to drop bombs</a:t>
            </a:r>
          </a:p>
          <a:p>
            <a:pPr lvl="1"/>
            <a:r>
              <a:rPr lang="en-US" sz="2000" dirty="0" smtClean="0"/>
              <a:t>Guns attached and pilots fought each other in air</a:t>
            </a:r>
          </a:p>
          <a:p>
            <a:r>
              <a:rPr lang="en-US" sz="2000" dirty="0" smtClean="0"/>
              <a:t>Submarine</a:t>
            </a:r>
          </a:p>
          <a:p>
            <a:pPr lvl="1"/>
            <a:r>
              <a:rPr lang="en-US" sz="2000" dirty="0" smtClean="0"/>
              <a:t>1914 introduced by Germans-U-Boats</a:t>
            </a:r>
          </a:p>
          <a:p>
            <a:pPr lvl="1"/>
            <a:r>
              <a:rPr lang="en-US" sz="2000" dirty="0" smtClean="0"/>
              <a:t>Germans waged “unrestricted warfare” on Allies</a:t>
            </a:r>
          </a:p>
          <a:p>
            <a:pPr lvl="1"/>
            <a:r>
              <a:rPr lang="en-US" sz="2000" dirty="0" smtClean="0"/>
              <a:t>Primary weapon:  torpedo</a:t>
            </a:r>
          </a:p>
          <a:p>
            <a:pPr lvl="1">
              <a:buNone/>
            </a:pPr>
            <a:endParaRPr lang="en-US" sz="2000" dirty="0" smtClean="0"/>
          </a:p>
          <a:p>
            <a:endParaRPr lang="en-US" dirty="0" smtClean="0"/>
          </a:p>
          <a:p>
            <a:endParaRPr lang="en-US" dirty="0"/>
          </a:p>
        </p:txBody>
      </p:sp>
      <p:pic>
        <p:nvPicPr>
          <p:cNvPr id="5" name="Content Placeholder 4" descr="U boat.jpg"/>
          <p:cNvPicPr>
            <a:picLocks noGrp="1" noChangeAspect="1"/>
          </p:cNvPicPr>
          <p:nvPr>
            <p:ph sz="half" idx="2"/>
          </p:nvPr>
        </p:nvPicPr>
        <p:blipFill>
          <a:blip r:embed="rId2" cstate="print"/>
          <a:stretch>
            <a:fillRect/>
          </a:stretch>
        </p:blipFill>
        <p:spPr>
          <a:xfrm>
            <a:off x="4724400" y="3429000"/>
            <a:ext cx="3810000" cy="2442882"/>
          </a:xfrm>
        </p:spPr>
      </p:pic>
      <p:sp>
        <p:nvSpPr>
          <p:cNvPr id="6" name="TextBox 5"/>
          <p:cNvSpPr txBox="1"/>
          <p:nvPr/>
        </p:nvSpPr>
        <p:spPr>
          <a:xfrm>
            <a:off x="4876800" y="5867400"/>
            <a:ext cx="3352800" cy="369332"/>
          </a:xfrm>
          <a:prstGeom prst="rect">
            <a:avLst/>
          </a:prstGeom>
          <a:noFill/>
        </p:spPr>
        <p:txBody>
          <a:bodyPr wrap="square" rtlCol="0">
            <a:spAutoFit/>
          </a:bodyPr>
          <a:lstStyle/>
          <a:p>
            <a:r>
              <a:rPr lang="en-US" dirty="0" smtClean="0"/>
              <a:t>U-boat sinking a troop transport ship</a:t>
            </a:r>
            <a:endParaRPr lang="en-US" dirty="0"/>
          </a:p>
        </p:txBody>
      </p:sp>
      <p:pic>
        <p:nvPicPr>
          <p:cNvPr id="8" name="Picture 7" descr="Hannover_CL_IIIa_Argonnen_1918.JPEG"/>
          <p:cNvPicPr>
            <a:picLocks noChangeAspect="1"/>
          </p:cNvPicPr>
          <p:nvPr/>
        </p:nvPicPr>
        <p:blipFill>
          <a:blip r:embed="rId3" cstate="print"/>
          <a:stretch>
            <a:fillRect/>
          </a:stretch>
        </p:blipFill>
        <p:spPr>
          <a:xfrm rot="186733">
            <a:off x="5690004" y="905336"/>
            <a:ext cx="2526252" cy="19548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Drift Towards War</a:t>
            </a:r>
            <a:endParaRPr lang="en-US" dirty="0"/>
          </a:p>
        </p:txBody>
      </p:sp>
      <p:sp>
        <p:nvSpPr>
          <p:cNvPr id="3" name="Content Placeholder 2"/>
          <p:cNvSpPr>
            <a:spLocks noGrp="1"/>
          </p:cNvSpPr>
          <p:nvPr>
            <p:ph idx="1"/>
          </p:nvPr>
        </p:nvSpPr>
        <p:spPr/>
        <p:txBody>
          <a:bodyPr/>
          <a:lstStyle/>
          <a:p>
            <a:r>
              <a:rPr lang="en-US" sz="2400" b="1" dirty="0" smtClean="0"/>
              <a:t>Nationalism</a:t>
            </a:r>
          </a:p>
          <a:p>
            <a:pPr lvl="1"/>
            <a:r>
              <a:rPr lang="en-US" sz="2400" dirty="0" smtClean="0"/>
              <a:t>French Revolution and Napoleonic Wars spread it through Europe</a:t>
            </a:r>
          </a:p>
          <a:p>
            <a:r>
              <a:rPr lang="en-US" sz="2400" dirty="0" smtClean="0"/>
              <a:t>Inherent in nationalism is the right to </a:t>
            </a:r>
            <a:r>
              <a:rPr lang="en-US" sz="2400" b="1" dirty="0" smtClean="0"/>
              <a:t>Self Determination:  </a:t>
            </a:r>
            <a:r>
              <a:rPr lang="en-US" sz="2400" dirty="0" smtClean="0"/>
              <a:t>Peoples of the same ethnic origins, language, political ideals have the right to form sovereign states</a:t>
            </a:r>
          </a:p>
          <a:p>
            <a:r>
              <a:rPr lang="en-US" sz="2400" dirty="0" smtClean="0"/>
              <a:t>Often concept ignored by colonial power</a:t>
            </a:r>
          </a:p>
          <a:p>
            <a:endParaRPr lang="en-US" dirty="0"/>
          </a:p>
        </p:txBody>
      </p:sp>
      <p:pic>
        <p:nvPicPr>
          <p:cNvPr id="39940" name="Picture 4" descr="C:\Documents and Settings\ELIZABETH_CAIN\Local Settings\Temporary Internet Files\Content.IE5\40FQN1QZ\MP900382693[1].jpg"/>
          <p:cNvPicPr>
            <a:picLocks noChangeAspect="1" noChangeArrowheads="1"/>
          </p:cNvPicPr>
          <p:nvPr/>
        </p:nvPicPr>
        <p:blipFill>
          <a:blip r:embed="rId2" cstate="print"/>
          <a:srcRect/>
          <a:stretch>
            <a:fillRect/>
          </a:stretch>
        </p:blipFill>
        <p:spPr bwMode="auto">
          <a:xfrm>
            <a:off x="6035040" y="457200"/>
            <a:ext cx="2880360" cy="2057400"/>
          </a:xfrm>
          <a:prstGeom prst="rect">
            <a:avLst/>
          </a:prstGeom>
          <a:noFill/>
        </p:spPr>
      </p:pic>
      <p:pic>
        <p:nvPicPr>
          <p:cNvPr id="39942" name="Picture 6" descr="C:\Documents and Settings\ELIZABETH_CAIN\Local Settings\Temporary Internet Files\Content.IE5\01234567\MC900015928[1].wmf"/>
          <p:cNvPicPr>
            <a:picLocks noChangeAspect="1" noChangeArrowheads="1"/>
          </p:cNvPicPr>
          <p:nvPr/>
        </p:nvPicPr>
        <p:blipFill>
          <a:blip r:embed="rId3" cstate="print"/>
          <a:srcRect/>
          <a:stretch>
            <a:fillRect/>
          </a:stretch>
        </p:blipFill>
        <p:spPr bwMode="auto">
          <a:xfrm>
            <a:off x="304800" y="5530700"/>
            <a:ext cx="1371600" cy="1079345"/>
          </a:xfrm>
          <a:prstGeom prst="rect">
            <a:avLst/>
          </a:prstGeom>
          <a:noFill/>
        </p:spPr>
      </p:pic>
      <p:pic>
        <p:nvPicPr>
          <p:cNvPr id="39945" name="Picture 9" descr="C:\Documents and Settings\ELIZABETH_CAIN\Local Settings\Temporary Internet Files\Content.IE5\7UOVQSAO\MC900015918[1].wmf"/>
          <p:cNvPicPr>
            <a:picLocks noChangeAspect="1" noChangeArrowheads="1"/>
          </p:cNvPicPr>
          <p:nvPr/>
        </p:nvPicPr>
        <p:blipFill>
          <a:blip r:embed="rId4" cstate="print"/>
          <a:srcRect/>
          <a:stretch>
            <a:fillRect/>
          </a:stretch>
        </p:blipFill>
        <p:spPr bwMode="auto">
          <a:xfrm>
            <a:off x="1828800" y="5519082"/>
            <a:ext cx="1413425" cy="1110318"/>
          </a:xfrm>
          <a:prstGeom prst="rect">
            <a:avLst/>
          </a:prstGeom>
          <a:noFill/>
        </p:spPr>
      </p:pic>
      <p:pic>
        <p:nvPicPr>
          <p:cNvPr id="39946" name="Picture 10" descr="C:\Documents and Settings\ELIZABETH_CAIN\Local Settings\Temporary Internet Files\Content.IE5\F1IWKIVV\MC900015913[1].wmf"/>
          <p:cNvPicPr>
            <a:picLocks noChangeAspect="1" noChangeArrowheads="1"/>
          </p:cNvPicPr>
          <p:nvPr/>
        </p:nvPicPr>
        <p:blipFill>
          <a:blip r:embed="rId5" cstate="print"/>
          <a:srcRect/>
          <a:stretch>
            <a:fillRect/>
          </a:stretch>
        </p:blipFill>
        <p:spPr bwMode="auto">
          <a:xfrm>
            <a:off x="3581400" y="5562600"/>
            <a:ext cx="1654122" cy="1295400"/>
          </a:xfrm>
          <a:prstGeom prst="rect">
            <a:avLst/>
          </a:prstGeom>
          <a:noFill/>
        </p:spPr>
      </p:pic>
      <p:pic>
        <p:nvPicPr>
          <p:cNvPr id="39948" name="Picture 12" descr="C:\Documents and Settings\ELIZABETH_CAIN\Local Settings\Temporary Internet Files\Content.IE5\IK5T1MHR\MC900015916[1].wmf"/>
          <p:cNvPicPr>
            <a:picLocks noChangeAspect="1" noChangeArrowheads="1"/>
          </p:cNvPicPr>
          <p:nvPr/>
        </p:nvPicPr>
        <p:blipFill>
          <a:blip r:embed="rId6" cstate="print"/>
          <a:srcRect/>
          <a:stretch>
            <a:fillRect/>
          </a:stretch>
        </p:blipFill>
        <p:spPr bwMode="auto">
          <a:xfrm>
            <a:off x="5410201" y="5389808"/>
            <a:ext cx="1600200" cy="1256355"/>
          </a:xfrm>
          <a:prstGeom prst="rect">
            <a:avLst/>
          </a:prstGeom>
          <a:noFill/>
        </p:spPr>
      </p:pic>
      <p:pic>
        <p:nvPicPr>
          <p:cNvPr id="39949" name="Picture 13" descr="C:\Documents and Settings\ELIZABETH_CAIN\Local Settings\Temporary Internet Files\Content.IE5\UVN5GDVS\MC900015917[1].wmf"/>
          <p:cNvPicPr>
            <a:picLocks noChangeAspect="1" noChangeArrowheads="1"/>
          </p:cNvPicPr>
          <p:nvPr/>
        </p:nvPicPr>
        <p:blipFill>
          <a:blip r:embed="rId7" cstate="print"/>
          <a:srcRect/>
          <a:stretch>
            <a:fillRect/>
          </a:stretch>
        </p:blipFill>
        <p:spPr bwMode="auto">
          <a:xfrm>
            <a:off x="7239000" y="5410200"/>
            <a:ext cx="1649243" cy="1295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smtClean="0"/>
              <a:t>War Planes :  Dogfights</a:t>
            </a:r>
            <a:endParaRPr lang="en-US" b="0" dirty="0"/>
          </a:p>
        </p:txBody>
      </p:sp>
      <p:pic>
        <p:nvPicPr>
          <p:cNvPr id="8" name="Content Placeholder 7" descr="dogfights WWI.jpg"/>
          <p:cNvPicPr>
            <a:picLocks noGrp="1" noChangeAspect="1"/>
          </p:cNvPicPr>
          <p:nvPr>
            <p:ph idx="1"/>
          </p:nvPr>
        </p:nvPicPr>
        <p:blipFill>
          <a:blip r:embed="rId2" cstate="print"/>
          <a:stretch>
            <a:fillRect/>
          </a:stretch>
        </p:blipFill>
        <p:spPr>
          <a:xfrm>
            <a:off x="3818669" y="273050"/>
            <a:ext cx="4624511" cy="5853113"/>
          </a:xfrm>
        </p:spPr>
      </p:pic>
      <p:sp>
        <p:nvSpPr>
          <p:cNvPr id="7" name="Text Placeholder 6"/>
          <p:cNvSpPr>
            <a:spLocks noGrp="1"/>
          </p:cNvSpPr>
          <p:nvPr>
            <p:ph type="body" sz="half" idx="2"/>
          </p:nvPr>
        </p:nvSpPr>
        <p:spPr>
          <a:xfrm>
            <a:off x="457200" y="1981200"/>
            <a:ext cx="3008313" cy="4144963"/>
          </a:xfrm>
        </p:spPr>
        <p:txBody>
          <a:bodyPr/>
          <a:lstStyle/>
          <a:p>
            <a:r>
              <a:rPr lang="en-US" sz="1800" dirty="0" smtClean="0"/>
              <a:t>A dogfight between German and British planes during the Great War. Dogfights as a new type of combat resulted from the attempt of each contestant to prevent the enemy from conducting aerial reconnaissance</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at Sea</a:t>
            </a:r>
            <a:endParaRPr lang="en-US" dirty="0"/>
          </a:p>
        </p:txBody>
      </p:sp>
      <p:sp>
        <p:nvSpPr>
          <p:cNvPr id="3" name="Content Placeholder 2"/>
          <p:cNvSpPr>
            <a:spLocks noGrp="1"/>
          </p:cNvSpPr>
          <p:nvPr>
            <p:ph idx="1"/>
          </p:nvPr>
        </p:nvSpPr>
        <p:spPr>
          <a:xfrm>
            <a:off x="685800" y="1752600"/>
            <a:ext cx="7772400" cy="4343400"/>
          </a:xfrm>
        </p:spPr>
        <p:txBody>
          <a:bodyPr/>
          <a:lstStyle/>
          <a:p>
            <a:r>
              <a:rPr lang="en-US" dirty="0" smtClean="0"/>
              <a:t>Britain</a:t>
            </a:r>
          </a:p>
          <a:p>
            <a:pPr lvl="1"/>
            <a:r>
              <a:rPr lang="en-US" sz="2400" dirty="0" smtClean="0"/>
              <a:t>Cuts German overseas telegraph cables</a:t>
            </a:r>
          </a:p>
          <a:p>
            <a:pPr lvl="1"/>
            <a:r>
              <a:rPr lang="en-US" sz="2400" dirty="0" smtClean="0"/>
              <a:t>Blockaded the coasts of Germany and Austria-Hungary</a:t>
            </a:r>
          </a:p>
          <a:p>
            <a:pPr lvl="1"/>
            <a:r>
              <a:rPr lang="en-US" sz="2400" dirty="0" smtClean="0"/>
              <a:t>Set out to capture or sink enemy ships at sea</a:t>
            </a:r>
          </a:p>
          <a:p>
            <a:r>
              <a:rPr lang="en-US" dirty="0" smtClean="0"/>
              <a:t>Germany</a:t>
            </a:r>
          </a:p>
          <a:p>
            <a:pPr lvl="1"/>
            <a:r>
              <a:rPr lang="en-US" sz="2400" dirty="0" smtClean="0"/>
              <a:t>Retaliates with blockade to British</a:t>
            </a:r>
          </a:p>
          <a:p>
            <a:pPr lvl="1"/>
            <a:r>
              <a:rPr lang="en-US" sz="2400" dirty="0" smtClean="0"/>
              <a:t>Germans attack every vessel they could </a:t>
            </a:r>
          </a:p>
          <a:p>
            <a:pPr lvl="1"/>
            <a:r>
              <a:rPr lang="en-US" sz="2400" dirty="0" smtClean="0"/>
              <a:t>British ocean liner, </a:t>
            </a:r>
            <a:r>
              <a:rPr lang="en-US" sz="2400" b="1" i="1" dirty="0" smtClean="0"/>
              <a:t>Lusitania</a:t>
            </a:r>
            <a:r>
              <a:rPr lang="en-US" sz="2400" dirty="0" smtClean="0"/>
              <a:t> </a:t>
            </a:r>
          </a:p>
          <a:p>
            <a:pPr lvl="2"/>
            <a:r>
              <a:rPr lang="en-US" sz="2000" dirty="0" smtClean="0"/>
              <a:t>Death toll:  1,198 people, 139 of them Americans</a:t>
            </a:r>
          </a:p>
          <a:p>
            <a:pPr lvl="2"/>
            <a:r>
              <a:rPr lang="en-US" sz="2000" dirty="0" smtClean="0"/>
              <a:t>US protested, Germany ceases submarine campaign hoping to keep US neutral</a:t>
            </a:r>
            <a:endParaRPr lang="en-US" sz="2000" dirty="0"/>
          </a:p>
        </p:txBody>
      </p:sp>
      <p:pic>
        <p:nvPicPr>
          <p:cNvPr id="5" name="Content Placeholder 4" descr="lusitania in ny 1907.jpg"/>
          <p:cNvPicPr>
            <a:picLocks noGrp="1" noChangeAspect="1"/>
          </p:cNvPicPr>
          <p:nvPr>
            <p:ph sz="half" idx="4294967295"/>
          </p:nvPr>
        </p:nvPicPr>
        <p:blipFill>
          <a:blip r:embed="rId2" cstate="print"/>
          <a:stretch>
            <a:fillRect/>
          </a:stretch>
        </p:blipFill>
        <p:spPr>
          <a:xfrm>
            <a:off x="4648200" y="762000"/>
            <a:ext cx="3676650" cy="13049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Homefront</a:t>
            </a:r>
            <a:r>
              <a:rPr lang="en-US" dirty="0" smtClean="0"/>
              <a:t> and War Economy</a:t>
            </a:r>
            <a:endParaRPr lang="en-US" dirty="0"/>
          </a:p>
        </p:txBody>
      </p:sp>
      <p:sp>
        <p:nvSpPr>
          <p:cNvPr id="3" name="Content Placeholder 2"/>
          <p:cNvSpPr>
            <a:spLocks noGrp="1"/>
          </p:cNvSpPr>
          <p:nvPr>
            <p:ph sz="half" idx="1"/>
          </p:nvPr>
        </p:nvSpPr>
        <p:spPr>
          <a:xfrm>
            <a:off x="228600" y="1828800"/>
            <a:ext cx="6248400" cy="4267200"/>
          </a:xfrm>
        </p:spPr>
        <p:txBody>
          <a:bodyPr/>
          <a:lstStyle/>
          <a:p>
            <a:r>
              <a:rPr lang="en-US" sz="2400" b="1" dirty="0" smtClean="0"/>
              <a:t>Wage total war:  devote all resources to war</a:t>
            </a:r>
          </a:p>
          <a:p>
            <a:pPr lvl="1"/>
            <a:r>
              <a:rPr lang="en-US" sz="2000" dirty="0" smtClean="0"/>
              <a:t>Armies demand more weapons, ammunitions, food</a:t>
            </a:r>
          </a:p>
          <a:p>
            <a:pPr lvl="1"/>
            <a:r>
              <a:rPr lang="en-US" sz="2000" dirty="0" err="1" smtClean="0"/>
              <a:t>Gov’ts</a:t>
            </a:r>
            <a:r>
              <a:rPr lang="en-US" sz="2000" dirty="0" smtClean="0"/>
              <a:t> </a:t>
            </a:r>
            <a:r>
              <a:rPr lang="en-US" sz="2000" b="1" dirty="0" smtClean="0"/>
              <a:t>ration</a:t>
            </a:r>
            <a:r>
              <a:rPr lang="en-US" sz="2000" dirty="0" smtClean="0"/>
              <a:t> food, pay higher taxes</a:t>
            </a:r>
          </a:p>
          <a:p>
            <a:pPr lvl="1"/>
            <a:r>
              <a:rPr lang="en-US" sz="2000" dirty="0" smtClean="0"/>
              <a:t>Germany’s draft extended to 16-60</a:t>
            </a:r>
          </a:p>
          <a:p>
            <a:pPr lvl="1"/>
            <a:r>
              <a:rPr lang="en-US" sz="2000" dirty="0" smtClean="0"/>
              <a:t>Unemployment vanishes </a:t>
            </a:r>
          </a:p>
          <a:p>
            <a:pPr lvl="1"/>
            <a:r>
              <a:rPr lang="en-US" sz="2000" dirty="0" smtClean="0"/>
              <a:t>Thousands of Africans, Indians, Chinese recruited for heavy labor</a:t>
            </a:r>
          </a:p>
          <a:p>
            <a:r>
              <a:rPr lang="en-US" sz="2400" b="1" dirty="0" smtClean="0"/>
              <a:t>Women fill jobs vacated by men</a:t>
            </a:r>
          </a:p>
          <a:p>
            <a:pPr lvl="1"/>
            <a:r>
              <a:rPr lang="en-US" sz="1400" dirty="0" smtClean="0"/>
              <a:t>Women drawn to “male” jobs</a:t>
            </a:r>
          </a:p>
          <a:p>
            <a:pPr lvl="1"/>
            <a:r>
              <a:rPr lang="en-US" sz="1400" dirty="0" smtClean="0"/>
              <a:t>Most “crucial” job was shell-making although dangerous</a:t>
            </a:r>
          </a:p>
          <a:p>
            <a:pPr lvl="2"/>
            <a:r>
              <a:rPr lang="en-US" sz="1400" dirty="0" smtClean="0"/>
              <a:t>TNT –poisoning b/c of exposure</a:t>
            </a:r>
          </a:p>
          <a:p>
            <a:pPr lvl="1"/>
            <a:r>
              <a:rPr lang="en-US" sz="1400" dirty="0" smtClean="0"/>
              <a:t>Middle-upper class women liberated from older attitudes</a:t>
            </a:r>
          </a:p>
          <a:p>
            <a:pPr lvl="1"/>
            <a:r>
              <a:rPr lang="en-US" sz="1400" dirty="0" smtClean="0"/>
              <a:t>1917 Britain establishes auxiliary units for army, navy, air force and work as nurses, physicians, in communications</a:t>
            </a:r>
          </a:p>
          <a:p>
            <a:pPr lvl="1"/>
            <a:r>
              <a:rPr lang="en-US" sz="1400" dirty="0" smtClean="0"/>
              <a:t>Middle-class not as affected b/c already working</a:t>
            </a:r>
          </a:p>
          <a:p>
            <a:pPr lvl="1"/>
            <a:endParaRPr lang="en-US" sz="2000" dirty="0" smtClean="0"/>
          </a:p>
          <a:p>
            <a:endParaRPr lang="en-US" sz="2000" dirty="0" smtClean="0"/>
          </a:p>
          <a:p>
            <a:endParaRPr lang="en-US" sz="2000" dirty="0" smtClean="0"/>
          </a:p>
          <a:p>
            <a:endParaRPr lang="en-US" sz="2000" b="1" dirty="0"/>
          </a:p>
        </p:txBody>
      </p:sp>
      <p:pic>
        <p:nvPicPr>
          <p:cNvPr id="7" name="Picture 2" descr="image, p630"/>
          <p:cNvPicPr>
            <a:picLocks noGrp="1" noChangeAspect="1" noChangeArrowheads="1"/>
          </p:cNvPicPr>
          <p:nvPr>
            <p:ph sz="half" idx="2"/>
          </p:nvPr>
        </p:nvPicPr>
        <p:blipFill>
          <a:blip r:embed="rId3" cstate="print"/>
          <a:srcRect/>
          <a:stretch>
            <a:fillRect/>
          </a:stretch>
        </p:blipFill>
        <p:spPr bwMode="auto">
          <a:xfrm>
            <a:off x="6477000" y="1828800"/>
            <a:ext cx="2667000" cy="4418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Women at Work</a:t>
            </a:r>
            <a:endParaRPr lang="en-US" dirty="0"/>
          </a:p>
        </p:txBody>
      </p:sp>
      <p:pic>
        <p:nvPicPr>
          <p:cNvPr id="5" name="Content Placeholder 4" descr="women at work WWI.jpg"/>
          <p:cNvPicPr>
            <a:picLocks noGrp="1" noChangeAspect="1"/>
          </p:cNvPicPr>
          <p:nvPr>
            <p:ph sz="half" idx="1"/>
          </p:nvPr>
        </p:nvPicPr>
        <p:blipFill>
          <a:blip r:embed="rId2" cstate="print"/>
          <a:stretch>
            <a:fillRect/>
          </a:stretch>
        </p:blipFill>
        <p:spPr>
          <a:xfrm>
            <a:off x="104709" y="838200"/>
            <a:ext cx="4314891" cy="5680200"/>
          </a:xfrm>
        </p:spPr>
      </p:pic>
      <p:sp>
        <p:nvSpPr>
          <p:cNvPr id="4" name="Content Placeholder 3"/>
          <p:cNvSpPr>
            <a:spLocks noGrp="1"/>
          </p:cNvSpPr>
          <p:nvPr>
            <p:ph sz="half" idx="2"/>
          </p:nvPr>
        </p:nvSpPr>
        <p:spPr/>
        <p:txBody>
          <a:bodyPr/>
          <a:lstStyle/>
          <a:p>
            <a:r>
              <a:rPr lang="en-US" dirty="0" smtClean="0"/>
              <a:t>Women at work in an English munitions factory. The Great War drew huge numbers of men out of the workforce at a time of great industrial need. Women replaced them, for the first time assuming traditionally “male” jobs.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Propaganda</a:t>
            </a:r>
            <a:endParaRPr lang="en-US" dirty="0"/>
          </a:p>
        </p:txBody>
      </p:sp>
      <p:sp>
        <p:nvSpPr>
          <p:cNvPr id="4" name="Content Placeholder 3"/>
          <p:cNvSpPr>
            <a:spLocks noGrp="1"/>
          </p:cNvSpPr>
          <p:nvPr>
            <p:ph sz="half" idx="2"/>
          </p:nvPr>
        </p:nvSpPr>
        <p:spPr>
          <a:xfrm>
            <a:off x="4191000" y="1981200"/>
            <a:ext cx="4267200" cy="4114800"/>
          </a:xfrm>
        </p:spPr>
        <p:txBody>
          <a:bodyPr/>
          <a:lstStyle/>
          <a:p>
            <a:r>
              <a:rPr lang="en-US" dirty="0" err="1" smtClean="0"/>
              <a:t>Gov’ts</a:t>
            </a:r>
            <a:r>
              <a:rPr lang="en-US" dirty="0" smtClean="0"/>
              <a:t> suppressed antiwar activity</a:t>
            </a:r>
          </a:p>
          <a:p>
            <a:r>
              <a:rPr lang="en-US" dirty="0" smtClean="0"/>
              <a:t>Censored news about war</a:t>
            </a:r>
          </a:p>
          <a:p>
            <a:r>
              <a:rPr lang="en-US" dirty="0" smtClean="0"/>
              <a:t>Used </a:t>
            </a:r>
            <a:r>
              <a:rPr lang="en-US" b="1" dirty="0" smtClean="0"/>
              <a:t>propaganda</a:t>
            </a:r>
            <a:r>
              <a:rPr lang="en-US" dirty="0" smtClean="0"/>
              <a:t> or one sided information to persuade and keep up morale</a:t>
            </a:r>
          </a:p>
          <a:p>
            <a:r>
              <a:rPr lang="en-US" dirty="0" smtClean="0"/>
              <a:t>Prosecute traitors who criticized the nation’s war effort</a:t>
            </a:r>
          </a:p>
          <a:p>
            <a:endParaRPr lang="en-US" dirty="0" smtClean="0"/>
          </a:p>
          <a:p>
            <a:endParaRPr lang="en-US" dirty="0"/>
          </a:p>
        </p:txBody>
      </p:sp>
      <p:pic>
        <p:nvPicPr>
          <p:cNvPr id="5" name="Content Placeholder 7" descr="Women in WWI.jpg"/>
          <p:cNvPicPr>
            <a:picLocks noGrp="1" noChangeAspect="1"/>
          </p:cNvPicPr>
          <p:nvPr>
            <p:ph sz="half" idx="1"/>
          </p:nvPr>
        </p:nvPicPr>
        <p:blipFill>
          <a:blip r:embed="rId2" cstate="print"/>
          <a:stretch>
            <a:fillRect/>
          </a:stretch>
        </p:blipFill>
        <p:spPr>
          <a:xfrm>
            <a:off x="0" y="762000"/>
            <a:ext cx="4180115" cy="6096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a:t>
            </a:r>
            <a:endParaRPr lang="en-US" dirty="0"/>
          </a:p>
        </p:txBody>
      </p:sp>
      <p:sp>
        <p:nvSpPr>
          <p:cNvPr id="3" name="Content Placeholder 2"/>
          <p:cNvSpPr>
            <a:spLocks noGrp="1"/>
          </p:cNvSpPr>
          <p:nvPr>
            <p:ph sz="half" idx="1"/>
          </p:nvPr>
        </p:nvSpPr>
        <p:spPr/>
        <p:txBody>
          <a:bodyPr/>
          <a:lstStyle/>
          <a:p>
            <a:r>
              <a:rPr lang="en-US" dirty="0" smtClean="0"/>
              <a:t>“The Heroes of Belgium 1914.”</a:t>
            </a:r>
          </a:p>
          <a:p>
            <a:r>
              <a:rPr lang="en-US" dirty="0" smtClean="0"/>
              <a:t> French propaganda poster expresses outrage at the German invasion of Belgium. </a:t>
            </a:r>
            <a:endParaRPr lang="en-US" dirty="0"/>
          </a:p>
        </p:txBody>
      </p:sp>
      <p:pic>
        <p:nvPicPr>
          <p:cNvPr id="5" name="Content Placeholder 4" descr="heroes of belgium.jpg"/>
          <p:cNvPicPr>
            <a:picLocks noGrp="1" noChangeAspect="1"/>
          </p:cNvPicPr>
          <p:nvPr>
            <p:ph sz="half" idx="2"/>
          </p:nvPr>
        </p:nvPicPr>
        <p:blipFill>
          <a:blip r:embed="rId2" cstate="print"/>
          <a:stretch>
            <a:fillRect/>
          </a:stretch>
        </p:blipFill>
        <p:spPr>
          <a:xfrm>
            <a:off x="4234504" y="609600"/>
            <a:ext cx="4907887" cy="6248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a:t>
            </a:r>
            <a:endParaRPr lang="en-US" dirty="0"/>
          </a:p>
        </p:txBody>
      </p:sp>
      <p:pic>
        <p:nvPicPr>
          <p:cNvPr id="5" name="Content Placeholder 4" descr="Remember_Belgium.jpg"/>
          <p:cNvPicPr>
            <a:picLocks noGrp="1" noChangeAspect="1"/>
          </p:cNvPicPr>
          <p:nvPr>
            <p:ph sz="half" idx="1"/>
          </p:nvPr>
        </p:nvPicPr>
        <p:blipFill>
          <a:blip r:embed="rId2" cstate="print"/>
          <a:stretch>
            <a:fillRect/>
          </a:stretch>
        </p:blipFill>
        <p:spPr>
          <a:xfrm>
            <a:off x="533400" y="1224929"/>
            <a:ext cx="3657600" cy="5633071"/>
          </a:xfrm>
        </p:spPr>
      </p:pic>
      <p:sp>
        <p:nvSpPr>
          <p:cNvPr id="4" name="Content Placeholder 3"/>
          <p:cNvSpPr>
            <a:spLocks noGrp="1"/>
          </p:cNvSpPr>
          <p:nvPr>
            <p:ph sz="half" idx="2"/>
          </p:nvPr>
        </p:nvSpPr>
        <p:spPr>
          <a:xfrm>
            <a:off x="4648200" y="609600"/>
            <a:ext cx="4114800" cy="5486400"/>
          </a:xfrm>
        </p:spPr>
        <p:txBody>
          <a:bodyPr/>
          <a:lstStyle/>
          <a:p>
            <a:r>
              <a:rPr lang="en-US" dirty="0" smtClean="0"/>
              <a:t>Posters, pamphlets, and “scientific “ studies depicting the enemy as subhuman who engaged in atrocities</a:t>
            </a:r>
          </a:p>
          <a:p>
            <a:pPr lvl="1"/>
            <a:r>
              <a:rPr lang="en-US" sz="2000" dirty="0" smtClean="0"/>
              <a:t>Ex. 1917 London </a:t>
            </a:r>
            <a:r>
              <a:rPr lang="en-US" sz="2000" i="1" dirty="0" smtClean="0"/>
              <a:t>Times</a:t>
            </a:r>
            <a:r>
              <a:rPr lang="en-US" sz="2000" dirty="0" smtClean="0"/>
              <a:t> published a story claiming Germans converted human corpses into fertilizer and food</a:t>
            </a:r>
          </a:p>
          <a:p>
            <a:pPr lvl="1"/>
            <a:r>
              <a:rPr lang="en-US" sz="2000" dirty="0" smtClean="0"/>
              <a:t>German propaganda poster showed image of bestial black Allied soldier raping German women</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German War Economy</a:t>
            </a:r>
            <a:endParaRPr lang="en-US" dirty="0"/>
          </a:p>
        </p:txBody>
      </p:sp>
      <p:sp>
        <p:nvSpPr>
          <p:cNvPr id="3" name="Content Placeholder 2"/>
          <p:cNvSpPr>
            <a:spLocks noGrp="1"/>
          </p:cNvSpPr>
          <p:nvPr>
            <p:ph sz="half" idx="1"/>
          </p:nvPr>
        </p:nvSpPr>
        <p:spPr>
          <a:xfrm>
            <a:off x="685800" y="1828800"/>
            <a:ext cx="5638800" cy="4267200"/>
          </a:xfrm>
        </p:spPr>
        <p:txBody>
          <a:bodyPr/>
          <a:lstStyle/>
          <a:p>
            <a:r>
              <a:rPr lang="en-US" dirty="0" smtClean="0"/>
              <a:t>German civilians paid high price</a:t>
            </a:r>
          </a:p>
          <a:p>
            <a:r>
              <a:rPr lang="en-US" dirty="0" smtClean="0"/>
              <a:t>British naval blockade severed overseas trade</a:t>
            </a:r>
          </a:p>
          <a:p>
            <a:pPr lvl="1"/>
            <a:r>
              <a:rPr lang="en-US" dirty="0" smtClean="0"/>
              <a:t>Contributes to ½ million German civilians starving</a:t>
            </a:r>
          </a:p>
          <a:p>
            <a:r>
              <a:rPr lang="en-US" dirty="0" smtClean="0"/>
              <a:t> Potato crop failure 1916 known as the “turnip winter”</a:t>
            </a:r>
          </a:p>
          <a:p>
            <a:pPr lvl="1"/>
            <a:r>
              <a:rPr lang="en-US" dirty="0" smtClean="0"/>
              <a:t>People forced to survive on 1,000 calories/day</a:t>
            </a:r>
          </a:p>
          <a:p>
            <a:r>
              <a:rPr lang="en-US" dirty="0" smtClean="0"/>
              <a:t>Women, children, elderly hard hit</a:t>
            </a:r>
          </a:p>
          <a:p>
            <a:r>
              <a:rPr lang="en-US" dirty="0" smtClean="0"/>
              <a:t>Soldiers raid enemy lines to scavenge</a:t>
            </a:r>
          </a:p>
          <a:p>
            <a:endParaRPr lang="en-US" dirty="0"/>
          </a:p>
        </p:txBody>
      </p:sp>
      <p:pic>
        <p:nvPicPr>
          <p:cNvPr id="1026" name="Picture 2" descr="C:\Documents and Settings\ELIZABETH_CAIN\Local Settings\Temporary Internet Files\Content.IE5\7UOVQSAO\MC900154184[1].wmf"/>
          <p:cNvPicPr>
            <a:picLocks noChangeAspect="1" noChangeArrowheads="1"/>
          </p:cNvPicPr>
          <p:nvPr/>
        </p:nvPicPr>
        <p:blipFill>
          <a:blip r:embed="rId2" cstate="print"/>
          <a:srcRect/>
          <a:stretch>
            <a:fillRect/>
          </a:stretch>
        </p:blipFill>
        <p:spPr bwMode="auto">
          <a:xfrm>
            <a:off x="7162800" y="1676400"/>
            <a:ext cx="1494130" cy="1826057"/>
          </a:xfrm>
          <a:prstGeom prst="rect">
            <a:avLst/>
          </a:prstGeom>
          <a:noFill/>
        </p:spPr>
      </p:pic>
      <p:pic>
        <p:nvPicPr>
          <p:cNvPr id="1027" name="Picture 3" descr="C:\Documents and Settings\ELIZABETH_CAIN\Local Settings\Temporary Internet Files\Content.IE5\7UOVQSAO\MC900272312[1].wmf"/>
          <p:cNvPicPr>
            <a:picLocks noChangeAspect="1" noChangeArrowheads="1"/>
          </p:cNvPicPr>
          <p:nvPr/>
        </p:nvPicPr>
        <p:blipFill>
          <a:blip r:embed="rId3" cstate="print"/>
          <a:srcRect/>
          <a:stretch>
            <a:fillRect/>
          </a:stretch>
        </p:blipFill>
        <p:spPr bwMode="auto">
          <a:xfrm>
            <a:off x="5791200" y="3886200"/>
            <a:ext cx="1555394" cy="185166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4800600"/>
            <a:ext cx="5486400" cy="566738"/>
          </a:xfrm>
        </p:spPr>
        <p:txBody>
          <a:bodyPr/>
          <a:lstStyle/>
          <a:p>
            <a:pPr algn="ctr"/>
            <a:r>
              <a:rPr lang="en-US" sz="2400" b="0" dirty="0" smtClean="0"/>
              <a:t>Colonies Help War Effort </a:t>
            </a:r>
            <a:endParaRPr lang="en-US" sz="2400" b="0" dirty="0"/>
          </a:p>
        </p:txBody>
      </p:sp>
      <p:pic>
        <p:nvPicPr>
          <p:cNvPr id="8" name="Picture Placeholder 7" descr="indians at Somme.jpg"/>
          <p:cNvPicPr>
            <a:picLocks noGrp="1" noChangeAspect="1"/>
          </p:cNvPicPr>
          <p:nvPr>
            <p:ph type="pic" idx="1"/>
          </p:nvPr>
        </p:nvPicPr>
        <p:blipFill>
          <a:blip r:embed="rId2" cstate="print"/>
          <a:srcRect t="6830" b="6830"/>
          <a:stretch>
            <a:fillRect/>
          </a:stretch>
        </p:blipFill>
        <p:spPr/>
      </p:pic>
      <p:sp>
        <p:nvSpPr>
          <p:cNvPr id="7" name="Text Placeholder 6"/>
          <p:cNvSpPr>
            <a:spLocks noGrp="1"/>
          </p:cNvSpPr>
          <p:nvPr>
            <p:ph type="body" sz="half" idx="2"/>
          </p:nvPr>
        </p:nvSpPr>
        <p:spPr/>
        <p:txBody>
          <a:bodyPr/>
          <a:lstStyle/>
          <a:p>
            <a:r>
              <a:rPr lang="en-US" sz="1800" dirty="0" smtClean="0"/>
              <a:t>An Indian gun crew in the Somme area, 1916. During the Great War, colonial powers relied on millions of Asian and African men to fight or labor for their respective sides.</a:t>
            </a:r>
            <a:endParaRPr lang="en-US"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African Colonies Suffer in the War</a:t>
            </a:r>
            <a:endParaRPr lang="en-US" sz="4000" dirty="0"/>
          </a:p>
        </p:txBody>
      </p:sp>
      <p:sp>
        <p:nvSpPr>
          <p:cNvPr id="4" name="Content Placeholder 3"/>
          <p:cNvSpPr>
            <a:spLocks noGrp="1"/>
          </p:cNvSpPr>
          <p:nvPr>
            <p:ph sz="half" idx="2"/>
          </p:nvPr>
        </p:nvSpPr>
        <p:spPr>
          <a:xfrm>
            <a:off x="4114800" y="1752600"/>
            <a:ext cx="4343400" cy="4343400"/>
          </a:xfrm>
        </p:spPr>
        <p:txBody>
          <a:bodyPr/>
          <a:lstStyle/>
          <a:p>
            <a:r>
              <a:rPr lang="en-US" sz="2000" dirty="0" smtClean="0"/>
              <a:t>German colonies</a:t>
            </a:r>
          </a:p>
          <a:p>
            <a:pPr lvl="1"/>
            <a:r>
              <a:rPr lang="en-US" sz="1600" dirty="0" smtClean="0"/>
              <a:t>SW Africa and German Cameroon were conquered in 1915 by allies</a:t>
            </a:r>
          </a:p>
          <a:p>
            <a:pPr lvl="1"/>
            <a:r>
              <a:rPr lang="en-US" sz="1600" dirty="0" smtClean="0"/>
              <a:t>East Africa remained undefeated until end of war </a:t>
            </a:r>
          </a:p>
          <a:p>
            <a:r>
              <a:rPr lang="en-US" sz="2000" b="1" dirty="0" smtClean="0"/>
              <a:t>Europeans took foodstuffs, imposed heavy taxes and forced Africans to grow export crops and sell them at low prices</a:t>
            </a:r>
          </a:p>
          <a:p>
            <a:r>
              <a:rPr lang="en-US" sz="2000" dirty="0" smtClean="0"/>
              <a:t> Uprisings occur in colonies as few Europeans are there to lead </a:t>
            </a:r>
          </a:p>
          <a:p>
            <a:r>
              <a:rPr lang="en-US" sz="2000" dirty="0" smtClean="0"/>
              <a:t>1,000,000 Africans served in armies, 3x that # serve as “porters” to carry army equipment</a:t>
            </a:r>
          </a:p>
          <a:p>
            <a:pPr lvl="1"/>
            <a:r>
              <a:rPr lang="en-US" sz="1600" dirty="0" smtClean="0"/>
              <a:t>Ex. France drafted Africans b/c of shortage of men</a:t>
            </a:r>
          </a:p>
        </p:txBody>
      </p:sp>
      <p:pic>
        <p:nvPicPr>
          <p:cNvPr id="7" name="Content Placeholder 6" descr="african soldiers of wwi.jpg"/>
          <p:cNvPicPr>
            <a:picLocks noGrp="1" noChangeAspect="1"/>
          </p:cNvPicPr>
          <p:nvPr>
            <p:ph sz="half" idx="1"/>
          </p:nvPr>
        </p:nvPicPr>
        <p:blipFill>
          <a:blip r:embed="rId2" cstate="print"/>
          <a:stretch>
            <a:fillRect/>
          </a:stretch>
        </p:blipFill>
        <p:spPr>
          <a:xfrm>
            <a:off x="228600" y="2590800"/>
            <a:ext cx="3810000" cy="27527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Sides to Nationalism</a:t>
            </a:r>
            <a:endParaRPr lang="en-US" dirty="0"/>
          </a:p>
        </p:txBody>
      </p:sp>
      <p:sp>
        <p:nvSpPr>
          <p:cNvPr id="3" name="Content Placeholder 2"/>
          <p:cNvSpPr>
            <a:spLocks noGrp="1"/>
          </p:cNvSpPr>
          <p:nvPr>
            <p:ph idx="1"/>
          </p:nvPr>
        </p:nvSpPr>
        <p:spPr>
          <a:xfrm>
            <a:off x="152400" y="1752600"/>
            <a:ext cx="8305800" cy="4343400"/>
          </a:xfrm>
        </p:spPr>
        <p:txBody>
          <a:bodyPr/>
          <a:lstStyle/>
          <a:p>
            <a:r>
              <a:rPr lang="en-US" b="1" dirty="0" smtClean="0"/>
              <a:t>Unifying force</a:t>
            </a:r>
          </a:p>
          <a:p>
            <a:pPr lvl="1"/>
            <a:r>
              <a:rPr lang="en-US" dirty="0" smtClean="0"/>
              <a:t>United France, Britain, and Germany behind their </a:t>
            </a:r>
            <a:r>
              <a:rPr lang="en-US" dirty="0" err="1" smtClean="0"/>
              <a:t>gov’ts</a:t>
            </a:r>
            <a:r>
              <a:rPr lang="en-US" dirty="0" smtClean="0"/>
              <a:t> and gave them strength</a:t>
            </a:r>
          </a:p>
          <a:p>
            <a:r>
              <a:rPr lang="en-US" b="1" dirty="0" smtClean="0"/>
              <a:t>Divisive force</a:t>
            </a:r>
          </a:p>
          <a:p>
            <a:pPr lvl="1"/>
            <a:r>
              <a:rPr lang="en-US" dirty="0" smtClean="0"/>
              <a:t>Russia, Ottoman, and Austria-Hungarian Empires contained </a:t>
            </a:r>
            <a:r>
              <a:rPr lang="en-US" b="1" dirty="0" smtClean="0"/>
              <a:t>numerous</a:t>
            </a:r>
            <a:r>
              <a:rPr lang="en-US" dirty="0" smtClean="0"/>
              <a:t> ethnic and religious minorities</a:t>
            </a:r>
            <a:endParaRPr lang="en-US" dirty="0"/>
          </a:p>
          <a:p>
            <a:pPr lvl="1"/>
            <a:r>
              <a:rPr lang="en-US" dirty="0" err="1" smtClean="0"/>
              <a:t>Gov’ts</a:t>
            </a:r>
            <a:r>
              <a:rPr lang="en-US" dirty="0" smtClean="0"/>
              <a:t> could not rely on full support from minorities since minorities oppressed </a:t>
            </a:r>
          </a:p>
          <a:p>
            <a:pPr lvl="2"/>
            <a:r>
              <a:rPr lang="en-US" dirty="0" smtClean="0"/>
              <a:t>Ex.  Nationalist aspirations of Slavic peoples in Austria-Hungary</a:t>
            </a:r>
          </a:p>
          <a:p>
            <a:pPr lvl="3"/>
            <a:r>
              <a:rPr lang="en-US" dirty="0" smtClean="0"/>
              <a:t>Poles, Czechs, Slovaks, Serbs, Croats, and Slovenes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Japan’s Entry into the War</a:t>
            </a:r>
            <a:endParaRPr lang="en-US" dirty="0"/>
          </a:p>
        </p:txBody>
      </p:sp>
      <p:sp>
        <p:nvSpPr>
          <p:cNvPr id="3" name="Content Placeholder 2"/>
          <p:cNvSpPr>
            <a:spLocks noGrp="1"/>
          </p:cNvSpPr>
          <p:nvPr>
            <p:ph idx="1"/>
          </p:nvPr>
        </p:nvSpPr>
        <p:spPr/>
        <p:txBody>
          <a:bodyPr/>
          <a:lstStyle/>
          <a:p>
            <a:r>
              <a:rPr lang="en-US" dirty="0" smtClean="0"/>
              <a:t>Japan claims it desires “to secure firm and enduring peace in East Asia”</a:t>
            </a:r>
          </a:p>
          <a:p>
            <a:r>
              <a:rPr lang="en-US" dirty="0" smtClean="0"/>
              <a:t>Demand Germany to handover German-leased territories in Asia w/out compensation</a:t>
            </a:r>
          </a:p>
          <a:p>
            <a:r>
              <a:rPr lang="en-US" b="1" dirty="0" smtClean="0"/>
              <a:t>They join Allies in Aug. 1914 and forces take German held islands of Pacific</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Twenty-One Demands</a:t>
            </a:r>
            <a:endParaRPr lang="en-US" dirty="0"/>
          </a:p>
        </p:txBody>
      </p:sp>
      <p:sp>
        <p:nvSpPr>
          <p:cNvPr id="3" name="Content Placeholder 2"/>
          <p:cNvSpPr>
            <a:spLocks noGrp="1"/>
          </p:cNvSpPr>
          <p:nvPr>
            <p:ph idx="1"/>
          </p:nvPr>
        </p:nvSpPr>
        <p:spPr/>
        <p:txBody>
          <a:bodyPr/>
          <a:lstStyle/>
          <a:p>
            <a:r>
              <a:rPr lang="en-US" b="1" dirty="0" smtClean="0"/>
              <a:t>Jan. 15, 2015 the Japanese presented China with 21 secret </a:t>
            </a:r>
            <a:r>
              <a:rPr lang="en-US" b="1" dirty="0" smtClean="0"/>
              <a:t>demands</a:t>
            </a:r>
          </a:p>
          <a:p>
            <a:pPr lvl="1"/>
            <a:r>
              <a:rPr lang="en-US" b="1" dirty="0" smtClean="0"/>
              <a:t>Some they agreed to</a:t>
            </a:r>
          </a:p>
          <a:p>
            <a:pPr lvl="1"/>
            <a:r>
              <a:rPr lang="en-US" b="1" dirty="0" smtClean="0"/>
              <a:t>Leaks out to British who stop it</a:t>
            </a:r>
          </a:p>
          <a:p>
            <a:r>
              <a:rPr lang="en-US" b="1" dirty="0" smtClean="0"/>
              <a:t>Reflects the Japanese determination to dominate East Asia and future relations with China</a:t>
            </a:r>
            <a:endParaRPr lang="en-US" b="1"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 Empire at War</a:t>
            </a:r>
            <a:endParaRPr lang="en-US" dirty="0"/>
          </a:p>
        </p:txBody>
      </p:sp>
      <p:sp>
        <p:nvSpPr>
          <p:cNvPr id="4" name="Content Placeholder 3"/>
          <p:cNvSpPr>
            <a:spLocks noGrp="1"/>
          </p:cNvSpPr>
          <p:nvPr>
            <p:ph sz="half" idx="2"/>
          </p:nvPr>
        </p:nvSpPr>
        <p:spPr>
          <a:xfrm>
            <a:off x="3352800" y="1676400"/>
            <a:ext cx="5105400" cy="4419600"/>
          </a:xfrm>
        </p:spPr>
        <p:txBody>
          <a:bodyPr/>
          <a:lstStyle/>
          <a:p>
            <a:r>
              <a:rPr lang="en-US" dirty="0" smtClean="0"/>
              <a:t>Aug. 2, 1914 sign secret alliance with Germany in hopes of gaining land against their enemy:  Russia</a:t>
            </a:r>
          </a:p>
          <a:p>
            <a:r>
              <a:rPr lang="en-US" b="1" dirty="0" smtClean="0"/>
              <a:t>Gallipoli campaign was the most extensive military operation outside of Europe</a:t>
            </a:r>
          </a:p>
          <a:p>
            <a:pPr lvl="1"/>
            <a:r>
              <a:rPr lang="en-US" dirty="0" smtClean="0"/>
              <a:t>Winston Churchill (British Navy) suggested Allies strike Ottomans, the weak Central Power, to hurt Germans</a:t>
            </a:r>
          </a:p>
          <a:p>
            <a:pPr lvl="1"/>
            <a:r>
              <a:rPr lang="en-US" dirty="0" smtClean="0"/>
              <a:t>Wanted to open warm-water supply line to Russia</a:t>
            </a:r>
          </a:p>
          <a:p>
            <a:endParaRPr lang="en-US" b="1" dirty="0" smtClean="0"/>
          </a:p>
          <a:p>
            <a:endParaRPr lang="en-US" dirty="0"/>
          </a:p>
        </p:txBody>
      </p:sp>
      <p:pic>
        <p:nvPicPr>
          <p:cNvPr id="7" name="Content Placeholder 6" descr="GALLIPOLI.jpg"/>
          <p:cNvPicPr>
            <a:picLocks noGrp="1" noChangeAspect="1"/>
          </p:cNvPicPr>
          <p:nvPr>
            <p:ph sz="half" idx="1"/>
          </p:nvPr>
        </p:nvPicPr>
        <p:blipFill>
          <a:blip r:embed="rId2" cstate="print"/>
          <a:stretch>
            <a:fillRect/>
          </a:stretch>
        </p:blipFill>
        <p:spPr>
          <a:xfrm>
            <a:off x="221126" y="2133600"/>
            <a:ext cx="2922124" cy="39624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Aid Allies</a:t>
            </a:r>
            <a:endParaRPr lang="en-US" dirty="0"/>
          </a:p>
        </p:txBody>
      </p:sp>
      <p:sp>
        <p:nvSpPr>
          <p:cNvPr id="3" name="Content Placeholder 2"/>
          <p:cNvSpPr>
            <a:spLocks noGrp="1"/>
          </p:cNvSpPr>
          <p:nvPr>
            <p:ph sz="half" idx="1"/>
          </p:nvPr>
        </p:nvSpPr>
        <p:spPr/>
        <p:txBody>
          <a:bodyPr/>
          <a:lstStyle/>
          <a:p>
            <a:r>
              <a:rPr lang="en-US" dirty="0" smtClean="0"/>
              <a:t>Australian recruiting poster. </a:t>
            </a:r>
          </a:p>
          <a:p>
            <a:r>
              <a:rPr lang="en-US" dirty="0" smtClean="0"/>
              <a:t>The British were keen to augment their forces by recruiting Australians and others to help defeat the Ottoman empire, which had allied itself with the Central Powers. </a:t>
            </a:r>
            <a:endParaRPr lang="en-US" dirty="0"/>
          </a:p>
        </p:txBody>
      </p:sp>
      <p:pic>
        <p:nvPicPr>
          <p:cNvPr id="5" name="Content Placeholder 4" descr="australia wwi.jpg"/>
          <p:cNvPicPr>
            <a:picLocks noGrp="1" noChangeAspect="1"/>
          </p:cNvPicPr>
          <p:nvPr>
            <p:ph sz="half" idx="2"/>
          </p:nvPr>
        </p:nvPicPr>
        <p:blipFill>
          <a:blip r:embed="rId2" cstate="print"/>
          <a:stretch>
            <a:fillRect/>
          </a:stretch>
        </p:blipFill>
        <p:spPr>
          <a:xfrm>
            <a:off x="4766392" y="1524000"/>
            <a:ext cx="4120373" cy="48768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Gallipoli Campaign 1915</a:t>
            </a:r>
            <a:endParaRPr lang="en-US" dirty="0"/>
          </a:p>
        </p:txBody>
      </p:sp>
      <p:sp>
        <p:nvSpPr>
          <p:cNvPr id="4" name="Content Placeholder 3"/>
          <p:cNvSpPr>
            <a:spLocks noGrp="1"/>
          </p:cNvSpPr>
          <p:nvPr>
            <p:ph sz="half" idx="2"/>
          </p:nvPr>
        </p:nvSpPr>
        <p:spPr>
          <a:xfrm>
            <a:off x="3962400" y="1524000"/>
            <a:ext cx="4419600" cy="4572000"/>
          </a:xfrm>
        </p:spPr>
        <p:txBody>
          <a:bodyPr/>
          <a:lstStyle/>
          <a:p>
            <a:r>
              <a:rPr lang="en-US" sz="2400" dirty="0" smtClean="0"/>
              <a:t>British expedition to seize the approach to the </a:t>
            </a:r>
            <a:r>
              <a:rPr lang="en-US" sz="2400" dirty="0" err="1" smtClean="0"/>
              <a:t>Dardenelles</a:t>
            </a:r>
            <a:r>
              <a:rPr lang="en-US" sz="2400" dirty="0" smtClean="0"/>
              <a:t> </a:t>
            </a:r>
          </a:p>
          <a:p>
            <a:r>
              <a:rPr lang="en-US" sz="2400" dirty="0" smtClean="0"/>
              <a:t>British, Canadian, Australian, and New Zealand soldiers land on beaches of Gallipoli </a:t>
            </a:r>
          </a:p>
          <a:p>
            <a:r>
              <a:rPr lang="en-US" sz="2400" dirty="0" smtClean="0"/>
              <a:t>Turkish forces pin them b/n hills and sea</a:t>
            </a:r>
          </a:p>
          <a:p>
            <a:r>
              <a:rPr lang="en-US" sz="2400" dirty="0" smtClean="0"/>
              <a:t>Engaged in trench warfare again, results in stalemate with 250,000 casualties on each side</a:t>
            </a:r>
          </a:p>
          <a:p>
            <a:pPr lvl="1"/>
            <a:r>
              <a:rPr lang="en-US" sz="2000" dirty="0" smtClean="0"/>
              <a:t>Canada, Australia, </a:t>
            </a:r>
            <a:r>
              <a:rPr lang="en-US" sz="2000" dirty="0" err="1" smtClean="0"/>
              <a:t>N.Zealand</a:t>
            </a:r>
            <a:r>
              <a:rPr lang="en-US" sz="2000" dirty="0" smtClean="0"/>
              <a:t> suffer huge casualties which result in weakened ties to Britain &amp; nationalism</a:t>
            </a:r>
          </a:p>
        </p:txBody>
      </p:sp>
      <p:pic>
        <p:nvPicPr>
          <p:cNvPr id="7" name="Picture 6" descr="fwWgallip.jpg"/>
          <p:cNvPicPr>
            <a:picLocks noChangeAspect="1"/>
          </p:cNvPicPr>
          <p:nvPr/>
        </p:nvPicPr>
        <p:blipFill>
          <a:blip r:embed="rId2" cstate="print"/>
          <a:stretch>
            <a:fillRect/>
          </a:stretch>
        </p:blipFill>
        <p:spPr>
          <a:xfrm>
            <a:off x="302353" y="2062997"/>
            <a:ext cx="3583847" cy="4414003"/>
          </a:xfrm>
          <a:prstGeom prst="rect">
            <a:avLst/>
          </a:prstGeom>
        </p:spPr>
      </p:pic>
      <p:pic>
        <p:nvPicPr>
          <p:cNvPr id="9" name="Content Placeholder 8" descr="gallipoli book.jpg"/>
          <p:cNvPicPr>
            <a:picLocks noGrp="1" noChangeAspect="1"/>
          </p:cNvPicPr>
          <p:nvPr>
            <p:ph sz="half" idx="1"/>
          </p:nvPr>
        </p:nvPicPr>
        <p:blipFill>
          <a:blip r:embed="rId3" cstate="print"/>
          <a:stretch>
            <a:fillRect/>
          </a:stretch>
        </p:blipFill>
        <p:spPr>
          <a:xfrm>
            <a:off x="228600" y="304800"/>
            <a:ext cx="1371600" cy="1371600"/>
          </a:xfrm>
        </p:spPr>
      </p:pic>
      <p:pic>
        <p:nvPicPr>
          <p:cNvPr id="11" name="Picture 10" descr="gallipoli_campaign_map.gif"/>
          <p:cNvPicPr>
            <a:picLocks noChangeAspect="1"/>
          </p:cNvPicPr>
          <p:nvPr/>
        </p:nvPicPr>
        <p:blipFill>
          <a:blip r:embed="rId4" cstate="print"/>
          <a:stretch>
            <a:fillRect/>
          </a:stretch>
        </p:blipFill>
        <p:spPr>
          <a:xfrm>
            <a:off x="7763868" y="0"/>
            <a:ext cx="1380132" cy="2286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Effects of Campaign</a:t>
            </a:r>
            <a:endParaRPr lang="en-US" dirty="0"/>
          </a:p>
        </p:txBody>
      </p:sp>
      <p:sp>
        <p:nvSpPr>
          <p:cNvPr id="3" name="Content Placeholder 2"/>
          <p:cNvSpPr>
            <a:spLocks noGrp="1"/>
          </p:cNvSpPr>
          <p:nvPr>
            <p:ph sz="half" idx="1"/>
          </p:nvPr>
        </p:nvSpPr>
        <p:spPr>
          <a:xfrm>
            <a:off x="685800" y="1828800"/>
            <a:ext cx="3810000" cy="4267200"/>
          </a:xfrm>
        </p:spPr>
        <p:txBody>
          <a:bodyPr/>
          <a:lstStyle/>
          <a:p>
            <a:r>
              <a:rPr lang="en-US" b="1" dirty="0" smtClean="0"/>
              <a:t>ANZAC Day</a:t>
            </a:r>
          </a:p>
          <a:p>
            <a:pPr lvl="1"/>
            <a:r>
              <a:rPr lang="en-US" b="1" dirty="0" smtClean="0"/>
              <a:t>Australian and New Zealand Army Corps</a:t>
            </a:r>
          </a:p>
          <a:p>
            <a:pPr lvl="1"/>
            <a:r>
              <a:rPr lang="en-US" b="1" dirty="0" smtClean="0"/>
              <a:t>April 25</a:t>
            </a:r>
            <a:r>
              <a:rPr lang="en-US" b="1" baseline="30000" dirty="0" smtClean="0"/>
              <a:t>th</a:t>
            </a:r>
            <a:endParaRPr lang="en-US" b="1" dirty="0" smtClean="0"/>
          </a:p>
          <a:p>
            <a:pPr lvl="1"/>
            <a:r>
              <a:rPr lang="en-US" b="1" dirty="0" smtClean="0"/>
              <a:t>Most significant day of public homage</a:t>
            </a:r>
          </a:p>
          <a:p>
            <a:r>
              <a:rPr lang="en-US" b="1" dirty="0" smtClean="0"/>
              <a:t>Mustafa </a:t>
            </a:r>
            <a:r>
              <a:rPr lang="en-US" b="1" dirty="0" err="1" smtClean="0"/>
              <a:t>Kemal</a:t>
            </a:r>
            <a:endParaRPr lang="en-US" b="1" dirty="0" smtClean="0"/>
          </a:p>
          <a:p>
            <a:pPr lvl="1"/>
            <a:r>
              <a:rPr lang="en-US" b="1" dirty="0" smtClean="0"/>
              <a:t>Commander of Turkish division makes a name for himself</a:t>
            </a:r>
          </a:p>
          <a:p>
            <a:pPr lvl="1"/>
            <a:r>
              <a:rPr lang="en-US" b="1" dirty="0" smtClean="0"/>
              <a:t>1</a:t>
            </a:r>
            <a:r>
              <a:rPr lang="en-US" b="1" baseline="30000" dirty="0" smtClean="0"/>
              <a:t>st</a:t>
            </a:r>
            <a:r>
              <a:rPr lang="en-US" b="1" dirty="0" smtClean="0"/>
              <a:t> leader of modern Turkey</a:t>
            </a:r>
            <a:endParaRPr lang="en-US" b="1" dirty="0"/>
          </a:p>
        </p:txBody>
      </p:sp>
      <p:pic>
        <p:nvPicPr>
          <p:cNvPr id="5" name="Content Placeholder 4" descr="ANZACDay_pnc.jpg"/>
          <p:cNvPicPr>
            <a:picLocks noGrp="1" noChangeAspect="1"/>
          </p:cNvPicPr>
          <p:nvPr>
            <p:ph sz="half" idx="2"/>
          </p:nvPr>
        </p:nvPicPr>
        <p:blipFill>
          <a:blip r:embed="rId2"/>
          <a:stretch>
            <a:fillRect/>
          </a:stretch>
        </p:blipFill>
        <p:spPr>
          <a:xfrm>
            <a:off x="4648199" y="2667000"/>
            <a:ext cx="4265757" cy="247840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Armenian Massacres 1915</a:t>
            </a:r>
            <a:endParaRPr lang="en-US" dirty="0"/>
          </a:p>
        </p:txBody>
      </p:sp>
      <p:sp>
        <p:nvSpPr>
          <p:cNvPr id="3" name="Content Placeholder 2"/>
          <p:cNvSpPr>
            <a:spLocks noGrp="1"/>
          </p:cNvSpPr>
          <p:nvPr>
            <p:ph sz="half" idx="1"/>
          </p:nvPr>
        </p:nvSpPr>
        <p:spPr>
          <a:xfrm>
            <a:off x="228600" y="1828800"/>
            <a:ext cx="4267200" cy="4267200"/>
          </a:xfrm>
        </p:spPr>
        <p:txBody>
          <a:bodyPr/>
          <a:lstStyle/>
          <a:p>
            <a:r>
              <a:rPr lang="en-US" sz="1600" dirty="0" smtClean="0"/>
              <a:t>By 1880s, 2.5 million Christian Armenians in Ottoman Empire had begun to demand their </a:t>
            </a:r>
            <a:r>
              <a:rPr lang="en-US" sz="1600" dirty="0" smtClean="0"/>
              <a:t>freedom</a:t>
            </a:r>
            <a:endParaRPr lang="en-US" sz="1600" dirty="0" smtClean="0"/>
          </a:p>
          <a:p>
            <a:pPr lvl="1"/>
            <a:r>
              <a:rPr lang="en-US" sz="1600" dirty="0" smtClean="0"/>
              <a:t>1890’s Turkish troops killed tens of </a:t>
            </a:r>
            <a:r>
              <a:rPr lang="en-US" sz="1600" dirty="0" smtClean="0"/>
              <a:t>thousands</a:t>
            </a:r>
          </a:p>
          <a:p>
            <a:r>
              <a:rPr lang="en-US" sz="1600" dirty="0" smtClean="0"/>
              <a:t>Turkish nationalism stressed Turkish culture and traditions and see them as an obstacle</a:t>
            </a:r>
            <a:endParaRPr lang="en-US" sz="1600" dirty="0" smtClean="0"/>
          </a:p>
          <a:p>
            <a:r>
              <a:rPr lang="en-US" sz="1600" dirty="0" smtClean="0"/>
              <a:t>By WWI, Armenians pledge support for Ottomans enemies, Russia</a:t>
            </a:r>
          </a:p>
          <a:p>
            <a:r>
              <a:rPr lang="en-US" sz="1600" dirty="0" smtClean="0"/>
              <a:t>Fearing  the Armenians, whom they expect to be pro-Russian, the Turks </a:t>
            </a:r>
            <a:r>
              <a:rPr lang="en-US" sz="1600" dirty="0" smtClean="0"/>
              <a:t>forced mass evacuations of </a:t>
            </a:r>
            <a:r>
              <a:rPr lang="en-US" sz="1600" dirty="0" smtClean="0"/>
              <a:t>2 million of them from their homelands in eastern Anatolia</a:t>
            </a:r>
          </a:p>
          <a:p>
            <a:r>
              <a:rPr lang="en-US" sz="1600" dirty="0" smtClean="0"/>
              <a:t>During the forced march across the mountains, approx. 600,000 died of starvation or were killed by Turkish </a:t>
            </a:r>
            <a:r>
              <a:rPr lang="en-US" sz="1600" dirty="0" smtClean="0"/>
              <a:t>soldiers</a:t>
            </a:r>
          </a:p>
          <a:p>
            <a:endParaRPr lang="en-US" sz="1600" dirty="0"/>
          </a:p>
        </p:txBody>
      </p:sp>
      <p:pic>
        <p:nvPicPr>
          <p:cNvPr id="6" name="Content Placeholder 5" descr="armenian deaths.jpg"/>
          <p:cNvPicPr>
            <a:picLocks noGrp="1" noChangeAspect="1"/>
          </p:cNvPicPr>
          <p:nvPr>
            <p:ph sz="half" idx="2"/>
          </p:nvPr>
        </p:nvPicPr>
        <p:blipFill>
          <a:blip r:embed="rId2" cstate="print"/>
          <a:stretch>
            <a:fillRect/>
          </a:stretch>
        </p:blipFill>
        <p:spPr>
          <a:xfrm>
            <a:off x="4494088" y="2057400"/>
            <a:ext cx="4345112" cy="3093720"/>
          </a:xfrm>
        </p:spPr>
      </p:pic>
      <p:sp>
        <p:nvSpPr>
          <p:cNvPr id="7" name="TextBox 6"/>
          <p:cNvSpPr txBox="1"/>
          <p:nvPr/>
        </p:nvSpPr>
        <p:spPr>
          <a:xfrm>
            <a:off x="5029200" y="5562600"/>
            <a:ext cx="3962400" cy="1200329"/>
          </a:xfrm>
          <a:prstGeom prst="rect">
            <a:avLst/>
          </a:prstGeom>
          <a:noFill/>
        </p:spPr>
        <p:txBody>
          <a:bodyPr wrap="square" rtlCol="0">
            <a:spAutoFit/>
          </a:bodyPr>
          <a:lstStyle/>
          <a:p>
            <a:pPr algn="ctr"/>
            <a:r>
              <a:rPr lang="en-US" dirty="0" smtClean="0"/>
              <a:t>“Those who fell by the wayside”, </a:t>
            </a:r>
            <a:r>
              <a:rPr lang="en-US" i="1" dirty="0" smtClean="0"/>
              <a:t>Ambassador Morgenthau's Story</a:t>
            </a:r>
            <a:r>
              <a:rPr lang="en-US" dirty="0" smtClean="0"/>
              <a:t>, written by </a:t>
            </a:r>
            <a:r>
              <a:rPr lang="en-US" dirty="0" smtClean="0">
                <a:hlinkClick r:id="rId3" tooltip="en:Henry Morgenthau, Sr."/>
              </a:rPr>
              <a:t>Henry Morgenthau, Sr.</a:t>
            </a:r>
            <a:r>
              <a:rPr lang="en-US" dirty="0" smtClean="0"/>
              <a:t> and published in 1918.</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Armenian Genocide</a:t>
            </a:r>
            <a:endParaRPr lang="en-US" dirty="0"/>
          </a:p>
        </p:txBody>
      </p:sp>
      <p:pic>
        <p:nvPicPr>
          <p:cNvPr id="5" name="Content Placeholder 4" descr="They_Shall_Not_Perish.png"/>
          <p:cNvPicPr>
            <a:picLocks noGrp="1" noChangeAspect="1"/>
          </p:cNvPicPr>
          <p:nvPr>
            <p:ph sz="half" idx="1"/>
          </p:nvPr>
        </p:nvPicPr>
        <p:blipFill>
          <a:blip r:embed="rId2" cstate="print"/>
          <a:stretch>
            <a:fillRect/>
          </a:stretch>
        </p:blipFill>
        <p:spPr>
          <a:xfrm>
            <a:off x="829876" y="1961249"/>
            <a:ext cx="3132524" cy="4744351"/>
          </a:xfrm>
        </p:spPr>
      </p:pic>
      <p:sp>
        <p:nvSpPr>
          <p:cNvPr id="4" name="Content Placeholder 3"/>
          <p:cNvSpPr>
            <a:spLocks noGrp="1"/>
          </p:cNvSpPr>
          <p:nvPr>
            <p:ph sz="half" idx="2"/>
          </p:nvPr>
        </p:nvSpPr>
        <p:spPr/>
        <p:txBody>
          <a:bodyPr/>
          <a:lstStyle/>
          <a:p>
            <a:r>
              <a:rPr lang="en-US" dirty="0" smtClean="0"/>
              <a:t>Fundraising poster for the </a:t>
            </a:r>
            <a:r>
              <a:rPr lang="en-US" dirty="0" smtClean="0">
                <a:hlinkClick r:id="rId3" action="ppaction://hlinkfile" tooltip="American Committee for Relief in the Near East"/>
              </a:rPr>
              <a:t>American Committee for Relief in the Near East</a:t>
            </a:r>
            <a:r>
              <a:rPr lang="en-US" dirty="0" smtClean="0"/>
              <a:t> – the United States contributed a significant amount of aid to help Armenians during the Armenian Genocide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Armenian Massacre Debate</a:t>
            </a:r>
            <a:endParaRPr lang="en-US" dirty="0"/>
          </a:p>
        </p:txBody>
      </p:sp>
      <p:sp>
        <p:nvSpPr>
          <p:cNvPr id="5" name="Content Placeholder 4"/>
          <p:cNvSpPr>
            <a:spLocks noGrp="1"/>
          </p:cNvSpPr>
          <p:nvPr>
            <p:ph idx="1"/>
          </p:nvPr>
        </p:nvSpPr>
        <p:spPr/>
        <p:txBody>
          <a:bodyPr/>
          <a:lstStyle/>
          <a:p>
            <a:r>
              <a:rPr lang="en-US" dirty="0" smtClean="0"/>
              <a:t>Turkish </a:t>
            </a:r>
            <a:r>
              <a:rPr lang="en-US" dirty="0" err="1" smtClean="0"/>
              <a:t>gov’t</a:t>
            </a:r>
            <a:r>
              <a:rPr lang="en-US" dirty="0" smtClean="0"/>
              <a:t> rejects the label of it being a genocide but from a communal warfare perpetrated by Christians and Muslims, disease, and famine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States in WWI</a:t>
            </a:r>
            <a:endParaRPr lang="en-US" dirty="0"/>
          </a:p>
        </p:txBody>
      </p:sp>
      <p:sp>
        <p:nvSpPr>
          <p:cNvPr id="3" name="Content Placeholder 2"/>
          <p:cNvSpPr>
            <a:spLocks noGrp="1"/>
          </p:cNvSpPr>
          <p:nvPr>
            <p:ph sz="half" idx="1"/>
          </p:nvPr>
        </p:nvSpPr>
        <p:spPr>
          <a:xfrm>
            <a:off x="685800" y="1981200"/>
            <a:ext cx="4419600" cy="4114800"/>
          </a:xfrm>
        </p:spPr>
        <p:txBody>
          <a:bodyPr/>
          <a:lstStyle/>
          <a:p>
            <a:r>
              <a:rPr lang="en-US" sz="2400" dirty="0" smtClean="0"/>
              <a:t>Grew rich during the war</a:t>
            </a:r>
          </a:p>
          <a:p>
            <a:r>
              <a:rPr lang="en-US" sz="2400" dirty="0" smtClean="0"/>
              <a:t>Neutral but did roaring business supplying France and Britain</a:t>
            </a:r>
          </a:p>
          <a:p>
            <a:r>
              <a:rPr lang="en-US" sz="2400" dirty="0" smtClean="0"/>
              <a:t>Businesses engaged in war production made huge profits</a:t>
            </a:r>
          </a:p>
          <a:p>
            <a:r>
              <a:rPr lang="en-US" sz="2400" dirty="0" smtClean="0"/>
              <a:t>Civilians invested in </a:t>
            </a:r>
            <a:r>
              <a:rPr lang="en-US" sz="2400" b="1" dirty="0" smtClean="0"/>
              <a:t>war bonds </a:t>
            </a:r>
            <a:r>
              <a:rPr lang="en-US" sz="2400" dirty="0" smtClean="0"/>
              <a:t>and growing food in backyard, “victory gardens”</a:t>
            </a:r>
          </a:p>
          <a:p>
            <a:r>
              <a:rPr lang="en-US" sz="2400" dirty="0" smtClean="0"/>
              <a:t>Employment opportunities reason for African American migration to north</a:t>
            </a:r>
          </a:p>
        </p:txBody>
      </p:sp>
      <p:pic>
        <p:nvPicPr>
          <p:cNvPr id="5" name="Content Placeholder 4" descr="remember belgium.jpg"/>
          <p:cNvPicPr>
            <a:picLocks noGrp="1" noChangeAspect="1"/>
          </p:cNvPicPr>
          <p:nvPr>
            <p:ph sz="half" idx="2"/>
          </p:nvPr>
        </p:nvPicPr>
        <p:blipFill>
          <a:blip r:embed="rId3" cstate="print"/>
          <a:stretch>
            <a:fillRect/>
          </a:stretch>
        </p:blipFill>
        <p:spPr>
          <a:xfrm>
            <a:off x="5486399" y="1905000"/>
            <a:ext cx="3319611" cy="4419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Rivalries</a:t>
            </a:r>
            <a:endParaRPr lang="en-US" dirty="0"/>
          </a:p>
        </p:txBody>
      </p:sp>
      <p:sp>
        <p:nvSpPr>
          <p:cNvPr id="3" name="Content Placeholder 2"/>
          <p:cNvSpPr>
            <a:spLocks noGrp="1"/>
          </p:cNvSpPr>
          <p:nvPr>
            <p:ph sz="half" idx="1"/>
          </p:nvPr>
        </p:nvSpPr>
        <p:spPr>
          <a:xfrm>
            <a:off x="228600" y="1676400"/>
            <a:ext cx="5029200" cy="4419600"/>
          </a:xfrm>
        </p:spPr>
        <p:txBody>
          <a:bodyPr/>
          <a:lstStyle/>
          <a:p>
            <a:r>
              <a:rPr lang="en-US" sz="2000" b="1" dirty="0" smtClean="0"/>
              <a:t>Territorial Disputes</a:t>
            </a:r>
          </a:p>
          <a:p>
            <a:pPr lvl="1"/>
            <a:r>
              <a:rPr lang="en-US" sz="2000" dirty="0" smtClean="0"/>
              <a:t>French loss of Alsace-Lorraine region to Germany from Franco-Prussian War 1871</a:t>
            </a:r>
          </a:p>
          <a:p>
            <a:r>
              <a:rPr lang="en-US" sz="2400" b="1" dirty="0" smtClean="0"/>
              <a:t>Huge Rivalry b/n Great Britain and Germany</a:t>
            </a:r>
          </a:p>
          <a:p>
            <a:pPr lvl="1"/>
            <a:r>
              <a:rPr lang="en-US" b="1" dirty="0" smtClean="0"/>
              <a:t>Economic </a:t>
            </a:r>
          </a:p>
          <a:p>
            <a:pPr lvl="2"/>
            <a:r>
              <a:rPr lang="en-US" sz="1800" dirty="0" smtClean="0"/>
              <a:t>England lost industrial output to Germany by 1914</a:t>
            </a:r>
          </a:p>
          <a:p>
            <a:pPr lvl="1"/>
            <a:r>
              <a:rPr lang="en-US" b="1" dirty="0" smtClean="0"/>
              <a:t>Military</a:t>
            </a:r>
          </a:p>
          <a:p>
            <a:pPr lvl="2"/>
            <a:r>
              <a:rPr lang="en-US" sz="1800" dirty="0" smtClean="0"/>
              <a:t>Expensive naval race to be used to control trade routes and protect merchant shipping</a:t>
            </a:r>
          </a:p>
          <a:p>
            <a:pPr lvl="2"/>
            <a:r>
              <a:rPr lang="en-US" sz="1800" dirty="0" smtClean="0"/>
              <a:t>Keep an army “ready for war” </a:t>
            </a:r>
          </a:p>
          <a:p>
            <a:pPr lvl="2"/>
            <a:r>
              <a:rPr lang="en-US" sz="1800" dirty="0" smtClean="0"/>
              <a:t>Both built super battleships:  dreadnoughts-England</a:t>
            </a:r>
          </a:p>
          <a:p>
            <a:endParaRPr lang="en-US" sz="2000" dirty="0" smtClean="0"/>
          </a:p>
          <a:p>
            <a:endParaRPr lang="en-US" sz="2000" dirty="0"/>
          </a:p>
          <a:p>
            <a:endParaRPr lang="en-US" sz="2000" dirty="0" smtClean="0"/>
          </a:p>
          <a:p>
            <a:endParaRPr lang="en-US" sz="2000" dirty="0"/>
          </a:p>
        </p:txBody>
      </p:sp>
      <p:pic>
        <p:nvPicPr>
          <p:cNvPr id="5" name="Content Placeholder 4" descr="hms_vanguard_sm.jpg"/>
          <p:cNvPicPr>
            <a:picLocks noGrp="1" noChangeAspect="1"/>
          </p:cNvPicPr>
          <p:nvPr>
            <p:ph sz="half" idx="2"/>
          </p:nvPr>
        </p:nvPicPr>
        <p:blipFill>
          <a:blip r:embed="rId2" cstate="print"/>
          <a:stretch>
            <a:fillRect/>
          </a:stretch>
        </p:blipFill>
        <p:spPr>
          <a:xfrm>
            <a:off x="5029200" y="1524000"/>
            <a:ext cx="3810000" cy="2282434"/>
          </a:xfrm>
        </p:spPr>
      </p:pic>
      <p:pic>
        <p:nvPicPr>
          <p:cNvPr id="6" name="Picture 5" descr="German wwi battleship.jpg"/>
          <p:cNvPicPr>
            <a:picLocks noChangeAspect="1"/>
          </p:cNvPicPr>
          <p:nvPr/>
        </p:nvPicPr>
        <p:blipFill>
          <a:blip r:embed="rId3" cstate="print"/>
          <a:stretch>
            <a:fillRect/>
          </a:stretch>
        </p:blipFill>
        <p:spPr>
          <a:xfrm>
            <a:off x="6019800" y="5181600"/>
            <a:ext cx="2578608" cy="1676400"/>
          </a:xfrm>
          <a:prstGeom prst="rect">
            <a:avLst/>
          </a:prstGeom>
        </p:spPr>
      </p:pic>
      <p:sp>
        <p:nvSpPr>
          <p:cNvPr id="7" name="TextBox 6"/>
          <p:cNvSpPr txBox="1"/>
          <p:nvPr/>
        </p:nvSpPr>
        <p:spPr>
          <a:xfrm>
            <a:off x="5410200" y="3810000"/>
            <a:ext cx="1713931" cy="369332"/>
          </a:xfrm>
          <a:prstGeom prst="rect">
            <a:avLst/>
          </a:prstGeom>
          <a:noFill/>
        </p:spPr>
        <p:txBody>
          <a:bodyPr wrap="square" rtlCol="0">
            <a:spAutoFit/>
          </a:bodyPr>
          <a:lstStyle/>
          <a:p>
            <a:r>
              <a:rPr lang="en-US" dirty="0" smtClean="0"/>
              <a:t>English naval ship</a:t>
            </a:r>
            <a:endParaRPr lang="en-US" dirty="0"/>
          </a:p>
        </p:txBody>
      </p:sp>
      <p:sp>
        <p:nvSpPr>
          <p:cNvPr id="8" name="TextBox 7"/>
          <p:cNvSpPr txBox="1"/>
          <p:nvPr/>
        </p:nvSpPr>
        <p:spPr>
          <a:xfrm>
            <a:off x="6096000" y="4800600"/>
            <a:ext cx="2057400" cy="369332"/>
          </a:xfrm>
          <a:prstGeom prst="rect">
            <a:avLst/>
          </a:prstGeom>
          <a:noFill/>
        </p:spPr>
        <p:txBody>
          <a:bodyPr wrap="square" rtlCol="0">
            <a:spAutoFit/>
          </a:bodyPr>
          <a:lstStyle/>
          <a:p>
            <a:r>
              <a:rPr lang="en-US" dirty="0" smtClean="0"/>
              <a:t>German naval ship</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 Joins the Fight</a:t>
            </a:r>
            <a:endParaRPr lang="en-US" dirty="0"/>
          </a:p>
        </p:txBody>
      </p:sp>
      <p:pic>
        <p:nvPicPr>
          <p:cNvPr id="5" name="Content Placeholder 4" descr="ZimmermannPropaganda.JPG"/>
          <p:cNvPicPr>
            <a:picLocks noGrp="1" noChangeAspect="1"/>
          </p:cNvPicPr>
          <p:nvPr>
            <p:ph sz="half" idx="1"/>
          </p:nvPr>
        </p:nvPicPr>
        <p:blipFill>
          <a:blip r:embed="rId2" cstate="print"/>
          <a:stretch>
            <a:fillRect/>
          </a:stretch>
        </p:blipFill>
        <p:spPr>
          <a:xfrm>
            <a:off x="182527" y="2209800"/>
            <a:ext cx="3756837" cy="4038600"/>
          </a:xfrm>
        </p:spPr>
      </p:pic>
      <p:sp>
        <p:nvSpPr>
          <p:cNvPr id="4" name="Content Placeholder 3"/>
          <p:cNvSpPr>
            <a:spLocks noGrp="1"/>
          </p:cNvSpPr>
          <p:nvPr>
            <p:ph sz="half" idx="2"/>
          </p:nvPr>
        </p:nvSpPr>
        <p:spPr>
          <a:xfrm>
            <a:off x="3962400" y="1676400"/>
            <a:ext cx="4800600" cy="4648200"/>
          </a:xfrm>
        </p:spPr>
        <p:txBody>
          <a:bodyPr/>
          <a:lstStyle/>
          <a:p>
            <a:r>
              <a:rPr lang="en-US" sz="2400" dirty="0" smtClean="0"/>
              <a:t>Jan. 1917 Germany resumes their </a:t>
            </a:r>
            <a:r>
              <a:rPr lang="en-US" sz="2400" b="1" dirty="0" smtClean="0"/>
              <a:t>unrestrictive submarine warfare in Atlantic to block Britain</a:t>
            </a:r>
          </a:p>
          <a:p>
            <a:pPr lvl="1"/>
            <a:r>
              <a:rPr lang="en-US" dirty="0" smtClean="0"/>
              <a:t>Sank 3 American ships</a:t>
            </a:r>
          </a:p>
          <a:p>
            <a:r>
              <a:rPr lang="en-US" sz="2400" b="1" dirty="0" smtClean="0"/>
              <a:t>Zimmerman note </a:t>
            </a:r>
            <a:r>
              <a:rPr lang="en-US" sz="2400" dirty="0" smtClean="0"/>
              <a:t>intercepted February 1917</a:t>
            </a:r>
          </a:p>
          <a:p>
            <a:pPr lvl="1"/>
            <a:r>
              <a:rPr lang="en-US" dirty="0" smtClean="0"/>
              <a:t>Stated that Germany would help Mexico “</a:t>
            </a:r>
            <a:r>
              <a:rPr lang="en-US" dirty="0" err="1" smtClean="0"/>
              <a:t>reconquer</a:t>
            </a:r>
            <a:r>
              <a:rPr lang="en-US" dirty="0" smtClean="0"/>
              <a:t>” the lost territory to the US if they ally with them</a:t>
            </a:r>
          </a:p>
          <a:p>
            <a:r>
              <a:rPr lang="en-US" sz="2400" dirty="0" smtClean="0"/>
              <a:t>President Wilson asks Congress to declare war on April 2, 1917</a:t>
            </a:r>
          </a:p>
          <a:p>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Influenza Epidemic</a:t>
            </a:r>
            <a:endParaRPr lang="en-US" dirty="0"/>
          </a:p>
        </p:txBody>
      </p:sp>
      <p:sp>
        <p:nvSpPr>
          <p:cNvPr id="3" name="Content Placeholder 2"/>
          <p:cNvSpPr>
            <a:spLocks noGrp="1"/>
          </p:cNvSpPr>
          <p:nvPr>
            <p:ph sz="half" idx="1"/>
          </p:nvPr>
        </p:nvSpPr>
        <p:spPr>
          <a:xfrm>
            <a:off x="685800" y="1752600"/>
            <a:ext cx="3810000" cy="4343400"/>
          </a:xfrm>
        </p:spPr>
        <p:txBody>
          <a:bodyPr/>
          <a:lstStyle/>
          <a:p>
            <a:r>
              <a:rPr lang="en-US" sz="1800" dirty="0" smtClean="0"/>
              <a:t>In the spring of 1918, a powerful new enemy emerged, threatening nations on each side of World War I. This “enemy” was a deadly strain of influenza. The Spanish flu, as it was popularly known, hit England and India in May. By the fall, it had spread through Europe, Russia, Asia, and to the United States. The influenza epidemic killed soldiers and civilians alike. In India, at least 12 million people died of influenza. In Berlin, on a single day in October, 1,500 people died. In the end, this global epidemic was more destructive than the war itself, killing 20 million people worldwide. </a:t>
            </a:r>
          </a:p>
          <a:p>
            <a:endParaRPr lang="en-US" sz="1400" dirty="0"/>
          </a:p>
        </p:txBody>
      </p:sp>
      <p:pic>
        <p:nvPicPr>
          <p:cNvPr id="5" name="Content Placeholder 4" descr="Spanish Flu Pandemic GIF.gif"/>
          <p:cNvPicPr>
            <a:picLocks noGrp="1" noChangeAspect="1"/>
          </p:cNvPicPr>
          <p:nvPr>
            <p:ph sz="half" idx="2"/>
          </p:nvPr>
        </p:nvPicPr>
        <p:blipFill>
          <a:blip r:embed="rId2" cstate="print"/>
          <a:stretch>
            <a:fillRect/>
          </a:stretch>
        </p:blipFill>
        <p:spPr>
          <a:xfrm>
            <a:off x="4733924" y="2133998"/>
            <a:ext cx="4182284" cy="3733401"/>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Allies Win the War</a:t>
            </a:r>
            <a:endParaRPr lang="en-US" dirty="0"/>
          </a:p>
        </p:txBody>
      </p:sp>
      <p:sp>
        <p:nvSpPr>
          <p:cNvPr id="3" name="Content Placeholder 2"/>
          <p:cNvSpPr>
            <a:spLocks noGrp="1"/>
          </p:cNvSpPr>
          <p:nvPr>
            <p:ph sz="half" idx="1"/>
          </p:nvPr>
        </p:nvSpPr>
        <p:spPr>
          <a:xfrm>
            <a:off x="381000" y="1981200"/>
            <a:ext cx="4267200" cy="4114800"/>
          </a:xfrm>
        </p:spPr>
        <p:txBody>
          <a:bodyPr/>
          <a:lstStyle/>
          <a:p>
            <a:r>
              <a:rPr lang="en-US" sz="2000" dirty="0" smtClean="0"/>
              <a:t>1917 Russia withdraws from the war because of civil unrest and revolution</a:t>
            </a:r>
          </a:p>
          <a:p>
            <a:r>
              <a:rPr lang="en-US" sz="2000" dirty="0" smtClean="0"/>
              <a:t>Allows Germany to launch massive attack on Western Front</a:t>
            </a:r>
          </a:p>
          <a:p>
            <a:r>
              <a:rPr lang="en-US" sz="2000" dirty="0" smtClean="0"/>
              <a:t>Fresh American troops push back Germans and Central Powers begins to crumble</a:t>
            </a:r>
          </a:p>
          <a:p>
            <a:pPr lvl="1"/>
            <a:r>
              <a:rPr lang="en-US" sz="1600" dirty="0" smtClean="0"/>
              <a:t>Bulgarians and Ottoman Turks surrender</a:t>
            </a:r>
          </a:p>
          <a:p>
            <a:pPr lvl="1"/>
            <a:r>
              <a:rPr lang="en-US" sz="1600" dirty="0" smtClean="0"/>
              <a:t>Revolts in Austria Hungary</a:t>
            </a:r>
          </a:p>
          <a:p>
            <a:r>
              <a:rPr lang="en-US" sz="2000" dirty="0" smtClean="0"/>
              <a:t>Germany signs an </a:t>
            </a:r>
            <a:r>
              <a:rPr lang="en-US" sz="2000" b="1" dirty="0" smtClean="0"/>
              <a:t>armistice </a:t>
            </a:r>
            <a:r>
              <a:rPr lang="en-US" sz="2000" dirty="0" smtClean="0"/>
              <a:t>(ceasefire) in November 1918 and the war came to an end</a:t>
            </a:r>
          </a:p>
          <a:p>
            <a:r>
              <a:rPr lang="en-US" sz="2000" dirty="0" smtClean="0"/>
              <a:t>Kaiser Wilhelm II stepped down and Germany becomes a republic </a:t>
            </a:r>
          </a:p>
          <a:p>
            <a:r>
              <a:rPr lang="en-US" sz="2000" dirty="0" smtClean="0"/>
              <a:t> </a:t>
            </a:r>
            <a:endParaRPr lang="en-US" sz="2000" dirty="0"/>
          </a:p>
        </p:txBody>
      </p:sp>
      <p:pic>
        <p:nvPicPr>
          <p:cNvPr id="7" name="Content Placeholder 6" descr="Armistice train.jpg"/>
          <p:cNvPicPr>
            <a:picLocks noGrp="1" noChangeAspect="1"/>
          </p:cNvPicPr>
          <p:nvPr>
            <p:ph sz="half" idx="2"/>
          </p:nvPr>
        </p:nvPicPr>
        <p:blipFill>
          <a:blip r:embed="rId2" cstate="print"/>
          <a:stretch>
            <a:fillRect/>
          </a:stretch>
        </p:blipFill>
        <p:spPr>
          <a:xfrm>
            <a:off x="5156200" y="2171700"/>
            <a:ext cx="2794000" cy="37338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of War</a:t>
            </a:r>
            <a:endParaRPr lang="en-US" dirty="0"/>
          </a:p>
        </p:txBody>
      </p:sp>
      <p:pic>
        <p:nvPicPr>
          <p:cNvPr id="5" name="Content Placeholder 4" descr="Armistice wwi.jpg"/>
          <p:cNvPicPr>
            <a:picLocks noGrp="1" noChangeAspect="1"/>
          </p:cNvPicPr>
          <p:nvPr>
            <p:ph sz="half" idx="1"/>
          </p:nvPr>
        </p:nvPicPr>
        <p:blipFill>
          <a:blip r:embed="rId2" cstate="print"/>
          <a:stretch>
            <a:fillRect/>
          </a:stretch>
        </p:blipFill>
        <p:spPr>
          <a:xfrm>
            <a:off x="533400" y="2133600"/>
            <a:ext cx="3552825" cy="4525892"/>
          </a:xfrm>
        </p:spPr>
      </p:pic>
      <p:sp>
        <p:nvSpPr>
          <p:cNvPr id="4" name="Content Placeholder 3"/>
          <p:cNvSpPr>
            <a:spLocks noGrp="1"/>
          </p:cNvSpPr>
          <p:nvPr>
            <p:ph sz="half" idx="2"/>
          </p:nvPr>
        </p:nvSpPr>
        <p:spPr/>
        <p:txBody>
          <a:bodyPr/>
          <a:lstStyle/>
          <a:p>
            <a:r>
              <a:rPr lang="en-US" dirty="0" smtClean="0"/>
              <a:t>Use of new technologies</a:t>
            </a:r>
          </a:p>
          <a:p>
            <a:r>
              <a:rPr lang="en-US" dirty="0" smtClean="0"/>
              <a:t>War on global scale</a:t>
            </a:r>
          </a:p>
          <a:p>
            <a:r>
              <a:rPr lang="en-US" dirty="0" smtClean="0"/>
              <a:t>Price of human life</a:t>
            </a:r>
          </a:p>
          <a:p>
            <a:pPr lvl="1"/>
            <a:r>
              <a:rPr lang="en-US" dirty="0" smtClean="0"/>
              <a:t>Death of soldiers </a:t>
            </a:r>
            <a:r>
              <a:rPr lang="en-US" dirty="0" err="1" smtClean="0"/>
              <a:t>amd</a:t>
            </a:r>
            <a:r>
              <a:rPr lang="en-US" dirty="0" smtClean="0"/>
              <a:t> civilians</a:t>
            </a:r>
          </a:p>
          <a:p>
            <a:pPr lvl="1"/>
            <a:r>
              <a:rPr lang="en-US" dirty="0" smtClean="0"/>
              <a:t>Lost generation of men</a:t>
            </a:r>
          </a:p>
          <a:p>
            <a:r>
              <a:rPr lang="en-US" dirty="0" smtClean="0"/>
              <a:t>Economic impact </a:t>
            </a:r>
          </a:p>
          <a:p>
            <a:r>
              <a:rPr lang="en-US" dirty="0" smtClean="0"/>
              <a:t>Drained economic $338 billion</a:t>
            </a:r>
          </a:p>
          <a:p>
            <a:r>
              <a:rPr lang="en-US" dirty="0" smtClean="0"/>
              <a:t>Sense of disillusionment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Revolution in Russia </a:t>
            </a:r>
            <a:endParaRPr lang="en-US" dirty="0"/>
          </a:p>
        </p:txBody>
      </p:sp>
      <p:sp>
        <p:nvSpPr>
          <p:cNvPr id="3" name="Content Placeholder 2"/>
          <p:cNvSpPr>
            <a:spLocks noGrp="1"/>
          </p:cNvSpPr>
          <p:nvPr>
            <p:ph sz="half" idx="1"/>
          </p:nvPr>
        </p:nvSpPr>
        <p:spPr>
          <a:xfrm>
            <a:off x="228600" y="1752600"/>
            <a:ext cx="4724400" cy="4343400"/>
          </a:xfrm>
        </p:spPr>
        <p:txBody>
          <a:bodyPr/>
          <a:lstStyle/>
          <a:p>
            <a:r>
              <a:rPr lang="en-US" sz="2000" dirty="0" smtClean="0"/>
              <a:t>Russian in 1916 suffering numerous defeats</a:t>
            </a:r>
          </a:p>
          <a:p>
            <a:pPr lvl="1"/>
            <a:r>
              <a:rPr lang="en-US" sz="2000" dirty="0" smtClean="0"/>
              <a:t>Run out of ammunition, ordered to use guns of fallen, railroads break down, crops rot in fields, widespread hunger, fuel scarce</a:t>
            </a:r>
          </a:p>
          <a:p>
            <a:r>
              <a:rPr lang="en-US" sz="2000" b="1" dirty="0" smtClean="0"/>
              <a:t>February Revolution of 1917</a:t>
            </a:r>
          </a:p>
          <a:p>
            <a:pPr lvl="1"/>
            <a:r>
              <a:rPr lang="en-US" sz="1600" dirty="0" smtClean="0"/>
              <a:t>Food runs out in Petrograd, (St. Petersburg)</a:t>
            </a:r>
          </a:p>
          <a:p>
            <a:pPr lvl="1"/>
            <a:r>
              <a:rPr lang="en-US" sz="1600" dirty="0" smtClean="0"/>
              <a:t>Women stage massive demonstrations, soldiers mutinied</a:t>
            </a:r>
          </a:p>
          <a:p>
            <a:pPr lvl="1"/>
            <a:r>
              <a:rPr lang="en-US" sz="1600" dirty="0" smtClean="0"/>
              <a:t>Striking workers join </a:t>
            </a:r>
            <a:r>
              <a:rPr lang="en-US" sz="1600" b="1" dirty="0" smtClean="0"/>
              <a:t>soviets (councils) </a:t>
            </a:r>
            <a:r>
              <a:rPr lang="en-US" sz="1600" dirty="0" smtClean="0"/>
              <a:t>to take over factories and  segments of military </a:t>
            </a:r>
          </a:p>
          <a:p>
            <a:pPr lvl="1"/>
            <a:r>
              <a:rPr lang="en-US" sz="1800" b="1" dirty="0" smtClean="0"/>
              <a:t>Czar Nicholas II and family abdicate the throne</a:t>
            </a:r>
          </a:p>
          <a:p>
            <a:pPr lvl="2"/>
            <a:r>
              <a:rPr lang="en-US" sz="1400" b="1" dirty="0" smtClean="0"/>
              <a:t>Set up a provisional </a:t>
            </a:r>
            <a:r>
              <a:rPr lang="en-US" sz="1400" b="1" dirty="0" err="1" smtClean="0"/>
              <a:t>gov’</a:t>
            </a:r>
            <a:r>
              <a:rPr lang="en-US" sz="1200" b="1" dirty="0" err="1" smtClean="0"/>
              <a:t>t</a:t>
            </a:r>
            <a:endParaRPr lang="en-US" sz="1200" b="1" dirty="0" smtClean="0"/>
          </a:p>
          <a:p>
            <a:pPr lvl="1"/>
            <a:r>
              <a:rPr lang="en-US" sz="1600" b="1" dirty="0" smtClean="0"/>
              <a:t>February through October witnessed a power struggle with the provisional </a:t>
            </a:r>
            <a:r>
              <a:rPr lang="en-US" sz="1600" b="1" dirty="0" err="1" smtClean="0"/>
              <a:t>gov’t</a:t>
            </a:r>
            <a:r>
              <a:rPr lang="en-US" sz="1600" b="1" dirty="0" smtClean="0"/>
              <a:t> and soviets</a:t>
            </a:r>
            <a:endParaRPr lang="en-US" sz="1200" b="1" dirty="0" smtClean="0"/>
          </a:p>
          <a:p>
            <a:endParaRPr lang="en-US" dirty="0" smtClean="0"/>
          </a:p>
          <a:p>
            <a:r>
              <a:rPr lang="en-US" dirty="0" smtClean="0"/>
              <a:t> </a:t>
            </a:r>
            <a:endParaRPr lang="en-US" dirty="0"/>
          </a:p>
        </p:txBody>
      </p:sp>
      <p:pic>
        <p:nvPicPr>
          <p:cNvPr id="7" name="Content Placeholder 6" descr="1917 riot in Petrograd.jpg"/>
          <p:cNvPicPr>
            <a:picLocks noGrp="1" noChangeAspect="1"/>
          </p:cNvPicPr>
          <p:nvPr>
            <p:ph sz="half" idx="2"/>
          </p:nvPr>
        </p:nvPicPr>
        <p:blipFill>
          <a:blip r:embed="rId2" cstate="print"/>
          <a:stretch>
            <a:fillRect/>
          </a:stretch>
        </p:blipFill>
        <p:spPr>
          <a:xfrm>
            <a:off x="4724400" y="2286000"/>
            <a:ext cx="4154394" cy="2757580"/>
          </a:xfrm>
        </p:spPr>
      </p:pic>
      <p:sp>
        <p:nvSpPr>
          <p:cNvPr id="9" name="Rectangle 8"/>
          <p:cNvSpPr/>
          <p:nvPr/>
        </p:nvSpPr>
        <p:spPr>
          <a:xfrm>
            <a:off x="4800600" y="5181600"/>
            <a:ext cx="3886200" cy="1107996"/>
          </a:xfrm>
          <a:prstGeom prst="rect">
            <a:avLst/>
          </a:prstGeom>
        </p:spPr>
        <p:txBody>
          <a:bodyPr wrap="square">
            <a:spAutoFit/>
          </a:bodyPr>
          <a:lstStyle/>
          <a:p>
            <a:pPr algn="ctr"/>
            <a:r>
              <a:rPr lang="en-US" sz="1600" dirty="0" smtClean="0"/>
              <a:t>Petrograd, July 4, 1917. Street demonstration on </a:t>
            </a:r>
            <a:r>
              <a:rPr lang="en-US" sz="1600" dirty="0" err="1" smtClean="0"/>
              <a:t>Nevsky</a:t>
            </a:r>
            <a:r>
              <a:rPr lang="en-US" sz="1600" dirty="0" smtClean="0"/>
              <a:t> </a:t>
            </a:r>
            <a:r>
              <a:rPr lang="en-US" sz="1600" dirty="0" err="1" smtClean="0"/>
              <a:t>Prospekt</a:t>
            </a:r>
            <a:r>
              <a:rPr lang="en-US" sz="1600" dirty="0" smtClean="0"/>
              <a:t>  just after troops of the Provisional </a:t>
            </a:r>
            <a:r>
              <a:rPr lang="en-US" sz="1600" smtClean="0"/>
              <a:t>Government  have </a:t>
            </a:r>
            <a:r>
              <a:rPr lang="en-US" sz="1600" dirty="0" smtClean="0"/>
              <a:t>opened fire with machine guns</a:t>
            </a: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a Soviet?</a:t>
            </a:r>
            <a:endParaRPr lang="en-US" dirty="0"/>
          </a:p>
        </p:txBody>
      </p:sp>
      <p:pic>
        <p:nvPicPr>
          <p:cNvPr id="5" name="Content Placeholder 4" descr="soviet hammer and sickle.png"/>
          <p:cNvPicPr>
            <a:picLocks noGrp="1" noChangeAspect="1"/>
          </p:cNvPicPr>
          <p:nvPr>
            <p:ph sz="half" idx="1"/>
          </p:nvPr>
        </p:nvPicPr>
        <p:blipFill>
          <a:blip r:embed="rId2" cstate="print"/>
          <a:stretch>
            <a:fillRect/>
          </a:stretch>
        </p:blipFill>
        <p:spPr>
          <a:xfrm>
            <a:off x="685800" y="2133600"/>
            <a:ext cx="3810000" cy="3810000"/>
          </a:xfrm>
        </p:spPr>
      </p:pic>
      <p:sp>
        <p:nvSpPr>
          <p:cNvPr id="4" name="Content Placeholder 3"/>
          <p:cNvSpPr>
            <a:spLocks noGrp="1"/>
          </p:cNvSpPr>
          <p:nvPr>
            <p:ph sz="half" idx="2"/>
          </p:nvPr>
        </p:nvSpPr>
        <p:spPr/>
        <p:txBody>
          <a:bodyPr/>
          <a:lstStyle/>
          <a:p>
            <a:r>
              <a:rPr lang="en-US" b="1" dirty="0" smtClean="0"/>
              <a:t>Revolutionary councils that consisted of workers, peasants, and soldiers</a:t>
            </a:r>
          </a:p>
          <a:p>
            <a:r>
              <a:rPr lang="en-US" dirty="0" smtClean="0"/>
              <a:t>Had great influence in the cities </a:t>
            </a:r>
          </a:p>
          <a:p>
            <a:r>
              <a:rPr lang="en-US" b="1" dirty="0" smtClean="0"/>
              <a:t>Become more powerful than the provisional </a:t>
            </a:r>
            <a:r>
              <a:rPr lang="en-US" b="1" dirty="0" err="1" smtClean="0"/>
              <a:t>gov’t</a:t>
            </a:r>
            <a:endParaRPr lang="en-US" b="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Provisional </a:t>
            </a:r>
            <a:r>
              <a:rPr lang="en-US" sz="4000" dirty="0" err="1" smtClean="0"/>
              <a:t>Gov’t’s</a:t>
            </a:r>
            <a:r>
              <a:rPr lang="en-US" sz="4000" dirty="0" smtClean="0"/>
              <a:t> Struggle for Power</a:t>
            </a:r>
            <a:endParaRPr lang="en-US" sz="4000" dirty="0"/>
          </a:p>
        </p:txBody>
      </p:sp>
      <p:sp>
        <p:nvSpPr>
          <p:cNvPr id="4" name="Content Placeholder 3"/>
          <p:cNvSpPr>
            <a:spLocks noGrp="1"/>
          </p:cNvSpPr>
          <p:nvPr>
            <p:ph sz="half" idx="2"/>
          </p:nvPr>
        </p:nvSpPr>
        <p:spPr>
          <a:xfrm>
            <a:off x="4648200" y="1981200"/>
            <a:ext cx="4267200" cy="4114800"/>
          </a:xfrm>
        </p:spPr>
        <p:txBody>
          <a:bodyPr/>
          <a:lstStyle/>
          <a:p>
            <a:r>
              <a:rPr lang="en-US" sz="2000" dirty="0" smtClean="0"/>
              <a:t>Political struggles b/n Soviets and the Provisional </a:t>
            </a:r>
            <a:r>
              <a:rPr lang="en-US" sz="2000" dirty="0" err="1" smtClean="0"/>
              <a:t>Gov’t</a:t>
            </a:r>
            <a:endParaRPr lang="en-US" sz="2000" dirty="0" smtClean="0"/>
          </a:p>
          <a:p>
            <a:r>
              <a:rPr lang="en-US" sz="2000" dirty="0" err="1" smtClean="0"/>
              <a:t>Gov’t</a:t>
            </a:r>
            <a:r>
              <a:rPr lang="en-US" sz="2000" dirty="0" smtClean="0"/>
              <a:t> makes changes</a:t>
            </a:r>
          </a:p>
          <a:p>
            <a:pPr lvl="1"/>
            <a:r>
              <a:rPr lang="en-US" sz="1600" dirty="0" smtClean="0"/>
              <a:t>Peoples support at first </a:t>
            </a:r>
          </a:p>
          <a:p>
            <a:pPr lvl="1"/>
            <a:r>
              <a:rPr lang="en-US" sz="1600" dirty="0" smtClean="0"/>
              <a:t>Disband police</a:t>
            </a:r>
          </a:p>
          <a:p>
            <a:pPr lvl="1"/>
            <a:r>
              <a:rPr lang="en-US" sz="1600" dirty="0" smtClean="0"/>
              <a:t>Repeal limits on speech, press</a:t>
            </a:r>
          </a:p>
          <a:p>
            <a:pPr lvl="1"/>
            <a:r>
              <a:rPr lang="en-US" sz="1600" dirty="0" smtClean="0"/>
              <a:t>Abolish laws that discriminate against ethnic groups</a:t>
            </a:r>
          </a:p>
          <a:p>
            <a:r>
              <a:rPr lang="en-US" sz="2000" b="1" dirty="0" smtClean="0"/>
              <a:t>Still didn’t satisfy popular demands for an end to the war and land reform</a:t>
            </a:r>
          </a:p>
          <a:p>
            <a:r>
              <a:rPr lang="en-US" sz="2000" b="1" dirty="0" smtClean="0"/>
              <a:t>The provisional  </a:t>
            </a:r>
            <a:r>
              <a:rPr lang="en-US" sz="2000" b="1" dirty="0" err="1" smtClean="0"/>
              <a:t>gov’t</a:t>
            </a:r>
            <a:r>
              <a:rPr lang="en-US" sz="2000" b="1" dirty="0" smtClean="0"/>
              <a:t> pledged  to keep commitment to allies</a:t>
            </a:r>
          </a:p>
          <a:p>
            <a:r>
              <a:rPr lang="en-US" sz="2000" b="1" dirty="0" smtClean="0"/>
              <a:t>Soviets, in contrast, call for immediate peace and gain peoples support</a:t>
            </a:r>
          </a:p>
          <a:p>
            <a:endParaRPr lang="en-US" dirty="0"/>
          </a:p>
        </p:txBody>
      </p:sp>
      <p:pic>
        <p:nvPicPr>
          <p:cNvPr id="7" name="Content Placeholder 6" descr="striking workers in 1917 Russia.jpg"/>
          <p:cNvPicPr>
            <a:picLocks noGrp="1" noChangeAspect="1"/>
          </p:cNvPicPr>
          <p:nvPr>
            <p:ph sz="half" idx="1"/>
          </p:nvPr>
        </p:nvPicPr>
        <p:blipFill>
          <a:blip r:embed="rId2" cstate="print"/>
          <a:stretch>
            <a:fillRect/>
          </a:stretch>
        </p:blipFill>
        <p:spPr>
          <a:xfrm>
            <a:off x="228599" y="2057400"/>
            <a:ext cx="4328519" cy="2743200"/>
          </a:xfrm>
        </p:spPr>
      </p:pic>
      <p:sp>
        <p:nvSpPr>
          <p:cNvPr id="8" name="TextBox 7"/>
          <p:cNvSpPr txBox="1"/>
          <p:nvPr/>
        </p:nvSpPr>
        <p:spPr>
          <a:xfrm>
            <a:off x="228601" y="5029200"/>
            <a:ext cx="4190999" cy="1477328"/>
          </a:xfrm>
          <a:prstGeom prst="rect">
            <a:avLst/>
          </a:prstGeom>
          <a:noFill/>
        </p:spPr>
        <p:txBody>
          <a:bodyPr wrap="square" rtlCol="0">
            <a:spAutoFit/>
          </a:bodyPr>
          <a:lstStyle/>
          <a:p>
            <a:pPr algn="ctr"/>
            <a:r>
              <a:rPr lang="en-US" dirty="0" smtClean="0"/>
              <a:t>Workers demonstration in March 1917.   Left banner reads “Feed the children of the defenders of the motherland"; the right banner, "Increase payments to the soldiers' families - defenders of freedom and world peace“.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143000"/>
          </a:xfrm>
        </p:spPr>
        <p:txBody>
          <a:bodyPr/>
          <a:lstStyle/>
          <a:p>
            <a:pPr algn="ctr"/>
            <a:r>
              <a:rPr lang="en-US" dirty="0" smtClean="0"/>
              <a:t>Lenin (1870-1924)</a:t>
            </a:r>
            <a:endParaRPr lang="en-US" dirty="0"/>
          </a:p>
        </p:txBody>
      </p:sp>
      <p:pic>
        <p:nvPicPr>
          <p:cNvPr id="5" name="Content Placeholder 4" descr="lenin.jpg"/>
          <p:cNvPicPr>
            <a:picLocks noGrp="1" noChangeAspect="1"/>
          </p:cNvPicPr>
          <p:nvPr>
            <p:ph sz="half" idx="1"/>
          </p:nvPr>
        </p:nvPicPr>
        <p:blipFill>
          <a:blip r:embed="rId2" cstate="print"/>
          <a:stretch>
            <a:fillRect/>
          </a:stretch>
        </p:blipFill>
        <p:spPr>
          <a:xfrm>
            <a:off x="381001" y="1828801"/>
            <a:ext cx="3300780" cy="4343400"/>
          </a:xfrm>
        </p:spPr>
      </p:pic>
      <p:sp>
        <p:nvSpPr>
          <p:cNvPr id="4" name="Content Placeholder 3"/>
          <p:cNvSpPr>
            <a:spLocks noGrp="1"/>
          </p:cNvSpPr>
          <p:nvPr>
            <p:ph sz="half" idx="2"/>
          </p:nvPr>
        </p:nvSpPr>
        <p:spPr>
          <a:xfrm>
            <a:off x="4114800" y="1981200"/>
            <a:ext cx="4800600" cy="4114800"/>
          </a:xfrm>
        </p:spPr>
        <p:txBody>
          <a:bodyPr/>
          <a:lstStyle/>
          <a:p>
            <a:r>
              <a:rPr lang="en-US" sz="2000" dirty="0" smtClean="0"/>
              <a:t>Son of </a:t>
            </a:r>
            <a:r>
              <a:rPr lang="en-US" sz="2000" dirty="0" err="1" smtClean="0"/>
              <a:t>gov’t</a:t>
            </a:r>
            <a:r>
              <a:rPr lang="en-US" sz="2000" dirty="0" smtClean="0"/>
              <a:t> official, prosperous family</a:t>
            </a:r>
          </a:p>
          <a:p>
            <a:r>
              <a:rPr lang="en-US" sz="2000" dirty="0" smtClean="0"/>
              <a:t>Brother executed for plotting to kill the czar</a:t>
            </a:r>
          </a:p>
          <a:p>
            <a:r>
              <a:rPr lang="en-US" sz="2000" dirty="0" smtClean="0"/>
              <a:t>Years in exile in Siberia and Switzerland </a:t>
            </a:r>
          </a:p>
          <a:p>
            <a:pPr lvl="1"/>
            <a:r>
              <a:rPr lang="en-US" sz="2000" dirty="0" smtClean="0"/>
              <a:t>Devotes time studying Marxist thought &amp; writing political pamphlets</a:t>
            </a:r>
          </a:p>
          <a:p>
            <a:r>
              <a:rPr lang="en-US" sz="2000" b="1" dirty="0" smtClean="0"/>
              <a:t>His goal was to create a party that would lead revolution</a:t>
            </a:r>
          </a:p>
          <a:p>
            <a:r>
              <a:rPr lang="en-US" sz="2000" dirty="0" smtClean="0"/>
              <a:t>April 1917 snuck in a sealed railway car by the Germans </a:t>
            </a:r>
          </a:p>
          <a:p>
            <a:r>
              <a:rPr lang="en-US" sz="2400" b="1" dirty="0" smtClean="0"/>
              <a:t>Gained support by promising immediate peace, all power to the soviets, and transfer land to peasants and factory workers</a:t>
            </a:r>
          </a:p>
          <a:p>
            <a:endParaRPr lang="en-US" dirty="0"/>
          </a:p>
        </p:txBody>
      </p:sp>
      <p:sp>
        <p:nvSpPr>
          <p:cNvPr id="6" name="TextBox 5"/>
          <p:cNvSpPr txBox="1"/>
          <p:nvPr/>
        </p:nvSpPr>
        <p:spPr>
          <a:xfrm>
            <a:off x="228601" y="6096000"/>
            <a:ext cx="3809999" cy="646331"/>
          </a:xfrm>
          <a:prstGeom prst="rect">
            <a:avLst/>
          </a:prstGeom>
          <a:noFill/>
        </p:spPr>
        <p:txBody>
          <a:bodyPr wrap="square" rtlCol="0">
            <a:spAutoFit/>
          </a:bodyPr>
          <a:lstStyle/>
          <a:p>
            <a:pPr algn="ctr"/>
            <a:r>
              <a:rPr lang="en-US" dirty="0" smtClean="0"/>
              <a:t>Bolshevik slogans:  “All Power to the Soviets!” and “Peace, Land, and Bread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October Revolution</a:t>
            </a:r>
            <a:endParaRPr lang="en-US" dirty="0"/>
          </a:p>
        </p:txBody>
      </p:sp>
      <p:pic>
        <p:nvPicPr>
          <p:cNvPr id="5" name="Content Placeholder 4" descr="The bolshevik.jpg"/>
          <p:cNvPicPr>
            <a:picLocks noGrp="1" noChangeAspect="1"/>
          </p:cNvPicPr>
          <p:nvPr>
            <p:ph sz="half" idx="1"/>
          </p:nvPr>
        </p:nvPicPr>
        <p:blipFill>
          <a:blip r:embed="rId2" cstate="print"/>
          <a:stretch>
            <a:fillRect/>
          </a:stretch>
        </p:blipFill>
        <p:spPr>
          <a:xfrm>
            <a:off x="304800" y="2286000"/>
            <a:ext cx="4122082" cy="3019425"/>
          </a:xfrm>
        </p:spPr>
      </p:pic>
      <p:sp>
        <p:nvSpPr>
          <p:cNvPr id="4" name="Content Placeholder 3"/>
          <p:cNvSpPr>
            <a:spLocks noGrp="1"/>
          </p:cNvSpPr>
          <p:nvPr>
            <p:ph sz="half" idx="2"/>
          </p:nvPr>
        </p:nvSpPr>
        <p:spPr>
          <a:xfrm>
            <a:off x="4495800" y="1981200"/>
            <a:ext cx="4648200" cy="4114800"/>
          </a:xfrm>
        </p:spPr>
        <p:txBody>
          <a:bodyPr/>
          <a:lstStyle/>
          <a:p>
            <a:r>
              <a:rPr lang="en-US" sz="2400" dirty="0" smtClean="0"/>
              <a:t>On Nov. 6, 1917 (Oct.24</a:t>
            </a:r>
            <a:r>
              <a:rPr lang="en-US" sz="2400" baseline="30000" dirty="0" smtClean="0"/>
              <a:t>th</a:t>
            </a:r>
            <a:r>
              <a:rPr lang="en-US" sz="2400" dirty="0" smtClean="0"/>
              <a:t> in Russian calendar-Julian) Bolsheviks rose up to take over city of Petrograd (St. Petersburg)</a:t>
            </a:r>
          </a:p>
          <a:p>
            <a:pPr lvl="1"/>
            <a:r>
              <a:rPr lang="en-US" sz="1600" dirty="0" smtClean="0"/>
              <a:t>Nationalized all private lands and order peasants to hand over crops w/out compensation</a:t>
            </a:r>
          </a:p>
          <a:p>
            <a:pPr lvl="1"/>
            <a:r>
              <a:rPr lang="en-US" sz="1600" dirty="0" smtClean="0"/>
              <a:t>Took over factories and drafted the workers into required labor brigades </a:t>
            </a:r>
          </a:p>
          <a:p>
            <a:pPr lvl="1"/>
            <a:r>
              <a:rPr lang="en-US" sz="1600" dirty="0" smtClean="0"/>
              <a:t>Created a secret police to arrest and execute opponents</a:t>
            </a:r>
          </a:p>
          <a:p>
            <a:r>
              <a:rPr lang="en-US" sz="2000" dirty="0" smtClean="0"/>
              <a:t>US journalist, John Reed 1887-1920, who witnessed the Bolshevik seizure of power referred to them </a:t>
            </a:r>
            <a:r>
              <a:rPr lang="en-US" sz="2000" b="1" dirty="0" smtClean="0"/>
              <a:t>as “ten days that shook the world.”</a:t>
            </a:r>
          </a:p>
          <a:p>
            <a:endParaRPr lang="en-US" dirty="0" smtClean="0"/>
          </a:p>
          <a:p>
            <a:endParaRPr lang="en-US" dirty="0"/>
          </a:p>
        </p:txBody>
      </p:sp>
      <p:sp>
        <p:nvSpPr>
          <p:cNvPr id="6" name="TextBox 5"/>
          <p:cNvSpPr txBox="1"/>
          <p:nvPr/>
        </p:nvSpPr>
        <p:spPr>
          <a:xfrm>
            <a:off x="152401" y="5486400"/>
            <a:ext cx="4114800" cy="646331"/>
          </a:xfrm>
          <a:prstGeom prst="rect">
            <a:avLst/>
          </a:prstGeom>
          <a:noFill/>
        </p:spPr>
        <p:txBody>
          <a:bodyPr wrap="square" rtlCol="0">
            <a:spAutoFit/>
          </a:bodyPr>
          <a:lstStyle/>
          <a:p>
            <a:pPr algn="ctr"/>
            <a:r>
              <a:rPr lang="en-US" b="1" i="1" dirty="0" smtClean="0"/>
              <a:t>Bolshevik</a:t>
            </a:r>
            <a:r>
              <a:rPr lang="en-US" dirty="0" smtClean="0"/>
              <a:t>, by Boris </a:t>
            </a:r>
            <a:r>
              <a:rPr lang="en-US" dirty="0" err="1" smtClean="0"/>
              <a:t>Kustodiev</a:t>
            </a:r>
            <a:r>
              <a:rPr lang="en-US" dirty="0" smtClean="0"/>
              <a:t>, located in Moscow at The </a:t>
            </a:r>
            <a:r>
              <a:rPr lang="en-US" dirty="0" err="1" smtClean="0"/>
              <a:t>Tretyakov</a:t>
            </a:r>
            <a:r>
              <a:rPr lang="en-US" dirty="0" smtClean="0"/>
              <a:t> Gallery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Treaty of Brest-Litovsk</a:t>
            </a:r>
            <a:endParaRPr lang="en-US" dirty="0"/>
          </a:p>
        </p:txBody>
      </p:sp>
      <p:sp>
        <p:nvSpPr>
          <p:cNvPr id="3" name="Content Placeholder 2"/>
          <p:cNvSpPr>
            <a:spLocks noGrp="1"/>
          </p:cNvSpPr>
          <p:nvPr>
            <p:ph sz="half" idx="1"/>
          </p:nvPr>
        </p:nvSpPr>
        <p:spPr/>
        <p:txBody>
          <a:bodyPr/>
          <a:lstStyle/>
          <a:p>
            <a:r>
              <a:rPr lang="en-US" dirty="0" smtClean="0"/>
              <a:t>Bolshevik leaders sign it with Germany on March 3, 1918</a:t>
            </a:r>
          </a:p>
          <a:p>
            <a:r>
              <a:rPr lang="en-US" dirty="0" smtClean="0"/>
              <a:t>Gave Germany possession or control of 1/3 of Russia’s territory and ¼ of population</a:t>
            </a:r>
          </a:p>
          <a:p>
            <a:r>
              <a:rPr lang="en-US" dirty="0" smtClean="0"/>
              <a:t>Lost Poland, Finland, and Baltic States (Latvia, Estonia, Lithuania)</a:t>
            </a:r>
            <a:endParaRPr lang="en-US" dirty="0"/>
          </a:p>
        </p:txBody>
      </p:sp>
      <p:pic>
        <p:nvPicPr>
          <p:cNvPr id="5" name="Content Placeholder 4" descr="brest_litovsk_map.jpg"/>
          <p:cNvPicPr>
            <a:picLocks noGrp="1" noChangeAspect="1"/>
          </p:cNvPicPr>
          <p:nvPr>
            <p:ph sz="half" idx="2"/>
          </p:nvPr>
        </p:nvPicPr>
        <p:blipFill>
          <a:blip r:embed="rId2" cstate="print"/>
          <a:stretch>
            <a:fillRect/>
          </a:stretch>
        </p:blipFill>
        <p:spPr>
          <a:xfrm>
            <a:off x="5791200" y="1676400"/>
            <a:ext cx="2714625" cy="501161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smtClean="0"/>
              <a:t>Peace activist and Nobel Peace Prize winner:  1895 Frederic Passy</a:t>
            </a:r>
            <a:endParaRPr lang="en-US" sz="3600" dirty="0"/>
          </a:p>
        </p:txBody>
      </p:sp>
      <p:sp>
        <p:nvSpPr>
          <p:cNvPr id="6" name="Content Placeholder 5"/>
          <p:cNvSpPr>
            <a:spLocks noGrp="1"/>
          </p:cNvSpPr>
          <p:nvPr>
            <p:ph idx="1"/>
          </p:nvPr>
        </p:nvSpPr>
        <p:spPr/>
        <p:txBody>
          <a:bodyPr/>
          <a:lstStyle/>
          <a:p>
            <a:r>
              <a:rPr lang="en-US" dirty="0" smtClean="0"/>
              <a:t>“The entire able-bodied population are preparing to massacre one another; though no one, it is true, wants to attack, and everybody protests his love of peace and determination to maintain it, yet the whole world feels that it only requires some unforeseen incident, some unpreventable accident, for the spark to fall in a flash…and blow all Europe sky-high.”</a:t>
            </a:r>
          </a:p>
          <a:p>
            <a:pPr lvl="1"/>
            <a:r>
              <a:rPr lang="en-US" dirty="0" smtClean="0"/>
              <a:t>Frederic Passy, quoted in </a:t>
            </a:r>
            <a:r>
              <a:rPr lang="en-US" i="1" dirty="0" smtClean="0"/>
              <a:t>Nobel:  The Man and His Prizes,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 of the War in Western Europe, 1917-1918</a:t>
            </a:r>
            <a:endParaRPr lang="en-US" dirty="0"/>
          </a:p>
        </p:txBody>
      </p:sp>
      <p:sp>
        <p:nvSpPr>
          <p:cNvPr id="3" name="Content Placeholder 2"/>
          <p:cNvSpPr>
            <a:spLocks noGrp="1"/>
          </p:cNvSpPr>
          <p:nvPr>
            <p:ph sz="half" idx="1"/>
          </p:nvPr>
        </p:nvSpPr>
        <p:spPr>
          <a:xfrm>
            <a:off x="685800" y="1981200"/>
            <a:ext cx="4267200" cy="4114800"/>
          </a:xfrm>
        </p:spPr>
        <p:txBody>
          <a:bodyPr/>
          <a:lstStyle/>
          <a:p>
            <a:r>
              <a:rPr lang="en-US" sz="2400" b="1" dirty="0" smtClean="0"/>
              <a:t>US President Woodrow Wilson </a:t>
            </a:r>
            <a:r>
              <a:rPr lang="en-US" sz="2400" dirty="0" smtClean="0"/>
              <a:t>wanted to stay out of the conflict</a:t>
            </a:r>
          </a:p>
          <a:p>
            <a:r>
              <a:rPr lang="en-US" sz="2400" dirty="0" smtClean="0"/>
              <a:t>Late 1916 Germany practicing </a:t>
            </a:r>
            <a:r>
              <a:rPr lang="en-US" sz="2400" b="1" dirty="0" smtClean="0"/>
              <a:t>unrestrictive submarine warfare</a:t>
            </a:r>
            <a:r>
              <a:rPr lang="en-US" sz="2400" dirty="0" smtClean="0"/>
              <a:t> sinking ships supplying food supplies to Britain</a:t>
            </a:r>
          </a:p>
          <a:p>
            <a:r>
              <a:rPr lang="en-US" sz="2400" dirty="0" smtClean="0"/>
              <a:t>This would bring in US</a:t>
            </a:r>
          </a:p>
          <a:p>
            <a:r>
              <a:rPr lang="en-US" sz="2400" dirty="0" smtClean="0"/>
              <a:t>April 2, 1917, Wilson asked Congress to declare war on Germany</a:t>
            </a:r>
          </a:p>
          <a:p>
            <a:pPr lvl="1"/>
            <a:r>
              <a:rPr lang="en-US" sz="2000" dirty="0" smtClean="0"/>
              <a:t>Despite some protests, the US entry proved decisive in breaking stalemate</a:t>
            </a:r>
          </a:p>
          <a:p>
            <a:endParaRPr lang="en-US" dirty="0"/>
          </a:p>
        </p:txBody>
      </p:sp>
      <p:pic>
        <p:nvPicPr>
          <p:cNvPr id="5" name="Content Placeholder 4" descr="woodrow wilson.jpg"/>
          <p:cNvPicPr>
            <a:picLocks noGrp="1" noChangeAspect="1"/>
          </p:cNvPicPr>
          <p:nvPr>
            <p:ph sz="half" idx="2"/>
          </p:nvPr>
        </p:nvPicPr>
        <p:blipFill>
          <a:blip r:embed="rId2" cstate="print"/>
          <a:stretch>
            <a:fillRect/>
          </a:stretch>
        </p:blipFill>
        <p:spPr>
          <a:xfrm>
            <a:off x="5990843" y="1981200"/>
            <a:ext cx="2543557" cy="3096728"/>
          </a:xfrm>
        </p:spPr>
      </p:pic>
      <p:sp>
        <p:nvSpPr>
          <p:cNvPr id="6" name="TextBox 5"/>
          <p:cNvSpPr txBox="1"/>
          <p:nvPr/>
        </p:nvSpPr>
        <p:spPr>
          <a:xfrm>
            <a:off x="5562601" y="5334000"/>
            <a:ext cx="3581400" cy="646331"/>
          </a:xfrm>
          <a:prstGeom prst="rect">
            <a:avLst/>
          </a:prstGeom>
          <a:noFill/>
        </p:spPr>
        <p:txBody>
          <a:bodyPr wrap="square" rtlCol="0">
            <a:spAutoFit/>
          </a:bodyPr>
          <a:lstStyle/>
          <a:p>
            <a:pPr algn="ctr"/>
            <a:r>
              <a:rPr lang="en-US" dirty="0" smtClean="0"/>
              <a:t>“The world must be safe for democracy.” Woodrow Wilson’s war message.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Collapsing Fronts</a:t>
            </a:r>
            <a:endParaRPr lang="en-US" dirty="0"/>
          </a:p>
        </p:txBody>
      </p:sp>
      <p:pic>
        <p:nvPicPr>
          <p:cNvPr id="7" name="Content Placeholder 6" descr="peace_war_end.jpg"/>
          <p:cNvPicPr>
            <a:picLocks noGrp="1" noChangeAspect="1"/>
          </p:cNvPicPr>
          <p:nvPr>
            <p:ph sz="half" idx="1"/>
          </p:nvPr>
        </p:nvPicPr>
        <p:blipFill>
          <a:blip r:embed="rId2" cstate="print"/>
          <a:stretch>
            <a:fillRect/>
          </a:stretch>
        </p:blipFill>
        <p:spPr>
          <a:xfrm>
            <a:off x="762001" y="1981200"/>
            <a:ext cx="3303638" cy="4608576"/>
          </a:xfrm>
        </p:spPr>
      </p:pic>
      <p:sp>
        <p:nvSpPr>
          <p:cNvPr id="6" name="Content Placeholder 5"/>
          <p:cNvSpPr>
            <a:spLocks noGrp="1"/>
          </p:cNvSpPr>
          <p:nvPr>
            <p:ph sz="half" idx="2"/>
          </p:nvPr>
        </p:nvSpPr>
        <p:spPr/>
        <p:txBody>
          <a:bodyPr/>
          <a:lstStyle/>
          <a:p>
            <a:r>
              <a:rPr lang="en-US" sz="2000" dirty="0" smtClean="0"/>
              <a:t>Last 2 years of war have little support and much rebellion </a:t>
            </a:r>
          </a:p>
          <a:p>
            <a:r>
              <a:rPr lang="en-US" sz="2000" dirty="0" smtClean="0"/>
              <a:t>Spring 1918 Germans try to throw all might to western front</a:t>
            </a:r>
          </a:p>
          <a:p>
            <a:r>
              <a:rPr lang="en-US" sz="2000" dirty="0" smtClean="0"/>
              <a:t>It failed</a:t>
            </a:r>
          </a:p>
          <a:p>
            <a:r>
              <a:rPr lang="en-US" sz="2000" dirty="0" smtClean="0"/>
              <a:t>Bulgaria surrendered 1918</a:t>
            </a:r>
          </a:p>
          <a:p>
            <a:r>
              <a:rPr lang="en-US" sz="2000" dirty="0" smtClean="0"/>
              <a:t>Ottomans concluded an armistice on Oct.30</a:t>
            </a:r>
          </a:p>
          <a:p>
            <a:r>
              <a:rPr lang="en-US" sz="2000" dirty="0" smtClean="0"/>
              <a:t>Austria-Hungary surrenders Nov.4</a:t>
            </a:r>
          </a:p>
          <a:p>
            <a:r>
              <a:rPr lang="en-US" sz="2000" dirty="0" smtClean="0"/>
              <a:t>Germany accepts armistice on Nov.11, 1918</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0" dirty="0" smtClean="0"/>
              <a:t>Collapsing Fronts</a:t>
            </a:r>
            <a:endParaRPr lang="en-US" sz="2400" b="0" dirty="0"/>
          </a:p>
        </p:txBody>
      </p:sp>
      <p:pic>
        <p:nvPicPr>
          <p:cNvPr id="8" name="Content Placeholder 7" descr="german prisoners 1918.jpg"/>
          <p:cNvPicPr>
            <a:picLocks noGrp="1" noChangeAspect="1"/>
          </p:cNvPicPr>
          <p:nvPr>
            <p:ph idx="1"/>
          </p:nvPr>
        </p:nvPicPr>
        <p:blipFill>
          <a:blip r:embed="rId2" cstate="print"/>
          <a:stretch>
            <a:fillRect/>
          </a:stretch>
        </p:blipFill>
        <p:spPr>
          <a:xfrm>
            <a:off x="4343399" y="381000"/>
            <a:ext cx="4677779" cy="6157913"/>
          </a:xfrm>
        </p:spPr>
      </p:pic>
      <p:sp>
        <p:nvSpPr>
          <p:cNvPr id="7" name="Text Placeholder 6"/>
          <p:cNvSpPr>
            <a:spLocks noGrp="1"/>
          </p:cNvSpPr>
          <p:nvPr>
            <p:ph type="body" sz="half" idx="2"/>
          </p:nvPr>
        </p:nvSpPr>
        <p:spPr>
          <a:xfrm>
            <a:off x="457200" y="1981200"/>
            <a:ext cx="3008313" cy="4144963"/>
          </a:xfrm>
        </p:spPr>
        <p:txBody>
          <a:bodyPr/>
          <a:lstStyle/>
          <a:p>
            <a:r>
              <a:rPr lang="en-US" sz="1800" dirty="0" smtClean="0"/>
              <a:t>German prisoners taken in France in the autumn of 1918. Millions of soldiers had been captured and imprisoned by war's end, and many more had died or been wounded. Over fifteen million had been killed and twenty million wounded by the time of the armistice on 11 November 1918. </a:t>
            </a:r>
            <a:endParaRPr lang="en-US"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Paris Peace Conference 1919</a:t>
            </a:r>
            <a:endParaRPr lang="en-US" dirty="0"/>
          </a:p>
        </p:txBody>
      </p:sp>
      <p:sp>
        <p:nvSpPr>
          <p:cNvPr id="5" name="Content Placeholder 4"/>
          <p:cNvSpPr>
            <a:spLocks noGrp="1"/>
          </p:cNvSpPr>
          <p:nvPr>
            <p:ph sz="half" idx="1"/>
          </p:nvPr>
        </p:nvSpPr>
        <p:spPr>
          <a:xfrm>
            <a:off x="152400" y="1981200"/>
            <a:ext cx="4343400" cy="4114800"/>
          </a:xfrm>
        </p:spPr>
        <p:txBody>
          <a:bodyPr/>
          <a:lstStyle/>
          <a:p>
            <a:r>
              <a:rPr lang="en-US" sz="2400" b="1" dirty="0" smtClean="0"/>
              <a:t>Leaves a bitter legacy</a:t>
            </a:r>
          </a:p>
          <a:p>
            <a:r>
              <a:rPr lang="en-US" sz="2400" dirty="0" smtClean="0"/>
              <a:t>32 nations represented w/ different and conflicting aims</a:t>
            </a:r>
          </a:p>
          <a:p>
            <a:r>
              <a:rPr lang="en-US" sz="2400" dirty="0" smtClean="0"/>
              <a:t>Big three:  </a:t>
            </a:r>
            <a:r>
              <a:rPr lang="en-US" sz="2400" b="1" dirty="0" smtClean="0"/>
              <a:t>Georges Clemenceau of France, Lloyd George of Britain, and Woodrow Wilson of US, and </a:t>
            </a:r>
            <a:r>
              <a:rPr lang="en-US" sz="2400" b="1" dirty="0" err="1" smtClean="0"/>
              <a:t>Vittorio</a:t>
            </a:r>
            <a:r>
              <a:rPr lang="en-US" sz="2400" b="1" dirty="0" smtClean="0"/>
              <a:t> Orlando of Italy</a:t>
            </a:r>
          </a:p>
          <a:p>
            <a:r>
              <a:rPr lang="en-US" sz="2400" dirty="0" smtClean="0"/>
              <a:t>Central Powers not permitted to attend</a:t>
            </a:r>
          </a:p>
          <a:p>
            <a:r>
              <a:rPr lang="en-US" sz="2400" dirty="0" smtClean="0"/>
              <a:t>Blockade on Germany remained</a:t>
            </a:r>
          </a:p>
          <a:p>
            <a:r>
              <a:rPr lang="en-US" sz="2400" dirty="0" smtClean="0"/>
              <a:t>Soviet Union not invited</a:t>
            </a:r>
          </a:p>
        </p:txBody>
      </p:sp>
      <p:pic>
        <p:nvPicPr>
          <p:cNvPr id="7" name="Content Placeholder 6" descr="Treaty_of_Versailles_Signing_Hall_of_Mirrors.jpg"/>
          <p:cNvPicPr>
            <a:picLocks noGrp="1" noChangeAspect="1"/>
          </p:cNvPicPr>
          <p:nvPr>
            <p:ph sz="half" idx="2"/>
          </p:nvPr>
        </p:nvPicPr>
        <p:blipFill>
          <a:blip r:embed="rId2" cstate="print"/>
          <a:stretch>
            <a:fillRect/>
          </a:stretch>
        </p:blipFill>
        <p:spPr>
          <a:xfrm>
            <a:off x="4648200" y="2438400"/>
            <a:ext cx="4083676" cy="2999389"/>
          </a:xfrm>
        </p:spPr>
      </p:pic>
      <p:sp>
        <p:nvSpPr>
          <p:cNvPr id="8" name="TextBox 7"/>
          <p:cNvSpPr txBox="1"/>
          <p:nvPr/>
        </p:nvSpPr>
        <p:spPr>
          <a:xfrm>
            <a:off x="4571999" y="5715000"/>
            <a:ext cx="4419601" cy="646331"/>
          </a:xfrm>
          <a:prstGeom prst="rect">
            <a:avLst/>
          </a:prstGeom>
          <a:noFill/>
        </p:spPr>
        <p:txBody>
          <a:bodyPr wrap="square" rtlCol="0">
            <a:spAutoFit/>
          </a:bodyPr>
          <a:lstStyle/>
          <a:p>
            <a:pPr algn="ctr"/>
            <a:r>
              <a:rPr lang="en-US" dirty="0" smtClean="0"/>
              <a:t>Signing of the Treaty of Versailles in 1919 in the Hall of Mirrors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400" b="0" dirty="0" smtClean="0"/>
              <a:t>Signing of the Treaty of Versailles</a:t>
            </a:r>
            <a:endParaRPr lang="en-US" sz="2400" b="0" dirty="0"/>
          </a:p>
        </p:txBody>
      </p:sp>
      <p:pic>
        <p:nvPicPr>
          <p:cNvPr id="10" name="Content Placeholder 9" descr="treat of versailles pic.jpg"/>
          <p:cNvPicPr>
            <a:picLocks noGrp="1" noChangeAspect="1"/>
          </p:cNvPicPr>
          <p:nvPr>
            <p:ph idx="1"/>
          </p:nvPr>
        </p:nvPicPr>
        <p:blipFill>
          <a:blip r:embed="rId2" cstate="print"/>
          <a:stretch>
            <a:fillRect/>
          </a:stretch>
        </p:blipFill>
        <p:spPr>
          <a:xfrm>
            <a:off x="3352800" y="1143000"/>
            <a:ext cx="5638800" cy="5041255"/>
          </a:xfrm>
        </p:spPr>
      </p:pic>
      <p:sp>
        <p:nvSpPr>
          <p:cNvPr id="12" name="Text Placeholder 11"/>
          <p:cNvSpPr>
            <a:spLocks noGrp="1"/>
          </p:cNvSpPr>
          <p:nvPr>
            <p:ph type="body" sz="half" idx="2"/>
          </p:nvPr>
        </p:nvSpPr>
        <p:spPr>
          <a:xfrm>
            <a:off x="457200" y="2057400"/>
            <a:ext cx="3008313" cy="4068763"/>
          </a:xfrm>
        </p:spPr>
        <p:txBody>
          <a:bodyPr/>
          <a:lstStyle/>
          <a:p>
            <a:r>
              <a:rPr lang="en-US" sz="2000" dirty="0" smtClean="0"/>
              <a:t>Political leaders sign the Treaty of Versailles, which, among other provisions, controversially compelled the Germans to accept sole responsibility for causing the war. </a:t>
            </a:r>
            <a:endParaRPr 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mn-lt"/>
              </a:rPr>
              <a:t>Wilson’s Fourteen Points</a:t>
            </a:r>
            <a:endParaRPr lang="en-US" sz="2800" dirty="0">
              <a:latin typeface="+mn-lt"/>
            </a:endParaRPr>
          </a:p>
        </p:txBody>
      </p:sp>
      <p:sp>
        <p:nvSpPr>
          <p:cNvPr id="4" name="Content Placeholder 3"/>
          <p:cNvSpPr>
            <a:spLocks noGrp="1"/>
          </p:cNvSpPr>
          <p:nvPr>
            <p:ph idx="1"/>
          </p:nvPr>
        </p:nvSpPr>
        <p:spPr>
          <a:xfrm>
            <a:off x="3575050" y="273050"/>
            <a:ext cx="5264150" cy="5853113"/>
          </a:xfrm>
        </p:spPr>
        <p:txBody>
          <a:bodyPr/>
          <a:lstStyle/>
          <a:p>
            <a:r>
              <a:rPr lang="en-US" sz="1800" dirty="0" smtClean="0"/>
              <a:t>Wilson’s proposal that prompted Central Powers to end war</a:t>
            </a:r>
          </a:p>
          <a:p>
            <a:pPr lvl="1"/>
            <a:r>
              <a:rPr lang="en-US" sz="1800" dirty="0" smtClean="0"/>
              <a:t>They accepted this proposal as basis for armistice and thought they would be used at conference </a:t>
            </a:r>
          </a:p>
          <a:p>
            <a:r>
              <a:rPr lang="en-US" sz="1800" b="1" dirty="0" smtClean="0"/>
              <a:t>First Five Points</a:t>
            </a:r>
          </a:p>
          <a:p>
            <a:pPr lvl="1"/>
            <a:r>
              <a:rPr lang="en-US" sz="1800" b="1" dirty="0" smtClean="0"/>
              <a:t>Included an end to secret treaties, freedom of the seas, free trade, and reduced national armies and navies</a:t>
            </a:r>
          </a:p>
          <a:p>
            <a:pPr lvl="1"/>
            <a:r>
              <a:rPr lang="en-US" sz="1800" b="1" dirty="0" smtClean="0"/>
              <a:t>Adjustment of colonial claims with fairness toward colonial peoples</a:t>
            </a:r>
          </a:p>
          <a:p>
            <a:r>
              <a:rPr lang="en-US" sz="1800" b="1" dirty="0" smtClean="0"/>
              <a:t>Sixth –Thirteenth Points</a:t>
            </a:r>
          </a:p>
          <a:p>
            <a:pPr lvl="1"/>
            <a:r>
              <a:rPr lang="en-US" sz="1800" b="1" dirty="0" smtClean="0"/>
              <a:t>Suggestions for changing borders and creating new nations</a:t>
            </a:r>
          </a:p>
          <a:p>
            <a:pPr lvl="1"/>
            <a:r>
              <a:rPr lang="en-US" sz="1800" b="1" dirty="0" smtClean="0"/>
              <a:t>Guiding idea behind it was SELF-DETERMINATION</a:t>
            </a:r>
          </a:p>
          <a:p>
            <a:pPr lvl="2"/>
            <a:r>
              <a:rPr lang="en-US" sz="1400" b="1" dirty="0" smtClean="0"/>
              <a:t>Allow people to decide what </a:t>
            </a:r>
            <a:r>
              <a:rPr lang="en-US" sz="1400" b="1" dirty="0" err="1" smtClean="0"/>
              <a:t>gov’t</a:t>
            </a:r>
            <a:r>
              <a:rPr lang="en-US" sz="1400" b="1" dirty="0" smtClean="0"/>
              <a:t> they wished to live</a:t>
            </a:r>
          </a:p>
          <a:p>
            <a:r>
              <a:rPr lang="en-US" sz="1800" b="1" dirty="0" smtClean="0"/>
              <a:t>Fourteenth Point</a:t>
            </a:r>
          </a:p>
          <a:p>
            <a:pPr lvl="1"/>
            <a:r>
              <a:rPr lang="en-US" sz="1800" b="1" dirty="0" smtClean="0"/>
              <a:t>Proposal of a “general association of nations” that would protect “great </a:t>
            </a:r>
            <a:r>
              <a:rPr lang="en-US" sz="2000" b="1" dirty="0" smtClean="0"/>
              <a:t>and small states alike”</a:t>
            </a:r>
          </a:p>
          <a:p>
            <a:pPr lvl="2"/>
            <a:r>
              <a:rPr lang="en-US" sz="1600" b="1" dirty="0" smtClean="0"/>
              <a:t>Wanted an organization that would solve world conflicts</a:t>
            </a:r>
          </a:p>
        </p:txBody>
      </p:sp>
      <p:pic>
        <p:nvPicPr>
          <p:cNvPr id="5" name="Picture 4" descr="fourteen points.jpg"/>
          <p:cNvPicPr>
            <a:picLocks noChangeAspect="1"/>
          </p:cNvPicPr>
          <p:nvPr/>
        </p:nvPicPr>
        <p:blipFill>
          <a:blip r:embed="rId2" cstate="print"/>
          <a:stretch>
            <a:fillRect/>
          </a:stretch>
        </p:blipFill>
        <p:spPr>
          <a:xfrm>
            <a:off x="152400" y="2133600"/>
            <a:ext cx="3367532" cy="42672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Peace Treaties</a:t>
            </a:r>
            <a:endParaRPr lang="en-US" dirty="0"/>
          </a:p>
        </p:txBody>
      </p:sp>
      <p:sp>
        <p:nvSpPr>
          <p:cNvPr id="3" name="Content Placeholder 2"/>
          <p:cNvSpPr>
            <a:spLocks noGrp="1"/>
          </p:cNvSpPr>
          <p:nvPr>
            <p:ph idx="1"/>
          </p:nvPr>
        </p:nvSpPr>
        <p:spPr>
          <a:xfrm>
            <a:off x="685800" y="1752600"/>
            <a:ext cx="7772400" cy="4343400"/>
          </a:xfrm>
        </p:spPr>
        <p:txBody>
          <a:bodyPr/>
          <a:lstStyle/>
          <a:p>
            <a:r>
              <a:rPr lang="en-US" b="1" dirty="0" smtClean="0"/>
              <a:t>Hardest terms originate with the French who wants permanent weakening of Germany and Britain</a:t>
            </a:r>
          </a:p>
          <a:p>
            <a:r>
              <a:rPr lang="en-US" b="1" dirty="0" smtClean="0"/>
              <a:t>Treaty of Versailles 1919</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Versailles, June 28, 1919</a:t>
            </a:r>
            <a:endParaRPr lang="en-US" dirty="0"/>
          </a:p>
        </p:txBody>
      </p:sp>
      <p:sp>
        <p:nvSpPr>
          <p:cNvPr id="5" name="Content Placeholder 4"/>
          <p:cNvSpPr>
            <a:spLocks noGrp="1"/>
          </p:cNvSpPr>
          <p:nvPr>
            <p:ph sz="half" idx="2"/>
          </p:nvPr>
        </p:nvSpPr>
        <p:spPr>
          <a:xfrm>
            <a:off x="4191000" y="1524000"/>
            <a:ext cx="4724400" cy="4419600"/>
          </a:xfrm>
        </p:spPr>
        <p:txBody>
          <a:bodyPr/>
          <a:lstStyle/>
          <a:p>
            <a:r>
              <a:rPr lang="en-US" sz="2400" b="1" dirty="0" smtClean="0"/>
              <a:t>“War Guilt Clause”</a:t>
            </a:r>
            <a:r>
              <a:rPr lang="en-US" sz="2400" dirty="0" smtClean="0"/>
              <a:t> –Article 231 required Germany to accept sole responsibility for the war and pay reparations to Allies for next 30 years</a:t>
            </a:r>
          </a:p>
          <a:p>
            <a:r>
              <a:rPr lang="en-US" sz="2400" dirty="0" smtClean="0"/>
              <a:t>Demand a reduction of military of former Central Powers </a:t>
            </a:r>
          </a:p>
          <a:p>
            <a:pPr lvl="1"/>
            <a:r>
              <a:rPr lang="en-US" dirty="0" smtClean="0"/>
              <a:t>Ex. German army limited to 100,000</a:t>
            </a:r>
          </a:p>
          <a:p>
            <a:pPr lvl="1"/>
            <a:r>
              <a:rPr lang="en-US" dirty="0" smtClean="0"/>
              <a:t>Denied German navy and air force</a:t>
            </a:r>
          </a:p>
          <a:p>
            <a:r>
              <a:rPr lang="en-US" sz="2400" dirty="0" smtClean="0"/>
              <a:t>Prohibit any political union of Germany and Austria</a:t>
            </a:r>
            <a:endParaRPr lang="en-US" sz="2400" dirty="0"/>
          </a:p>
        </p:txBody>
      </p:sp>
      <p:pic>
        <p:nvPicPr>
          <p:cNvPr id="8" name="Content Placeholder 7" descr="treaty-of-v-terms.jpg"/>
          <p:cNvPicPr>
            <a:picLocks noGrp="1" noChangeAspect="1"/>
          </p:cNvPicPr>
          <p:nvPr>
            <p:ph sz="half" idx="1"/>
          </p:nvPr>
        </p:nvPicPr>
        <p:blipFill>
          <a:blip r:embed="rId2" cstate="print"/>
          <a:stretch>
            <a:fillRect/>
          </a:stretch>
        </p:blipFill>
        <p:spPr>
          <a:xfrm>
            <a:off x="685800" y="1981199"/>
            <a:ext cx="3468089" cy="4564835"/>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treaties</a:t>
            </a:r>
            <a:endParaRPr lang="en-US" dirty="0"/>
          </a:p>
        </p:txBody>
      </p:sp>
      <p:sp>
        <p:nvSpPr>
          <p:cNvPr id="3" name="Content Placeholder 2"/>
          <p:cNvSpPr>
            <a:spLocks noGrp="1"/>
          </p:cNvSpPr>
          <p:nvPr>
            <p:ph idx="1"/>
          </p:nvPr>
        </p:nvSpPr>
        <p:spPr>
          <a:xfrm>
            <a:off x="228600" y="1600200"/>
            <a:ext cx="8915400" cy="4495800"/>
          </a:xfrm>
        </p:spPr>
        <p:txBody>
          <a:bodyPr/>
          <a:lstStyle/>
          <a:p>
            <a:r>
              <a:rPr lang="en-US" sz="2000" b="1" dirty="0" smtClean="0"/>
              <a:t>Treaty of  St. </a:t>
            </a:r>
            <a:r>
              <a:rPr lang="en-US" sz="2000" b="1" dirty="0" err="1" smtClean="0"/>
              <a:t>Germain</a:t>
            </a:r>
            <a:r>
              <a:rPr lang="en-US" sz="2000" b="1" dirty="0" smtClean="0"/>
              <a:t> and </a:t>
            </a:r>
            <a:r>
              <a:rPr lang="en-US" sz="2000" b="1" dirty="0" err="1" smtClean="0"/>
              <a:t>Trianon</a:t>
            </a:r>
            <a:r>
              <a:rPr lang="en-US" sz="2000" b="1" dirty="0" smtClean="0"/>
              <a:t> 1920 </a:t>
            </a:r>
          </a:p>
          <a:p>
            <a:pPr lvl="1"/>
            <a:r>
              <a:rPr lang="en-US" sz="2000" b="1" dirty="0" smtClean="0"/>
              <a:t>Divide Austria and Hungary</a:t>
            </a:r>
          </a:p>
          <a:p>
            <a:pPr lvl="1"/>
            <a:r>
              <a:rPr lang="en-US" sz="2000" dirty="0" smtClean="0"/>
              <a:t>Suffer severe territorial losses</a:t>
            </a:r>
          </a:p>
          <a:p>
            <a:pPr lvl="1"/>
            <a:r>
              <a:rPr lang="en-US" sz="2000" dirty="0" smtClean="0"/>
              <a:t>Ex.  Hungary to 1/3 of size and pop. goes from 28 to 8 mil.</a:t>
            </a:r>
          </a:p>
          <a:p>
            <a:r>
              <a:rPr lang="en-US" sz="2000" b="1" dirty="0" smtClean="0"/>
              <a:t>Treaty of Sevres 1920</a:t>
            </a:r>
          </a:p>
          <a:p>
            <a:pPr lvl="1"/>
            <a:r>
              <a:rPr lang="en-US" sz="2000" b="1" dirty="0" smtClean="0"/>
              <a:t>Dissolved the Ottoman Empire</a:t>
            </a:r>
          </a:p>
          <a:p>
            <a:pPr lvl="1"/>
            <a:r>
              <a:rPr lang="en-US" sz="2000" dirty="0" smtClean="0"/>
              <a:t>Not acceptable to Turkish nationalist:  </a:t>
            </a:r>
            <a:r>
              <a:rPr lang="en-US" sz="2000" b="1" dirty="0" smtClean="0"/>
              <a:t>Mustafa </a:t>
            </a:r>
            <a:r>
              <a:rPr lang="en-US" sz="2000" b="1" dirty="0" err="1" smtClean="0"/>
              <a:t>Kemal</a:t>
            </a:r>
            <a:endParaRPr lang="en-US" sz="2000" b="1" dirty="0" smtClean="0"/>
          </a:p>
          <a:p>
            <a:pPr lvl="1"/>
            <a:r>
              <a:rPr lang="en-US" sz="2000" dirty="0" smtClean="0"/>
              <a:t>Head of Turkish nationalist movement</a:t>
            </a:r>
          </a:p>
          <a:p>
            <a:pPr lvl="1"/>
            <a:r>
              <a:rPr lang="en-US" sz="2000" dirty="0" smtClean="0"/>
              <a:t>Drives out Greek, French, British, Italian forces</a:t>
            </a:r>
          </a:p>
          <a:p>
            <a:pPr lvl="1"/>
            <a:r>
              <a:rPr lang="en-US" sz="2000" dirty="0" smtClean="0"/>
              <a:t>Abolishes sultanate and replaces it with Turkish nationalists</a:t>
            </a:r>
          </a:p>
          <a:p>
            <a:pPr lvl="1"/>
            <a:r>
              <a:rPr lang="en-US" sz="2000" b="1" dirty="0" smtClean="0"/>
              <a:t>Republic of Turkey is recognized in 1923			</a:t>
            </a:r>
          </a:p>
          <a:p>
            <a:pPr lvl="1"/>
            <a:r>
              <a:rPr lang="en-US" sz="2000" b="1" dirty="0" smtClean="0"/>
              <a:t>Mustafa </a:t>
            </a:r>
            <a:r>
              <a:rPr lang="en-US" sz="2000" b="1" dirty="0" err="1" smtClean="0"/>
              <a:t>Kemal</a:t>
            </a:r>
            <a:r>
              <a:rPr lang="en-US" sz="2000" b="1" dirty="0" smtClean="0"/>
              <a:t>  </a:t>
            </a:r>
            <a:r>
              <a:rPr lang="en-US" sz="2000" b="1" smtClean="0"/>
              <a:t>or Ataturk </a:t>
            </a:r>
            <a:r>
              <a:rPr lang="en-US" sz="2000" b="1" dirty="0" smtClean="0"/>
              <a:t>becomes 1</a:t>
            </a:r>
            <a:r>
              <a:rPr lang="en-US" sz="2000" b="1" baseline="30000" dirty="0" smtClean="0"/>
              <a:t>st</a:t>
            </a:r>
            <a:r>
              <a:rPr lang="en-US" sz="2000" b="1" dirty="0" smtClean="0"/>
              <a:t> President of Turkey</a:t>
            </a:r>
          </a:p>
          <a:p>
            <a:pPr lvl="2"/>
            <a:r>
              <a:rPr lang="en-US" sz="1600" b="1" dirty="0" smtClean="0"/>
              <a:t>Westernization and </a:t>
            </a:r>
            <a:r>
              <a:rPr lang="en-US" sz="1600" b="1" dirty="0" err="1" smtClean="0"/>
              <a:t>gov’t</a:t>
            </a:r>
            <a:r>
              <a:rPr lang="en-US" sz="1600" b="1" dirty="0" smtClean="0"/>
              <a:t> policy of secularization that separated existing Muslim religion and state</a:t>
            </a:r>
          </a:p>
          <a:p>
            <a:endParaRPr lang="en-US" sz="2400" dirty="0"/>
          </a:p>
        </p:txBody>
      </p:sp>
      <p:pic>
        <p:nvPicPr>
          <p:cNvPr id="4" name="Picture 3" descr="Time_Ataturk.jpg"/>
          <p:cNvPicPr>
            <a:picLocks noChangeAspect="1"/>
          </p:cNvPicPr>
          <p:nvPr/>
        </p:nvPicPr>
        <p:blipFill>
          <a:blip r:embed="rId2" cstate="print"/>
          <a:stretch>
            <a:fillRect/>
          </a:stretch>
        </p:blipFill>
        <p:spPr>
          <a:xfrm>
            <a:off x="6425670" y="990600"/>
            <a:ext cx="2718330" cy="358140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Territorial Changes in Europe after the Great War</a:t>
            </a:r>
            <a:endParaRPr lang="en-US" dirty="0"/>
          </a:p>
        </p:txBody>
      </p:sp>
      <p:pic>
        <p:nvPicPr>
          <p:cNvPr id="4" name="Content Placeholder 3" descr="Post wwi map.jpg"/>
          <p:cNvPicPr>
            <a:picLocks noGrp="1" noChangeAspect="1"/>
          </p:cNvPicPr>
          <p:nvPr>
            <p:ph idx="1"/>
          </p:nvPr>
        </p:nvPicPr>
        <p:blipFill>
          <a:blip r:embed="rId2" cstate="print"/>
          <a:stretch>
            <a:fillRect/>
          </a:stretch>
        </p:blipFill>
        <p:spPr>
          <a:xfrm>
            <a:off x="1745871" y="1828800"/>
            <a:ext cx="5720821" cy="5029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Disputes</a:t>
            </a:r>
            <a:endParaRPr lang="en-US" dirty="0"/>
          </a:p>
        </p:txBody>
      </p:sp>
      <p:sp>
        <p:nvSpPr>
          <p:cNvPr id="3" name="Content Placeholder 2"/>
          <p:cNvSpPr>
            <a:spLocks noGrp="1"/>
          </p:cNvSpPr>
          <p:nvPr>
            <p:ph idx="1"/>
          </p:nvPr>
        </p:nvSpPr>
        <p:spPr/>
        <p:txBody>
          <a:bodyPr/>
          <a:lstStyle/>
          <a:p>
            <a:r>
              <a:rPr lang="en-US" dirty="0" smtClean="0"/>
              <a:t>European nations continuously clash in corners of the globe</a:t>
            </a:r>
          </a:p>
          <a:p>
            <a:pPr marL="800100" lvl="4" indent="-342900">
              <a:buSzPct val="80000"/>
              <a:buBlip>
                <a:blip r:embed="rId2"/>
              </a:buBlip>
            </a:pPr>
            <a:r>
              <a:rPr lang="en-US" b="1" dirty="0" smtClean="0"/>
              <a:t>Germany unified in 1871; came late to the colonial race </a:t>
            </a:r>
          </a:p>
          <a:p>
            <a:pPr marL="800100" lvl="4" indent="-342900">
              <a:buSzPct val="80000"/>
              <a:buBlip>
                <a:blip r:embed="rId2"/>
              </a:buBlip>
            </a:pPr>
            <a:r>
              <a:rPr lang="en-US" b="1" dirty="0" smtClean="0"/>
              <a:t>German resentful that Britain and France had already “carved up the world”</a:t>
            </a:r>
          </a:p>
          <a:p>
            <a:pPr marL="800100" lvl="4" indent="-342900">
              <a:buSzPct val="80000"/>
              <a:buNone/>
            </a:pPr>
            <a:endParaRPr lang="en-US" dirty="0" smtClean="0"/>
          </a:p>
          <a:p>
            <a:pPr marL="800100" lvl="4" indent="-342900">
              <a:buSzPct val="80000"/>
              <a:buBlip>
                <a:blip r:embed="rId2"/>
              </a:buBlip>
            </a:pPr>
            <a:r>
              <a:rPr lang="en-US" b="1" dirty="0" smtClean="0"/>
              <a:t>Balkan Wars (1912-13)  strained relations as they fought for possession of European territories of the Ottoman Empire</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League of Nations</a:t>
            </a:r>
            <a:endParaRPr lang="en-US" dirty="0"/>
          </a:p>
        </p:txBody>
      </p:sp>
      <p:sp>
        <p:nvSpPr>
          <p:cNvPr id="3" name="Content Placeholder 2"/>
          <p:cNvSpPr>
            <a:spLocks noGrp="1"/>
          </p:cNvSpPr>
          <p:nvPr>
            <p:ph idx="1"/>
          </p:nvPr>
        </p:nvSpPr>
        <p:spPr>
          <a:xfrm>
            <a:off x="685800" y="1828800"/>
            <a:ext cx="7772400" cy="4267200"/>
          </a:xfrm>
        </p:spPr>
        <p:txBody>
          <a:bodyPr/>
          <a:lstStyle/>
          <a:p>
            <a:r>
              <a:rPr lang="en-US" dirty="0" smtClean="0"/>
              <a:t>Created as a world organization to safeguard peace and international cooperation</a:t>
            </a:r>
          </a:p>
          <a:p>
            <a:pPr lvl="1"/>
            <a:r>
              <a:rPr lang="en-US" dirty="0" smtClean="0"/>
              <a:t>Flaw is that it had no power to enforce decisions</a:t>
            </a:r>
          </a:p>
          <a:p>
            <a:pPr lvl="1"/>
            <a:r>
              <a:rPr lang="en-US" dirty="0" smtClean="0"/>
              <a:t>It relied on </a:t>
            </a:r>
            <a:r>
              <a:rPr lang="en-US" b="1" dirty="0" smtClean="0"/>
              <a:t>“collective security”</a:t>
            </a:r>
          </a:p>
          <a:p>
            <a:pPr lvl="1"/>
            <a:r>
              <a:rPr lang="en-US" dirty="0" smtClean="0"/>
              <a:t>Aggression from one state is aggression against all</a:t>
            </a:r>
          </a:p>
          <a:p>
            <a:pPr lvl="1"/>
            <a:r>
              <a:rPr lang="en-US" dirty="0" smtClean="0"/>
              <a:t>Never happens because major powers didn’t always belong</a:t>
            </a:r>
          </a:p>
          <a:p>
            <a:pPr lvl="2"/>
            <a:r>
              <a:rPr lang="en-US" dirty="0" smtClean="0"/>
              <a:t>Ex.  Germany and Japan leave it in 1933</a:t>
            </a:r>
          </a:p>
          <a:p>
            <a:r>
              <a:rPr lang="en-US" dirty="0" smtClean="0"/>
              <a:t>The United States Congress refuses to let US join</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Nations </a:t>
            </a:r>
            <a:endParaRPr lang="en-US" dirty="0"/>
          </a:p>
        </p:txBody>
      </p:sp>
      <p:sp>
        <p:nvSpPr>
          <p:cNvPr id="3" name="Content Placeholder 2"/>
          <p:cNvSpPr>
            <a:spLocks noGrp="1"/>
          </p:cNvSpPr>
          <p:nvPr>
            <p:ph idx="1"/>
          </p:nvPr>
        </p:nvSpPr>
        <p:spPr/>
        <p:txBody>
          <a:bodyPr/>
          <a:lstStyle/>
          <a:p>
            <a:r>
              <a:rPr lang="en-US" b="1" dirty="0" smtClean="0"/>
              <a:t>Self-determination key to int’l peace</a:t>
            </a:r>
          </a:p>
          <a:p>
            <a:pPr lvl="1"/>
            <a:r>
              <a:rPr lang="en-US" dirty="0" smtClean="0"/>
              <a:t>In Europe, it becomes reality but not </a:t>
            </a:r>
          </a:p>
          <a:p>
            <a:r>
              <a:rPr lang="en-US" b="1" dirty="0" smtClean="0"/>
              <a:t>Europe’s new countries</a:t>
            </a:r>
          </a:p>
          <a:p>
            <a:pPr lvl="1"/>
            <a:r>
              <a:rPr lang="en-US" dirty="0" smtClean="0"/>
              <a:t>Poland</a:t>
            </a:r>
          </a:p>
          <a:p>
            <a:pPr lvl="1"/>
            <a:r>
              <a:rPr lang="en-US" dirty="0" smtClean="0"/>
              <a:t>Czechoslovakia</a:t>
            </a:r>
          </a:p>
          <a:p>
            <a:pPr lvl="1"/>
            <a:r>
              <a:rPr lang="en-US" dirty="0" smtClean="0"/>
              <a:t>Yugoslavia – “Land of the South Slavs”</a:t>
            </a:r>
          </a:p>
          <a:p>
            <a:pPr>
              <a:buNone/>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Territorial Changes in SW Asia after the Great War</a:t>
            </a:r>
            <a:endParaRPr lang="en-US" dirty="0"/>
          </a:p>
        </p:txBody>
      </p:sp>
      <p:pic>
        <p:nvPicPr>
          <p:cNvPr id="4" name="Content Placeholder 3" descr="SW asia after WWI.jpg"/>
          <p:cNvPicPr>
            <a:picLocks noGrp="1" noChangeAspect="1"/>
          </p:cNvPicPr>
          <p:nvPr>
            <p:ph idx="1"/>
          </p:nvPr>
        </p:nvPicPr>
        <p:blipFill>
          <a:blip r:embed="rId2" cstate="print"/>
          <a:stretch>
            <a:fillRect/>
          </a:stretch>
        </p:blipFill>
        <p:spPr>
          <a:xfrm>
            <a:off x="2743200" y="1905000"/>
            <a:ext cx="4081808" cy="49530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Mandate System !!</a:t>
            </a:r>
            <a:endParaRPr lang="en-US" dirty="0"/>
          </a:p>
        </p:txBody>
      </p:sp>
      <p:sp>
        <p:nvSpPr>
          <p:cNvPr id="3" name="Content Placeholder 2"/>
          <p:cNvSpPr>
            <a:spLocks noGrp="1"/>
          </p:cNvSpPr>
          <p:nvPr>
            <p:ph sz="half" idx="1"/>
          </p:nvPr>
        </p:nvSpPr>
        <p:spPr>
          <a:xfrm>
            <a:off x="228600" y="1981200"/>
            <a:ext cx="4495800" cy="4114800"/>
          </a:xfrm>
        </p:spPr>
        <p:txBody>
          <a:bodyPr/>
          <a:lstStyle/>
          <a:p>
            <a:r>
              <a:rPr lang="en-US" sz="2000" b="1" dirty="0" smtClean="0"/>
              <a:t>Self-determination applied to Europe, but not elsewhere</a:t>
            </a:r>
          </a:p>
          <a:p>
            <a:r>
              <a:rPr lang="en-US" sz="2000" dirty="0" smtClean="0"/>
              <a:t>How they dealt with Germany’s former colonies in Africa, Arab territories of Ottoman Empire</a:t>
            </a:r>
          </a:p>
          <a:p>
            <a:r>
              <a:rPr lang="en-US" sz="2000" b="1" dirty="0" smtClean="0"/>
              <a:t>Mandate system – Examples </a:t>
            </a:r>
          </a:p>
          <a:p>
            <a:pPr lvl="1"/>
            <a:r>
              <a:rPr lang="en-US" sz="2000" dirty="0" smtClean="0"/>
              <a:t>French control in Lebanon and Syria</a:t>
            </a:r>
          </a:p>
          <a:p>
            <a:pPr lvl="1"/>
            <a:r>
              <a:rPr lang="en-US" sz="2000" dirty="0" smtClean="0"/>
              <a:t>British control in Palestine and Iraq</a:t>
            </a:r>
          </a:p>
          <a:p>
            <a:r>
              <a:rPr lang="en-US" sz="2000" dirty="0" smtClean="0"/>
              <a:t>Allies view it as a compromise b/n imperialism and self-determination</a:t>
            </a:r>
          </a:p>
          <a:p>
            <a:r>
              <a:rPr lang="en-US" sz="2000" dirty="0" smtClean="0"/>
              <a:t>To the people, more imperialism</a:t>
            </a:r>
            <a:endParaRPr lang="en-US" sz="2000" dirty="0"/>
          </a:p>
        </p:txBody>
      </p:sp>
      <p:pic>
        <p:nvPicPr>
          <p:cNvPr id="5" name="Content Placeholder 4" descr="post_war_iraq.jpg"/>
          <p:cNvPicPr>
            <a:picLocks noGrp="1" noChangeAspect="1"/>
          </p:cNvPicPr>
          <p:nvPr>
            <p:ph sz="half" idx="2"/>
          </p:nvPr>
        </p:nvPicPr>
        <p:blipFill>
          <a:blip r:embed="rId2" cstate="print"/>
          <a:stretch>
            <a:fillRect/>
          </a:stretch>
        </p:blipFill>
        <p:spPr>
          <a:xfrm>
            <a:off x="4648199" y="2133600"/>
            <a:ext cx="4363065" cy="3381375"/>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Built on Quicksand”</a:t>
            </a:r>
            <a:endParaRPr lang="en-US" dirty="0"/>
          </a:p>
        </p:txBody>
      </p:sp>
      <p:sp>
        <p:nvSpPr>
          <p:cNvPr id="3" name="Content Placeholder 2"/>
          <p:cNvSpPr>
            <a:spLocks noGrp="1"/>
          </p:cNvSpPr>
          <p:nvPr>
            <p:ph sz="half" idx="1"/>
          </p:nvPr>
        </p:nvSpPr>
        <p:spPr>
          <a:xfrm>
            <a:off x="0" y="1981200"/>
            <a:ext cx="5257800" cy="4114800"/>
          </a:xfrm>
        </p:spPr>
        <p:txBody>
          <a:bodyPr/>
          <a:lstStyle/>
          <a:p>
            <a:r>
              <a:rPr lang="en-US" sz="2000" dirty="0" smtClean="0"/>
              <a:t>No lasting peace</a:t>
            </a:r>
          </a:p>
          <a:p>
            <a:r>
              <a:rPr lang="en-US" sz="2000" dirty="0" smtClean="0"/>
              <a:t>US rejects it b/c we want to stay out of European affairs</a:t>
            </a:r>
          </a:p>
          <a:p>
            <a:pPr lvl="1"/>
            <a:r>
              <a:rPr lang="en-US" sz="2000" b="1" dirty="0" smtClean="0"/>
              <a:t>Isolationism</a:t>
            </a:r>
          </a:p>
          <a:p>
            <a:pPr lvl="1"/>
            <a:r>
              <a:rPr lang="en-US" sz="2000" dirty="0" smtClean="0"/>
              <a:t>We sign separate treaty with Germany and its allies several years later</a:t>
            </a:r>
          </a:p>
          <a:p>
            <a:r>
              <a:rPr lang="en-US" sz="2000" b="1" dirty="0" smtClean="0"/>
              <a:t>War Guilt Clause left legacy of bitterness and hatred for Germans</a:t>
            </a:r>
          </a:p>
          <a:p>
            <a:r>
              <a:rPr lang="en-US" sz="2000" dirty="0" smtClean="0"/>
              <a:t>Africans and Asians angry b/c they did not get their independence </a:t>
            </a:r>
          </a:p>
          <a:p>
            <a:r>
              <a:rPr lang="en-US" sz="2000" dirty="0" smtClean="0"/>
              <a:t>Mandate system just more colonialism</a:t>
            </a:r>
          </a:p>
          <a:p>
            <a:r>
              <a:rPr lang="en-US" sz="2000" dirty="0" smtClean="0"/>
              <a:t>Japan and Italy gained less than what they thought they would gain by joining Allies </a:t>
            </a:r>
            <a:endParaRPr lang="en-US" sz="2000" dirty="0"/>
          </a:p>
        </p:txBody>
      </p:sp>
      <p:pic>
        <p:nvPicPr>
          <p:cNvPr id="5" name="Content Placeholder 4" descr="quicksand350.jpg"/>
          <p:cNvPicPr>
            <a:picLocks noGrp="1" noChangeAspect="1"/>
          </p:cNvPicPr>
          <p:nvPr>
            <p:ph sz="half" idx="2"/>
          </p:nvPr>
        </p:nvPicPr>
        <p:blipFill>
          <a:blip r:embed="rId2" cstate="print"/>
          <a:stretch>
            <a:fillRect/>
          </a:stretch>
        </p:blipFill>
        <p:spPr>
          <a:xfrm>
            <a:off x="5334000" y="2895599"/>
            <a:ext cx="3486150" cy="22908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Opinion		</a:t>
            </a:r>
            <a:endParaRPr lang="en-US" dirty="0"/>
          </a:p>
        </p:txBody>
      </p:sp>
      <p:sp>
        <p:nvSpPr>
          <p:cNvPr id="4" name="Content Placeholder 3"/>
          <p:cNvSpPr>
            <a:spLocks noGrp="1"/>
          </p:cNvSpPr>
          <p:nvPr>
            <p:ph sz="half" idx="2"/>
          </p:nvPr>
        </p:nvSpPr>
        <p:spPr/>
        <p:txBody>
          <a:bodyPr/>
          <a:lstStyle/>
          <a:p>
            <a:r>
              <a:rPr lang="en-US" dirty="0" smtClean="0"/>
              <a:t>Citizens strongly patriotic</a:t>
            </a:r>
          </a:p>
          <a:p>
            <a:r>
              <a:rPr lang="en-US" dirty="0" smtClean="0"/>
              <a:t>Intense desire to “come in first”</a:t>
            </a:r>
          </a:p>
          <a:p>
            <a:r>
              <a:rPr lang="en-US" dirty="0" smtClean="0"/>
              <a:t>Content of cheap, mass-produced newspapers, pamphlets, and books fuel national arrogance and aggressive patriotism</a:t>
            </a:r>
          </a:p>
          <a:p>
            <a:endParaRPr lang="en-US" dirty="0" smtClean="0"/>
          </a:p>
          <a:p>
            <a:endParaRPr lang="en-US" dirty="0" smtClean="0"/>
          </a:p>
          <a:p>
            <a:pPr>
              <a:buNone/>
            </a:pPr>
            <a:endParaRPr lang="en-US" dirty="0"/>
          </a:p>
        </p:txBody>
      </p:sp>
      <p:pic>
        <p:nvPicPr>
          <p:cNvPr id="7" name="Content Placeholder 6" descr="picasso wwi.jpg"/>
          <p:cNvPicPr>
            <a:picLocks noGrp="1" noChangeAspect="1"/>
          </p:cNvPicPr>
          <p:nvPr>
            <p:ph sz="half" idx="1"/>
          </p:nvPr>
        </p:nvPicPr>
        <p:blipFill>
          <a:blip r:embed="rId3" cstate="print"/>
          <a:stretch>
            <a:fillRect/>
          </a:stretch>
        </p:blipFill>
        <p:spPr>
          <a:xfrm>
            <a:off x="1371600" y="1919239"/>
            <a:ext cx="2286000" cy="4144819"/>
          </a:xfrm>
        </p:spPr>
      </p:pic>
      <p:sp>
        <p:nvSpPr>
          <p:cNvPr id="8" name="TextBox 7"/>
          <p:cNvSpPr txBox="1"/>
          <p:nvPr/>
        </p:nvSpPr>
        <p:spPr>
          <a:xfrm>
            <a:off x="457200" y="6019800"/>
            <a:ext cx="4791462" cy="646331"/>
          </a:xfrm>
          <a:prstGeom prst="rect">
            <a:avLst/>
          </a:prstGeom>
          <a:noFill/>
        </p:spPr>
        <p:txBody>
          <a:bodyPr wrap="square" rtlCol="0">
            <a:spAutoFit/>
          </a:bodyPr>
          <a:lstStyle/>
          <a:p>
            <a:pPr algn="ctr"/>
            <a:r>
              <a:rPr lang="en-US" dirty="0" smtClean="0"/>
              <a:t>Picasso’s Gunner Guillaume de </a:t>
            </a:r>
            <a:r>
              <a:rPr lang="en-US" dirty="0" err="1" smtClean="0"/>
              <a:t>Kostrowitzky</a:t>
            </a:r>
            <a:r>
              <a:rPr lang="en-US" dirty="0" smtClean="0"/>
              <a:t>, 1914</a:t>
            </a:r>
          </a:p>
          <a:p>
            <a:pPr algn="ctr"/>
            <a:r>
              <a:rPr lang="en-US" dirty="0" smtClean="0"/>
              <a:t>Look for  signs of “Napoleon’s glory of France”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Tangled Alliance System</a:t>
            </a:r>
            <a:endParaRPr lang="en-US" dirty="0"/>
          </a:p>
        </p:txBody>
      </p:sp>
      <p:sp>
        <p:nvSpPr>
          <p:cNvPr id="3" name="Content Placeholder 2"/>
          <p:cNvSpPr>
            <a:spLocks noGrp="1"/>
          </p:cNvSpPr>
          <p:nvPr>
            <p:ph sz="half" idx="1"/>
          </p:nvPr>
        </p:nvSpPr>
        <p:spPr>
          <a:xfrm>
            <a:off x="0" y="1981200"/>
            <a:ext cx="8839200" cy="4114800"/>
          </a:xfrm>
        </p:spPr>
        <p:txBody>
          <a:bodyPr/>
          <a:lstStyle/>
          <a:p>
            <a:r>
              <a:rPr lang="en-US" sz="2400" b="1" dirty="0" smtClean="0"/>
              <a:t>Otto von Bismarck</a:t>
            </a:r>
          </a:p>
          <a:p>
            <a:pPr lvl="1"/>
            <a:r>
              <a:rPr lang="en-US" dirty="0" smtClean="0"/>
              <a:t>1871 German “blood and iron” chancellor insisted Germany was a “satisfied” power and wanted to avoid war</a:t>
            </a:r>
          </a:p>
          <a:p>
            <a:pPr lvl="1"/>
            <a:r>
              <a:rPr lang="en-US" dirty="0" smtClean="0"/>
              <a:t>Feared war on 2 fronts so form alliances</a:t>
            </a:r>
          </a:p>
          <a:p>
            <a:r>
              <a:rPr lang="en-US" sz="2400" b="1" dirty="0" smtClean="0"/>
              <a:t>Kaiser Wilhelm II </a:t>
            </a:r>
          </a:p>
          <a:p>
            <a:pPr lvl="1"/>
            <a:r>
              <a:rPr lang="en-US" dirty="0" smtClean="0"/>
              <a:t>Came to throne at 29 </a:t>
            </a:r>
          </a:p>
          <a:p>
            <a:pPr lvl="1"/>
            <a:r>
              <a:rPr lang="en-US" dirty="0" smtClean="0"/>
              <a:t>Ambitious and impetuous</a:t>
            </a:r>
          </a:p>
          <a:p>
            <a:pPr lvl="1"/>
            <a:r>
              <a:rPr lang="en-US" dirty="0" smtClean="0"/>
              <a:t>Forced Bismarck to resign</a:t>
            </a:r>
          </a:p>
          <a:p>
            <a:pPr lvl="1"/>
            <a:r>
              <a:rPr lang="en-US" dirty="0" smtClean="0"/>
              <a:t>Built up military and navy to rival Britain</a:t>
            </a:r>
          </a:p>
          <a:p>
            <a:endParaRPr lang="en-US" dirty="0" smtClean="0"/>
          </a:p>
        </p:txBody>
      </p:sp>
      <p:pic>
        <p:nvPicPr>
          <p:cNvPr id="5" name="Content Placeholder 4" descr="Kaisar Wilhelm.JPG"/>
          <p:cNvPicPr>
            <a:picLocks noGrp="1" noChangeAspect="1"/>
          </p:cNvPicPr>
          <p:nvPr>
            <p:ph sz="half" idx="2"/>
          </p:nvPr>
        </p:nvPicPr>
        <p:blipFill>
          <a:blip r:embed="rId2" cstate="print"/>
          <a:stretch>
            <a:fillRect/>
          </a:stretch>
        </p:blipFill>
        <p:spPr>
          <a:xfrm>
            <a:off x="5181600" y="3657600"/>
            <a:ext cx="3962400" cy="29718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001068975">
  <a:themeElements>
    <a:clrScheme name="Office Theme 1">
      <a:dk1>
        <a:srgbClr val="2C2C42"/>
      </a:dk1>
      <a:lt1>
        <a:srgbClr val="FFFFCC"/>
      </a:lt1>
      <a:dk2>
        <a:srgbClr val="5F5F5F"/>
      </a:dk2>
      <a:lt2>
        <a:srgbClr val="FFCC00"/>
      </a:lt2>
      <a:accent1>
        <a:srgbClr val="808000"/>
      </a:accent1>
      <a:accent2>
        <a:srgbClr val="CC9900"/>
      </a:accent2>
      <a:accent3>
        <a:srgbClr val="B6B6B6"/>
      </a:accent3>
      <a:accent4>
        <a:srgbClr val="DADAAE"/>
      </a:accent4>
      <a:accent5>
        <a:srgbClr val="C0C0AA"/>
      </a:accent5>
      <a:accent6>
        <a:srgbClr val="B98A00"/>
      </a:accent6>
      <a:hlink>
        <a:srgbClr val="CC6600"/>
      </a:hlink>
      <a:folHlink>
        <a:srgbClr val="969696"/>
      </a:folHlink>
    </a:clrScheme>
    <a:fontScheme name="Office Them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Office Theme 1">
        <a:dk1>
          <a:srgbClr val="2C2C42"/>
        </a:dk1>
        <a:lt1>
          <a:srgbClr val="FFFFCC"/>
        </a:lt1>
        <a:dk2>
          <a:srgbClr val="5F5F5F"/>
        </a:dk2>
        <a:lt2>
          <a:srgbClr val="FFCC00"/>
        </a:lt2>
        <a:accent1>
          <a:srgbClr val="808000"/>
        </a:accent1>
        <a:accent2>
          <a:srgbClr val="CC9900"/>
        </a:accent2>
        <a:accent3>
          <a:srgbClr val="B6B6B6"/>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Office Theme 5">
        <a:dk1>
          <a:srgbClr val="660033"/>
        </a:dk1>
        <a:lt1>
          <a:srgbClr val="FFFFCC"/>
        </a:lt1>
        <a:dk2>
          <a:srgbClr val="993366"/>
        </a:dk2>
        <a:lt2>
          <a:srgbClr val="FFCC66"/>
        </a:lt2>
        <a:accent1>
          <a:srgbClr val="FF9900"/>
        </a:accent1>
        <a:accent2>
          <a:srgbClr val="FF5050"/>
        </a:accent2>
        <a:accent3>
          <a:srgbClr val="CAADB8"/>
        </a:accent3>
        <a:accent4>
          <a:srgbClr val="DADAAE"/>
        </a:accent4>
        <a:accent5>
          <a:srgbClr val="FFCAAA"/>
        </a:accent5>
        <a:accent6>
          <a:srgbClr val="E74848"/>
        </a:accent6>
        <a:hlink>
          <a:srgbClr val="336699"/>
        </a:hlink>
        <a:folHlink>
          <a:srgbClr val="990033"/>
        </a:folHlink>
      </a:clrScheme>
      <a:clrMap bg1="dk2" tx1="lt1" bg2="dk1" tx2="lt2" accent1="accent1" accent2="accent2" accent3="accent3" accent4="accent4" accent5="accent5" accent6="accent6" hlink="hlink" folHlink="folHlink"/>
    </a:extraClrScheme>
    <a:extraClrScheme>
      <a:clrScheme name="Office Theme 6">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Office Theme 7">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TP001068975</AuthoringAssetId>
    <AssetId xmlns="145c5697-5eb5-440b-b2f1-a8273fb59250">TS001068975</AssetId>
  </documentManagement>
</p:properti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FBEACF4-A093-4394-95C7-B865A1900E21}">
  <ds:schemaRefs>
    <ds:schemaRef ds:uri="http://schemas.microsoft.com/office/2006/metadata/properties"/>
    <ds:schemaRef ds:uri="145c5697-5eb5-440b-b2f1-a8273fb59250"/>
  </ds:schemaRefs>
</ds:datastoreItem>
</file>

<file path=customXml/itemProps2.xml><?xml version="1.0" encoding="utf-8"?>
<ds:datastoreItem xmlns:ds="http://schemas.openxmlformats.org/officeDocument/2006/customXml" ds:itemID="{7CDD6FBB-AFCD-4CA5-97C6-81BAF5B7F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BD6598A-29E3-45D2-AAD9-542A81A175FD}">
  <ds:schemaRefs>
    <ds:schemaRef ds:uri="http://schemas.microsoft.com/sharepoint/v3/contenttype/forms"/>
  </ds:schemaRefs>
</ds:datastoreItem>
</file>

<file path=customXml/itemProps4.xml><?xml version="1.0" encoding="utf-8"?>
<ds:datastoreItem xmlns:ds="http://schemas.openxmlformats.org/officeDocument/2006/customXml" ds:itemID="{69B0A794-26F0-4C66-9315-12C1DB965AB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TS001068975</Template>
  <TotalTime>3741</TotalTime>
  <Words>4339</Words>
  <Application>Microsoft Office PowerPoint</Application>
  <PresentationFormat>On-screen Show (4:3)</PresentationFormat>
  <Paragraphs>482</Paragraphs>
  <Slides>74</Slides>
  <Notes>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TS001068975</vt:lpstr>
      <vt:lpstr>The Great War:  The World in Upheaval</vt:lpstr>
      <vt:lpstr>John Singer Sargent, Gassed,  1918-1919, Imperial War Museum, London</vt:lpstr>
      <vt:lpstr>The Drift Towards War</vt:lpstr>
      <vt:lpstr>Two Sides to Nationalism</vt:lpstr>
      <vt:lpstr>National Rivalries</vt:lpstr>
      <vt:lpstr>Peace activist and Nobel Peace Prize winner:  1895 Frederic Passy</vt:lpstr>
      <vt:lpstr>Colonial Disputes</vt:lpstr>
      <vt:lpstr>Public Opinion  </vt:lpstr>
      <vt:lpstr>The Tangled Alliance System</vt:lpstr>
      <vt:lpstr>Understandings and Alliances</vt:lpstr>
      <vt:lpstr>The Balkans:  “Powder Keg” of Europe</vt:lpstr>
      <vt:lpstr>The Guns of August</vt:lpstr>
      <vt:lpstr>The Guns of August</vt:lpstr>
      <vt:lpstr>Reactions to the Outbreak of War</vt:lpstr>
      <vt:lpstr>The Great War in Europe and southwest Asia, 1914–1918.</vt:lpstr>
      <vt:lpstr>Powers Plan for War</vt:lpstr>
      <vt:lpstr>Battle of the Marne </vt:lpstr>
      <vt:lpstr>Trench Warfare</vt:lpstr>
      <vt:lpstr>No Man’s Land</vt:lpstr>
      <vt:lpstr>Battle of Verdun</vt:lpstr>
      <vt:lpstr>Stalemate, 1914-1917</vt:lpstr>
      <vt:lpstr>Western Front</vt:lpstr>
      <vt:lpstr>Battles of WWI:  The Bloodletting</vt:lpstr>
      <vt:lpstr>Slide 24</vt:lpstr>
      <vt:lpstr>Eastern Front</vt:lpstr>
      <vt:lpstr>Russian Struggles </vt:lpstr>
      <vt:lpstr>New Weapons of War</vt:lpstr>
      <vt:lpstr>New Weapons:  Poison Gas</vt:lpstr>
      <vt:lpstr>More weapons</vt:lpstr>
      <vt:lpstr>War Planes :  Dogfights</vt:lpstr>
      <vt:lpstr>The War at Sea</vt:lpstr>
      <vt:lpstr>Homefront and War Economy</vt:lpstr>
      <vt:lpstr>Women at Work</vt:lpstr>
      <vt:lpstr>   Propaganda</vt:lpstr>
      <vt:lpstr>Propaganda</vt:lpstr>
      <vt:lpstr>Propaganda</vt:lpstr>
      <vt:lpstr>German War Economy</vt:lpstr>
      <vt:lpstr>Colonies Help War Effort </vt:lpstr>
      <vt:lpstr>African Colonies Suffer in the War</vt:lpstr>
      <vt:lpstr>Japan’s Entry into the War</vt:lpstr>
      <vt:lpstr>The Twenty-One Demands</vt:lpstr>
      <vt:lpstr>Ottoman Empire at War</vt:lpstr>
      <vt:lpstr>Australian Aid Allies</vt:lpstr>
      <vt:lpstr>Gallipoli Campaign 1915</vt:lpstr>
      <vt:lpstr>Long-term Effects of Campaign</vt:lpstr>
      <vt:lpstr>Armenian Massacres 1915</vt:lpstr>
      <vt:lpstr>Armenian Genocide</vt:lpstr>
      <vt:lpstr>Armenian Massacre Debate</vt:lpstr>
      <vt:lpstr>The United States in WWI</vt:lpstr>
      <vt:lpstr>America Joins the Fight</vt:lpstr>
      <vt:lpstr>The Influenza Epidemic</vt:lpstr>
      <vt:lpstr>Allies Win the War</vt:lpstr>
      <vt:lpstr>Legacy of War</vt:lpstr>
      <vt:lpstr>Double Revolution in Russia </vt:lpstr>
      <vt:lpstr>What’s a Soviet?</vt:lpstr>
      <vt:lpstr>Provisional Gov’t’s Struggle for Power</vt:lpstr>
      <vt:lpstr>Lenin (1870-1924)</vt:lpstr>
      <vt:lpstr>The October Revolution</vt:lpstr>
      <vt:lpstr>Treaty of Brest-Litovsk</vt:lpstr>
      <vt:lpstr>The End of the War in Western Europe, 1917-1918</vt:lpstr>
      <vt:lpstr>The Collapsing Fronts</vt:lpstr>
      <vt:lpstr>Collapsing Fronts</vt:lpstr>
      <vt:lpstr>Paris Peace Conference 1919</vt:lpstr>
      <vt:lpstr>Signing of the Treaty of Versailles</vt:lpstr>
      <vt:lpstr>Wilson’s Fourteen Points</vt:lpstr>
      <vt:lpstr>The Peace Treaties</vt:lpstr>
      <vt:lpstr>Treaty of Versailles, June 28, 1919</vt:lpstr>
      <vt:lpstr>Other treaties</vt:lpstr>
      <vt:lpstr>Territorial Changes in Europe after the Great War</vt:lpstr>
      <vt:lpstr>League of Nations</vt:lpstr>
      <vt:lpstr>New Nations </vt:lpstr>
      <vt:lpstr>Territorial Changes in SW Asia after the Great War</vt:lpstr>
      <vt:lpstr>The Mandate System !!</vt:lpstr>
      <vt:lpstr>“Peace Built on Quicksand”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War:  The World in Upheaval</dc:title>
  <dc:creator>CCSD</dc:creator>
  <cp:lastModifiedBy>Windows User</cp:lastModifiedBy>
  <cp:revision>349</cp:revision>
  <cp:lastPrinted>1601-01-01T00:00:00Z</cp:lastPrinted>
  <dcterms:created xsi:type="dcterms:W3CDTF">2011-03-20T17:37:51Z</dcterms:created>
  <dcterms:modified xsi:type="dcterms:W3CDTF">2015-04-15T19:42:44Z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Markets">
    <vt:lpwstr/>
  </property>
  <property fmtid="{D5CDD505-2E9C-101B-9397-08002B2CF9AE}" pid="4" name="AssetType">
    <vt:lpwstr>TP</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TS001068975</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Artsy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EY006220130</vt:lpwstr>
  </property>
  <property fmtid="{D5CDD505-2E9C-101B-9397-08002B2CF9AE}" pid="21" name="SourceTitle">
    <vt:lpwstr>Artsy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67;#PowerPoint - Design Templt 12;#65;#Microsoft Office PowerPoint 2007;#66;#PowerPoint - Design Templt 2003;#79;#Template 12;#182;#Office XP;#64;#PowerPoint 2003;#184;#Office 2000</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LEGACY PPTDT. 421488L. June 2003 retrofit</vt:lpwstr>
  </property>
  <property fmtid="{D5CDD505-2E9C-101B-9397-08002B2CF9AE}" pid="33" name="PublishStatusLookup">
    <vt:lpwstr>254673</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TPClientViewer">
    <vt:lpwstr>Microsoft Office PowerPoint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TP001068975</vt:lpwstr>
  </property>
  <property fmtid="{D5CDD505-2E9C-101B-9397-08002B2CF9AE}" pid="41" name="NumericAssetId">
    <vt:lpwstr/>
  </property>
  <property fmtid="{D5CDD505-2E9C-101B-9397-08002B2CF9AE}" pid="42" name="AppVer">
    <vt:lpwstr/>
  </property>
</Properties>
</file>