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3" autoAdjust="0"/>
    <p:restoredTop sz="94660"/>
  </p:normalViewPr>
  <p:slideViewPr>
    <p:cSldViewPr snapToGrid="0">
      <p:cViewPr varScale="1">
        <p:scale>
          <a:sx n="59" d="100"/>
          <a:sy n="59" d="100"/>
        </p:scale>
        <p:origin x="7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57604A-B07E-4231-822C-65810F14F37D}"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09B2A-3188-4828-BFE7-9A0037E73F5E}" type="slidenum">
              <a:rPr lang="en-US" smtClean="0"/>
              <a:t>‹#›</a:t>
            </a:fld>
            <a:endParaRPr lang="en-US"/>
          </a:p>
        </p:txBody>
      </p:sp>
    </p:spTree>
    <p:extLst>
      <p:ext uri="{BB962C8B-B14F-4D97-AF65-F5344CB8AC3E}">
        <p14:creationId xmlns:p14="http://schemas.microsoft.com/office/powerpoint/2010/main" val="382436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7604A-B07E-4231-822C-65810F14F37D}"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09B2A-3188-4828-BFE7-9A0037E73F5E}" type="slidenum">
              <a:rPr lang="en-US" smtClean="0"/>
              <a:t>‹#›</a:t>
            </a:fld>
            <a:endParaRPr lang="en-US"/>
          </a:p>
        </p:txBody>
      </p:sp>
    </p:spTree>
    <p:extLst>
      <p:ext uri="{BB962C8B-B14F-4D97-AF65-F5344CB8AC3E}">
        <p14:creationId xmlns:p14="http://schemas.microsoft.com/office/powerpoint/2010/main" val="37514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7604A-B07E-4231-822C-65810F14F37D}"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09B2A-3188-4828-BFE7-9A0037E73F5E}" type="slidenum">
              <a:rPr lang="en-US" smtClean="0"/>
              <a:t>‹#›</a:t>
            </a:fld>
            <a:endParaRPr lang="en-US"/>
          </a:p>
        </p:txBody>
      </p:sp>
    </p:spTree>
    <p:extLst>
      <p:ext uri="{BB962C8B-B14F-4D97-AF65-F5344CB8AC3E}">
        <p14:creationId xmlns:p14="http://schemas.microsoft.com/office/powerpoint/2010/main" val="56803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8737600" y="6243638"/>
            <a:ext cx="2844800" cy="457200"/>
          </a:xfrm>
        </p:spPr>
        <p:txBody>
          <a:bodyPr/>
          <a:lstStyle>
            <a:lvl1pPr>
              <a:defRPr/>
            </a:lvl1pPr>
          </a:lstStyle>
          <a:p>
            <a:pPr>
              <a:defRPr/>
            </a:pPr>
            <a:fld id="{F5122091-45E8-4E08-B168-9A3515F3E767}" type="slidenum">
              <a:rPr lang="en-US"/>
              <a:pPr>
                <a:defRPr/>
              </a:pPr>
              <a:t>‹#›</a:t>
            </a:fld>
            <a:endParaRPr lang="en-US"/>
          </a:p>
        </p:txBody>
      </p:sp>
      <p:sp>
        <p:nvSpPr>
          <p:cNvPr id="7" name="Date Placeholder 6"/>
          <p:cNvSpPr>
            <a:spLocks noGrp="1"/>
          </p:cNvSpPr>
          <p:nvPr>
            <p:ph type="dt" sz="half" idx="12"/>
          </p:nvPr>
        </p:nvSpPr>
        <p:spPr>
          <a:xfrm>
            <a:off x="609600" y="6248400"/>
            <a:ext cx="2844800" cy="457200"/>
          </a:xfrm>
        </p:spPr>
        <p:txBody>
          <a:bodyPr/>
          <a:lstStyle>
            <a:lvl1pPr>
              <a:defRPr/>
            </a:lvl1pPr>
          </a:lstStyle>
          <a:p>
            <a:pPr>
              <a:defRPr/>
            </a:pPr>
            <a:endParaRPr lang="en-US"/>
          </a:p>
        </p:txBody>
      </p:sp>
    </p:spTree>
    <p:extLst>
      <p:ext uri="{BB962C8B-B14F-4D97-AF65-F5344CB8AC3E}">
        <p14:creationId xmlns:p14="http://schemas.microsoft.com/office/powerpoint/2010/main" val="147255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7604A-B07E-4231-822C-65810F14F37D}"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09B2A-3188-4828-BFE7-9A0037E73F5E}" type="slidenum">
              <a:rPr lang="en-US" smtClean="0"/>
              <a:t>‹#›</a:t>
            </a:fld>
            <a:endParaRPr lang="en-US"/>
          </a:p>
        </p:txBody>
      </p:sp>
    </p:spTree>
    <p:extLst>
      <p:ext uri="{BB962C8B-B14F-4D97-AF65-F5344CB8AC3E}">
        <p14:creationId xmlns:p14="http://schemas.microsoft.com/office/powerpoint/2010/main" val="296723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7604A-B07E-4231-822C-65810F14F37D}"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09B2A-3188-4828-BFE7-9A0037E73F5E}" type="slidenum">
              <a:rPr lang="en-US" smtClean="0"/>
              <a:t>‹#›</a:t>
            </a:fld>
            <a:endParaRPr lang="en-US"/>
          </a:p>
        </p:txBody>
      </p:sp>
    </p:spTree>
    <p:extLst>
      <p:ext uri="{BB962C8B-B14F-4D97-AF65-F5344CB8AC3E}">
        <p14:creationId xmlns:p14="http://schemas.microsoft.com/office/powerpoint/2010/main" val="208828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7604A-B07E-4231-822C-65810F14F37D}"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09B2A-3188-4828-BFE7-9A0037E73F5E}" type="slidenum">
              <a:rPr lang="en-US" smtClean="0"/>
              <a:t>‹#›</a:t>
            </a:fld>
            <a:endParaRPr lang="en-US"/>
          </a:p>
        </p:txBody>
      </p:sp>
    </p:spTree>
    <p:extLst>
      <p:ext uri="{BB962C8B-B14F-4D97-AF65-F5344CB8AC3E}">
        <p14:creationId xmlns:p14="http://schemas.microsoft.com/office/powerpoint/2010/main" val="41052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7604A-B07E-4231-822C-65810F14F37D}"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09B2A-3188-4828-BFE7-9A0037E73F5E}" type="slidenum">
              <a:rPr lang="en-US" smtClean="0"/>
              <a:t>‹#›</a:t>
            </a:fld>
            <a:endParaRPr lang="en-US"/>
          </a:p>
        </p:txBody>
      </p:sp>
    </p:spTree>
    <p:extLst>
      <p:ext uri="{BB962C8B-B14F-4D97-AF65-F5344CB8AC3E}">
        <p14:creationId xmlns:p14="http://schemas.microsoft.com/office/powerpoint/2010/main" val="396628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57604A-B07E-4231-822C-65810F14F37D}"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09B2A-3188-4828-BFE7-9A0037E73F5E}" type="slidenum">
              <a:rPr lang="en-US" smtClean="0"/>
              <a:t>‹#›</a:t>
            </a:fld>
            <a:endParaRPr lang="en-US"/>
          </a:p>
        </p:txBody>
      </p:sp>
    </p:spTree>
    <p:extLst>
      <p:ext uri="{BB962C8B-B14F-4D97-AF65-F5344CB8AC3E}">
        <p14:creationId xmlns:p14="http://schemas.microsoft.com/office/powerpoint/2010/main" val="182294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7604A-B07E-4231-822C-65810F14F37D}"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09B2A-3188-4828-BFE7-9A0037E73F5E}" type="slidenum">
              <a:rPr lang="en-US" smtClean="0"/>
              <a:t>‹#›</a:t>
            </a:fld>
            <a:endParaRPr lang="en-US"/>
          </a:p>
        </p:txBody>
      </p:sp>
    </p:spTree>
    <p:extLst>
      <p:ext uri="{BB962C8B-B14F-4D97-AF65-F5344CB8AC3E}">
        <p14:creationId xmlns:p14="http://schemas.microsoft.com/office/powerpoint/2010/main" val="208365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7604A-B07E-4231-822C-65810F14F37D}"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09B2A-3188-4828-BFE7-9A0037E73F5E}" type="slidenum">
              <a:rPr lang="en-US" smtClean="0"/>
              <a:t>‹#›</a:t>
            </a:fld>
            <a:endParaRPr lang="en-US"/>
          </a:p>
        </p:txBody>
      </p:sp>
    </p:spTree>
    <p:extLst>
      <p:ext uri="{BB962C8B-B14F-4D97-AF65-F5344CB8AC3E}">
        <p14:creationId xmlns:p14="http://schemas.microsoft.com/office/powerpoint/2010/main" val="319285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7604A-B07E-4231-822C-65810F14F37D}"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09B2A-3188-4828-BFE7-9A0037E73F5E}" type="slidenum">
              <a:rPr lang="en-US" smtClean="0"/>
              <a:t>‹#›</a:t>
            </a:fld>
            <a:endParaRPr lang="en-US"/>
          </a:p>
        </p:txBody>
      </p:sp>
    </p:spTree>
    <p:extLst>
      <p:ext uri="{BB962C8B-B14F-4D97-AF65-F5344CB8AC3E}">
        <p14:creationId xmlns:p14="http://schemas.microsoft.com/office/powerpoint/2010/main" val="341391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7604A-B07E-4231-822C-65810F14F37D}" type="datetimeFigureOut">
              <a:rPr lang="en-US" smtClean="0"/>
              <a:t>9/21/2016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09B2A-3188-4828-BFE7-9A0037E73F5E}" type="slidenum">
              <a:rPr lang="en-US" smtClean="0"/>
              <a:t>‹#›</a:t>
            </a:fld>
            <a:endParaRPr lang="en-US"/>
          </a:p>
        </p:txBody>
      </p:sp>
    </p:spTree>
    <p:extLst>
      <p:ext uri="{BB962C8B-B14F-4D97-AF65-F5344CB8AC3E}">
        <p14:creationId xmlns:p14="http://schemas.microsoft.com/office/powerpoint/2010/main" val="310917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The Hundred Year’s War and the fall of feudal </a:t>
            </a:r>
            <a:r>
              <a:rPr lang="en-US" sz="3600" dirty="0"/>
              <a:t>E</a:t>
            </a:r>
            <a:r>
              <a:rPr lang="en-US" sz="3600" dirty="0" smtClean="0"/>
              <a:t>urope</a:t>
            </a:r>
            <a:endParaRPr lang="en-US" sz="3600" dirty="0"/>
          </a:p>
        </p:txBody>
      </p:sp>
      <p:sp>
        <p:nvSpPr>
          <p:cNvPr id="3" name="Content Placeholder 2"/>
          <p:cNvSpPr>
            <a:spLocks noGrp="1"/>
          </p:cNvSpPr>
          <p:nvPr>
            <p:ph idx="1"/>
          </p:nvPr>
        </p:nvSpPr>
        <p:spPr/>
        <p:txBody>
          <a:bodyPr/>
          <a:lstStyle/>
          <a:p>
            <a:endParaRPr lang="en-US" dirty="0"/>
          </a:p>
        </p:txBody>
      </p:sp>
      <p:pic>
        <p:nvPicPr>
          <p:cNvPr id="4098" name="Picture 2" descr="Image result for hundred years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3" y="1715956"/>
            <a:ext cx="11029614" cy="514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7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133601" y="457200"/>
            <a:ext cx="6512511" cy="1143000"/>
          </a:xfrm>
        </p:spPr>
        <p:txBody>
          <a:bodyPr/>
          <a:lstStyle/>
          <a:p>
            <a:pPr marL="320040" indent="-320040">
              <a:buClr>
                <a:schemeClr val="accent6">
                  <a:lumMod val="75000"/>
                </a:schemeClr>
              </a:buClr>
              <a:defRPr/>
            </a:pPr>
            <a:r>
              <a:rPr lang="en-US" dirty="0" smtClean="0"/>
              <a:t>Battle of Poitiers </a:t>
            </a:r>
            <a:endParaRPr lang="en-US" dirty="0"/>
          </a:p>
        </p:txBody>
      </p:sp>
      <p:sp>
        <p:nvSpPr>
          <p:cNvPr id="28675" name="Rectangle 3"/>
          <p:cNvSpPr>
            <a:spLocks noGrp="1" noChangeArrowheads="1"/>
          </p:cNvSpPr>
          <p:nvPr>
            <p:ph sz="quarter" idx="4294967295"/>
          </p:nvPr>
        </p:nvSpPr>
        <p:spPr>
          <a:xfrm>
            <a:off x="342900" y="1981200"/>
            <a:ext cx="6400800" cy="3475038"/>
          </a:xfrm>
          <a:prstGeom prst="rect">
            <a:avLst/>
          </a:prstGeom>
        </p:spPr>
        <p:txBody>
          <a:bodyPr/>
          <a:lstStyle/>
          <a:p>
            <a:pPr eaLnBrk="1" hangingPunct="1"/>
            <a:r>
              <a:rPr lang="en-US" sz="2400" dirty="0"/>
              <a:t>English repeat victory w/ use of longbow</a:t>
            </a:r>
          </a:p>
          <a:p>
            <a:pPr eaLnBrk="1" hangingPunct="1">
              <a:buFont typeface="Wingdings" pitchFamily="2" charset="2"/>
              <a:buNone/>
            </a:pPr>
            <a:endParaRPr lang="en-US" dirty="0" smtClean="0"/>
          </a:p>
        </p:txBody>
      </p:sp>
      <p:pic>
        <p:nvPicPr>
          <p:cNvPr id="28676" name="Picture 4" descr="Battle of Poitiers"/>
          <p:cNvPicPr>
            <a:picLocks noChangeAspect="1" noChangeArrowheads="1"/>
          </p:cNvPicPr>
          <p:nvPr/>
        </p:nvPicPr>
        <p:blipFill>
          <a:blip r:embed="rId2" cstate="print"/>
          <a:srcRect/>
          <a:stretch>
            <a:fillRect/>
          </a:stretch>
        </p:blipFill>
        <p:spPr bwMode="auto">
          <a:xfrm>
            <a:off x="3543300" y="2552700"/>
            <a:ext cx="5486400" cy="4114800"/>
          </a:xfrm>
          <a:prstGeom prst="rect">
            <a:avLst/>
          </a:prstGeom>
          <a:noFill/>
          <a:ln w="9525">
            <a:noFill/>
            <a:miter lim="800000"/>
            <a:headEnd/>
            <a:tailEnd/>
          </a:ln>
        </p:spPr>
      </p:pic>
    </p:spTree>
    <p:extLst>
      <p:ext uri="{BB962C8B-B14F-4D97-AF65-F5344CB8AC3E}">
        <p14:creationId xmlns:p14="http://schemas.microsoft.com/office/powerpoint/2010/main" val="2968798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90801" y="457200"/>
            <a:ext cx="6512511" cy="1143000"/>
          </a:xfrm>
        </p:spPr>
        <p:txBody>
          <a:bodyPr/>
          <a:lstStyle/>
          <a:p>
            <a:pPr marL="320040" indent="-320040">
              <a:buClr>
                <a:schemeClr val="accent6">
                  <a:lumMod val="75000"/>
                </a:schemeClr>
              </a:buClr>
              <a:defRPr/>
            </a:pPr>
            <a:r>
              <a:rPr lang="en-US" dirty="0" smtClean="0"/>
              <a:t>Battle of Agincourt</a:t>
            </a:r>
            <a:endParaRPr lang="en-US" dirty="0"/>
          </a:p>
        </p:txBody>
      </p:sp>
      <p:sp>
        <p:nvSpPr>
          <p:cNvPr id="31747" name="Rectangle 3"/>
          <p:cNvSpPr>
            <a:spLocks noGrp="1" noChangeArrowheads="1"/>
          </p:cNvSpPr>
          <p:nvPr>
            <p:ph sz="quarter" idx="4294967295"/>
          </p:nvPr>
        </p:nvSpPr>
        <p:spPr>
          <a:xfrm>
            <a:off x="1028700" y="2057400"/>
            <a:ext cx="4305300" cy="4038600"/>
          </a:xfrm>
          <a:prstGeom prst="rect">
            <a:avLst/>
          </a:prstGeom>
        </p:spPr>
        <p:txBody>
          <a:bodyPr/>
          <a:lstStyle/>
          <a:p>
            <a:pPr eaLnBrk="1" hangingPunct="1"/>
            <a:r>
              <a:rPr lang="en-US" sz="2400" dirty="0"/>
              <a:t>1415 </a:t>
            </a:r>
          </a:p>
          <a:p>
            <a:pPr eaLnBrk="1" hangingPunct="1"/>
            <a:r>
              <a:rPr lang="en-US" sz="2400" dirty="0"/>
              <a:t>English outnumbered 6,000 troops to France’s 20,000-30,000</a:t>
            </a:r>
          </a:p>
          <a:p>
            <a:pPr eaLnBrk="1" hangingPunct="1"/>
            <a:r>
              <a:rPr lang="en-US" sz="2400" dirty="0"/>
              <a:t>Longbow successful for English again </a:t>
            </a:r>
          </a:p>
        </p:txBody>
      </p:sp>
      <p:pic>
        <p:nvPicPr>
          <p:cNvPr id="4" name="Picture 3" descr="Agincourt_archer.jpg"/>
          <p:cNvPicPr>
            <a:picLocks noChangeAspect="1"/>
          </p:cNvPicPr>
          <p:nvPr/>
        </p:nvPicPr>
        <p:blipFill>
          <a:blip r:embed="rId2" cstate="print"/>
          <a:srcRect/>
          <a:stretch>
            <a:fillRect/>
          </a:stretch>
        </p:blipFill>
        <p:spPr bwMode="auto">
          <a:xfrm>
            <a:off x="5638801" y="1905000"/>
            <a:ext cx="4722813" cy="4038600"/>
          </a:xfrm>
          <a:prstGeom prst="rect">
            <a:avLst/>
          </a:prstGeom>
          <a:noFill/>
          <a:ln w="9525">
            <a:noFill/>
            <a:miter lim="800000"/>
            <a:headEnd/>
            <a:tailEnd/>
          </a:ln>
        </p:spPr>
      </p:pic>
    </p:spTree>
    <p:extLst>
      <p:ext uri="{BB962C8B-B14F-4D97-AF65-F5344CB8AC3E}">
        <p14:creationId xmlns:p14="http://schemas.microsoft.com/office/powerpoint/2010/main" val="378155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ox(in)">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box(in)">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box(in)">
                                      <p:cBhvr>
                                        <p:cTn id="17" dur="500"/>
                                        <p:tgtEl>
                                          <p:spTgt spid="31747">
                                            <p:txEl>
                                              <p:pRg st="2" end="2"/>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marL="320040" indent="-320040">
              <a:buClr>
                <a:schemeClr val="accent6">
                  <a:lumMod val="75000"/>
                </a:schemeClr>
              </a:buClr>
              <a:defRPr/>
            </a:pPr>
            <a:r>
              <a:rPr lang="en-US" dirty="0"/>
              <a:t>Joan of Arc</a:t>
            </a:r>
          </a:p>
        </p:txBody>
      </p:sp>
      <p:sp>
        <p:nvSpPr>
          <p:cNvPr id="32771" name="Rectangle 3"/>
          <p:cNvSpPr>
            <a:spLocks noGrp="1" noChangeArrowheads="1"/>
          </p:cNvSpPr>
          <p:nvPr>
            <p:ph type="body" sz="half" idx="1"/>
          </p:nvPr>
        </p:nvSpPr>
        <p:spPr>
          <a:xfrm>
            <a:off x="609600" y="2008188"/>
            <a:ext cx="5638800" cy="4506912"/>
          </a:xfrm>
        </p:spPr>
        <p:txBody>
          <a:bodyPr>
            <a:normAutofit/>
          </a:bodyPr>
          <a:lstStyle/>
          <a:p>
            <a:pPr eaLnBrk="1" hangingPunct="1">
              <a:lnSpc>
                <a:spcPct val="80000"/>
              </a:lnSpc>
            </a:pPr>
            <a:r>
              <a:rPr lang="en-US" sz="2400" dirty="0"/>
              <a:t>Peasant girl who believes in visions of the saints</a:t>
            </a:r>
          </a:p>
          <a:p>
            <a:pPr eaLnBrk="1" hangingPunct="1">
              <a:lnSpc>
                <a:spcPct val="80000"/>
              </a:lnSpc>
            </a:pPr>
            <a:r>
              <a:rPr lang="en-US" sz="2400" dirty="0"/>
              <a:t>Visions tell her to drive out English and give the French crown to Charles VI’s son</a:t>
            </a:r>
          </a:p>
          <a:p>
            <a:pPr eaLnBrk="1" hangingPunct="1">
              <a:lnSpc>
                <a:spcPct val="80000"/>
              </a:lnSpc>
            </a:pPr>
            <a:r>
              <a:rPr lang="en-US" sz="2400" dirty="0"/>
              <a:t>May 7, 1429 – Battle of Orleans</a:t>
            </a:r>
          </a:p>
          <a:p>
            <a:pPr eaLnBrk="1" hangingPunct="1">
              <a:lnSpc>
                <a:spcPct val="80000"/>
              </a:lnSpc>
            </a:pPr>
            <a:r>
              <a:rPr lang="en-US" sz="2400" dirty="0"/>
              <a:t>Captured by the Burgundians in 1430 where she is turned over to the English</a:t>
            </a:r>
          </a:p>
          <a:p>
            <a:pPr eaLnBrk="1" hangingPunct="1">
              <a:lnSpc>
                <a:spcPct val="80000"/>
              </a:lnSpc>
            </a:pPr>
            <a:r>
              <a:rPr lang="en-US" sz="2400" dirty="0"/>
              <a:t>Church condemns her as a witch &amp; heretic for her voices</a:t>
            </a:r>
          </a:p>
          <a:p>
            <a:pPr eaLnBrk="1" hangingPunct="1">
              <a:lnSpc>
                <a:spcPct val="80000"/>
              </a:lnSpc>
            </a:pPr>
            <a:r>
              <a:rPr lang="en-US" sz="2400" dirty="0"/>
              <a:t>Burned at the stake on May 30, 1431; her trial lasted 3 months</a:t>
            </a:r>
          </a:p>
          <a:p>
            <a:pPr eaLnBrk="1" hangingPunct="1">
              <a:lnSpc>
                <a:spcPct val="80000"/>
              </a:lnSpc>
            </a:pPr>
            <a:endParaRPr lang="en-US" sz="2000" dirty="0"/>
          </a:p>
          <a:p>
            <a:pPr eaLnBrk="1" hangingPunct="1">
              <a:lnSpc>
                <a:spcPct val="80000"/>
              </a:lnSpc>
            </a:pPr>
            <a:endParaRPr lang="en-US" sz="2000" dirty="0"/>
          </a:p>
        </p:txBody>
      </p:sp>
      <p:pic>
        <p:nvPicPr>
          <p:cNvPr id="30724" name="Picture 4" descr="joan_of_arc"/>
          <p:cNvPicPr>
            <a:picLocks noGrp="1" noChangeAspect="1" noChangeArrowheads="1"/>
          </p:cNvPicPr>
          <p:nvPr>
            <p:ph sz="half" idx="2"/>
          </p:nvPr>
        </p:nvPicPr>
        <p:blipFill>
          <a:blip r:embed="rId2" cstate="print"/>
          <a:srcRect/>
          <a:stretch>
            <a:fillRect/>
          </a:stretch>
        </p:blipFill>
        <p:spPr>
          <a:xfrm>
            <a:off x="6877050" y="2381250"/>
            <a:ext cx="4038600" cy="3714750"/>
          </a:xfrm>
          <a:noFill/>
        </p:spPr>
      </p:pic>
      <p:sp>
        <p:nvSpPr>
          <p:cNvPr id="2" name="TextBox 1"/>
          <p:cNvSpPr txBox="1"/>
          <p:nvPr/>
        </p:nvSpPr>
        <p:spPr>
          <a:xfrm>
            <a:off x="4629150" y="648198"/>
            <a:ext cx="3086100" cy="769441"/>
          </a:xfrm>
          <a:prstGeom prst="rect">
            <a:avLst/>
          </a:prstGeom>
          <a:noFill/>
        </p:spPr>
        <p:txBody>
          <a:bodyPr wrap="square" rtlCol="0">
            <a:spAutoFit/>
          </a:bodyPr>
          <a:lstStyle/>
          <a:p>
            <a:r>
              <a:rPr lang="en-US" sz="4400" dirty="0" smtClean="0"/>
              <a:t>Joan of Arc</a:t>
            </a:r>
            <a:endParaRPr lang="en-US" sz="4400" dirty="0"/>
          </a:p>
        </p:txBody>
      </p:sp>
    </p:spTree>
    <p:extLst>
      <p:ext uri="{BB962C8B-B14F-4D97-AF65-F5344CB8AC3E}">
        <p14:creationId xmlns:p14="http://schemas.microsoft.com/office/powerpoint/2010/main" val="185904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1"/>
          </p:nvPr>
        </p:nvSpPr>
        <p:spPr>
          <a:xfrm>
            <a:off x="342900" y="1752601"/>
            <a:ext cx="5676900" cy="4530725"/>
          </a:xfrm>
        </p:spPr>
        <p:txBody>
          <a:bodyPr/>
          <a:lstStyle/>
          <a:p>
            <a:pPr eaLnBrk="1" hangingPunct="1">
              <a:lnSpc>
                <a:spcPct val="90000"/>
              </a:lnSpc>
            </a:pPr>
            <a:r>
              <a:rPr lang="en-US" sz="2400" dirty="0"/>
              <a:t>French king owed his crown to Joan but did nothing to rescue her</a:t>
            </a:r>
          </a:p>
          <a:p>
            <a:pPr eaLnBrk="1" hangingPunct="1">
              <a:lnSpc>
                <a:spcPct val="90000"/>
              </a:lnSpc>
            </a:pPr>
            <a:r>
              <a:rPr lang="en-US" sz="2400" dirty="0"/>
              <a:t>On July 7, 1456, twenty five years after Joan’s death, Charles found Joan not guilty of the original charges, leaving her reputations “washed clean…absolutely.”</a:t>
            </a:r>
          </a:p>
          <a:p>
            <a:pPr eaLnBrk="1" hangingPunct="1">
              <a:lnSpc>
                <a:spcPct val="90000"/>
              </a:lnSpc>
            </a:pPr>
            <a:r>
              <a:rPr lang="en-US" sz="2400" dirty="0"/>
              <a:t>Charles succeeded in uniting France as Joan had believed he would.</a:t>
            </a:r>
          </a:p>
          <a:p>
            <a:pPr eaLnBrk="1" hangingPunct="1">
              <a:lnSpc>
                <a:spcPct val="90000"/>
              </a:lnSpc>
              <a:buFont typeface="Wingdings 3" pitchFamily="18" charset="2"/>
              <a:buNone/>
            </a:pPr>
            <a:endParaRPr lang="en-US" sz="2400" dirty="0"/>
          </a:p>
        </p:txBody>
      </p:sp>
      <p:pic>
        <p:nvPicPr>
          <p:cNvPr id="31748" name="Picture 4" descr="200px-Chas_vii"/>
          <p:cNvPicPr>
            <a:picLocks noGrp="1" noChangeAspect="1" noChangeArrowheads="1"/>
          </p:cNvPicPr>
          <p:nvPr>
            <p:ph sz="half" idx="2"/>
          </p:nvPr>
        </p:nvPicPr>
        <p:blipFill>
          <a:blip r:embed="rId2" cstate="print"/>
          <a:srcRect/>
          <a:stretch>
            <a:fillRect/>
          </a:stretch>
        </p:blipFill>
        <p:spPr>
          <a:xfrm>
            <a:off x="6772274" y="1600201"/>
            <a:ext cx="3838575" cy="4854792"/>
          </a:xfrm>
          <a:noFill/>
        </p:spPr>
      </p:pic>
      <p:sp>
        <p:nvSpPr>
          <p:cNvPr id="4" name="TextBox 3"/>
          <p:cNvSpPr txBox="1"/>
          <p:nvPr/>
        </p:nvSpPr>
        <p:spPr>
          <a:xfrm>
            <a:off x="3848100" y="590550"/>
            <a:ext cx="5276850" cy="830997"/>
          </a:xfrm>
          <a:prstGeom prst="rect">
            <a:avLst/>
          </a:prstGeom>
          <a:noFill/>
        </p:spPr>
        <p:txBody>
          <a:bodyPr wrap="square" rtlCol="0">
            <a:spAutoFit/>
          </a:bodyPr>
          <a:lstStyle/>
          <a:p>
            <a:r>
              <a:rPr lang="en-US" sz="4800" dirty="0" smtClean="0"/>
              <a:t>Charles VII o France</a:t>
            </a:r>
            <a:endParaRPr lang="en-US" sz="4800" dirty="0"/>
          </a:p>
        </p:txBody>
      </p:sp>
    </p:spTree>
    <p:extLst>
      <p:ext uri="{BB962C8B-B14F-4D97-AF65-F5344CB8AC3E}">
        <p14:creationId xmlns:p14="http://schemas.microsoft.com/office/powerpoint/2010/main" val="3864671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ox(in)">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ox(in)">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ox(in)">
                                      <p:cBhvr>
                                        <p:cTn id="17"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438400" y="2133600"/>
            <a:ext cx="8001000" cy="414338"/>
          </a:xfrm>
        </p:spPr>
        <p:txBody>
          <a:bodyPr>
            <a:normAutofit fontScale="90000"/>
          </a:bodyPr>
          <a:lstStyle/>
          <a:p>
            <a:pPr marL="320040" indent="-320040">
              <a:buClr>
                <a:schemeClr val="accent6">
                  <a:lumMod val="75000"/>
                </a:schemeClr>
              </a:buClr>
              <a:defRPr/>
            </a:pPr>
            <a:r>
              <a:rPr lang="en-US" sz="4400" dirty="0"/>
              <a:t>What was the outcome of the war?</a:t>
            </a:r>
            <a:r>
              <a:rPr lang="en-US" sz="3800" dirty="0"/>
              <a:t/>
            </a:r>
            <a:br>
              <a:rPr lang="en-US" sz="3800" dirty="0"/>
            </a:br>
            <a:endParaRPr lang="en-US" sz="3800" dirty="0"/>
          </a:p>
        </p:txBody>
      </p:sp>
      <p:sp>
        <p:nvSpPr>
          <p:cNvPr id="48131" name="Rectangle 3"/>
          <p:cNvSpPr>
            <a:spLocks noGrp="1" noChangeArrowheads="1"/>
          </p:cNvSpPr>
          <p:nvPr>
            <p:ph sz="quarter" idx="4294967295"/>
          </p:nvPr>
        </p:nvSpPr>
        <p:spPr>
          <a:xfrm>
            <a:off x="2438400" y="2133600"/>
            <a:ext cx="6400800" cy="3475038"/>
          </a:xfrm>
          <a:prstGeom prst="rect">
            <a:avLst/>
          </a:prstGeom>
        </p:spPr>
        <p:txBody>
          <a:bodyPr/>
          <a:lstStyle/>
          <a:p>
            <a:pPr eaLnBrk="1" hangingPunct="1"/>
            <a:r>
              <a:rPr lang="en-US" sz="2400"/>
              <a:t>France eventually won and England left France.</a:t>
            </a:r>
          </a:p>
        </p:txBody>
      </p:sp>
      <p:pic>
        <p:nvPicPr>
          <p:cNvPr id="32772" name="Picture 3" descr="12ef1c2c82e2a6a3_landing.jpg"/>
          <p:cNvPicPr>
            <a:picLocks noChangeAspect="1"/>
          </p:cNvPicPr>
          <p:nvPr/>
        </p:nvPicPr>
        <p:blipFill>
          <a:blip r:embed="rId2" cstate="print"/>
          <a:srcRect/>
          <a:stretch>
            <a:fillRect/>
          </a:stretch>
        </p:blipFill>
        <p:spPr bwMode="auto">
          <a:xfrm>
            <a:off x="3124200" y="2971800"/>
            <a:ext cx="5448300" cy="3632200"/>
          </a:xfrm>
          <a:prstGeom prst="rect">
            <a:avLst/>
          </a:prstGeom>
          <a:noFill/>
          <a:ln w="9525">
            <a:noFill/>
            <a:miter lim="800000"/>
            <a:headEnd/>
            <a:tailEnd/>
          </a:ln>
        </p:spPr>
      </p:pic>
    </p:spTree>
    <p:extLst>
      <p:ext uri="{BB962C8B-B14F-4D97-AF65-F5344CB8AC3E}">
        <p14:creationId xmlns:p14="http://schemas.microsoft.com/office/powerpoint/2010/main" val="3092598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ox(in)">
                                      <p:cBhvr>
                                        <p:cTn id="7"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1" y="685800"/>
            <a:ext cx="8439149" cy="952500"/>
          </a:xfrm>
        </p:spPr>
        <p:txBody>
          <a:bodyPr>
            <a:normAutofit/>
          </a:bodyPr>
          <a:lstStyle/>
          <a:p>
            <a:pPr marL="320040" indent="-320040">
              <a:buClr>
                <a:schemeClr val="accent6">
                  <a:lumMod val="75000"/>
                </a:schemeClr>
              </a:buClr>
              <a:defRPr/>
            </a:pPr>
            <a:r>
              <a:rPr lang="en-US" sz="3800" dirty="0"/>
              <a:t>Impact of the Hundred Years’ War</a:t>
            </a:r>
          </a:p>
        </p:txBody>
      </p:sp>
      <p:sp>
        <p:nvSpPr>
          <p:cNvPr id="34819" name="Rectangle 3"/>
          <p:cNvSpPr>
            <a:spLocks noGrp="1" noChangeArrowheads="1"/>
          </p:cNvSpPr>
          <p:nvPr>
            <p:ph sz="quarter" idx="4294967295"/>
          </p:nvPr>
        </p:nvSpPr>
        <p:spPr>
          <a:xfrm>
            <a:off x="990600" y="2343150"/>
            <a:ext cx="10344150" cy="3790950"/>
          </a:xfrm>
          <a:prstGeom prst="rect">
            <a:avLst/>
          </a:prstGeom>
        </p:spPr>
        <p:txBody>
          <a:bodyPr rtlCol="0">
            <a:normAutofit/>
          </a:bodyPr>
          <a:lstStyle/>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Hundred Years’ War ends in </a:t>
            </a:r>
            <a:r>
              <a:rPr lang="en-US" sz="2800" b="1" dirty="0">
                <a:solidFill>
                  <a:schemeClr val="tx1">
                    <a:lumMod val="75000"/>
                    <a:lumOff val="25000"/>
                  </a:schemeClr>
                </a:solidFill>
              </a:rPr>
              <a:t>1453</a:t>
            </a:r>
          </a:p>
          <a:p>
            <a:pPr marL="365760" indent="-256032">
              <a:lnSpc>
                <a:spcPct val="80000"/>
              </a:lnSpc>
              <a:spcAft>
                <a:spcPts val="0"/>
              </a:spcAft>
              <a:buClr>
                <a:schemeClr val="accent6">
                  <a:lumMod val="75000"/>
                </a:schemeClr>
              </a:buClr>
              <a:buFont typeface="Wingdings 3"/>
              <a:buChar char=""/>
              <a:defRPr/>
            </a:pPr>
            <a:r>
              <a:rPr lang="en-US" sz="2800" b="1" dirty="0">
                <a:solidFill>
                  <a:schemeClr val="tx1">
                    <a:lumMod val="75000"/>
                    <a:lumOff val="25000"/>
                  </a:schemeClr>
                </a:solidFill>
              </a:rPr>
              <a:t>END OF THE MIDDLE AGES and end of Age of Faith</a:t>
            </a:r>
          </a:p>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France and England experience major changes</a:t>
            </a:r>
          </a:p>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Rise in </a:t>
            </a:r>
            <a:r>
              <a:rPr lang="en-US" sz="2800" b="1" dirty="0">
                <a:solidFill>
                  <a:schemeClr val="tx1">
                    <a:lumMod val="75000"/>
                    <a:lumOff val="25000"/>
                  </a:schemeClr>
                </a:solidFill>
              </a:rPr>
              <a:t>nationalistic</a:t>
            </a:r>
            <a:r>
              <a:rPr lang="en-US" sz="2800" dirty="0">
                <a:solidFill>
                  <a:schemeClr val="tx1">
                    <a:lumMod val="75000"/>
                    <a:lumOff val="25000"/>
                  </a:schemeClr>
                </a:solidFill>
              </a:rPr>
              <a:t> feelings</a:t>
            </a:r>
          </a:p>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King becomes national leader</a:t>
            </a:r>
          </a:p>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Power and prestige of French monarch increases</a:t>
            </a:r>
          </a:p>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Religious devotion and the code of chivalry </a:t>
            </a:r>
            <a:r>
              <a:rPr lang="en-US" sz="2800" dirty="0">
                <a:solidFill>
                  <a:schemeClr val="tx1">
                    <a:lumMod val="75000"/>
                    <a:lumOff val="25000"/>
                  </a:schemeClr>
                </a:solidFill>
              </a:rPr>
              <a:t>crumbles</a:t>
            </a:r>
            <a:endParaRPr lang="en-US" sz="2800" dirty="0">
              <a:solidFill>
                <a:schemeClr val="tx1">
                  <a:lumMod val="75000"/>
                  <a:lumOff val="25000"/>
                </a:schemeClr>
              </a:solidFill>
            </a:endParaRPr>
          </a:p>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England begins period of turmoil, War of the Roses </a:t>
            </a:r>
          </a:p>
          <a:p>
            <a:pPr marL="365760" indent="-256032">
              <a:lnSpc>
                <a:spcPct val="80000"/>
              </a:lnSpc>
              <a:spcAft>
                <a:spcPts val="0"/>
              </a:spcAft>
              <a:buClr>
                <a:schemeClr val="accent6">
                  <a:lumMod val="75000"/>
                </a:schemeClr>
              </a:buClr>
              <a:buFont typeface="Wingdings 3"/>
              <a:buChar char=""/>
              <a:defRPr/>
            </a:pPr>
            <a:endParaRPr lang="en-US" sz="2800" dirty="0">
              <a:solidFill>
                <a:schemeClr val="tx1">
                  <a:lumMod val="75000"/>
                  <a:lumOff val="25000"/>
                </a:schemeClr>
              </a:solidFill>
            </a:endParaRPr>
          </a:p>
        </p:txBody>
      </p:sp>
    </p:spTree>
    <p:extLst>
      <p:ext uri="{BB962C8B-B14F-4D97-AF65-F5344CB8AC3E}">
        <p14:creationId xmlns:p14="http://schemas.microsoft.com/office/powerpoint/2010/main" val="2438205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ox(in)">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ox(in)">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ox(in)">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ox(in)">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ox(in)">
                                      <p:cBhvr>
                                        <p:cTn id="27" dur="500"/>
                                        <p:tgtEl>
                                          <p:spTgt spid="34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box(in)">
                                      <p:cBhvr>
                                        <p:cTn id="32" dur="500"/>
                                        <p:tgtEl>
                                          <p:spTgt spid="348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Effect transition="in" filter="box(in)">
                                      <p:cBhvr>
                                        <p:cTn id="37" dur="500"/>
                                        <p:tgtEl>
                                          <p:spTgt spid="348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4819">
                                            <p:txEl>
                                              <p:pRg st="7" end="7"/>
                                            </p:txEl>
                                          </p:spTgt>
                                        </p:tgtEl>
                                        <p:attrNameLst>
                                          <p:attrName>style.visibility</p:attrName>
                                        </p:attrNameLst>
                                      </p:cBhvr>
                                      <p:to>
                                        <p:strVal val="visible"/>
                                      </p:to>
                                    </p:set>
                                    <p:animEffect transition="in" filter="box(in)">
                                      <p:cBhvr>
                                        <p:cTn id="42"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in Nationalism</a:t>
            </a:r>
            <a:endParaRPr lang="en-US" dirty="0"/>
          </a:p>
        </p:txBody>
      </p:sp>
      <p:sp>
        <p:nvSpPr>
          <p:cNvPr id="3" name="Content Placeholder 2"/>
          <p:cNvSpPr>
            <a:spLocks noGrp="1"/>
          </p:cNvSpPr>
          <p:nvPr>
            <p:ph idx="1"/>
          </p:nvPr>
        </p:nvSpPr>
        <p:spPr>
          <a:xfrm>
            <a:off x="581192" y="2180496"/>
            <a:ext cx="4266579" cy="3678303"/>
          </a:xfrm>
        </p:spPr>
        <p:txBody>
          <a:bodyPr>
            <a:noAutofit/>
          </a:bodyPr>
          <a:lstStyle/>
          <a:p>
            <a:r>
              <a:rPr lang="en-US" sz="2800" dirty="0" smtClean="0"/>
              <a:t>France and England both experience nationalism for the first time after the Hundred Year’s War (1453).</a:t>
            </a:r>
          </a:p>
          <a:p>
            <a:endParaRPr lang="en-US" sz="2800" dirty="0"/>
          </a:p>
          <a:p>
            <a:r>
              <a:rPr lang="en-US" sz="2800" dirty="0" smtClean="0"/>
              <a:t>What about the rest of Europe???</a:t>
            </a:r>
            <a:endParaRPr lang="en-US" sz="2800" dirty="0"/>
          </a:p>
        </p:txBody>
      </p:sp>
      <p:pic>
        <p:nvPicPr>
          <p:cNvPr id="2050" name="Picture 2" descr="Image result for Europe 14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657" y="896483"/>
            <a:ext cx="6879151" cy="579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77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dirty="0"/>
              <a:t>MWH-1.4 Evaluate the impact of the collapse of European feudal institutions and the spread of towns on the transmission of goods, people, and ideas in Europe. </a:t>
            </a:r>
            <a:endParaRPr lang="en-US" dirty="0" smtClean="0"/>
          </a:p>
          <a:p>
            <a:endParaRPr lang="en-US" dirty="0" smtClean="0"/>
          </a:p>
          <a:p>
            <a:r>
              <a:rPr lang="en-US" dirty="0"/>
              <a:t>MWH -2.3 Explain the competition between European kingdoms for space and resources, including the Hundred Years’ War between France and England, the rise of the Holy Roman Empire in Central Europe, and the response to Islam on the Iberian Peninsula.</a:t>
            </a:r>
          </a:p>
        </p:txBody>
      </p:sp>
    </p:spTree>
    <p:extLst>
      <p:ext uri="{BB962C8B-B14F-4D97-AF65-F5344CB8AC3E}">
        <p14:creationId xmlns:p14="http://schemas.microsoft.com/office/powerpoint/2010/main" val="2767697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 A brief History</a:t>
            </a:r>
            <a:endParaRPr lang="en-US" dirty="0"/>
          </a:p>
        </p:txBody>
      </p:sp>
      <p:sp>
        <p:nvSpPr>
          <p:cNvPr id="3" name="Content Placeholder 2"/>
          <p:cNvSpPr>
            <a:spLocks noGrp="1"/>
          </p:cNvSpPr>
          <p:nvPr>
            <p:ph idx="1"/>
          </p:nvPr>
        </p:nvSpPr>
        <p:spPr/>
        <p:txBody>
          <a:bodyPr>
            <a:noAutofit/>
          </a:bodyPr>
          <a:lstStyle/>
          <a:p>
            <a:r>
              <a:rPr lang="en-US" sz="2800" dirty="0" smtClean="0"/>
              <a:t>Formed by blending of cultures</a:t>
            </a:r>
          </a:p>
          <a:p>
            <a:r>
              <a:rPr lang="en-US" sz="2800" dirty="0" smtClean="0"/>
              <a:t>1066- Duke of a land in Northern France invaded and took control of the island of Britain. </a:t>
            </a:r>
          </a:p>
          <a:p>
            <a:pPr lvl="1"/>
            <a:r>
              <a:rPr lang="en-US" sz="2800" dirty="0" smtClean="0"/>
              <a:t>William the Conqueror declared all of England his. </a:t>
            </a:r>
            <a:endParaRPr lang="en-US" sz="2800" dirty="0"/>
          </a:p>
          <a:p>
            <a:r>
              <a:rPr lang="en-US" sz="2800" dirty="0" smtClean="0"/>
              <a:t>1154-1189- King Henry II- gains territory in France through marriage</a:t>
            </a:r>
          </a:p>
          <a:p>
            <a:r>
              <a:rPr lang="en-US" sz="2800" dirty="0" smtClean="0"/>
              <a:t>1215- Magna Carta is signed against King John- this document limited the power of the kings</a:t>
            </a:r>
            <a:endParaRPr lang="en-US" sz="2800" dirty="0"/>
          </a:p>
        </p:txBody>
      </p:sp>
    </p:spTree>
    <p:extLst>
      <p:ext uri="{BB962C8B-B14F-4D97-AF65-F5344CB8AC3E}">
        <p14:creationId xmlns:p14="http://schemas.microsoft.com/office/powerpoint/2010/main" val="912828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the Conqueror</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5188" y="1841334"/>
            <a:ext cx="6116221" cy="4457069"/>
          </a:xfrm>
          <a:prstGeom prst="rect">
            <a:avLst/>
          </a:prstGeom>
        </p:spPr>
      </p:pic>
      <p:pic>
        <p:nvPicPr>
          <p:cNvPr id="5" name="Picture 4"/>
          <p:cNvPicPr>
            <a:picLocks noChangeAspect="1"/>
          </p:cNvPicPr>
          <p:nvPr/>
        </p:nvPicPr>
        <p:blipFill>
          <a:blip r:embed="rId3"/>
          <a:stretch>
            <a:fillRect/>
          </a:stretch>
        </p:blipFill>
        <p:spPr>
          <a:xfrm>
            <a:off x="6341409" y="1841334"/>
            <a:ext cx="5612300" cy="4457069"/>
          </a:xfrm>
          <a:prstGeom prst="rect">
            <a:avLst/>
          </a:prstGeom>
        </p:spPr>
      </p:pic>
    </p:spTree>
    <p:extLst>
      <p:ext uri="{BB962C8B-B14F-4D97-AF65-F5344CB8AC3E}">
        <p14:creationId xmlns:p14="http://schemas.microsoft.com/office/powerpoint/2010/main" val="39839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 brief History</a:t>
            </a:r>
            <a:endParaRPr lang="en-US" dirty="0"/>
          </a:p>
        </p:txBody>
      </p:sp>
      <p:sp>
        <p:nvSpPr>
          <p:cNvPr id="3" name="Content Placeholder 2"/>
          <p:cNvSpPr>
            <a:spLocks noGrp="1"/>
          </p:cNvSpPr>
          <p:nvPr>
            <p:ph idx="1"/>
          </p:nvPr>
        </p:nvSpPr>
        <p:spPr>
          <a:xfrm>
            <a:off x="581193" y="2180496"/>
            <a:ext cx="7115008" cy="4506054"/>
          </a:xfrm>
        </p:spPr>
        <p:txBody>
          <a:bodyPr>
            <a:normAutofit/>
          </a:bodyPr>
          <a:lstStyle/>
          <a:p>
            <a:r>
              <a:rPr lang="en-US" sz="2800" dirty="0" smtClean="0"/>
              <a:t>987-1328- Capetians- dynasty of kings ruled</a:t>
            </a:r>
          </a:p>
          <a:p>
            <a:r>
              <a:rPr lang="en-US" sz="2800" dirty="0" smtClean="0"/>
              <a:t>France separated into 30 separate territories each ruled by different lord</a:t>
            </a:r>
          </a:p>
          <a:p>
            <a:r>
              <a:rPr lang="en-US" sz="2800" dirty="0" smtClean="0"/>
              <a:t>Kings- ruled only small area near Paris</a:t>
            </a:r>
          </a:p>
          <a:p>
            <a:r>
              <a:rPr lang="en-US" sz="2800" dirty="0" smtClean="0"/>
              <a:t>1180-1223- King Philip II- seizes more territory to rule including some English land in France. </a:t>
            </a:r>
          </a:p>
          <a:p>
            <a:r>
              <a:rPr lang="en-US" sz="2800" dirty="0" smtClean="0"/>
              <a:t>Succeeds in making a stronger central government in France. </a:t>
            </a:r>
          </a:p>
          <a:p>
            <a:endParaRPr lang="en-US" dirty="0"/>
          </a:p>
        </p:txBody>
      </p:sp>
      <p:pic>
        <p:nvPicPr>
          <p:cNvPr id="4" name="Picture 3"/>
          <p:cNvPicPr>
            <a:picLocks noChangeAspect="1"/>
          </p:cNvPicPr>
          <p:nvPr/>
        </p:nvPicPr>
        <p:blipFill>
          <a:blip r:embed="rId2"/>
          <a:stretch>
            <a:fillRect/>
          </a:stretch>
        </p:blipFill>
        <p:spPr>
          <a:xfrm>
            <a:off x="7481887" y="1976437"/>
            <a:ext cx="4710113" cy="4710113"/>
          </a:xfrm>
          <a:prstGeom prst="rect">
            <a:avLst/>
          </a:prstGeom>
        </p:spPr>
      </p:pic>
    </p:spTree>
    <p:extLst>
      <p:ext uri="{BB962C8B-B14F-4D97-AF65-F5344CB8AC3E}">
        <p14:creationId xmlns:p14="http://schemas.microsoft.com/office/powerpoint/2010/main" val="596216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Capet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76" y="168029"/>
            <a:ext cx="10515847" cy="646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001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Hundred Year’s War</a:t>
            </a:r>
            <a:endParaRPr lang="en-US" dirty="0"/>
          </a:p>
        </p:txBody>
      </p:sp>
      <p:sp>
        <p:nvSpPr>
          <p:cNvPr id="3" name="Content Placeholder 2"/>
          <p:cNvSpPr>
            <a:spLocks noGrp="1"/>
          </p:cNvSpPr>
          <p:nvPr>
            <p:ph idx="1"/>
          </p:nvPr>
        </p:nvSpPr>
        <p:spPr>
          <a:xfrm>
            <a:off x="581193" y="2180496"/>
            <a:ext cx="6391107" cy="4239354"/>
          </a:xfrm>
        </p:spPr>
        <p:txBody>
          <a:bodyPr>
            <a:normAutofit/>
          </a:bodyPr>
          <a:lstStyle/>
          <a:p>
            <a:r>
              <a:rPr lang="en-US" sz="2800" dirty="0" smtClean="0"/>
              <a:t>Last Capetian king of France died in 1328- had no heir!</a:t>
            </a:r>
          </a:p>
          <a:p>
            <a:r>
              <a:rPr lang="en-US" sz="2800" dirty="0" smtClean="0"/>
              <a:t>Edward III of England claimed the throne- (grandson of Philip IV of France). </a:t>
            </a:r>
          </a:p>
          <a:p>
            <a:r>
              <a:rPr lang="en-US" sz="2800" dirty="0" smtClean="0"/>
              <a:t>1337-Edward began a war known as the Hundred Year’s War to win France</a:t>
            </a:r>
            <a:endParaRPr lang="en-US" sz="2800" dirty="0"/>
          </a:p>
        </p:txBody>
      </p:sp>
      <p:pic>
        <p:nvPicPr>
          <p:cNvPr id="4" name="Picture 3"/>
          <p:cNvPicPr>
            <a:picLocks noChangeAspect="1"/>
          </p:cNvPicPr>
          <p:nvPr/>
        </p:nvPicPr>
        <p:blipFill>
          <a:blip r:embed="rId2"/>
          <a:stretch>
            <a:fillRect/>
          </a:stretch>
        </p:blipFill>
        <p:spPr>
          <a:xfrm>
            <a:off x="7372350" y="1944368"/>
            <a:ext cx="4067007" cy="4475482"/>
          </a:xfrm>
          <a:prstGeom prst="rect">
            <a:avLst/>
          </a:prstGeom>
        </p:spPr>
      </p:pic>
    </p:spTree>
    <p:extLst>
      <p:ext uri="{BB962C8B-B14F-4D97-AF65-F5344CB8AC3E}">
        <p14:creationId xmlns:p14="http://schemas.microsoft.com/office/powerpoint/2010/main" val="3485960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09800" y="228600"/>
            <a:ext cx="7391400" cy="1143000"/>
          </a:xfrm>
        </p:spPr>
        <p:txBody>
          <a:bodyPr/>
          <a:lstStyle/>
          <a:p>
            <a:pPr marL="320040" indent="-320040">
              <a:buClr>
                <a:schemeClr val="accent6">
                  <a:lumMod val="75000"/>
                </a:schemeClr>
              </a:buClr>
              <a:defRPr/>
            </a:pPr>
            <a:r>
              <a:rPr lang="en-US" dirty="0"/>
              <a:t>The Hundred Years’ War</a:t>
            </a:r>
          </a:p>
        </p:txBody>
      </p:sp>
      <p:sp>
        <p:nvSpPr>
          <p:cNvPr id="27651" name="Rectangle 3"/>
          <p:cNvSpPr>
            <a:spLocks noGrp="1" noChangeArrowheads="1"/>
          </p:cNvSpPr>
          <p:nvPr>
            <p:ph sz="quarter" idx="4294967295"/>
          </p:nvPr>
        </p:nvSpPr>
        <p:spPr>
          <a:xfrm>
            <a:off x="1028700" y="2114550"/>
            <a:ext cx="4248150" cy="4591050"/>
          </a:xfrm>
          <a:prstGeom prst="rect">
            <a:avLst/>
          </a:prstGeom>
        </p:spPr>
        <p:txBody>
          <a:bodyPr/>
          <a:lstStyle/>
          <a:p>
            <a:pPr eaLnBrk="1" hangingPunct="1">
              <a:lnSpc>
                <a:spcPct val="90000"/>
              </a:lnSpc>
            </a:pPr>
            <a:r>
              <a:rPr lang="en-US" sz="2400" b="1" dirty="0"/>
              <a:t>1337–1453 </a:t>
            </a:r>
          </a:p>
          <a:p>
            <a:pPr eaLnBrk="1" hangingPunct="1">
              <a:lnSpc>
                <a:spcPct val="90000"/>
              </a:lnSpc>
            </a:pPr>
            <a:r>
              <a:rPr lang="en-US" sz="2400" dirty="0"/>
              <a:t>England vs. France</a:t>
            </a:r>
          </a:p>
          <a:p>
            <a:pPr eaLnBrk="1" hangingPunct="1">
              <a:lnSpc>
                <a:spcPct val="90000"/>
              </a:lnSpc>
            </a:pPr>
            <a:r>
              <a:rPr lang="en-US" sz="3200" b="1" dirty="0"/>
              <a:t>Why?  English king Edward III claims French throne</a:t>
            </a:r>
          </a:p>
          <a:p>
            <a:pPr eaLnBrk="1" hangingPunct="1">
              <a:lnSpc>
                <a:spcPct val="90000"/>
              </a:lnSpc>
            </a:pPr>
            <a:r>
              <a:rPr lang="en-US" sz="2400" b="1" dirty="0"/>
              <a:t>War marks the end of medieval society</a:t>
            </a:r>
          </a:p>
          <a:p>
            <a:pPr eaLnBrk="1" hangingPunct="1">
              <a:lnSpc>
                <a:spcPct val="90000"/>
              </a:lnSpc>
            </a:pPr>
            <a:r>
              <a:rPr lang="en-US" sz="2400" dirty="0"/>
              <a:t>Change in style of warfare </a:t>
            </a:r>
            <a:endParaRPr lang="en-US" sz="2400" dirty="0" smtClean="0"/>
          </a:p>
          <a:p>
            <a:pPr eaLnBrk="1" hangingPunct="1">
              <a:lnSpc>
                <a:spcPct val="90000"/>
              </a:lnSpc>
            </a:pPr>
            <a:r>
              <a:rPr lang="en-US" sz="2400" dirty="0" smtClean="0"/>
              <a:t>War fought on  French soil</a:t>
            </a:r>
            <a:endParaRPr lang="en-US" sz="2400" dirty="0"/>
          </a:p>
          <a:p>
            <a:pPr eaLnBrk="1" hangingPunct="1">
              <a:lnSpc>
                <a:spcPct val="90000"/>
              </a:lnSpc>
            </a:pPr>
            <a:endParaRPr lang="en-US" sz="2400" dirty="0"/>
          </a:p>
          <a:p>
            <a:pPr eaLnBrk="1" hangingPunct="1">
              <a:lnSpc>
                <a:spcPct val="90000"/>
              </a:lnSpc>
            </a:pPr>
            <a:endParaRPr lang="en-US" sz="2400" dirty="0"/>
          </a:p>
        </p:txBody>
      </p:sp>
      <p:pic>
        <p:nvPicPr>
          <p:cNvPr id="25604" name="Picture 4" descr="map of 100 yrs war"/>
          <p:cNvPicPr>
            <a:picLocks noChangeAspect="1" noChangeArrowheads="1"/>
          </p:cNvPicPr>
          <p:nvPr/>
        </p:nvPicPr>
        <p:blipFill>
          <a:blip r:embed="rId2" cstate="print"/>
          <a:srcRect/>
          <a:stretch>
            <a:fillRect/>
          </a:stretch>
        </p:blipFill>
        <p:spPr bwMode="auto">
          <a:xfrm>
            <a:off x="5505450" y="2312988"/>
            <a:ext cx="4876800" cy="3657600"/>
          </a:xfrm>
          <a:prstGeom prst="rect">
            <a:avLst/>
          </a:prstGeom>
          <a:noFill/>
          <a:ln w="9525">
            <a:noFill/>
            <a:miter lim="800000"/>
            <a:headEnd/>
            <a:tailEnd/>
          </a:ln>
        </p:spPr>
      </p:pic>
    </p:spTree>
    <p:extLst>
      <p:ext uri="{BB962C8B-B14F-4D97-AF65-F5344CB8AC3E}">
        <p14:creationId xmlns:p14="http://schemas.microsoft.com/office/powerpoint/2010/main" val="79113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in)">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ox(in)">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ox(in)">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box(in)">
                                      <p:cBhvr>
                                        <p:cTn id="22" dur="500"/>
                                        <p:tgtEl>
                                          <p:spTgt spid="27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box(in)">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box(in)">
                                      <p:cBhvr>
                                        <p:cTn id="32"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04850"/>
            <a:ext cx="10972800" cy="1123950"/>
          </a:xfrm>
        </p:spPr>
        <p:txBody>
          <a:bodyPr/>
          <a:lstStyle/>
          <a:p>
            <a:pPr marL="320040" indent="-320040">
              <a:buClr>
                <a:schemeClr val="accent6">
                  <a:lumMod val="75000"/>
                </a:schemeClr>
              </a:buClr>
              <a:defRPr/>
            </a:pPr>
            <a:r>
              <a:rPr lang="en-US" dirty="0"/>
              <a:t>The Battle of Crecy</a:t>
            </a:r>
          </a:p>
        </p:txBody>
      </p:sp>
      <p:sp>
        <p:nvSpPr>
          <p:cNvPr id="28675" name="Rectangle 3"/>
          <p:cNvSpPr>
            <a:spLocks noGrp="1" noChangeArrowheads="1"/>
          </p:cNvSpPr>
          <p:nvPr>
            <p:ph type="body" sz="half" idx="1"/>
          </p:nvPr>
        </p:nvSpPr>
        <p:spPr>
          <a:xfrm>
            <a:off x="361950" y="1954947"/>
            <a:ext cx="6591300" cy="4023579"/>
          </a:xfrm>
        </p:spPr>
        <p:txBody>
          <a:bodyPr/>
          <a:lstStyle/>
          <a:p>
            <a:pPr eaLnBrk="1" hangingPunct="1">
              <a:lnSpc>
                <a:spcPct val="80000"/>
              </a:lnSpc>
            </a:pPr>
            <a:r>
              <a:rPr lang="en-US" sz="2400" dirty="0"/>
              <a:t>Aug. 26, 1346</a:t>
            </a:r>
          </a:p>
          <a:p>
            <a:pPr eaLnBrk="1" hangingPunct="1">
              <a:lnSpc>
                <a:spcPct val="80000"/>
              </a:lnSpc>
            </a:pPr>
            <a:r>
              <a:rPr lang="en-US" sz="2400" dirty="0"/>
              <a:t>English greatly outnumbered</a:t>
            </a:r>
          </a:p>
          <a:p>
            <a:pPr eaLnBrk="1" hangingPunct="1">
              <a:lnSpc>
                <a:spcPct val="80000"/>
              </a:lnSpc>
            </a:pPr>
            <a:r>
              <a:rPr lang="en-US" sz="2400" dirty="0"/>
              <a:t>French army used archers w/ crossbows, on horseback, w/ armor</a:t>
            </a:r>
          </a:p>
          <a:p>
            <a:pPr eaLnBrk="1" hangingPunct="1">
              <a:lnSpc>
                <a:spcPct val="80000"/>
              </a:lnSpc>
            </a:pPr>
            <a:r>
              <a:rPr lang="en-US" sz="2400" dirty="0"/>
              <a:t>The English used longbow</a:t>
            </a:r>
          </a:p>
          <a:p>
            <a:pPr eaLnBrk="1" hangingPunct="1">
              <a:lnSpc>
                <a:spcPct val="80000"/>
              </a:lnSpc>
            </a:pPr>
            <a:r>
              <a:rPr lang="en-US" sz="2400" dirty="0"/>
              <a:t>Victory of longbows signals end of reliance on knights</a:t>
            </a:r>
          </a:p>
          <a:p>
            <a:pPr eaLnBrk="1" hangingPunct="1">
              <a:lnSpc>
                <a:spcPct val="80000"/>
              </a:lnSpc>
            </a:pPr>
            <a:endParaRPr lang="en-US" sz="2400" dirty="0"/>
          </a:p>
        </p:txBody>
      </p:sp>
      <p:pic>
        <p:nvPicPr>
          <p:cNvPr id="29700" name="Picture 4" descr="longBow"/>
          <p:cNvPicPr>
            <a:picLocks noGrp="1" noChangeAspect="1" noChangeArrowheads="1"/>
          </p:cNvPicPr>
          <p:nvPr>
            <p:ph sz="half" idx="2"/>
          </p:nvPr>
        </p:nvPicPr>
        <p:blipFill>
          <a:blip r:embed="rId2" cstate="print"/>
          <a:srcRect/>
          <a:stretch>
            <a:fillRect/>
          </a:stretch>
        </p:blipFill>
        <p:spPr>
          <a:xfrm>
            <a:off x="6762750" y="2854326"/>
            <a:ext cx="5056188" cy="3124200"/>
          </a:xfrm>
          <a:noFill/>
        </p:spPr>
      </p:pic>
      <p:sp>
        <p:nvSpPr>
          <p:cNvPr id="2" name="TextBox 1"/>
          <p:cNvSpPr txBox="1"/>
          <p:nvPr/>
        </p:nvSpPr>
        <p:spPr>
          <a:xfrm>
            <a:off x="3219450" y="1123950"/>
            <a:ext cx="6724650" cy="830997"/>
          </a:xfrm>
          <a:prstGeom prst="rect">
            <a:avLst/>
          </a:prstGeom>
          <a:noFill/>
        </p:spPr>
        <p:txBody>
          <a:bodyPr wrap="square" rtlCol="0">
            <a:spAutoFit/>
          </a:bodyPr>
          <a:lstStyle/>
          <a:p>
            <a:r>
              <a:rPr lang="en-US" sz="4800" dirty="0" smtClean="0"/>
              <a:t>The Battle of Crecy</a:t>
            </a:r>
            <a:endParaRPr lang="en-US" sz="4800" dirty="0"/>
          </a:p>
        </p:txBody>
      </p:sp>
    </p:spTree>
    <p:extLst>
      <p:ext uri="{BB962C8B-B14F-4D97-AF65-F5344CB8AC3E}">
        <p14:creationId xmlns:p14="http://schemas.microsoft.com/office/powerpoint/2010/main" val="1549030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ox(in)">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ox(in)">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ox(in)">
                                      <p:cBhvr>
                                        <p:cTn id="22" dur="500"/>
                                        <p:tgtEl>
                                          <p:spTgt spid="28675">
                                            <p:txEl>
                                              <p:pRg st="3" end="3"/>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29700"/>
                                        </p:tgtEl>
                                        <p:attrNameLst>
                                          <p:attrName>style.visibility</p:attrName>
                                        </p:attrNameLst>
                                      </p:cBhvr>
                                      <p:to>
                                        <p:strVal val="visible"/>
                                      </p:to>
                                    </p:set>
                                    <p:anim calcmode="lin" valueType="num">
                                      <p:cBhvr additive="base">
                                        <p:cTn id="25" dur="500" fill="hold"/>
                                        <p:tgtEl>
                                          <p:spTgt spid="29700"/>
                                        </p:tgtEl>
                                        <p:attrNameLst>
                                          <p:attrName>ppt_x</p:attrName>
                                        </p:attrNameLst>
                                      </p:cBhvr>
                                      <p:tavLst>
                                        <p:tav tm="0">
                                          <p:val>
                                            <p:strVal val="#ppt_x"/>
                                          </p:val>
                                        </p:tav>
                                        <p:tav tm="100000">
                                          <p:val>
                                            <p:strVal val="#ppt_x"/>
                                          </p:val>
                                        </p:tav>
                                      </p:tavLst>
                                    </p:anim>
                                    <p:anim calcmode="lin" valueType="num">
                                      <p:cBhvr additive="base">
                                        <p:cTn id="26"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Effect transition="in" filter="box(in)">
                                      <p:cBhvr>
                                        <p:cTn id="31"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Words>
  <Application>Microsoft Office PowerPoint</Application>
  <PresentationFormat>Widescreen</PresentationFormat>
  <Paragraphs>69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Wingdings</vt:lpstr>
      <vt:lpstr>Wingdings 3</vt:lpstr>
      <vt:lpstr>Office Theme</vt:lpstr>
      <vt:lpstr>The Hundred Year’s War and the fall of feudal Europe</vt:lpstr>
      <vt:lpstr>Standards</vt:lpstr>
      <vt:lpstr>England- A brief History</vt:lpstr>
      <vt:lpstr>William the Conqueror</vt:lpstr>
      <vt:lpstr>France- A brief History</vt:lpstr>
      <vt:lpstr>PowerPoint Presentation</vt:lpstr>
      <vt:lpstr>The Hundred Year’s War</vt:lpstr>
      <vt:lpstr>The Hundred Years’ War</vt:lpstr>
      <vt:lpstr>The Battle of Crecy</vt:lpstr>
      <vt:lpstr>Battle of Poitiers </vt:lpstr>
      <vt:lpstr>Battle of Agincourt</vt:lpstr>
      <vt:lpstr>Joan of Arc</vt:lpstr>
      <vt:lpstr>PowerPoint Presentation</vt:lpstr>
      <vt:lpstr>What was the outcome of the war? </vt:lpstr>
      <vt:lpstr>Impact of the Hundred Years’ War</vt:lpstr>
      <vt:lpstr>Rise in Nationalism</vt:lpstr>
    </vt:vector>
  </TitlesOfParts>
  <Company>CCSD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Hundred Year’s War and the fall of feudal Europe</dc:title>
  <dc:creator>OLIVIA THATCHER</dc:creator>
  <cp:lastModifiedBy>OLIVIA THATCHER</cp:lastModifiedBy>
  <cp:revision>1</cp:revision>
  <dcterms:created xsi:type="dcterms:W3CDTF">2016-09-21T15:42:53Z</dcterms:created>
  <dcterms:modified xsi:type="dcterms:W3CDTF">2016-09-21T15:43:04Z</dcterms:modified>
</cp:coreProperties>
</file>