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23"/>
  </p:notesMasterIdLst>
  <p:handoutMasterIdLst>
    <p:handoutMasterId r:id="rId24"/>
  </p:handoutMasterIdLst>
  <p:sldIdLst>
    <p:sldId id="257" r:id="rId4"/>
    <p:sldId id="284" r:id="rId5"/>
    <p:sldId id="269" r:id="rId6"/>
    <p:sldId id="283" r:id="rId7"/>
    <p:sldId id="270" r:id="rId8"/>
    <p:sldId id="271" r:id="rId9"/>
    <p:sldId id="272" r:id="rId10"/>
    <p:sldId id="286" r:id="rId11"/>
    <p:sldId id="273" r:id="rId12"/>
    <p:sldId id="274" r:id="rId13"/>
    <p:sldId id="275" r:id="rId14"/>
    <p:sldId id="285" r:id="rId15"/>
    <p:sldId id="276" r:id="rId16"/>
    <p:sldId id="277" r:id="rId17"/>
    <p:sldId id="278" r:id="rId18"/>
    <p:sldId id="279"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4660"/>
  </p:normalViewPr>
  <p:slideViewPr>
    <p:cSldViewPr>
      <p:cViewPr varScale="1">
        <p:scale>
          <a:sx n="59" d="100"/>
          <a:sy n="59" d="100"/>
        </p:scale>
        <p:origin x="-33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3B884F-9EE2-4EA7-9DD7-C990C6647991}" type="datetimeFigureOut">
              <a:rPr lang="en-US" smtClean="0"/>
              <a:pPr/>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66F3C4-65DE-4DA5-A386-D7E4668F28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9/1/2015 8:13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smtClean="0"/>
              <a:t>The Land of Egypt</a:t>
            </a:r>
            <a:endParaRPr lang="en-US" dirty="0"/>
          </a:p>
        </p:txBody>
      </p:sp>
      <p:pic>
        <p:nvPicPr>
          <p:cNvPr id="4" name="Picture 3" descr="nile-in-sharm-el-sheikh.jpg"/>
          <p:cNvPicPr>
            <a:picLocks noChangeAspect="1"/>
          </p:cNvPicPr>
          <p:nvPr/>
        </p:nvPicPr>
        <p:blipFill>
          <a:blip r:embed="rId3" cstate="print"/>
          <a:stretch>
            <a:fillRect/>
          </a:stretch>
        </p:blipFill>
        <p:spPr>
          <a:xfrm>
            <a:off x="1295400" y="2819400"/>
            <a:ext cx="6285238" cy="4038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Cities in Egypt</a:t>
            </a:r>
            <a:endParaRPr lang="en-US" dirty="0"/>
          </a:p>
        </p:txBody>
      </p:sp>
      <p:sp>
        <p:nvSpPr>
          <p:cNvPr id="3" name="Content Placeholder 2"/>
          <p:cNvSpPr>
            <a:spLocks noGrp="1"/>
          </p:cNvSpPr>
          <p:nvPr>
            <p:ph sz="half" idx="1"/>
          </p:nvPr>
        </p:nvSpPr>
        <p:spPr>
          <a:xfrm>
            <a:off x="457200" y="1447800"/>
            <a:ext cx="4114800" cy="3662541"/>
          </a:xfrm>
        </p:spPr>
        <p:txBody>
          <a:bodyPr/>
          <a:lstStyle/>
          <a:p>
            <a:r>
              <a:rPr lang="en-US" b="1" dirty="0" smtClean="0"/>
              <a:t>Lacked real cities </a:t>
            </a:r>
            <a:r>
              <a:rPr lang="en-US" dirty="0" smtClean="0"/>
              <a:t>unlike Mesopotamia’s urban centers</a:t>
            </a:r>
          </a:p>
          <a:p>
            <a:r>
              <a:rPr lang="en-US" dirty="0" smtClean="0"/>
              <a:t>Most people lived in rural villages and engaged in agriculture</a:t>
            </a:r>
          </a:p>
          <a:p>
            <a:r>
              <a:rPr lang="en-US" dirty="0" smtClean="0"/>
              <a:t>Many ancient urban sites lie under modern communities </a:t>
            </a:r>
            <a:endParaRPr lang="en-US" dirty="0"/>
          </a:p>
        </p:txBody>
      </p:sp>
      <p:pic>
        <p:nvPicPr>
          <p:cNvPr id="5" name="Content Placeholder 4" descr="egypt map.jpg"/>
          <p:cNvPicPr>
            <a:picLocks noGrp="1" noChangeAspect="1"/>
          </p:cNvPicPr>
          <p:nvPr>
            <p:ph sz="half" idx="2"/>
          </p:nvPr>
        </p:nvPicPr>
        <p:blipFill>
          <a:blip r:embed="rId2" cstate="print"/>
          <a:stretch>
            <a:fillRect/>
          </a:stretch>
        </p:blipFill>
        <p:spPr>
          <a:xfrm>
            <a:off x="5189528" y="1143000"/>
            <a:ext cx="3626622" cy="48006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Trade in Egypt</a:t>
            </a:r>
            <a:endParaRPr lang="en-US" dirty="0"/>
          </a:p>
        </p:txBody>
      </p:sp>
      <p:pic>
        <p:nvPicPr>
          <p:cNvPr id="5" name="Content Placeholder 4" descr="myrrh tree.jpeg"/>
          <p:cNvPicPr>
            <a:picLocks noGrp="1" noChangeAspect="1"/>
          </p:cNvPicPr>
          <p:nvPr>
            <p:ph sz="half" idx="1"/>
          </p:nvPr>
        </p:nvPicPr>
        <p:blipFill>
          <a:blip r:embed="rId2" cstate="print"/>
          <a:stretch>
            <a:fillRect/>
          </a:stretch>
        </p:blipFill>
        <p:spPr>
          <a:xfrm>
            <a:off x="3962400" y="152400"/>
            <a:ext cx="1145097" cy="1114425"/>
          </a:xfrm>
        </p:spPr>
      </p:pic>
      <p:sp>
        <p:nvSpPr>
          <p:cNvPr id="4" name="Content Placeholder 3"/>
          <p:cNvSpPr>
            <a:spLocks noGrp="1"/>
          </p:cNvSpPr>
          <p:nvPr>
            <p:ph sz="half" idx="2"/>
          </p:nvPr>
        </p:nvSpPr>
        <p:spPr>
          <a:xfrm>
            <a:off x="3962400" y="1411553"/>
            <a:ext cx="4800600" cy="2499146"/>
          </a:xfrm>
        </p:spPr>
        <p:txBody>
          <a:bodyPr/>
          <a:lstStyle/>
          <a:p>
            <a:r>
              <a:rPr lang="en-US" dirty="0" smtClean="0"/>
              <a:t>Egypt mostly interested in acquiring valuable resources</a:t>
            </a:r>
          </a:p>
          <a:p>
            <a:r>
              <a:rPr lang="en-US" b="1" dirty="0" err="1" smtClean="0"/>
              <a:t>Nubia</a:t>
            </a:r>
            <a:r>
              <a:rPr lang="en-US" b="1" dirty="0" smtClean="0"/>
              <a:t> to the south with gold</a:t>
            </a:r>
          </a:p>
          <a:p>
            <a:r>
              <a:rPr lang="en-US" b="1" dirty="0" smtClean="0"/>
              <a:t>Land of Punt</a:t>
            </a:r>
            <a:r>
              <a:rPr lang="en-US" dirty="0" smtClean="0"/>
              <a:t>, source of fragrant myrrh resin burned on altars of Egyptian gods</a:t>
            </a:r>
            <a:endParaRPr lang="en-US" dirty="0"/>
          </a:p>
        </p:txBody>
      </p:sp>
      <p:pic>
        <p:nvPicPr>
          <p:cNvPr id="6" name="Picture 5" descr="myrrh.jpg"/>
          <p:cNvPicPr>
            <a:picLocks noChangeAspect="1"/>
          </p:cNvPicPr>
          <p:nvPr/>
        </p:nvPicPr>
        <p:blipFill>
          <a:blip r:embed="rId3" cstate="print"/>
          <a:stretch>
            <a:fillRect/>
          </a:stretch>
        </p:blipFill>
        <p:spPr>
          <a:xfrm>
            <a:off x="457200" y="1752600"/>
            <a:ext cx="3249561" cy="4379843"/>
          </a:xfrm>
          <a:prstGeom prst="rect">
            <a:avLst/>
          </a:prstGeom>
        </p:spPr>
      </p:pic>
      <p:pic>
        <p:nvPicPr>
          <p:cNvPr id="7" name="Picture 6" descr="hatshepsut-land-of-the-punt-300x266.jpg"/>
          <p:cNvPicPr>
            <a:picLocks noChangeAspect="1"/>
          </p:cNvPicPr>
          <p:nvPr/>
        </p:nvPicPr>
        <p:blipFill>
          <a:blip r:embed="rId4" cstate="print"/>
          <a:stretch>
            <a:fillRect/>
          </a:stretch>
        </p:blipFill>
        <p:spPr>
          <a:xfrm>
            <a:off x="4628719" y="3962400"/>
            <a:ext cx="3265715" cy="28956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Egypt tomb with Nubia.jpg"/>
          <p:cNvPicPr>
            <a:picLocks noGrp="1" noChangeAspect="1"/>
          </p:cNvPicPr>
          <p:nvPr>
            <p:ph sz="half" idx="4294967295"/>
          </p:nvPr>
        </p:nvPicPr>
        <p:blipFill>
          <a:blip r:embed="rId2" cstate="print"/>
          <a:stretch>
            <a:fillRect/>
          </a:stretch>
        </p:blipFill>
        <p:spPr>
          <a:xfrm>
            <a:off x="137085" y="1066800"/>
            <a:ext cx="8963193" cy="4267200"/>
          </a:xfrm>
        </p:spPr>
      </p:pic>
      <p:sp>
        <p:nvSpPr>
          <p:cNvPr id="7" name="TextBox 6"/>
          <p:cNvSpPr txBox="1"/>
          <p:nvPr/>
        </p:nvSpPr>
        <p:spPr>
          <a:xfrm>
            <a:off x="685800" y="5410200"/>
            <a:ext cx="7239000" cy="1200329"/>
          </a:xfrm>
          <a:prstGeom prst="rect">
            <a:avLst/>
          </a:prstGeom>
          <a:noFill/>
        </p:spPr>
        <p:txBody>
          <a:bodyPr wrap="square" rtlCol="0">
            <a:spAutoFit/>
          </a:bodyPr>
          <a:lstStyle/>
          <a:p>
            <a:pPr algn="ctr"/>
            <a:r>
              <a:rPr lang="en-US" dirty="0" smtClean="0"/>
              <a:t>A wall painting from the tomb of an Egyptian imperial official in </a:t>
            </a:r>
            <a:r>
              <a:rPr lang="en-US" dirty="0" err="1" smtClean="0"/>
              <a:t>Nubia</a:t>
            </a:r>
            <a:r>
              <a:rPr lang="en-US" dirty="0" smtClean="0"/>
              <a:t> depicts a delegation of Nubians bringing tribute in the forms of exotic beasts, animal skins, and rings of gold. </a:t>
            </a:r>
          </a:p>
          <a:p>
            <a:pPr algn="ctr"/>
            <a:r>
              <a:rPr lang="en-US" dirty="0" smtClean="0"/>
              <a:t>Why might these unusual gifts have been welcome tribute for Egyptians?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People of Egypt </a:t>
            </a:r>
            <a:endParaRPr lang="en-US" dirty="0"/>
          </a:p>
        </p:txBody>
      </p:sp>
      <p:sp>
        <p:nvSpPr>
          <p:cNvPr id="3" name="Content Placeholder 2"/>
          <p:cNvSpPr>
            <a:spLocks noGrp="1"/>
          </p:cNvSpPr>
          <p:nvPr>
            <p:ph sz="half" idx="1"/>
          </p:nvPr>
        </p:nvSpPr>
        <p:spPr>
          <a:xfrm>
            <a:off x="457200" y="1447800"/>
            <a:ext cx="4114800" cy="6420219"/>
          </a:xfrm>
        </p:spPr>
        <p:txBody>
          <a:bodyPr/>
          <a:lstStyle/>
          <a:p>
            <a:r>
              <a:rPr lang="en-US" dirty="0" smtClean="0"/>
              <a:t>No formal class structure unlike Mesopotamia</a:t>
            </a:r>
          </a:p>
          <a:p>
            <a:r>
              <a:rPr lang="en-US" dirty="0" smtClean="0"/>
              <a:t>Top=king and high-ranking officials</a:t>
            </a:r>
          </a:p>
          <a:p>
            <a:r>
              <a:rPr lang="en-US" dirty="0" smtClean="0"/>
              <a:t>Middle= low-ranking officials, local leaders, priests, artisans, wealthy farmers</a:t>
            </a:r>
          </a:p>
          <a:p>
            <a:r>
              <a:rPr lang="en-US" dirty="0" smtClean="0"/>
              <a:t>Bottom=Peasants</a:t>
            </a:r>
          </a:p>
          <a:p>
            <a:endParaRPr lang="en-US" dirty="0" smtClean="0"/>
          </a:p>
          <a:p>
            <a:r>
              <a:rPr lang="en-US" b="1" dirty="0" smtClean="0"/>
              <a:t>Women of upper classes depicted in art with dignity and affection</a:t>
            </a:r>
          </a:p>
          <a:p>
            <a:endParaRPr lang="en-US" dirty="0" smtClean="0"/>
          </a:p>
          <a:p>
            <a:endParaRPr lang="en-US" dirty="0"/>
          </a:p>
        </p:txBody>
      </p:sp>
      <p:pic>
        <p:nvPicPr>
          <p:cNvPr id="5" name="Content Placeholder 4" descr="social pyrimid.jpg"/>
          <p:cNvPicPr>
            <a:picLocks noGrp="1" noChangeAspect="1"/>
          </p:cNvPicPr>
          <p:nvPr>
            <p:ph sz="half" idx="2"/>
          </p:nvPr>
        </p:nvPicPr>
        <p:blipFill>
          <a:blip r:embed="rId2" cstate="print"/>
          <a:stretch>
            <a:fillRect/>
          </a:stretch>
        </p:blipFill>
        <p:spPr>
          <a:xfrm>
            <a:off x="4800600" y="1905000"/>
            <a:ext cx="4317383" cy="3236912"/>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Women in Egypt</a:t>
            </a:r>
            <a:endParaRPr lang="en-US" dirty="0"/>
          </a:p>
        </p:txBody>
      </p:sp>
      <p:pic>
        <p:nvPicPr>
          <p:cNvPr id="5" name="Content Placeholder 4" descr="ancient-egyptian-women-pictures-2.jpg"/>
          <p:cNvPicPr>
            <a:picLocks noGrp="1" noChangeAspect="1"/>
          </p:cNvPicPr>
          <p:nvPr>
            <p:ph sz="half" idx="1"/>
          </p:nvPr>
        </p:nvPicPr>
        <p:blipFill>
          <a:blip r:embed="rId2" cstate="print"/>
          <a:stretch>
            <a:fillRect/>
          </a:stretch>
        </p:blipFill>
        <p:spPr>
          <a:xfrm>
            <a:off x="1219200" y="1447800"/>
            <a:ext cx="2920081" cy="2130425"/>
          </a:xfrm>
        </p:spPr>
      </p:pic>
      <p:sp>
        <p:nvSpPr>
          <p:cNvPr id="4" name="Content Placeholder 3"/>
          <p:cNvSpPr>
            <a:spLocks noGrp="1"/>
          </p:cNvSpPr>
          <p:nvPr>
            <p:ph sz="half" idx="2"/>
          </p:nvPr>
        </p:nvSpPr>
        <p:spPr>
          <a:xfrm>
            <a:off x="4648200" y="1411553"/>
            <a:ext cx="4114800" cy="4136517"/>
          </a:xfrm>
        </p:spPr>
        <p:txBody>
          <a:bodyPr/>
          <a:lstStyle/>
          <a:p>
            <a:r>
              <a:rPr lang="en-US" dirty="0" smtClean="0"/>
              <a:t>Depicted with dignity and affection</a:t>
            </a:r>
          </a:p>
          <a:p>
            <a:r>
              <a:rPr lang="en-US" dirty="0" smtClean="0"/>
              <a:t>Could own property, inherit from their parents, and will their property to whomever</a:t>
            </a:r>
          </a:p>
          <a:p>
            <a:r>
              <a:rPr lang="en-US" dirty="0" smtClean="0"/>
              <a:t>Marriage and could divorce</a:t>
            </a:r>
          </a:p>
          <a:p>
            <a:r>
              <a:rPr lang="en-US" dirty="0" smtClean="0"/>
              <a:t>More rights than in Mesopotamia</a:t>
            </a:r>
          </a:p>
        </p:txBody>
      </p:sp>
      <p:pic>
        <p:nvPicPr>
          <p:cNvPr id="7" name="Picture 6" descr="egyptian women entertainers.jpg"/>
          <p:cNvPicPr>
            <a:picLocks noChangeAspect="1"/>
          </p:cNvPicPr>
          <p:nvPr/>
        </p:nvPicPr>
        <p:blipFill>
          <a:blip r:embed="rId3" cstate="print"/>
          <a:stretch>
            <a:fillRect/>
          </a:stretch>
        </p:blipFill>
        <p:spPr>
          <a:xfrm>
            <a:off x="1143000" y="3810000"/>
            <a:ext cx="2857500" cy="28575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Religion</a:t>
            </a:r>
            <a:endParaRPr lang="en-US" dirty="0"/>
          </a:p>
        </p:txBody>
      </p:sp>
      <p:sp>
        <p:nvSpPr>
          <p:cNvPr id="3" name="Content Placeholder 2"/>
          <p:cNvSpPr>
            <a:spLocks noGrp="1"/>
          </p:cNvSpPr>
          <p:nvPr>
            <p:ph sz="half" idx="1"/>
          </p:nvPr>
        </p:nvSpPr>
        <p:spPr>
          <a:xfrm>
            <a:off x="381000" y="1411553"/>
            <a:ext cx="4114800" cy="4136517"/>
          </a:xfrm>
        </p:spPr>
        <p:txBody>
          <a:bodyPr/>
          <a:lstStyle/>
          <a:p>
            <a:r>
              <a:rPr lang="en-US" dirty="0" smtClean="0"/>
              <a:t>Natural environment was a place of recurrent cycles  and periodic renewal</a:t>
            </a:r>
          </a:p>
          <a:p>
            <a:r>
              <a:rPr lang="en-US" dirty="0" smtClean="0"/>
              <a:t>Some Gods depicted with </a:t>
            </a:r>
            <a:r>
              <a:rPr lang="en-US" b="1" dirty="0" smtClean="0"/>
              <a:t>animal heads, human bodies</a:t>
            </a:r>
          </a:p>
          <a:p>
            <a:r>
              <a:rPr lang="en-US" dirty="0" smtClean="0"/>
              <a:t>Gods:  Re, Osiris, Isis, Anubis etc. </a:t>
            </a:r>
          </a:p>
          <a:p>
            <a:r>
              <a:rPr lang="en-US" dirty="0" smtClean="0"/>
              <a:t>Temples built  for prominent deities</a:t>
            </a:r>
            <a:endParaRPr lang="en-US" dirty="0"/>
          </a:p>
        </p:txBody>
      </p:sp>
      <p:pic>
        <p:nvPicPr>
          <p:cNvPr id="5" name="Content Placeholder 4" descr="osiris3big.jpg"/>
          <p:cNvPicPr>
            <a:picLocks noGrp="1" noChangeAspect="1"/>
          </p:cNvPicPr>
          <p:nvPr>
            <p:ph sz="half" idx="2"/>
          </p:nvPr>
        </p:nvPicPr>
        <p:blipFill>
          <a:blip r:embed="rId2" cstate="print"/>
          <a:stretch>
            <a:fillRect/>
          </a:stretch>
        </p:blipFill>
        <p:spPr>
          <a:xfrm>
            <a:off x="6400800" y="304800"/>
            <a:ext cx="2362200" cy="3620327"/>
          </a:xfrm>
        </p:spPr>
      </p:pic>
      <p:pic>
        <p:nvPicPr>
          <p:cNvPr id="6" name="Picture 5" descr="anubis.jpeg"/>
          <p:cNvPicPr>
            <a:picLocks noChangeAspect="1"/>
          </p:cNvPicPr>
          <p:nvPr/>
        </p:nvPicPr>
        <p:blipFill>
          <a:blip r:embed="rId3" cstate="print"/>
          <a:stretch>
            <a:fillRect/>
          </a:stretch>
        </p:blipFill>
        <p:spPr>
          <a:xfrm>
            <a:off x="4419600" y="3276600"/>
            <a:ext cx="1828800" cy="2977116"/>
          </a:xfrm>
          <a:prstGeom prst="rect">
            <a:avLst/>
          </a:prstGeom>
        </p:spPr>
      </p:pic>
      <p:pic>
        <p:nvPicPr>
          <p:cNvPr id="7" name="Picture 6" descr="isis.jpg"/>
          <p:cNvPicPr>
            <a:picLocks noChangeAspect="1"/>
          </p:cNvPicPr>
          <p:nvPr/>
        </p:nvPicPr>
        <p:blipFill>
          <a:blip r:embed="rId4" cstate="print"/>
          <a:stretch>
            <a:fillRect/>
          </a:stretch>
        </p:blipFill>
        <p:spPr>
          <a:xfrm>
            <a:off x="7162800" y="4267200"/>
            <a:ext cx="1828800" cy="2330605"/>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Religion and the Afterlife</a:t>
            </a:r>
            <a:endParaRPr lang="en-US" dirty="0"/>
          </a:p>
        </p:txBody>
      </p:sp>
      <p:sp>
        <p:nvSpPr>
          <p:cNvPr id="3" name="Content Placeholder 2"/>
          <p:cNvSpPr>
            <a:spLocks noGrp="1"/>
          </p:cNvSpPr>
          <p:nvPr>
            <p:ph sz="half" idx="1"/>
          </p:nvPr>
        </p:nvSpPr>
        <p:spPr>
          <a:xfrm>
            <a:off x="381000" y="1411553"/>
            <a:ext cx="4114800" cy="4222694"/>
          </a:xfrm>
        </p:spPr>
        <p:txBody>
          <a:bodyPr/>
          <a:lstStyle/>
          <a:p>
            <a:r>
              <a:rPr lang="en-US" b="1" dirty="0" smtClean="0"/>
              <a:t>Strong belief in afterlife</a:t>
            </a:r>
          </a:p>
          <a:p>
            <a:r>
              <a:rPr lang="en-US" dirty="0" smtClean="0"/>
              <a:t>Death is a journey beset with hazards</a:t>
            </a:r>
          </a:p>
          <a:p>
            <a:r>
              <a:rPr lang="en-US" dirty="0" smtClean="0"/>
              <a:t>Egyptian </a:t>
            </a:r>
            <a:r>
              <a:rPr lang="en-US" u="sng" dirty="0" smtClean="0"/>
              <a:t>Book of the Dead </a:t>
            </a:r>
            <a:r>
              <a:rPr lang="en-US" dirty="0" smtClean="0"/>
              <a:t>excavated in tombs</a:t>
            </a:r>
          </a:p>
          <a:p>
            <a:r>
              <a:rPr lang="en-US" dirty="0" smtClean="0"/>
              <a:t>Contained spells, rituals to protect the person</a:t>
            </a:r>
          </a:p>
          <a:p>
            <a:r>
              <a:rPr lang="en-US" b="1" dirty="0" smtClean="0"/>
              <a:t>Weighing of deceased heart in the presence of Judges </a:t>
            </a:r>
          </a:p>
        </p:txBody>
      </p:sp>
      <p:pic>
        <p:nvPicPr>
          <p:cNvPr id="9" name="Content Placeholder 8" descr="anubis-scaling.jpg"/>
          <p:cNvPicPr>
            <a:picLocks noGrp="1" noChangeAspect="1"/>
          </p:cNvPicPr>
          <p:nvPr>
            <p:ph sz="half" idx="2"/>
          </p:nvPr>
        </p:nvPicPr>
        <p:blipFill>
          <a:blip r:embed="rId2" cstate="print"/>
          <a:stretch>
            <a:fillRect/>
          </a:stretch>
        </p:blipFill>
        <p:spPr>
          <a:xfrm>
            <a:off x="4385981" y="2064628"/>
            <a:ext cx="4453219" cy="2659772"/>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Mummification</a:t>
            </a:r>
            <a:endParaRPr lang="en-US" dirty="0"/>
          </a:p>
        </p:txBody>
      </p:sp>
      <p:pic>
        <p:nvPicPr>
          <p:cNvPr id="5" name="Content Placeholder 4" descr="mummification with anumbis.jpg"/>
          <p:cNvPicPr>
            <a:picLocks noGrp="1" noChangeAspect="1"/>
          </p:cNvPicPr>
          <p:nvPr>
            <p:ph sz="half" idx="1"/>
          </p:nvPr>
        </p:nvPicPr>
        <p:blipFill>
          <a:blip r:embed="rId2" cstate="print"/>
          <a:stretch>
            <a:fillRect/>
          </a:stretch>
        </p:blipFill>
        <p:spPr>
          <a:xfrm>
            <a:off x="609600" y="2438400"/>
            <a:ext cx="3135873" cy="2130425"/>
          </a:xfrm>
        </p:spPr>
      </p:pic>
      <p:sp>
        <p:nvSpPr>
          <p:cNvPr id="4" name="Content Placeholder 3"/>
          <p:cNvSpPr>
            <a:spLocks noGrp="1"/>
          </p:cNvSpPr>
          <p:nvPr>
            <p:ph sz="half" idx="2"/>
          </p:nvPr>
        </p:nvSpPr>
        <p:spPr>
          <a:xfrm>
            <a:off x="4648200" y="1411553"/>
            <a:ext cx="4114800" cy="4524315"/>
          </a:xfrm>
        </p:spPr>
        <p:txBody>
          <a:bodyPr/>
          <a:lstStyle/>
          <a:p>
            <a:r>
              <a:rPr lang="en-US" dirty="0" smtClean="0"/>
              <a:t>Vital organs removed, preserved, stored in jars</a:t>
            </a:r>
          </a:p>
          <a:p>
            <a:r>
              <a:rPr lang="en-US" dirty="0" smtClean="0"/>
              <a:t>Body cavities filled with packing materials</a:t>
            </a:r>
          </a:p>
          <a:p>
            <a:r>
              <a:rPr lang="en-US" dirty="0" smtClean="0"/>
              <a:t>Body immersed in </a:t>
            </a:r>
            <a:r>
              <a:rPr lang="en-US" dirty="0" err="1" smtClean="0"/>
              <a:t>natron</a:t>
            </a:r>
            <a:r>
              <a:rPr lang="en-US" dirty="0" smtClean="0"/>
              <a:t> to dehydrate and preserve it, eventually wrapped in linen</a:t>
            </a:r>
          </a:p>
          <a:p>
            <a:r>
              <a:rPr lang="en-US" dirty="0" smtClean="0"/>
              <a:t>Placed in one or more wooden caskets and placed in tomb</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Burial</a:t>
            </a:r>
            <a:endParaRPr lang="en-US" dirty="0"/>
          </a:p>
        </p:txBody>
      </p:sp>
      <p:sp>
        <p:nvSpPr>
          <p:cNvPr id="3" name="Content Placeholder 2"/>
          <p:cNvSpPr>
            <a:spLocks noGrp="1"/>
          </p:cNvSpPr>
          <p:nvPr>
            <p:ph sz="half" idx="1"/>
          </p:nvPr>
        </p:nvSpPr>
        <p:spPr>
          <a:xfrm>
            <a:off x="381000" y="990601"/>
            <a:ext cx="4114800" cy="5946243"/>
          </a:xfrm>
        </p:spPr>
        <p:txBody>
          <a:bodyPr/>
          <a:lstStyle/>
          <a:p>
            <a:r>
              <a:rPr lang="en-US" dirty="0" smtClean="0"/>
              <a:t>Constructed elaborate tombs which indicated your wealth and status</a:t>
            </a:r>
          </a:p>
          <a:p>
            <a:r>
              <a:rPr lang="en-US" dirty="0" smtClean="0"/>
              <a:t>Common people made do with simple grave pits</a:t>
            </a:r>
          </a:p>
          <a:p>
            <a:r>
              <a:rPr lang="en-US" b="1" dirty="0" smtClean="0"/>
              <a:t>Pyramids, Valley of Kings</a:t>
            </a:r>
          </a:p>
          <a:p>
            <a:r>
              <a:rPr lang="en-US" dirty="0" smtClean="0"/>
              <a:t>Built on edge of desert so not to interfere with farmland</a:t>
            </a:r>
          </a:p>
          <a:p>
            <a:r>
              <a:rPr lang="en-US" b="1" dirty="0" smtClean="0"/>
              <a:t>Filled with pictures, food, and objects of everyday</a:t>
            </a:r>
          </a:p>
          <a:p>
            <a:r>
              <a:rPr lang="en-US" dirty="0" smtClean="0"/>
              <a:t>“</a:t>
            </a:r>
            <a:r>
              <a:rPr lang="en-US" dirty="0" err="1" smtClean="0"/>
              <a:t>Shabti</a:t>
            </a:r>
            <a:r>
              <a:rPr lang="en-US" dirty="0" smtClean="0"/>
              <a:t>” dolls included to play the servants needed </a:t>
            </a:r>
          </a:p>
          <a:p>
            <a:endParaRPr lang="en-US" dirty="0" smtClean="0"/>
          </a:p>
        </p:txBody>
      </p:sp>
      <p:pic>
        <p:nvPicPr>
          <p:cNvPr id="5" name="Content Placeholder 4" descr="tutankhamun's shabti 1.jpg"/>
          <p:cNvPicPr>
            <a:picLocks noGrp="1" noChangeAspect="1"/>
          </p:cNvPicPr>
          <p:nvPr>
            <p:ph sz="half" idx="2"/>
          </p:nvPr>
        </p:nvPicPr>
        <p:blipFill>
          <a:blip r:embed="rId2" cstate="print"/>
          <a:stretch>
            <a:fillRect/>
          </a:stretch>
        </p:blipFill>
        <p:spPr>
          <a:xfrm>
            <a:off x="4724400" y="1524000"/>
            <a:ext cx="4275849" cy="3654425"/>
          </a:xfrm>
        </p:spPr>
      </p:pic>
      <p:sp>
        <p:nvSpPr>
          <p:cNvPr id="6" name="TextBox 5"/>
          <p:cNvSpPr txBox="1"/>
          <p:nvPr/>
        </p:nvSpPr>
        <p:spPr>
          <a:xfrm>
            <a:off x="5181600" y="5486400"/>
            <a:ext cx="2743200" cy="369332"/>
          </a:xfrm>
          <a:prstGeom prst="rect">
            <a:avLst/>
          </a:prstGeom>
          <a:noFill/>
        </p:spPr>
        <p:txBody>
          <a:bodyPr wrap="square" rtlCol="0">
            <a:spAutoFit/>
          </a:bodyPr>
          <a:lstStyle/>
          <a:p>
            <a:pPr algn="ctr"/>
            <a:r>
              <a:rPr lang="en-US" dirty="0" err="1" smtClean="0"/>
              <a:t>Shabti</a:t>
            </a:r>
            <a:r>
              <a:rPr lang="en-US" dirty="0" smtClean="0"/>
              <a:t> dolls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Science and Technology</a:t>
            </a:r>
            <a:endParaRPr lang="en-US" dirty="0"/>
          </a:p>
        </p:txBody>
      </p:sp>
      <p:pic>
        <p:nvPicPr>
          <p:cNvPr id="5" name="Content Placeholder 4" descr="abusimbel.gif"/>
          <p:cNvPicPr>
            <a:picLocks noGrp="1" noChangeAspect="1"/>
          </p:cNvPicPr>
          <p:nvPr>
            <p:ph sz="half" idx="1"/>
          </p:nvPr>
        </p:nvPicPr>
        <p:blipFill>
          <a:blip r:embed="rId2" cstate="print"/>
          <a:stretch>
            <a:fillRect/>
          </a:stretch>
        </p:blipFill>
        <p:spPr>
          <a:xfrm>
            <a:off x="838200" y="957580"/>
            <a:ext cx="3657600" cy="2621280"/>
          </a:xfrm>
        </p:spPr>
      </p:pic>
      <p:sp>
        <p:nvSpPr>
          <p:cNvPr id="4" name="Content Placeholder 3"/>
          <p:cNvSpPr>
            <a:spLocks noGrp="1"/>
          </p:cNvSpPr>
          <p:nvPr>
            <p:ph sz="half" idx="2"/>
          </p:nvPr>
        </p:nvSpPr>
        <p:spPr>
          <a:xfrm>
            <a:off x="4648200" y="1411553"/>
            <a:ext cx="4114800" cy="4222694"/>
          </a:xfrm>
        </p:spPr>
        <p:txBody>
          <a:bodyPr/>
          <a:lstStyle/>
          <a:p>
            <a:r>
              <a:rPr lang="en-US" dirty="0" smtClean="0"/>
              <a:t>Human anatomy</a:t>
            </a:r>
          </a:p>
          <a:p>
            <a:r>
              <a:rPr lang="en-US" dirty="0" smtClean="0"/>
              <a:t>Mathematics to measure dims. of fields and what owed to state in fields</a:t>
            </a:r>
          </a:p>
          <a:p>
            <a:r>
              <a:rPr lang="en-US" dirty="0" smtClean="0"/>
              <a:t>Most accurate calendar in world</a:t>
            </a:r>
          </a:p>
          <a:p>
            <a:r>
              <a:rPr lang="en-US" dirty="0" smtClean="0"/>
              <a:t>Engineering:  pyramids, temples, monumental </a:t>
            </a:r>
            <a:r>
              <a:rPr lang="en-US" dirty="0" err="1" smtClean="0"/>
              <a:t>bldgs</a:t>
            </a:r>
            <a:endParaRPr lang="en-US" dirty="0" smtClean="0"/>
          </a:p>
          <a:p>
            <a:r>
              <a:rPr lang="en-US" dirty="0" smtClean="0"/>
              <a:t>Canals</a:t>
            </a:r>
            <a:endParaRPr lang="en-US" dirty="0"/>
          </a:p>
        </p:txBody>
      </p:sp>
      <p:pic>
        <p:nvPicPr>
          <p:cNvPr id="6" name="Picture 5" descr="egyptian art temple.jpg"/>
          <p:cNvPicPr>
            <a:picLocks noChangeAspect="1"/>
          </p:cNvPicPr>
          <p:nvPr/>
        </p:nvPicPr>
        <p:blipFill>
          <a:blip r:embed="rId3" cstate="print"/>
          <a:stretch>
            <a:fillRect/>
          </a:stretch>
        </p:blipFill>
        <p:spPr>
          <a:xfrm>
            <a:off x="6096000" y="4775200"/>
            <a:ext cx="2819400" cy="1879600"/>
          </a:xfrm>
          <a:prstGeom prst="rect">
            <a:avLst/>
          </a:prstGeom>
        </p:spPr>
      </p:pic>
      <p:pic>
        <p:nvPicPr>
          <p:cNvPr id="7" name="Picture 6" descr="Egyptian calendar quadrant.jpg"/>
          <p:cNvPicPr>
            <a:picLocks noChangeAspect="1"/>
          </p:cNvPicPr>
          <p:nvPr/>
        </p:nvPicPr>
        <p:blipFill>
          <a:blip r:embed="rId4" cstate="print"/>
          <a:stretch>
            <a:fillRect/>
          </a:stretch>
        </p:blipFill>
        <p:spPr>
          <a:xfrm>
            <a:off x="228600" y="3810000"/>
            <a:ext cx="3733800" cy="280035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gypt map with Kush.jpg"/>
          <p:cNvPicPr>
            <a:picLocks noGrp="1" noChangeAspect="1"/>
          </p:cNvPicPr>
          <p:nvPr>
            <p:ph idx="4294967295"/>
          </p:nvPr>
        </p:nvPicPr>
        <p:blipFill>
          <a:blip r:embed="rId2" cstate="print"/>
          <a:stretch>
            <a:fillRect/>
          </a:stretch>
        </p:blipFill>
        <p:spPr>
          <a:xfrm>
            <a:off x="0" y="0"/>
            <a:ext cx="5729343" cy="6858000"/>
          </a:xfrm>
        </p:spPr>
      </p:pic>
      <p:sp>
        <p:nvSpPr>
          <p:cNvPr id="8" name="TextBox 7"/>
          <p:cNvSpPr txBox="1"/>
          <p:nvPr/>
        </p:nvSpPr>
        <p:spPr>
          <a:xfrm>
            <a:off x="5867400" y="457200"/>
            <a:ext cx="3048000" cy="3600986"/>
          </a:xfrm>
          <a:prstGeom prst="rect">
            <a:avLst/>
          </a:prstGeom>
          <a:noFill/>
        </p:spPr>
        <p:txBody>
          <a:bodyPr wrap="square" rtlCol="0">
            <a:spAutoFit/>
          </a:bodyPr>
          <a:lstStyle/>
          <a:p>
            <a:pPr algn="ctr"/>
            <a:r>
              <a:rPr lang="en-US" sz="2400" b="1" dirty="0" smtClean="0"/>
              <a:t>The Nile valley, 3000–2000 </a:t>
            </a:r>
            <a:r>
              <a:rPr lang="en-US" sz="2400" b="1" cap="small" dirty="0" err="1" smtClean="0"/>
              <a:t>b.c.e</a:t>
            </a:r>
            <a:r>
              <a:rPr lang="en-US" cap="small" dirty="0" smtClean="0"/>
              <a:t>.</a:t>
            </a:r>
          </a:p>
          <a:p>
            <a:endParaRPr lang="en-US" cap="small" dirty="0" smtClean="0"/>
          </a:p>
          <a:p>
            <a:endParaRPr lang="en-US" cap="small" dirty="0" smtClean="0"/>
          </a:p>
          <a:p>
            <a:r>
              <a:rPr lang="en-US" dirty="0" smtClean="0"/>
              <a:t>Note the difference in size between the kingdom of Egypt and the kingdom of Kush.</a:t>
            </a:r>
          </a:p>
          <a:p>
            <a:r>
              <a:rPr lang="en-US" dirty="0" smtClean="0"/>
              <a:t/>
            </a:r>
            <a:br>
              <a:rPr lang="en-US" dirty="0" smtClean="0"/>
            </a:br>
            <a:r>
              <a:rPr lang="en-US" b="1" i="1" dirty="0" smtClean="0"/>
              <a:t>What geographic conditions favored the establishment of large states north of the first cataract of the Nile River?</a:t>
            </a:r>
            <a:r>
              <a:rPr lang="en-US" dirty="0" smtClean="0"/>
              <a:t> </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smtClean="0"/>
              <a:t>"The Gift of the Nile"</a:t>
            </a:r>
            <a:endParaRPr lang="en-US" dirty="0"/>
          </a:p>
        </p:txBody>
      </p:sp>
      <p:sp>
        <p:nvSpPr>
          <p:cNvPr id="6" name="Content Placeholder 5"/>
          <p:cNvSpPr>
            <a:spLocks noGrp="1"/>
          </p:cNvSpPr>
          <p:nvPr>
            <p:ph sz="half" idx="1"/>
          </p:nvPr>
        </p:nvSpPr>
        <p:spPr>
          <a:xfrm>
            <a:off x="381000" y="1143000"/>
            <a:ext cx="4800600" cy="5644622"/>
          </a:xfrm>
        </p:spPr>
        <p:txBody>
          <a:bodyPr/>
          <a:lstStyle/>
          <a:p>
            <a:r>
              <a:rPr lang="en-US" dirty="0" smtClean="0"/>
              <a:t>Greek traveler </a:t>
            </a:r>
            <a:r>
              <a:rPr lang="en-US" b="1" dirty="0" smtClean="0"/>
              <a:t>Herodotus </a:t>
            </a:r>
            <a:r>
              <a:rPr lang="en-US" dirty="0" smtClean="0"/>
              <a:t> called Egypt this</a:t>
            </a:r>
          </a:p>
          <a:p>
            <a:r>
              <a:rPr lang="en-US" b="1" dirty="0" smtClean="0"/>
              <a:t>Flows northward </a:t>
            </a:r>
            <a:r>
              <a:rPr lang="en-US" dirty="0" smtClean="0"/>
              <a:t>from Lake Victoria to Mediterranean Sea</a:t>
            </a:r>
          </a:p>
          <a:p>
            <a:r>
              <a:rPr lang="en-US" dirty="0" smtClean="0"/>
              <a:t>Delta for last 100 miles</a:t>
            </a:r>
          </a:p>
          <a:p>
            <a:r>
              <a:rPr lang="en-US" dirty="0" smtClean="0"/>
              <a:t>“Black Land” and “Red Land”</a:t>
            </a:r>
          </a:p>
          <a:p>
            <a:r>
              <a:rPr lang="en-US" dirty="0" smtClean="0"/>
              <a:t>Upper/Lower Egypt</a:t>
            </a:r>
          </a:p>
          <a:p>
            <a:r>
              <a:rPr lang="en-US" b="1" dirty="0" smtClean="0"/>
              <a:t>Cataracts</a:t>
            </a:r>
            <a:r>
              <a:rPr lang="en-US" dirty="0" smtClean="0"/>
              <a:t> hinder travel in parts of Nile</a:t>
            </a:r>
          </a:p>
          <a:p>
            <a:r>
              <a:rPr lang="en-US" dirty="0" smtClean="0"/>
              <a:t>Agriculture entirely dependent on the river!! </a:t>
            </a:r>
          </a:p>
          <a:p>
            <a:r>
              <a:rPr lang="en-US" b="1" dirty="0" smtClean="0"/>
              <a:t>Regular flooding in September</a:t>
            </a:r>
            <a:endParaRPr lang="en-US" b="1" dirty="0"/>
          </a:p>
        </p:txBody>
      </p:sp>
      <p:pic>
        <p:nvPicPr>
          <p:cNvPr id="8" name="Content Placeholder 7" descr="nileriverdelta.jpg"/>
          <p:cNvPicPr>
            <a:picLocks noGrp="1" noChangeAspect="1"/>
          </p:cNvPicPr>
          <p:nvPr>
            <p:ph sz="half" idx="2"/>
          </p:nvPr>
        </p:nvPicPr>
        <p:blipFill>
          <a:blip r:embed="rId2" cstate="print"/>
          <a:stretch>
            <a:fillRect/>
          </a:stretch>
        </p:blipFill>
        <p:spPr>
          <a:xfrm>
            <a:off x="5181600" y="1676400"/>
            <a:ext cx="3778250" cy="2968625"/>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le at night.jpg"/>
          <p:cNvPicPr>
            <a:picLocks noChangeAspect="1"/>
          </p:cNvPicPr>
          <p:nvPr/>
        </p:nvPicPr>
        <p:blipFill>
          <a:blip r:embed="rId2" cstate="print"/>
          <a:stretch>
            <a:fillRect/>
          </a:stretch>
        </p:blipFill>
        <p:spPr>
          <a:xfrm>
            <a:off x="228600" y="533400"/>
            <a:ext cx="8915400" cy="594360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Natural Resources</a:t>
            </a:r>
            <a:endParaRPr lang="en-US" dirty="0"/>
          </a:p>
        </p:txBody>
      </p:sp>
      <p:pic>
        <p:nvPicPr>
          <p:cNvPr id="5" name="Content Placeholder 4" descr="papyrus_plants.jpg"/>
          <p:cNvPicPr>
            <a:picLocks noGrp="1" noChangeAspect="1"/>
          </p:cNvPicPr>
          <p:nvPr>
            <p:ph sz="half" idx="1"/>
          </p:nvPr>
        </p:nvPicPr>
        <p:blipFill>
          <a:blip r:embed="rId2" cstate="print"/>
          <a:stretch>
            <a:fillRect/>
          </a:stretch>
        </p:blipFill>
        <p:spPr>
          <a:xfrm>
            <a:off x="838200" y="1905000"/>
            <a:ext cx="1152525" cy="1571625"/>
          </a:xfrm>
        </p:spPr>
      </p:pic>
      <p:sp>
        <p:nvSpPr>
          <p:cNvPr id="4" name="Content Placeholder 3"/>
          <p:cNvSpPr>
            <a:spLocks noGrp="1"/>
          </p:cNvSpPr>
          <p:nvPr>
            <p:ph sz="half" idx="2"/>
          </p:nvPr>
        </p:nvSpPr>
        <p:spPr>
          <a:xfrm>
            <a:off x="4648200" y="1411553"/>
            <a:ext cx="4114800" cy="5170646"/>
          </a:xfrm>
        </p:spPr>
        <p:txBody>
          <a:bodyPr/>
          <a:lstStyle/>
          <a:p>
            <a:r>
              <a:rPr lang="en-US" b="1" dirty="0" smtClean="0"/>
              <a:t>Papyrus</a:t>
            </a:r>
            <a:r>
              <a:rPr lang="en-US" dirty="0" smtClean="0"/>
              <a:t> reeds for sails, ropes, paper</a:t>
            </a:r>
          </a:p>
          <a:p>
            <a:r>
              <a:rPr lang="en-US" dirty="0" smtClean="0"/>
              <a:t>Abundant wild animals, birds, fish</a:t>
            </a:r>
          </a:p>
          <a:p>
            <a:r>
              <a:rPr lang="en-US" dirty="0" smtClean="0"/>
              <a:t>Stone quarried and floated downstream</a:t>
            </a:r>
          </a:p>
          <a:p>
            <a:r>
              <a:rPr lang="en-US" dirty="0" smtClean="0"/>
              <a:t>Clay for mud bricks/pottery</a:t>
            </a:r>
          </a:p>
          <a:p>
            <a:r>
              <a:rPr lang="en-US" dirty="0" smtClean="0"/>
              <a:t>Copper/turquoise deposits in Sinai desert</a:t>
            </a:r>
          </a:p>
          <a:p>
            <a:r>
              <a:rPr lang="en-US" b="1" dirty="0" smtClean="0"/>
              <a:t>Gold from </a:t>
            </a:r>
            <a:r>
              <a:rPr lang="en-US" b="1" dirty="0" err="1" smtClean="0"/>
              <a:t>Nubia</a:t>
            </a:r>
            <a:endParaRPr lang="en-US" b="1" dirty="0" smtClean="0"/>
          </a:p>
          <a:p>
            <a:endParaRPr lang="en-US" dirty="0"/>
          </a:p>
        </p:txBody>
      </p:sp>
      <p:pic>
        <p:nvPicPr>
          <p:cNvPr id="6" name="Picture 5" descr="nile_crocodile1.jpg"/>
          <p:cNvPicPr>
            <a:picLocks noChangeAspect="1"/>
          </p:cNvPicPr>
          <p:nvPr/>
        </p:nvPicPr>
        <p:blipFill>
          <a:blip r:embed="rId3" cstate="print"/>
          <a:stretch>
            <a:fillRect/>
          </a:stretch>
        </p:blipFill>
        <p:spPr>
          <a:xfrm>
            <a:off x="914400" y="3962400"/>
            <a:ext cx="3048000" cy="2286000"/>
          </a:xfrm>
          <a:prstGeom prst="rect">
            <a:avLst/>
          </a:prstGeom>
        </p:spPr>
      </p:pic>
      <p:pic>
        <p:nvPicPr>
          <p:cNvPr id="7" name="Picture 6" descr="nubian gold.jpg"/>
          <p:cNvPicPr>
            <a:picLocks noChangeAspect="1"/>
          </p:cNvPicPr>
          <p:nvPr/>
        </p:nvPicPr>
        <p:blipFill>
          <a:blip r:embed="rId4" cstate="print"/>
          <a:stretch>
            <a:fillRect/>
          </a:stretch>
        </p:blipFill>
        <p:spPr>
          <a:xfrm>
            <a:off x="2590800" y="1447800"/>
            <a:ext cx="1726406" cy="22098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Divine Kingship</a:t>
            </a:r>
            <a:endParaRPr lang="en-US" dirty="0"/>
          </a:p>
        </p:txBody>
      </p:sp>
      <p:pic>
        <p:nvPicPr>
          <p:cNvPr id="5" name="Content Placeholder 4" descr="king tut.jpg"/>
          <p:cNvPicPr>
            <a:picLocks noGrp="1" noChangeAspect="1"/>
          </p:cNvPicPr>
          <p:nvPr>
            <p:ph sz="half" idx="1"/>
          </p:nvPr>
        </p:nvPicPr>
        <p:blipFill>
          <a:blip r:embed="rId2" cstate="print"/>
          <a:stretch>
            <a:fillRect/>
          </a:stretch>
        </p:blipFill>
        <p:spPr>
          <a:xfrm>
            <a:off x="298797" y="1316973"/>
            <a:ext cx="3511203" cy="5476875"/>
          </a:xfrm>
        </p:spPr>
      </p:pic>
      <p:sp>
        <p:nvSpPr>
          <p:cNvPr id="4" name="Content Placeholder 3"/>
          <p:cNvSpPr>
            <a:spLocks noGrp="1"/>
          </p:cNvSpPr>
          <p:nvPr>
            <p:ph sz="half" idx="2"/>
          </p:nvPr>
        </p:nvSpPr>
        <p:spPr>
          <a:xfrm>
            <a:off x="4648200" y="1411553"/>
            <a:ext cx="4114800" cy="4998291"/>
          </a:xfrm>
        </p:spPr>
        <p:txBody>
          <a:bodyPr/>
          <a:lstStyle/>
          <a:p>
            <a:r>
              <a:rPr lang="en-US" b="1" dirty="0" smtClean="0"/>
              <a:t>Pharaohs were gods sent to Earth to maintain order of universe</a:t>
            </a:r>
          </a:p>
          <a:p>
            <a:r>
              <a:rPr lang="en-US" dirty="0" smtClean="0"/>
              <a:t>His rule ensures wealth and prosperity</a:t>
            </a:r>
          </a:p>
          <a:p>
            <a:r>
              <a:rPr lang="en-US" b="1" dirty="0" smtClean="0"/>
              <a:t>Elaborate tombs </a:t>
            </a:r>
            <a:r>
              <a:rPr lang="en-US" dirty="0" smtClean="0"/>
              <a:t>built to ensure well-being of their journey to rejoin the gods</a:t>
            </a:r>
          </a:p>
          <a:p>
            <a:r>
              <a:rPr lang="en-US" dirty="0" smtClean="0"/>
              <a:t>Perpetual offerings to them</a:t>
            </a:r>
          </a:p>
          <a:p>
            <a:r>
              <a:rPr lang="en-US" b="1" dirty="0" smtClean="0"/>
              <a:t>Old Kingdom</a:t>
            </a:r>
            <a:r>
              <a:rPr lang="en-US" dirty="0" smtClean="0"/>
              <a:t>, pyramids were built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Pyramids</a:t>
            </a:r>
            <a:endParaRPr lang="en-US" dirty="0"/>
          </a:p>
        </p:txBody>
      </p:sp>
      <p:sp>
        <p:nvSpPr>
          <p:cNvPr id="3" name="Content Placeholder 2"/>
          <p:cNvSpPr>
            <a:spLocks noGrp="1"/>
          </p:cNvSpPr>
          <p:nvPr>
            <p:ph sz="half" idx="1"/>
          </p:nvPr>
        </p:nvSpPr>
        <p:spPr>
          <a:xfrm>
            <a:off x="304800" y="914400"/>
            <a:ext cx="8839200" cy="3213187"/>
          </a:xfrm>
        </p:spPr>
        <p:txBody>
          <a:bodyPr/>
          <a:lstStyle/>
          <a:p>
            <a:r>
              <a:rPr lang="en-US" sz="2000" dirty="0" smtClean="0"/>
              <a:t>Built with stone tools</a:t>
            </a:r>
          </a:p>
          <a:p>
            <a:r>
              <a:rPr lang="en-US" sz="2000" dirty="0" smtClean="0"/>
              <a:t>No machinery, just levers, pulleys, rollers</a:t>
            </a:r>
          </a:p>
          <a:p>
            <a:r>
              <a:rPr lang="en-US" sz="2000" dirty="0" smtClean="0"/>
              <a:t>Blocks </a:t>
            </a:r>
          </a:p>
          <a:p>
            <a:r>
              <a:rPr lang="en-US" sz="2000" dirty="0" smtClean="0"/>
              <a:t>Large number of people used to build them</a:t>
            </a:r>
          </a:p>
          <a:p>
            <a:pPr lvl="1"/>
            <a:r>
              <a:rPr lang="en-US" sz="2000" dirty="0" smtClean="0"/>
              <a:t>80,000 laborers estimated working 80 days per year for 20 years</a:t>
            </a:r>
          </a:p>
          <a:p>
            <a:pPr>
              <a:buNone/>
            </a:pPr>
            <a:endParaRPr lang="en-US" dirty="0"/>
          </a:p>
        </p:txBody>
      </p:sp>
      <p:pic>
        <p:nvPicPr>
          <p:cNvPr id="5" name="Content Placeholder 4" descr="pyramids.jpg"/>
          <p:cNvPicPr>
            <a:picLocks noGrp="1" noChangeAspect="1"/>
          </p:cNvPicPr>
          <p:nvPr>
            <p:ph sz="half" idx="2"/>
          </p:nvPr>
        </p:nvPicPr>
        <p:blipFill>
          <a:blip r:embed="rId2" cstate="print"/>
          <a:stretch>
            <a:fillRect/>
          </a:stretch>
        </p:blipFill>
        <p:spPr>
          <a:xfrm>
            <a:off x="1752600" y="2667000"/>
            <a:ext cx="6292792" cy="419100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Tomb Painting</a:t>
            </a:r>
            <a:endParaRPr lang="en-US" dirty="0"/>
          </a:p>
        </p:txBody>
      </p:sp>
      <p:pic>
        <p:nvPicPr>
          <p:cNvPr id="5" name="Content Placeholder 4" descr="Pyramid painting.jpg"/>
          <p:cNvPicPr>
            <a:picLocks noGrp="1" noChangeAspect="1"/>
          </p:cNvPicPr>
          <p:nvPr>
            <p:ph sz="half" idx="4294967295"/>
          </p:nvPr>
        </p:nvPicPr>
        <p:blipFill>
          <a:blip r:embed="rId2" cstate="print"/>
          <a:stretch>
            <a:fillRect/>
          </a:stretch>
        </p:blipFill>
        <p:spPr>
          <a:xfrm>
            <a:off x="-59332" y="3136900"/>
            <a:ext cx="9203332" cy="3721100"/>
          </a:xfrm>
        </p:spPr>
      </p:pic>
      <p:sp>
        <p:nvSpPr>
          <p:cNvPr id="8" name="TextBox 7"/>
          <p:cNvSpPr txBox="1"/>
          <p:nvPr/>
        </p:nvSpPr>
        <p:spPr>
          <a:xfrm>
            <a:off x="457200" y="1066800"/>
            <a:ext cx="8382000" cy="1200329"/>
          </a:xfrm>
          <a:prstGeom prst="rect">
            <a:avLst/>
          </a:prstGeom>
          <a:noFill/>
        </p:spPr>
        <p:txBody>
          <a:bodyPr wrap="square" rtlCol="0">
            <a:spAutoFit/>
          </a:bodyPr>
          <a:lstStyle/>
          <a:p>
            <a:pPr algn="ctr"/>
            <a:r>
              <a:rPr lang="en-US" dirty="0" smtClean="0"/>
              <a:t>Building pyramids and other large structures involved heavy work, especially by the less privileged classes. Here an Egyptian manuscript painting produced about 1000 </a:t>
            </a:r>
            <a:r>
              <a:rPr lang="en-US" cap="small" dirty="0" err="1" smtClean="0"/>
              <a:t>b.c.e</a:t>
            </a:r>
            <a:r>
              <a:rPr lang="en-US" cap="small" dirty="0" smtClean="0"/>
              <a:t>.</a:t>
            </a:r>
            <a:r>
              <a:rPr lang="en-US" dirty="0" smtClean="0"/>
              <a:t> depicts a supervisor overseeing a group of laborers as they drag a sled loaded with building blocks.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Administration a</a:t>
            </a:r>
            <a:r>
              <a:rPr lang="en-US" dirty="0" err="1" smtClean="0"/>
              <a:t>nd</a:t>
            </a:r>
            <a:r>
              <a:rPr smtClean="0"/>
              <a:t> Communication</a:t>
            </a:r>
            <a:endParaRPr lang="en-US" dirty="0"/>
          </a:p>
        </p:txBody>
      </p:sp>
      <p:pic>
        <p:nvPicPr>
          <p:cNvPr id="5" name="Content Placeholder 4" descr="hiero-chart.jpg"/>
          <p:cNvPicPr>
            <a:picLocks noGrp="1" noChangeAspect="1"/>
          </p:cNvPicPr>
          <p:nvPr>
            <p:ph sz="half" idx="1"/>
          </p:nvPr>
        </p:nvPicPr>
        <p:blipFill>
          <a:blip r:embed="rId2" cstate="print"/>
          <a:stretch>
            <a:fillRect/>
          </a:stretch>
        </p:blipFill>
        <p:spPr>
          <a:xfrm>
            <a:off x="381000" y="1828800"/>
            <a:ext cx="3898900" cy="3810000"/>
          </a:xfrm>
        </p:spPr>
      </p:pic>
      <p:sp>
        <p:nvSpPr>
          <p:cNvPr id="4" name="Content Placeholder 3"/>
          <p:cNvSpPr>
            <a:spLocks noGrp="1"/>
          </p:cNvSpPr>
          <p:nvPr>
            <p:ph sz="half" idx="2"/>
          </p:nvPr>
        </p:nvSpPr>
        <p:spPr>
          <a:xfrm>
            <a:off x="4419600" y="1411553"/>
            <a:ext cx="4343400" cy="5798510"/>
          </a:xfrm>
        </p:spPr>
        <p:txBody>
          <a:bodyPr/>
          <a:lstStyle/>
          <a:p>
            <a:r>
              <a:rPr lang="en-US" dirty="0" smtClean="0"/>
              <a:t>Large organized bureaucracy</a:t>
            </a:r>
          </a:p>
          <a:p>
            <a:r>
              <a:rPr lang="en-US" dirty="0" smtClean="0"/>
              <a:t>Hallmark to administrative class was literacy</a:t>
            </a:r>
          </a:p>
          <a:p>
            <a:r>
              <a:rPr lang="en-US" b="1" dirty="0" smtClean="0"/>
              <a:t>Hieroglyphics</a:t>
            </a:r>
          </a:p>
          <a:p>
            <a:pPr lvl="1"/>
            <a:r>
              <a:rPr lang="en-US" b="1" dirty="0" smtClean="0"/>
              <a:t>Used for administration but also for tales of magic, religious hymns, love poetry and instruction manuals</a:t>
            </a:r>
          </a:p>
          <a:p>
            <a:r>
              <a:rPr lang="en-US" dirty="0" smtClean="0"/>
              <a:t>Wrote on papyrus</a:t>
            </a:r>
          </a:p>
          <a:p>
            <a:r>
              <a:rPr lang="en-US" dirty="0" smtClean="0"/>
              <a:t>Scribes kept records</a:t>
            </a:r>
          </a:p>
          <a:p>
            <a:r>
              <a:rPr lang="en-US" dirty="0" smtClean="0"/>
              <a:t>Appointed officials to the pharaoh administer empire</a:t>
            </a:r>
          </a:p>
          <a:p>
            <a:endParaRPr lang="en-US" dirty="0"/>
          </a:p>
        </p:txBody>
      </p:sp>
      <p:pic>
        <p:nvPicPr>
          <p:cNvPr id="6" name="Picture 5" descr="papyrus_plants.jpg"/>
          <p:cNvPicPr>
            <a:picLocks noChangeAspect="1"/>
          </p:cNvPicPr>
          <p:nvPr/>
        </p:nvPicPr>
        <p:blipFill>
          <a:blip r:embed="rId3" cstate="print"/>
          <a:stretch>
            <a:fillRect/>
          </a:stretch>
        </p:blipFill>
        <p:spPr>
          <a:xfrm>
            <a:off x="7848600" y="914400"/>
            <a:ext cx="1066800" cy="1454727"/>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TS010286739</Template>
  <TotalTime>767</TotalTime>
  <Words>770</Words>
  <Application>Microsoft Office PowerPoint</Application>
  <PresentationFormat>On-screen Show (4:3)</PresentationFormat>
  <Paragraphs>100</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TS010286739</vt:lpstr>
      <vt:lpstr>White with Courier font for code slides</vt:lpstr>
      <vt:lpstr>The Land of Egypt</vt:lpstr>
      <vt:lpstr>Slide 2</vt:lpstr>
      <vt:lpstr>"The Gift of the Nile"</vt:lpstr>
      <vt:lpstr>Slide 4</vt:lpstr>
      <vt:lpstr>Natural Resources</vt:lpstr>
      <vt:lpstr>Divine Kingship</vt:lpstr>
      <vt:lpstr>Pyramids</vt:lpstr>
      <vt:lpstr>Tomb Painting</vt:lpstr>
      <vt:lpstr>Administration and Communication</vt:lpstr>
      <vt:lpstr>Cities in Egypt</vt:lpstr>
      <vt:lpstr>Trade in Egypt</vt:lpstr>
      <vt:lpstr>Slide 12</vt:lpstr>
      <vt:lpstr>The People of Egypt </vt:lpstr>
      <vt:lpstr>Women in Egypt</vt:lpstr>
      <vt:lpstr>Religion</vt:lpstr>
      <vt:lpstr>Religion and the Afterlife</vt:lpstr>
      <vt:lpstr>Mummification</vt:lpstr>
      <vt:lpstr>Burial</vt:lpstr>
      <vt:lpstr>Science and Technology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 of Egypt</dc:title>
  <dc:subject/>
  <dc:creator>CCSD</dc:creator>
  <cp:keywords/>
  <dc:description/>
  <cp:lastModifiedBy>Windows User</cp:lastModifiedBy>
  <cp:revision>62</cp:revision>
  <dcterms:created xsi:type="dcterms:W3CDTF">2011-08-25T01:40:45Z</dcterms:created>
  <dcterms:modified xsi:type="dcterms:W3CDTF">2015-09-01T14:14:11Z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