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61" r:id="rId3"/>
    <p:sldId id="262" r:id="rId4"/>
    <p:sldId id="266" r:id="rId5"/>
    <p:sldId id="267" r:id="rId6"/>
    <p:sldId id="268" r:id="rId7"/>
    <p:sldId id="301" r:id="rId8"/>
    <p:sldId id="269" r:id="rId9"/>
    <p:sldId id="270" r:id="rId10"/>
    <p:sldId id="272" r:id="rId11"/>
    <p:sldId id="273" r:id="rId12"/>
    <p:sldId id="274" r:id="rId13"/>
    <p:sldId id="299" r:id="rId14"/>
    <p:sldId id="275" r:id="rId15"/>
    <p:sldId id="289" r:id="rId16"/>
    <p:sldId id="276" r:id="rId17"/>
    <p:sldId id="290" r:id="rId18"/>
    <p:sldId id="278" r:id="rId19"/>
    <p:sldId id="293" r:id="rId20"/>
    <p:sldId id="292" r:id="rId21"/>
    <p:sldId id="291" r:id="rId22"/>
    <p:sldId id="280" r:id="rId23"/>
    <p:sldId id="282" r:id="rId24"/>
    <p:sldId id="284" r:id="rId25"/>
    <p:sldId id="283" r:id="rId26"/>
    <p:sldId id="285" r:id="rId27"/>
    <p:sldId id="294" r:id="rId28"/>
    <p:sldId id="295" r:id="rId29"/>
    <p:sldId id="298" r:id="rId30"/>
    <p:sldId id="286" r:id="rId31"/>
    <p:sldId id="300" r:id="rId32"/>
    <p:sldId id="287" r:id="rId33"/>
    <p:sldId id="297" r:id="rId34"/>
    <p:sldId id="288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FA5A2-9EED-43DE-BEA4-CBCA873E767C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1C35-33A2-4264-964C-9278DFE76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9D025F-8218-42E6-8A10-31AC0984D25D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BE77EE-AABD-4120-86E3-D1F46A6EB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Middle East during the Early Iron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Israel </a:t>
            </a:r>
            <a:r>
              <a:rPr lang="en-US" dirty="0" smtClean="0"/>
              <a:t>and the Persians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and Dispersal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920  BCE – </a:t>
            </a:r>
            <a:r>
              <a:rPr lang="en-US" dirty="0" err="1" smtClean="0"/>
              <a:t>Soloman’s</a:t>
            </a:r>
            <a:r>
              <a:rPr lang="en-US" dirty="0" smtClean="0"/>
              <a:t> death</a:t>
            </a:r>
          </a:p>
          <a:p>
            <a:r>
              <a:rPr lang="en-US" dirty="0" smtClean="0"/>
              <a:t>Israel to the North</a:t>
            </a:r>
          </a:p>
          <a:p>
            <a:r>
              <a:rPr lang="en-US" dirty="0" smtClean="0"/>
              <a:t>Judah to the South around Jerusalem</a:t>
            </a:r>
          </a:p>
          <a:p>
            <a:r>
              <a:rPr lang="en-US" dirty="0" smtClean="0"/>
              <a:t>Formalized “monotheism” during this period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Destroyed and Babylonian Captivity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721 BCE Assyrians destroy northern kingdom &amp; deport most of population to the east</a:t>
            </a:r>
          </a:p>
          <a:p>
            <a:r>
              <a:rPr lang="en-US" dirty="0" smtClean="0"/>
              <a:t>Judah survives for more than a century by paying tribute</a:t>
            </a:r>
          </a:p>
          <a:p>
            <a:r>
              <a:rPr lang="en-US" b="1" dirty="0" smtClean="0"/>
              <a:t>Babylonian Exile</a:t>
            </a:r>
          </a:p>
          <a:p>
            <a:pPr lvl="1"/>
            <a:r>
              <a:rPr lang="en-US" b="1" dirty="0" smtClean="0"/>
              <a:t>Babylonians capture Jerusalem in 587 BCE </a:t>
            </a:r>
          </a:p>
          <a:p>
            <a:pPr lvl="1"/>
            <a:r>
              <a:rPr lang="en-US" b="1" dirty="0" smtClean="0"/>
              <a:t>Destroy temple </a:t>
            </a:r>
            <a:endParaRPr lang="en-US" b="1" dirty="0"/>
          </a:p>
          <a:p>
            <a:pPr lvl="1"/>
            <a:r>
              <a:rPr lang="en-US" b="1" dirty="0" smtClean="0"/>
              <a:t>During exile, Jews renew their cultural identity </a:t>
            </a:r>
          </a:p>
          <a:p>
            <a:r>
              <a:rPr lang="en-US" b="1" dirty="0" smtClean="0"/>
              <a:t>Cyrus the Great allows them to return</a:t>
            </a:r>
          </a:p>
          <a:p>
            <a:r>
              <a:rPr lang="en-US" b="1" dirty="0" smtClean="0"/>
              <a:t>Rebuild temple </a:t>
            </a:r>
          </a:p>
          <a:p>
            <a:pPr lvl="1"/>
            <a:r>
              <a:rPr lang="en-US" dirty="0" smtClean="0"/>
              <a:t>Some don’t leave (origin of the Diaspora) and create a strong Jewish identity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43" y="1752600"/>
            <a:ext cx="4442598" cy="3544206"/>
          </a:xfrm>
        </p:spPr>
      </p:pic>
      <p:sp>
        <p:nvSpPr>
          <p:cNvPr id="6" name="TextBox 5"/>
          <p:cNvSpPr txBox="1"/>
          <p:nvPr/>
        </p:nvSpPr>
        <p:spPr>
          <a:xfrm>
            <a:off x="4267200" y="5486401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Babylonian exile:  “By the rivers there we sat down, we wept, when we remembered Zion (Jerusalem).”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4048" cy="4937760"/>
          </a:xfrm>
        </p:spPr>
        <p:txBody>
          <a:bodyPr/>
          <a:lstStyle/>
          <a:p>
            <a:r>
              <a:rPr lang="en-US" b="1" dirty="0" smtClean="0"/>
              <a:t>Unyielding monotheism</a:t>
            </a:r>
          </a:p>
          <a:p>
            <a:r>
              <a:rPr lang="en-US" dirty="0" smtClean="0"/>
              <a:t>Lived by rigid rules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10 Commandments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Dietary restrictions: pork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Ritual baths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Sabbath-Saturday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Ban on marrying “non-Jews”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They were protected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3810000" cy="2857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01" y="238802"/>
            <a:ext cx="3119597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“Supreme and extensive political domination; esp. exercised by an ‘emperor’…or by a sovereign state over its dependencies.”</a:t>
            </a:r>
          </a:p>
          <a:p>
            <a:endParaRPr lang="en-US" dirty="0" smtClean="0"/>
          </a:p>
          <a:p>
            <a:r>
              <a:rPr lang="en-US" dirty="0" smtClean="0"/>
              <a:t>Using the word, empire, explain why Persia qualifies as an empire.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848600" cy="4937760"/>
          </a:xfrm>
        </p:spPr>
        <p:txBody>
          <a:bodyPr/>
          <a:lstStyle/>
          <a:p>
            <a:r>
              <a:rPr lang="en-US" sz="2000" dirty="0" smtClean="0"/>
              <a:t>Iran “land of the Aryans”</a:t>
            </a:r>
          </a:p>
          <a:p>
            <a:r>
              <a:rPr lang="en-US" sz="2000" b="1" dirty="0" smtClean="0"/>
              <a:t>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century BCE created largest empire in world</a:t>
            </a:r>
          </a:p>
          <a:p>
            <a:r>
              <a:rPr lang="en-US" sz="2000" dirty="0" smtClean="0"/>
              <a:t>Get accounts from Greeks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map_04_01_persian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35515"/>
            <a:ext cx="6400800" cy="452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Style and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Tolerance – Ex.  Cyrus the Great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Strongly authoritarian- Darius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Infrastructure for entire empire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Zoroastrianism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Modern-day Iran</a:t>
            </a:r>
          </a:p>
          <a:p>
            <a:r>
              <a:rPr lang="en-US" dirty="0" smtClean="0"/>
              <a:t>Zagros Mountains in west</a:t>
            </a:r>
          </a:p>
          <a:p>
            <a:r>
              <a:rPr lang="en-US" dirty="0" smtClean="0"/>
              <a:t>Caucasus Mountains and Caspian Sea to </a:t>
            </a:r>
            <a:r>
              <a:rPr lang="en-US" dirty="0" err="1" smtClean="0"/>
              <a:t>nw</a:t>
            </a:r>
            <a:r>
              <a:rPr lang="en-US" dirty="0" smtClean="0"/>
              <a:t> and n</a:t>
            </a:r>
          </a:p>
          <a:p>
            <a:r>
              <a:rPr lang="en-US" dirty="0" smtClean="0"/>
              <a:t>Mountains of Afghanistan</a:t>
            </a:r>
          </a:p>
          <a:p>
            <a:r>
              <a:rPr lang="en-US" dirty="0" smtClean="0"/>
              <a:t>Persian Gulf</a:t>
            </a:r>
          </a:p>
          <a:p>
            <a:r>
              <a:rPr lang="en-US" dirty="0" smtClean="0"/>
              <a:t>Mineral resources</a:t>
            </a:r>
          </a:p>
          <a:p>
            <a:pPr lvl="1"/>
            <a:r>
              <a:rPr lang="en-US" dirty="0" smtClean="0"/>
              <a:t>Copper, tin, iron, gold, sliver</a:t>
            </a:r>
          </a:p>
          <a:p>
            <a:pPr lvl="1"/>
            <a:r>
              <a:rPr lang="en-US" dirty="0" smtClean="0"/>
              <a:t>Heavily wooded mountain slopes provide materials for bldg</a:t>
            </a:r>
          </a:p>
        </p:txBody>
      </p:sp>
      <p:pic>
        <p:nvPicPr>
          <p:cNvPr id="5" name="Content Placeholder 4" descr="iran-map-physic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63791" y="1524000"/>
            <a:ext cx="427817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Empire Centered on “Cult of Kingship”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Rule by will of great Persian god </a:t>
            </a:r>
            <a:r>
              <a:rPr lang="en-US" b="1" dirty="0" err="1" smtClean="0"/>
              <a:t>Ahura</a:t>
            </a:r>
            <a:r>
              <a:rPr lang="en-US" b="1" dirty="0" smtClean="0"/>
              <a:t> Mazda</a:t>
            </a:r>
          </a:p>
          <a:p>
            <a:r>
              <a:rPr lang="en-US" b="1" dirty="0" smtClean="0"/>
              <a:t>Absolute monarchs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Cyrus the Great 550-530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Conquered Anatolia, Mesopotamia, Babylon</a:t>
            </a:r>
          </a:p>
          <a:p>
            <a:r>
              <a:rPr lang="en-US" dirty="0" smtClean="0"/>
              <a:t>Known for tolerance</a:t>
            </a:r>
          </a:p>
          <a:p>
            <a:r>
              <a:rPr lang="en-US" b="1" dirty="0" smtClean="0"/>
              <a:t>Respectful to native customs</a:t>
            </a:r>
          </a:p>
          <a:p>
            <a:r>
              <a:rPr lang="en-US" b="1" dirty="0" smtClean="0"/>
              <a:t>Allowed Jews to return to homeland</a:t>
            </a:r>
            <a:endParaRPr lang="en-US" b="1" dirty="0"/>
          </a:p>
        </p:txBody>
      </p:sp>
      <p:pic>
        <p:nvPicPr>
          <p:cNvPr id="5" name="Content Placeholder 4" descr="Cyrus_portra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3622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yrus 1 great char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8928" y="4038600"/>
            <a:ext cx="508167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Cyrus Cylinder</a:t>
            </a:r>
            <a:endParaRPr lang="en-US" dirty="0"/>
          </a:p>
        </p:txBody>
      </p:sp>
      <p:pic>
        <p:nvPicPr>
          <p:cNvPr id="5" name="Content Placeholder 4" descr="Cyrus cylin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4143375" cy="3107531"/>
          </a:xfrm>
        </p:spPr>
      </p:pic>
      <p:pic>
        <p:nvPicPr>
          <p:cNvPr id="11" name="Content Placeholder 10" descr="cyrus_cilinde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041775" cy="2081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Israel 2000-500 CE</a:t>
            </a:r>
            <a:endParaRPr lang="en-US" dirty="0"/>
          </a:p>
        </p:txBody>
      </p:sp>
      <p:pic>
        <p:nvPicPr>
          <p:cNvPr id="4" name="Picture 4" descr="JERU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2824" y="1219200"/>
            <a:ext cx="3650527" cy="4937125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Israel always been a crossroads </a:t>
            </a:r>
          </a:p>
          <a:p>
            <a:r>
              <a:rPr lang="en-US" dirty="0" smtClean="0"/>
              <a:t>Few natural resources</a:t>
            </a:r>
          </a:p>
          <a:p>
            <a:r>
              <a:rPr lang="en-US" dirty="0" smtClean="0"/>
              <a:t>Desert on Sinai</a:t>
            </a:r>
          </a:p>
          <a:p>
            <a:r>
              <a:rPr lang="en-US" dirty="0" smtClean="0"/>
              <a:t>Med. Coastal plain </a:t>
            </a:r>
          </a:p>
          <a:p>
            <a:r>
              <a:rPr lang="en-US" dirty="0" smtClean="0"/>
              <a:t>Galilee w/ sea was a fertile land of grassy hills &amp; small plains</a:t>
            </a:r>
          </a:p>
          <a:p>
            <a:r>
              <a:rPr lang="en-US" dirty="0" smtClean="0"/>
              <a:t>Jordan River runs to Dead Sea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 1994, a replica of a bas relief depicting him was erected in a park in Sydney, Australia. </a:t>
            </a:r>
          </a:p>
          <a:p>
            <a:r>
              <a:rPr lang="en-US" dirty="0" smtClean="0"/>
              <a:t>Monument is intended as a </a:t>
            </a:r>
            <a:r>
              <a:rPr lang="en-US" b="1" dirty="0" smtClean="0"/>
              <a:t>symbol for multiculturalism</a:t>
            </a:r>
            <a:r>
              <a:rPr lang="en-US" dirty="0" smtClean="0"/>
              <a:t>, and to express the </a:t>
            </a:r>
            <a:r>
              <a:rPr lang="en-US" b="1" dirty="0" smtClean="0"/>
              <a:t>coexistence and peaceful cohabitation of people from different cultures and backgrounds. </a:t>
            </a:r>
          </a:p>
          <a:p>
            <a:endParaRPr lang="en-US" dirty="0"/>
          </a:p>
        </p:txBody>
      </p:sp>
      <p:pic>
        <p:nvPicPr>
          <p:cNvPr id="5" name="Content Placeholder 5" descr="Cyrus_the_Great_austral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3112" y="1220787"/>
            <a:ext cx="3409950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530 BCE Cyrus the Great Mortally Wounded</a:t>
            </a:r>
            <a:endParaRPr lang="en-US" dirty="0"/>
          </a:p>
        </p:txBody>
      </p:sp>
      <p:pic>
        <p:nvPicPr>
          <p:cNvPr id="5" name="Content Placeholder 4" descr="cyrus-the_great_tomb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5486400" cy="369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5334000"/>
            <a:ext cx="556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“O man, I am Cyrus the son of Cambyses.  I established the Persian Empire and was king of Asia.  Do not begrudge me my memorial.”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752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tomb of Cyrus at Pasargadae—one of the few </a:t>
            </a:r>
            <a:r>
              <a:rPr lang="en-US" dirty="0" err="1" smtClean="0"/>
              <a:t>Achaemenid</a:t>
            </a:r>
            <a:r>
              <a:rPr lang="en-US" dirty="0" smtClean="0"/>
              <a:t> monuments that have survived to the present.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 I -522 BCE-486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Seizes throne in 522 BCE with help of the “10,000 Immortals”</a:t>
            </a:r>
          </a:p>
          <a:p>
            <a:pPr lvl="1"/>
            <a:r>
              <a:rPr lang="en-US" b="1" dirty="0" smtClean="0"/>
              <a:t>Elite soldiers </a:t>
            </a:r>
          </a:p>
          <a:p>
            <a:r>
              <a:rPr lang="en-US" b="1" dirty="0" smtClean="0"/>
              <a:t>Extends empire to Indus Valley, some of Europe </a:t>
            </a:r>
          </a:p>
          <a:p>
            <a:r>
              <a:rPr lang="en-US" dirty="0" smtClean="0"/>
              <a:t>Erected forts in Thrace(N.E. Greece &amp; Bulgaria)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Darius 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34012" y="1765300"/>
            <a:ext cx="2438400" cy="383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Administration:  Satraps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91600" cy="53187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Divided empire into 23 provinces</a:t>
            </a:r>
          </a:p>
          <a:p>
            <a:r>
              <a:rPr lang="en-US" sz="1800" dirty="0" smtClean="0"/>
              <a:t>Under supervision of </a:t>
            </a:r>
            <a:r>
              <a:rPr lang="en-US" sz="1800" b="1" dirty="0" smtClean="0"/>
              <a:t>satrap</a:t>
            </a:r>
            <a:r>
              <a:rPr lang="en-US" sz="1800" dirty="0" smtClean="0"/>
              <a:t> or governor</a:t>
            </a:r>
          </a:p>
          <a:p>
            <a:pPr lvl="1"/>
            <a:r>
              <a:rPr lang="en-US" sz="1800" dirty="0" smtClean="0"/>
              <a:t>Usually connected to royal family</a:t>
            </a:r>
          </a:p>
          <a:p>
            <a:pPr lvl="1"/>
            <a:r>
              <a:rPr lang="en-US" sz="1800" dirty="0" smtClean="0"/>
              <a:t>Encouraged the intermarriage, cultural and technological exchange</a:t>
            </a:r>
          </a:p>
          <a:p>
            <a:pPr lvl="1"/>
            <a:r>
              <a:rPr lang="en-US" sz="1800" dirty="0" smtClean="0"/>
              <a:t>Military officers &amp; tax collectors served as checks on the power of the satraps</a:t>
            </a:r>
          </a:p>
          <a:p>
            <a:r>
              <a:rPr lang="en-US" sz="1800" dirty="0" smtClean="0"/>
              <a:t>Sent </a:t>
            </a:r>
            <a:r>
              <a:rPr lang="en-US" sz="1800" b="1" dirty="0" smtClean="0"/>
              <a:t>tribute</a:t>
            </a:r>
            <a:r>
              <a:rPr lang="en-US" sz="1800" dirty="0" smtClean="0"/>
              <a:t> to the king</a:t>
            </a:r>
          </a:p>
          <a:p>
            <a:r>
              <a:rPr lang="en-US" sz="1800" b="1" dirty="0" smtClean="0"/>
              <a:t>Royal Roads </a:t>
            </a:r>
            <a:r>
              <a:rPr lang="en-US" sz="1800" dirty="0" smtClean="0"/>
              <a:t>connected the outlying provinces</a:t>
            </a:r>
          </a:p>
          <a:p>
            <a:r>
              <a:rPr lang="en-US" sz="1800" dirty="0" smtClean="0"/>
              <a:t>Imperial spies known as the </a:t>
            </a:r>
            <a:r>
              <a:rPr lang="en-US" sz="1800" b="1" dirty="0" smtClean="0"/>
              <a:t>“eyes and ears of the king”</a:t>
            </a:r>
          </a:p>
          <a:p>
            <a:r>
              <a:rPr lang="en-US" sz="1800" b="1" dirty="0" smtClean="0"/>
              <a:t>Standardized coinage</a:t>
            </a:r>
          </a:p>
          <a:p>
            <a:endParaRPr lang="en-US" dirty="0"/>
          </a:p>
        </p:txBody>
      </p:sp>
      <p:pic>
        <p:nvPicPr>
          <p:cNvPr id="5" name="Content Placeholder 4" descr="dariusthron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733800"/>
            <a:ext cx="5758544" cy="2406556"/>
          </a:xfrm>
        </p:spPr>
      </p:pic>
      <p:sp>
        <p:nvSpPr>
          <p:cNvPr id="6" name="TextBox 5"/>
          <p:cNvSpPr txBox="1"/>
          <p:nvPr/>
        </p:nvSpPr>
        <p:spPr>
          <a:xfrm>
            <a:off x="609600" y="6119336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Stone carving from Persepolis showing an enthroned Darius (with his son Xerxes standing behind him) receiving a high court official, as incense burners perfume the air. In what ways does the official's posture indicate respect and submission to the emperor? 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Royal Roads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1,600 miles</a:t>
            </a:r>
          </a:p>
          <a:p>
            <a:r>
              <a:rPr lang="en-US" dirty="0" smtClean="0"/>
              <a:t>Communication and commerce</a:t>
            </a:r>
          </a:p>
          <a:p>
            <a:r>
              <a:rPr lang="en-US" dirty="0" smtClean="0"/>
              <a:t>Ephesus to Sardis in Anatolia, along Tigris River to Susa in Iran, Persepolis</a:t>
            </a:r>
          </a:p>
          <a:p>
            <a:r>
              <a:rPr lang="en-US" dirty="0" smtClean="0"/>
              <a:t>Caravans cross in 90 days</a:t>
            </a:r>
          </a:p>
          <a:p>
            <a:r>
              <a:rPr lang="en-US" dirty="0" smtClean="0"/>
              <a:t>Courier service w/ 111 postal stations used for communication</a:t>
            </a:r>
          </a:p>
          <a:p>
            <a:r>
              <a:rPr lang="en-US" dirty="0" smtClean="0"/>
              <a:t>Fresh horses every 30 miles</a:t>
            </a:r>
            <a:endParaRPr lang="en-US" dirty="0"/>
          </a:p>
        </p:txBody>
      </p:sp>
      <p:pic>
        <p:nvPicPr>
          <p:cNvPr id="5" name="Content Placeholder 5" descr="Persian royal road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505200"/>
            <a:ext cx="4847422" cy="2514600"/>
          </a:xfrm>
        </p:spPr>
      </p:pic>
      <p:pic>
        <p:nvPicPr>
          <p:cNvPr id="7" name="Picture 6" descr="royal road rel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"/>
            <a:ext cx="4343400" cy="275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7338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Numerous wives and children</a:t>
            </a:r>
          </a:p>
          <a:p>
            <a:r>
              <a:rPr lang="en-US" dirty="0" smtClean="0"/>
              <a:t>Persian elite women may have been influential</a:t>
            </a:r>
          </a:p>
          <a:p>
            <a:r>
              <a:rPr lang="en-US" dirty="0" smtClean="0"/>
              <a:t>King &amp; court moved with the seasons, living in luxurious tents and in palaces of the ancient capitals of Mesopotamia &amp; Iran</a:t>
            </a:r>
          </a:p>
          <a:p>
            <a:r>
              <a:rPr lang="en-US" dirty="0" smtClean="0"/>
              <a:t>Large entourage w/ groups of sons of Persian aristocrats, noblemen, administrators, the royal bodyguard, and courtiers &amp; slaves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62400" y="4876800"/>
            <a:ext cx="4711446" cy="1277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this sculpture from Persepolis, Persian nobles dressed in fine cloaks and hats ascend the staircase leading to the imperial reception hall. </a:t>
            </a:r>
            <a:endParaRPr lang="en-US" dirty="0"/>
          </a:p>
        </p:txBody>
      </p:sp>
      <p:pic>
        <p:nvPicPr>
          <p:cNvPr id="4" name="Picture 3" descr="persepolisno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3932" y="914400"/>
            <a:ext cx="5360068" cy="364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Constructed by Darius and Xerxes </a:t>
            </a:r>
          </a:p>
          <a:p>
            <a:r>
              <a:rPr lang="en-US" dirty="0" smtClean="0"/>
              <a:t>Became the </a:t>
            </a:r>
            <a:r>
              <a:rPr lang="en-US" b="1" dirty="0" smtClean="0"/>
              <a:t>ceremonial capital</a:t>
            </a:r>
          </a:p>
          <a:p>
            <a:r>
              <a:rPr lang="en-US" dirty="0" smtClean="0"/>
              <a:t>Palace, audience halls, treasury buildings, and barracks</a:t>
            </a:r>
          </a:p>
          <a:p>
            <a:r>
              <a:rPr lang="en-US" b="1" dirty="0" smtClean="0"/>
              <a:t>Symbol of their power &amp; wealth</a:t>
            </a:r>
          </a:p>
          <a:p>
            <a:r>
              <a:rPr lang="en-US" dirty="0" smtClean="0"/>
              <a:t>Coronations, weddings, and funerals of the Persian kings held here</a:t>
            </a:r>
          </a:p>
          <a:p>
            <a:r>
              <a:rPr lang="en-US" dirty="0" smtClean="0"/>
              <a:t>Luxuriant relief sculpture cover the foundations, walls, stairwells</a:t>
            </a:r>
          </a:p>
          <a:p>
            <a:r>
              <a:rPr lang="en-US" dirty="0" smtClean="0"/>
              <a:t>Show diverse people bringing gifts to the king</a:t>
            </a:r>
          </a:p>
          <a:p>
            <a:r>
              <a:rPr lang="en-US" dirty="0" smtClean="0"/>
              <a:t>Kings buried in tombs cut into cliffs around  </a:t>
            </a:r>
          </a:p>
          <a:p>
            <a:endParaRPr lang="en-US" dirty="0"/>
          </a:p>
        </p:txBody>
      </p:sp>
      <p:pic>
        <p:nvPicPr>
          <p:cNvPr id="5" name="Content Placeholder 4" descr="persepolis-iran-ruins-621319-s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2397" y="19812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Persepolis</a:t>
            </a:r>
            <a:endParaRPr lang="en-US" dirty="0"/>
          </a:p>
        </p:txBody>
      </p:sp>
      <p:pic>
        <p:nvPicPr>
          <p:cNvPr id="8" name="Picture Placeholder 7" descr="persepolis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36" b="12536"/>
          <a:stretch>
            <a:fillRect/>
          </a:stretch>
        </p:blipFill>
        <p:spPr>
          <a:xfrm>
            <a:off x="22517" y="1905000"/>
            <a:ext cx="9121483" cy="473303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Ruins of Persepolis, showing the imperial reception hall and palaces. The columns rise about 19 meters (62 feet) and once supported a massive roof.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Walls of Persepolis </a:t>
            </a:r>
            <a:endParaRPr lang="en-US" dirty="0"/>
          </a:p>
        </p:txBody>
      </p:sp>
      <p:pic>
        <p:nvPicPr>
          <p:cNvPr id="5" name="Picture Placeholder 4" descr="persepolistribut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45" b="12045"/>
          <a:stretch>
            <a:fillRect/>
          </a:stretch>
        </p:blipFill>
        <p:spPr>
          <a:xfrm>
            <a:off x="380999" y="1828800"/>
            <a:ext cx="8670157" cy="44988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Tribute bearers from lands subject to </a:t>
            </a:r>
            <a:r>
              <a:rPr lang="en-US" dirty="0" err="1" smtClean="0"/>
              <a:t>Achaemenid</a:t>
            </a:r>
            <a:r>
              <a:rPr lang="en-US" dirty="0" smtClean="0"/>
              <a:t> rule bring rams, horses, and fabrics to the imperial court at Persepolis. Representatives of twenty-three lands offered tribute at the imperial new year festival.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Parthian and Sassanid empires, 247 </a:t>
            </a:r>
            <a:r>
              <a:rPr lang="en-US" cap="small" dirty="0" smtClean="0"/>
              <a:t>b.c.e.</a:t>
            </a:r>
            <a:r>
              <a:rPr lang="en-US" dirty="0" smtClean="0"/>
              <a:t>–651 </a:t>
            </a:r>
            <a:r>
              <a:rPr lang="en-US" cap="small" dirty="0" err="1" smtClean="0"/>
              <a:t>c.e</a:t>
            </a:r>
            <a:r>
              <a:rPr lang="en-US" cap="small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219200"/>
            <a:ext cx="8229600" cy="533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Note the location of the Parthian and Sassanid empires between the Mediterranean Sea and northern India.</a:t>
            </a:r>
            <a:br>
              <a:rPr lang="en-US" dirty="0" smtClean="0"/>
            </a:br>
            <a:r>
              <a:rPr lang="en-US" b="1" i="1" dirty="0" smtClean="0"/>
              <a:t>What roles did these two empires play in facilitating or hindering communications between lands to their east and west?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6" name="Picture 5" descr="Persian em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615" y="1905000"/>
            <a:ext cx="6706935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Exam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Judaism is one of the major belief systems that is important to understand for success on exam.</a:t>
            </a:r>
            <a:endParaRPr lang="en-US" dirty="0"/>
          </a:p>
        </p:txBody>
      </p:sp>
      <p:pic>
        <p:nvPicPr>
          <p:cNvPr id="4" name="Picture 4" descr="j0239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76600"/>
            <a:ext cx="2097088" cy="255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Religion that originated in Iran</a:t>
            </a:r>
          </a:p>
          <a:p>
            <a:r>
              <a:rPr lang="en-US" dirty="0" smtClean="0"/>
              <a:t>From the teachings of  </a:t>
            </a:r>
            <a:r>
              <a:rPr lang="en-US" b="1" dirty="0" smtClean="0"/>
              <a:t>Zoroaster</a:t>
            </a:r>
            <a:r>
              <a:rPr lang="en-US" dirty="0" smtClean="0"/>
              <a:t> 7</a:t>
            </a:r>
            <a:r>
              <a:rPr lang="en-US" baseline="30000" dirty="0" smtClean="0"/>
              <a:t>th</a:t>
            </a:r>
            <a:r>
              <a:rPr lang="en-US" dirty="0" smtClean="0"/>
              <a:t> or 6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/>
            <a:r>
              <a:rPr lang="en-US" dirty="0" smtClean="0"/>
              <a:t>Left home in search of wisdom &amp; experienced visions of </a:t>
            </a:r>
            <a:r>
              <a:rPr lang="en-US" dirty="0" err="1" smtClean="0"/>
              <a:t>Ahuramazda</a:t>
            </a:r>
            <a:r>
              <a:rPr lang="en-US" dirty="0" smtClean="0"/>
              <a:t>, became prophet to spread message</a:t>
            </a:r>
          </a:p>
          <a:p>
            <a:r>
              <a:rPr lang="en-US" dirty="0" smtClean="0"/>
              <a:t>Belief in supreme benevolent deity,  </a:t>
            </a:r>
            <a:r>
              <a:rPr lang="en-US" b="1" i="1" dirty="0" err="1" smtClean="0"/>
              <a:t>Ahuramazda</a:t>
            </a:r>
            <a:r>
              <a:rPr lang="en-US" b="1" i="1" dirty="0" smtClean="0"/>
              <a:t>, </a:t>
            </a:r>
            <a:r>
              <a:rPr lang="en-US" dirty="0" smtClean="0"/>
              <a:t>“the wise lord”</a:t>
            </a:r>
          </a:p>
        </p:txBody>
      </p:sp>
      <p:pic>
        <p:nvPicPr>
          <p:cNvPr id="5" name="Content Placeholder 4" descr="zoroas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3340" y="1216025"/>
            <a:ext cx="3279745" cy="4937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Renaissance:  </a:t>
            </a:r>
            <a:r>
              <a:rPr lang="en-US" i="1" dirty="0" smtClean="0"/>
              <a:t>School of Athens</a:t>
            </a:r>
            <a:r>
              <a:rPr lang="en-US" dirty="0" smtClean="0"/>
              <a:t>-Raphael</a:t>
            </a:r>
            <a:endParaRPr lang="en-US" dirty="0"/>
          </a:p>
        </p:txBody>
      </p:sp>
      <p:pic>
        <p:nvPicPr>
          <p:cNvPr id="5" name="Content Placeholder 4" descr="zoroaster in school of athen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92055"/>
            <a:ext cx="2743200" cy="4728228"/>
          </a:xfrm>
        </p:spPr>
      </p:pic>
      <p:pic>
        <p:nvPicPr>
          <p:cNvPr id="6" name="Content Placeholder 5" descr="school of athen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61477" y="1828800"/>
            <a:ext cx="4412624" cy="3423827"/>
          </a:xfrm>
        </p:spPr>
      </p:pic>
      <p:sp>
        <p:nvSpPr>
          <p:cNvPr id="7" name="TextBox 6"/>
          <p:cNvSpPr txBox="1"/>
          <p:nvPr/>
        </p:nvSpPr>
        <p:spPr>
          <a:xfrm>
            <a:off x="4038601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Zoroaster holds the star-studded globe as he speaks to Ptolemy with the globe.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Zoroastrian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Recognize </a:t>
            </a:r>
            <a:r>
              <a:rPr lang="en-US" b="1" dirty="0" err="1" smtClean="0"/>
              <a:t>Ahura</a:t>
            </a:r>
            <a:r>
              <a:rPr lang="en-US" b="1" dirty="0" smtClean="0"/>
              <a:t> Mazda</a:t>
            </a:r>
            <a:r>
              <a:rPr lang="en-US" dirty="0" smtClean="0"/>
              <a:t> as supreme deity</a:t>
            </a:r>
          </a:p>
          <a:p>
            <a:r>
              <a:rPr lang="en-US" dirty="0" smtClean="0"/>
              <a:t>Lesser deities</a:t>
            </a:r>
          </a:p>
          <a:p>
            <a:r>
              <a:rPr lang="en-US" dirty="0" smtClean="0"/>
              <a:t>Not strict monotheists</a:t>
            </a:r>
          </a:p>
          <a:p>
            <a:r>
              <a:rPr lang="en-US" b="1" dirty="0" smtClean="0"/>
              <a:t>Cosmic conflict with an evil spirit, </a:t>
            </a:r>
            <a:r>
              <a:rPr lang="en-US" b="1" dirty="0" err="1" smtClean="0"/>
              <a:t>Angra</a:t>
            </a:r>
            <a:r>
              <a:rPr lang="en-US" b="1" dirty="0" smtClean="0"/>
              <a:t> </a:t>
            </a:r>
            <a:r>
              <a:rPr lang="en-US" b="1" dirty="0" err="1" smtClean="0"/>
              <a:t>Mainyu</a:t>
            </a:r>
            <a:r>
              <a:rPr lang="en-US" b="1" dirty="0" smtClean="0"/>
              <a:t>, and eventually the forces of good would prevail and evil would disappear forever</a:t>
            </a:r>
          </a:p>
          <a:p>
            <a:pPr lvl="1"/>
            <a:r>
              <a:rPr lang="en-US" b="1" dirty="0" smtClean="0"/>
              <a:t>Good v. evil</a:t>
            </a:r>
          </a:p>
          <a:p>
            <a:r>
              <a:rPr lang="en-US" b="1" dirty="0" smtClean="0"/>
              <a:t>Humans are rewarded or punished in their afterlife for their actions in life</a:t>
            </a:r>
          </a:p>
        </p:txBody>
      </p:sp>
      <p:pic>
        <p:nvPicPr>
          <p:cNvPr id="5" name="Content Placeholder 4" descr="ahura mazd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48212" y="2255837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 gold clasp or button of the fifth century </a:t>
            </a:r>
            <a:r>
              <a:rPr lang="en-US" cap="small" dirty="0" err="1" smtClean="0"/>
              <a:t>b.c.e</a:t>
            </a:r>
            <a:r>
              <a:rPr lang="en-US" cap="small" dirty="0" smtClean="0"/>
              <a:t>.</a:t>
            </a:r>
            <a:r>
              <a:rPr lang="en-US" dirty="0" smtClean="0"/>
              <a:t> with the symbol of </a:t>
            </a:r>
            <a:r>
              <a:rPr lang="en-US" dirty="0" err="1" smtClean="0"/>
              <a:t>Ahura</a:t>
            </a:r>
            <a:r>
              <a:rPr lang="en-US" dirty="0" smtClean="0"/>
              <a:t> Mazda, a Zoroastrian deity, as a winged god. </a:t>
            </a:r>
            <a:endParaRPr lang="en-US" dirty="0"/>
          </a:p>
        </p:txBody>
      </p:sp>
      <p:pic>
        <p:nvPicPr>
          <p:cNvPr id="8" name="Content Placeholder 7" descr="ahura maz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11423"/>
            <a:ext cx="5715000" cy="5501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Zoroastrian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Preached </a:t>
            </a:r>
            <a:r>
              <a:rPr lang="en-US" b="1" dirty="0" smtClean="0"/>
              <a:t>one supreme god</a:t>
            </a:r>
          </a:p>
          <a:p>
            <a:r>
              <a:rPr lang="en-US" dirty="0" smtClean="0"/>
              <a:t>Held humans to </a:t>
            </a:r>
            <a:r>
              <a:rPr lang="en-US" b="1" dirty="0" smtClean="0"/>
              <a:t>high ethical standards</a:t>
            </a:r>
          </a:p>
          <a:p>
            <a:r>
              <a:rPr lang="en-US" b="1" dirty="0" smtClean="0"/>
              <a:t>Promised salvation</a:t>
            </a:r>
          </a:p>
          <a:p>
            <a:r>
              <a:rPr lang="en-US" b="1" dirty="0" smtClean="0"/>
              <a:t>Influenced Judaism and Christianity as Empire spread to west</a:t>
            </a:r>
          </a:p>
          <a:p>
            <a:pPr lvl="1"/>
            <a:r>
              <a:rPr lang="en-US" dirty="0" smtClean="0"/>
              <a:t>God and Devil</a:t>
            </a:r>
          </a:p>
          <a:p>
            <a:pPr lvl="1"/>
            <a:r>
              <a:rPr lang="en-US" dirty="0" smtClean="0"/>
              <a:t>Heaven and Hell</a:t>
            </a:r>
          </a:p>
          <a:p>
            <a:pPr lvl="1"/>
            <a:r>
              <a:rPr lang="en-US" dirty="0" smtClean="0"/>
              <a:t>Reward and punishment</a:t>
            </a:r>
          </a:p>
          <a:p>
            <a:pPr lvl="1"/>
            <a:r>
              <a:rPr lang="en-US" dirty="0" smtClean="0"/>
              <a:t>Messiah and End of Time</a:t>
            </a:r>
          </a:p>
          <a:p>
            <a:r>
              <a:rPr lang="en-US" dirty="0" smtClean="0"/>
              <a:t>Today only small # of Parsees in Iran and India practice today</a:t>
            </a:r>
          </a:p>
          <a:p>
            <a:endParaRPr lang="en-US" dirty="0"/>
          </a:p>
        </p:txBody>
      </p:sp>
      <p:pic>
        <p:nvPicPr>
          <p:cNvPr id="5" name="Content Placeholder 4" descr="persepolis_mainhal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133600"/>
            <a:ext cx="4829704" cy="3622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Zoroastrianism</a:t>
            </a:r>
            <a:endParaRPr lang="en-US" dirty="0"/>
          </a:p>
        </p:txBody>
      </p:sp>
      <p:pic>
        <p:nvPicPr>
          <p:cNvPr id="8" name="Picture Placeholder 7" descr="dariusahuramazd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43" r="714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Darius faces </a:t>
            </a:r>
            <a:r>
              <a:rPr lang="en-US" dirty="0" err="1" smtClean="0"/>
              <a:t>Ahura</a:t>
            </a:r>
            <a:r>
              <a:rPr lang="en-US" dirty="0" smtClean="0"/>
              <a:t> Mazda, the Zoroastrian deity to whom he attributed his authority, as the various kings subject to him acknowledge him as their lord.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Names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Canaan</a:t>
            </a:r>
          </a:p>
          <a:p>
            <a:pPr lvl="1"/>
            <a:r>
              <a:rPr lang="en-US" dirty="0" smtClean="0"/>
              <a:t>Israel</a:t>
            </a:r>
          </a:p>
          <a:p>
            <a:pPr lvl="1"/>
            <a:r>
              <a:rPr lang="en-US" dirty="0" smtClean="0"/>
              <a:t>Palestine</a:t>
            </a:r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Hebrews</a:t>
            </a:r>
          </a:p>
          <a:p>
            <a:pPr lvl="1"/>
            <a:r>
              <a:rPr lang="en-US" dirty="0" smtClean="0"/>
              <a:t>Israelites</a:t>
            </a:r>
          </a:p>
          <a:p>
            <a:pPr lvl="1"/>
            <a:r>
              <a:rPr lang="en-US" dirty="0" smtClean="0"/>
              <a:t>Jews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Israelites in antiquity </a:t>
            </a:r>
            <a:endParaRPr lang="en-US" dirty="0"/>
          </a:p>
        </p:txBody>
      </p:sp>
      <p:pic>
        <p:nvPicPr>
          <p:cNvPr id="4" name="Picture 3" descr="promised 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466975" cy="1986948"/>
          </a:xfrm>
          <a:prstGeom prst="rect">
            <a:avLst/>
          </a:prstGeom>
        </p:spPr>
      </p:pic>
      <p:pic>
        <p:nvPicPr>
          <p:cNvPr id="5" name="Picture 4" descr="milk-&amp;-corn-syrup-post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240" y="3124200"/>
            <a:ext cx="461391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Hebrew Bible </a:t>
            </a:r>
            <a:r>
              <a:rPr lang="en-US" dirty="0" smtClean="0"/>
              <a:t>originally passed down orally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century BCE written down in Phoenician script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 BCE text we have today</a:t>
            </a:r>
          </a:p>
          <a:p>
            <a:endParaRPr lang="en-US" dirty="0" smtClean="0"/>
          </a:p>
        </p:txBody>
      </p:sp>
      <p:pic>
        <p:nvPicPr>
          <p:cNvPr id="4" name="Picture 3" descr="torah boo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895600"/>
            <a:ext cx="2124075" cy="2935894"/>
          </a:xfrm>
          <a:prstGeom prst="rect">
            <a:avLst/>
          </a:prstGeom>
        </p:spPr>
      </p:pic>
      <p:pic>
        <p:nvPicPr>
          <p:cNvPr id="5" name="Picture 4" descr="torah_scroll_at_western_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0416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in Middle Eastern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031" y="1143000"/>
            <a:ext cx="5106769" cy="49377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Started as “Early Pastoralists”</a:t>
            </a:r>
          </a:p>
          <a:p>
            <a:pPr marL="788670" lvl="1" indent="-514350"/>
            <a:r>
              <a:rPr lang="en-US" b="1" dirty="0" smtClean="0"/>
              <a:t>Begins with Abraham </a:t>
            </a:r>
            <a:r>
              <a:rPr lang="en-US" dirty="0" smtClean="0"/>
              <a:t>1800 BCE approx. migrates from Mesopotamia to Canaan</a:t>
            </a:r>
          </a:p>
          <a:p>
            <a:pPr marL="788670" lvl="1" indent="-514350"/>
            <a:r>
              <a:rPr lang="en-US" dirty="0" smtClean="0"/>
              <a:t>Settled people suspicious of them</a:t>
            </a:r>
          </a:p>
          <a:p>
            <a:pPr marL="1062990" lvl="2" indent="-514350"/>
            <a:r>
              <a:rPr lang="en-US" dirty="0" smtClean="0"/>
              <a:t>Ex. Innocent shepherd Abel, killed by farmer brother Cain</a:t>
            </a:r>
          </a:p>
          <a:p>
            <a:pPr marL="1062990" lvl="2" indent="-514350"/>
            <a:r>
              <a:rPr lang="en-US" dirty="0" smtClean="0"/>
              <a:t>Ex.  Sodom &amp; Gomorrah destroyed by Yahweh b/c of wickedness</a:t>
            </a:r>
          </a:p>
          <a:p>
            <a:pPr marL="788670" lvl="1" indent="-514350"/>
            <a:r>
              <a:rPr lang="en-US" dirty="0" smtClean="0"/>
              <a:t>Later migrate to Egypt and eventually enslaved them</a:t>
            </a:r>
          </a:p>
          <a:p>
            <a:pPr marL="788670" lvl="1" indent="-514350"/>
            <a:r>
              <a:rPr lang="en-US" b="1" dirty="0" smtClean="0"/>
              <a:t>Moses </a:t>
            </a:r>
            <a:r>
              <a:rPr lang="en-US" dirty="0" smtClean="0"/>
              <a:t>leads them out, receives </a:t>
            </a:r>
            <a:r>
              <a:rPr lang="en-US" b="1" dirty="0" smtClean="0"/>
              <a:t>10 Commandments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Settle down to an agricultural way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unified state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mosesandtheredseabible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399" y="2590800"/>
            <a:ext cx="3211762" cy="224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Yahweh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572001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Their </a:t>
            </a:r>
            <a:r>
              <a:rPr lang="en-US" b="1" dirty="0" smtClean="0"/>
              <a:t>God</a:t>
            </a:r>
            <a:r>
              <a:rPr lang="en-US" dirty="0" smtClean="0"/>
              <a:t> whom demanded their exclusive loyalty</a:t>
            </a:r>
          </a:p>
          <a:p>
            <a:r>
              <a:rPr lang="en-US" dirty="0" smtClean="0"/>
              <a:t>Consider the </a:t>
            </a:r>
            <a:r>
              <a:rPr lang="en-US" b="1" dirty="0" smtClean="0"/>
              <a:t>Jews to be “chosen people"</a:t>
            </a:r>
          </a:p>
          <a:p>
            <a:r>
              <a:rPr lang="en-US" b="1" dirty="0" smtClean="0"/>
              <a:t>10 Commandments serve as guide</a:t>
            </a:r>
          </a:p>
          <a:p>
            <a:pPr lvl="1"/>
            <a:r>
              <a:rPr lang="en-US" dirty="0" smtClean="0"/>
              <a:t>“Thou shalt not have no other gods before me”</a:t>
            </a:r>
          </a:p>
          <a:p>
            <a:r>
              <a:rPr lang="en-US" b="1" dirty="0" smtClean="0"/>
              <a:t>Divine </a:t>
            </a:r>
          </a:p>
          <a:p>
            <a:pPr lvl="1"/>
            <a:r>
              <a:rPr lang="en-US" dirty="0" smtClean="0"/>
              <a:t>God of social justice and compassion</a:t>
            </a:r>
          </a:p>
          <a:p>
            <a:pPr lvl="1"/>
            <a:r>
              <a:rPr lang="en-US" dirty="0" smtClean="0"/>
              <a:t>Singular, transcendent, personal, ruling over the natural order, engaged in history and demanding social justice and moral righteousness</a:t>
            </a:r>
          </a:p>
          <a:p>
            <a:r>
              <a:rPr lang="en-US" b="1" dirty="0" smtClean="0"/>
              <a:t>Foundation on which Christianity and Islam were built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33454"/>
            <a:ext cx="4041775" cy="2709252"/>
          </a:xfrm>
        </p:spPr>
      </p:pic>
    </p:spTree>
    <p:extLst>
      <p:ext uri="{BB962C8B-B14F-4D97-AF65-F5344CB8AC3E}">
        <p14:creationId xmlns:p14="http://schemas.microsoft.com/office/powerpoint/2010/main" val="28916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World History in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43434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Settle down to an agricultural way of life</a:t>
            </a:r>
          </a:p>
          <a:p>
            <a:pPr lvl="1"/>
            <a:r>
              <a:rPr lang="en-US" dirty="0" smtClean="0"/>
              <a:t>Joshua led the Israelites to Canaan</a:t>
            </a:r>
          </a:p>
          <a:p>
            <a:r>
              <a:rPr lang="en-US" b="1" dirty="0" smtClean="0"/>
              <a:t>“Children of Israel”</a:t>
            </a:r>
          </a:p>
          <a:p>
            <a:pPr lvl="1"/>
            <a:r>
              <a:rPr lang="en-US" dirty="0" smtClean="0"/>
              <a:t>12 tribes descended from Jacob and Joseph</a:t>
            </a:r>
          </a:p>
          <a:p>
            <a:pPr lvl="1"/>
            <a:r>
              <a:rPr lang="en-US" dirty="0" smtClean="0"/>
              <a:t>Located in different parts of the country &amp; by one or more chiefs</a:t>
            </a:r>
          </a:p>
          <a:p>
            <a:pPr lvl="1"/>
            <a:r>
              <a:rPr lang="en-US" dirty="0" smtClean="0"/>
              <a:t>“Judges” mediated disputes &amp; welfare of people</a:t>
            </a:r>
          </a:p>
          <a:p>
            <a:pPr lvl="1"/>
            <a:r>
              <a:rPr lang="en-US" dirty="0" smtClean="0"/>
              <a:t>Tribes share the Ark of Covenant (10 Commandments)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12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2098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Kingdom of Israel 990-930 BCE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David</a:t>
            </a:r>
          </a:p>
          <a:p>
            <a:pPr lvl="1"/>
            <a:r>
              <a:rPr lang="en-US" dirty="0" smtClean="0"/>
              <a:t>Unites the tribes</a:t>
            </a:r>
          </a:p>
          <a:p>
            <a:pPr lvl="1"/>
            <a:r>
              <a:rPr lang="en-US" dirty="0" smtClean="0"/>
              <a:t>Made Jerusalem capital</a:t>
            </a:r>
          </a:p>
          <a:p>
            <a:r>
              <a:rPr lang="en-US" b="1" dirty="0" smtClean="0"/>
              <a:t>Solomon</a:t>
            </a:r>
          </a:p>
          <a:p>
            <a:pPr lvl="1"/>
            <a:r>
              <a:rPr lang="en-US" dirty="0" smtClean="0"/>
              <a:t>High point </a:t>
            </a:r>
          </a:p>
          <a:p>
            <a:pPr lvl="1"/>
            <a:r>
              <a:rPr lang="en-US" dirty="0" smtClean="0"/>
              <a:t>Alliances and trade </a:t>
            </a:r>
          </a:p>
          <a:p>
            <a:pPr lvl="1"/>
            <a:r>
              <a:rPr lang="en-US" dirty="0" smtClean="0"/>
              <a:t>Built the </a:t>
            </a:r>
            <a:r>
              <a:rPr lang="en-US" b="1" dirty="0" smtClean="0"/>
              <a:t>First Temple </a:t>
            </a:r>
            <a:r>
              <a:rPr lang="en-US" dirty="0" smtClean="0"/>
              <a:t>that could compete w/ any major religion</a:t>
            </a:r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5" name="Picture 4" descr="jerusalem_solomon_te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9917" y="3675366"/>
            <a:ext cx="4107850" cy="3152775"/>
          </a:xfrm>
          <a:prstGeom prst="rect">
            <a:avLst/>
          </a:prstGeom>
        </p:spPr>
      </p:pic>
      <p:pic>
        <p:nvPicPr>
          <p:cNvPr id="6" name="Picture 5" descr="david-and-goliath-titian-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1" y="-3749"/>
            <a:ext cx="2819400" cy="302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2971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and Goliath 1542 by Titian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3256</TotalTime>
  <Words>1432</Words>
  <Application>Microsoft Office PowerPoint</Application>
  <PresentationFormat>On-screen Show (4:3)</PresentationFormat>
  <Paragraphs>195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Bookman Old Style</vt:lpstr>
      <vt:lpstr>Calibri</vt:lpstr>
      <vt:lpstr>Gill Sans MT</vt:lpstr>
      <vt:lpstr>Wingdings</vt:lpstr>
      <vt:lpstr>Wingdings 3</vt:lpstr>
      <vt:lpstr>Origin</vt:lpstr>
      <vt:lpstr>The Middle East during the Early Iron Age</vt:lpstr>
      <vt:lpstr>Israel 2000-500 CE</vt:lpstr>
      <vt:lpstr>AP Exam Tip</vt:lpstr>
      <vt:lpstr>Various Names in history</vt:lpstr>
      <vt:lpstr>Torah</vt:lpstr>
      <vt:lpstr>Pattern in Middle Eastern History</vt:lpstr>
      <vt:lpstr>Yahweh</vt:lpstr>
      <vt:lpstr>Pattern of World History in Middle East</vt:lpstr>
      <vt:lpstr>Kingdom of Israel 990-930 BCE</vt:lpstr>
      <vt:lpstr>Fragmentation and Dispersal</vt:lpstr>
      <vt:lpstr>Temple Destroyed and Babylonian Captivity</vt:lpstr>
      <vt:lpstr>Jewish Identity</vt:lpstr>
      <vt:lpstr>Empire</vt:lpstr>
      <vt:lpstr>The Persian Empire</vt:lpstr>
      <vt:lpstr>Political Style and Innovations</vt:lpstr>
      <vt:lpstr>Geography and Resources</vt:lpstr>
      <vt:lpstr>Empire Centered on “Cult of Kingship”</vt:lpstr>
      <vt:lpstr>Cyrus the Great 550-530 BCE</vt:lpstr>
      <vt:lpstr>Cyrus Cylinder</vt:lpstr>
      <vt:lpstr>PowerPoint Presentation</vt:lpstr>
      <vt:lpstr>530 BCE Cyrus the Great Mortally Wounded</vt:lpstr>
      <vt:lpstr>Darius I -522 BCE-486 BCE</vt:lpstr>
      <vt:lpstr>Administration:  Satraps</vt:lpstr>
      <vt:lpstr>Royal Roads </vt:lpstr>
      <vt:lpstr>King and family</vt:lpstr>
      <vt:lpstr>Persepolis</vt:lpstr>
      <vt:lpstr>Persepolis</vt:lpstr>
      <vt:lpstr>Walls of Persepolis </vt:lpstr>
      <vt:lpstr>The Parthian and Sassanid empires, 247 b.c.e.–651 c.e.</vt:lpstr>
      <vt:lpstr>Zoroastrianism</vt:lpstr>
      <vt:lpstr>Renaissance:  School of Athens-Raphael</vt:lpstr>
      <vt:lpstr>Zoroastrian Teachings</vt:lpstr>
      <vt:lpstr>PowerPoint Presentation</vt:lpstr>
      <vt:lpstr>The Zoroastrian Legacy</vt:lpstr>
      <vt:lpstr>Zoroastrianism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 during the Early Iron Age</dc:title>
  <dc:creator>CCSD</dc:creator>
  <cp:lastModifiedBy>OLIVIA THATCHER</cp:lastModifiedBy>
  <cp:revision>167</cp:revision>
  <dcterms:created xsi:type="dcterms:W3CDTF">2010-09-02T02:39:37Z</dcterms:created>
  <dcterms:modified xsi:type="dcterms:W3CDTF">2016-09-21T15:39:22Z</dcterms:modified>
</cp:coreProperties>
</file>