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395C3-E9D6-4482-8D90-ED7ED668139E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936F5-7062-4243-BB29-6D07DAA61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823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395C3-E9D6-4482-8D90-ED7ED668139E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936F5-7062-4243-BB29-6D07DAA61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647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395C3-E9D6-4482-8D90-ED7ED668139E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936F5-7062-4243-BB29-6D07DAA61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184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22091-45E8-4E08-B168-9A3515F3E7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997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395C3-E9D6-4482-8D90-ED7ED668139E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936F5-7062-4243-BB29-6D07DAA61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40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395C3-E9D6-4482-8D90-ED7ED668139E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936F5-7062-4243-BB29-6D07DAA61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987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395C3-E9D6-4482-8D90-ED7ED668139E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936F5-7062-4243-BB29-6D07DAA61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448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395C3-E9D6-4482-8D90-ED7ED668139E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936F5-7062-4243-BB29-6D07DAA61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35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395C3-E9D6-4482-8D90-ED7ED668139E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936F5-7062-4243-BB29-6D07DAA61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823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395C3-E9D6-4482-8D90-ED7ED668139E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936F5-7062-4243-BB29-6D07DAA61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85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395C3-E9D6-4482-8D90-ED7ED668139E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936F5-7062-4243-BB29-6D07DAA61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757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395C3-E9D6-4482-8D90-ED7ED668139E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936F5-7062-4243-BB29-6D07DAA61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718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395C3-E9D6-4482-8D90-ED7ED668139E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936F5-7062-4243-BB29-6D07DAA61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380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The Northern Renaissance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Image result for the northern renaiss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15956"/>
            <a:ext cx="11292840" cy="514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49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>
              <a:defRPr/>
            </a:pPr>
            <a:endParaRPr lang="en-US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What can be learned about people’s daily lives from examining the painting </a:t>
            </a:r>
            <a:r>
              <a:rPr lang="en-US" sz="2800" u="sng" dirty="0" smtClean="0"/>
              <a:t>Peasant Wedding?</a:t>
            </a:r>
          </a:p>
          <a:p>
            <a:pPr eaLnBrk="1" hangingPunct="1"/>
            <a:r>
              <a:rPr lang="en-US" sz="2800" dirty="0" smtClean="0"/>
              <a:t>Where ordinary people lived, what they ate, how they dressed, how they celebrated</a:t>
            </a:r>
          </a:p>
        </p:txBody>
      </p:sp>
    </p:spTree>
    <p:extLst>
      <p:ext uri="{BB962C8B-B14F-4D97-AF65-F5344CB8AC3E}">
        <p14:creationId xmlns:p14="http://schemas.microsoft.com/office/powerpoint/2010/main" val="352701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33400"/>
            <a:ext cx="8229600" cy="1066800"/>
          </a:xfrm>
        </p:spPr>
        <p:txBody>
          <a:bodyPr/>
          <a:lstStyle/>
          <a:p>
            <a:pPr marL="484632">
              <a:defRPr/>
            </a:pPr>
            <a:r>
              <a:rPr lang="en-US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Hans Holbein the Younger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-49304" y="2058335"/>
            <a:ext cx="4428563" cy="2388159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German painter who moved to London and painted for Henry VIII </a:t>
            </a:r>
            <a:endParaRPr lang="en-US" sz="2800" dirty="0"/>
          </a:p>
        </p:txBody>
      </p:sp>
      <p:pic>
        <p:nvPicPr>
          <p:cNvPr id="23556" name="Picture 5" descr="holbein1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6518" y="2274234"/>
            <a:ext cx="3200400" cy="409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7" descr="HenryVIII_27066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8225" y="2058333"/>
            <a:ext cx="3038475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9066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3810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Hans Holbein the Younger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27529" y="2200275"/>
            <a:ext cx="5392271" cy="416083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Portrait of Anne of Cleves</a:t>
            </a:r>
          </a:p>
          <a:p>
            <a:pPr eaLnBrk="1" hangingPunct="1"/>
            <a:r>
              <a:rPr lang="en-US" sz="3200" dirty="0" smtClean="0"/>
              <a:t>Henry VIII criticized the portrait as having been too flattering</a:t>
            </a:r>
          </a:p>
        </p:txBody>
      </p:sp>
      <p:sp>
        <p:nvSpPr>
          <p:cNvPr id="24580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6172200" y="2200275"/>
            <a:ext cx="4038600" cy="4160838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4581" name="Picture 4" descr="anne_of_clev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1752600"/>
            <a:ext cx="31877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343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Question: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What factors might have influenced the trend toward a more realistic style of art?</a:t>
            </a:r>
          </a:p>
          <a:p>
            <a:pPr eaLnBrk="1" hangingPunct="1"/>
            <a:r>
              <a:rPr lang="en-US" sz="3600" dirty="0" smtClean="0"/>
              <a:t>Artists could travel and thereby learn better techniques; oil paints made more realistic, subtle paintings possible</a:t>
            </a:r>
          </a:p>
        </p:txBody>
      </p:sp>
    </p:spTree>
    <p:extLst>
      <p:ext uri="{BB962C8B-B14F-4D97-AF65-F5344CB8AC3E}">
        <p14:creationId xmlns:p14="http://schemas.microsoft.com/office/powerpoint/2010/main" val="278040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Northern Writers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Writers combined humanism with deep Christian faith. </a:t>
            </a:r>
          </a:p>
          <a:p>
            <a:r>
              <a:rPr lang="en-US" sz="2400" dirty="0" smtClean="0"/>
              <a:t>Wanted reforms in the Church and society to try to make people more just and devoted to God. </a:t>
            </a:r>
          </a:p>
          <a:p>
            <a:r>
              <a:rPr lang="en-US" sz="2400" dirty="0" smtClean="0"/>
              <a:t>Desiderius Erasmus- </a:t>
            </a:r>
          </a:p>
          <a:p>
            <a:pPr lvl="1"/>
            <a:r>
              <a:rPr lang="en-US" sz="2400" dirty="0" smtClean="0"/>
              <a:t>Christian humanist</a:t>
            </a:r>
          </a:p>
          <a:p>
            <a:pPr lvl="1"/>
            <a:r>
              <a:rPr lang="en-US" sz="2400" dirty="0" smtClean="0"/>
              <a:t>Wrote </a:t>
            </a:r>
            <a:r>
              <a:rPr lang="en-US" sz="2400" i="1" dirty="0" smtClean="0"/>
              <a:t>The Praise of the Folly- </a:t>
            </a:r>
            <a:r>
              <a:rPr lang="en-US" sz="2400" dirty="0" smtClean="0"/>
              <a:t>poked fun at flaws in real people. </a:t>
            </a:r>
          </a:p>
          <a:p>
            <a:pPr lvl="1"/>
            <a:r>
              <a:rPr lang="en-US" sz="2400" dirty="0" smtClean="0"/>
              <a:t>Thought people should read the Bible for themselves</a:t>
            </a:r>
          </a:p>
        </p:txBody>
      </p:sp>
    </p:spTree>
    <p:extLst>
      <p:ext uri="{BB962C8B-B14F-4D97-AF65-F5344CB8AC3E}">
        <p14:creationId xmlns:p14="http://schemas.microsoft.com/office/powerpoint/2010/main" val="143916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Writers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3" y="2180496"/>
            <a:ext cx="6662290" cy="3678303"/>
          </a:xfrm>
        </p:spPr>
        <p:txBody>
          <a:bodyPr/>
          <a:lstStyle/>
          <a:p>
            <a:r>
              <a:rPr lang="en-US" sz="2400" dirty="0"/>
              <a:t>Thomas More-</a:t>
            </a:r>
          </a:p>
          <a:p>
            <a:pPr lvl="1"/>
            <a:r>
              <a:rPr lang="en-US" sz="2400" dirty="0"/>
              <a:t>Christian humanist</a:t>
            </a:r>
          </a:p>
          <a:p>
            <a:pPr lvl="1"/>
            <a:r>
              <a:rPr lang="en-US" sz="2400" dirty="0"/>
              <a:t>Wrote </a:t>
            </a:r>
            <a:r>
              <a:rPr lang="en-US" sz="2400" i="1" dirty="0"/>
              <a:t>Utopia </a:t>
            </a:r>
            <a:r>
              <a:rPr lang="en-US" sz="2400" dirty="0"/>
              <a:t>(means “no place”)- no war, corruption, greed, little use of money) </a:t>
            </a:r>
            <a:endParaRPr lang="en-US" sz="2400" dirty="0" smtClean="0"/>
          </a:p>
          <a:p>
            <a:pPr lvl="1"/>
            <a:r>
              <a:rPr lang="en-US" sz="2400" dirty="0" smtClean="0"/>
              <a:t>Based off of Plato’s </a:t>
            </a:r>
            <a:r>
              <a:rPr lang="en-US" sz="2400" i="1" dirty="0" smtClean="0"/>
              <a:t>The Republic</a:t>
            </a:r>
            <a:endParaRPr lang="en-US" sz="2400" i="1" dirty="0"/>
          </a:p>
          <a:p>
            <a:pPr lvl="1"/>
            <a:r>
              <a:rPr lang="en-US" sz="2400" dirty="0"/>
              <a:t>Beheaded by King Henry VIII (one of his best friends!)</a:t>
            </a:r>
          </a:p>
          <a:p>
            <a:endParaRPr lang="en-US" dirty="0"/>
          </a:p>
        </p:txBody>
      </p:sp>
      <p:pic>
        <p:nvPicPr>
          <p:cNvPr id="4" name="Content Placeholder 5" descr="Utopia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82561" y="904256"/>
            <a:ext cx="3428999" cy="533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08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Shakespeare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7504973" cy="367830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Many times viewed as the greatest playwright of all time. – Do you agree?</a:t>
            </a:r>
          </a:p>
          <a:p>
            <a:r>
              <a:rPr lang="en-US" sz="2800" dirty="0" smtClean="0"/>
              <a:t>Plays examine deep human flaws- Can you think of any?</a:t>
            </a:r>
          </a:p>
          <a:p>
            <a:r>
              <a:rPr lang="en-US" sz="2800" dirty="0" smtClean="0"/>
              <a:t>Drew on Greek and Roman classics</a:t>
            </a:r>
          </a:p>
          <a:p>
            <a:r>
              <a:rPr lang="en-US" sz="2800" dirty="0" smtClean="0"/>
              <a:t>What works from Shakespeare do you know?</a:t>
            </a:r>
          </a:p>
        </p:txBody>
      </p:sp>
      <p:pic>
        <p:nvPicPr>
          <p:cNvPr id="4" name="Content Placeholder 5" descr="the-cobbe-portrait-of-william-shakespeare[1]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341209" y="2180496"/>
            <a:ext cx="2928938" cy="416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54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48118" y="748553"/>
            <a:ext cx="8229600" cy="990600"/>
          </a:xfrm>
        </p:spPr>
        <p:txBody>
          <a:bodyPr>
            <a:normAutofit/>
          </a:bodyPr>
          <a:lstStyle/>
          <a:p>
            <a:pPr marL="484632">
              <a:defRPr/>
            </a:pPr>
            <a:r>
              <a:rPr lang="en-US" sz="4000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Phrases from Shakespeare’s plays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313765" y="1878106"/>
            <a:ext cx="5746376" cy="4846638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Today, almost 400 years after his death, the language of Shakespeare is all around us.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“at one fell swoop”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“foul play”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“good riddance”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“high time”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“lie low”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“Mum’s the word”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“vanish into thin air”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“neither here nor there”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“the game is up”</a:t>
            </a:r>
          </a:p>
        </p:txBody>
      </p:sp>
      <p:pic>
        <p:nvPicPr>
          <p:cNvPr id="34820" name="Picture 3" descr="Statue_Of_Shakespear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2918" y="2497278"/>
            <a:ext cx="4970182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884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50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>
              <a:defRPr/>
            </a:pPr>
            <a:r>
              <a:rPr lang="en-US">
                <a:solidFill>
                  <a:schemeClr val="accent1">
                    <a:tint val="83000"/>
                    <a:satMod val="150000"/>
                  </a:schemeClr>
                </a:solidFill>
              </a:rPr>
              <a:t>Globe Theater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376" y="1600200"/>
            <a:ext cx="5607424" cy="5029200"/>
          </a:xfrm>
        </p:spPr>
        <p:txBody>
          <a:bodyPr/>
          <a:lstStyle/>
          <a:p>
            <a:pPr marL="447675" indent="-382588">
              <a:lnSpc>
                <a:spcPct val="90000"/>
              </a:lnSpc>
              <a:buFont typeface="Wingdings 2" pitchFamily="18" charset="2"/>
              <a:buChar char=""/>
            </a:pPr>
            <a:r>
              <a:rPr lang="en-US" sz="2400" dirty="0"/>
              <a:t>Performances were often wild affairs.</a:t>
            </a:r>
          </a:p>
          <a:p>
            <a:pPr marL="447675" indent="-382588">
              <a:lnSpc>
                <a:spcPct val="90000"/>
              </a:lnSpc>
              <a:buFont typeface="Wingdings 2" pitchFamily="18" charset="2"/>
              <a:buChar char=""/>
            </a:pPr>
            <a:r>
              <a:rPr lang="en-US" sz="2400" dirty="0"/>
              <a:t>If the audiences did not like the play, they booed loudly, pelted the stage with garbage (oranges, nuts, apples, and gingerbread) and sometimes attacked the actors.</a:t>
            </a:r>
          </a:p>
          <a:p>
            <a:pPr marL="447675" indent="-382588">
              <a:lnSpc>
                <a:spcPct val="90000"/>
              </a:lnSpc>
              <a:buFont typeface="Wingdings 2" pitchFamily="18" charset="2"/>
              <a:buChar char=""/>
            </a:pPr>
            <a:r>
              <a:rPr lang="en-US" sz="2400" dirty="0"/>
              <a:t>A full house was about 3,000 paying customers.</a:t>
            </a:r>
          </a:p>
        </p:txBody>
      </p:sp>
      <p:pic>
        <p:nvPicPr>
          <p:cNvPr id="6" name="Content Placeholder 5" descr="Southwark_reconstructed_glob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72200" y="2333625"/>
            <a:ext cx="4038600" cy="3028950"/>
          </a:xfrm>
        </p:spPr>
      </p:pic>
      <p:pic>
        <p:nvPicPr>
          <p:cNvPr id="7" name="Picture 6" descr="450px-Globe_Galleri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447800"/>
            <a:ext cx="3886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538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in the Renaissance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1500s- 75% of Europeans lived in rural areas. </a:t>
            </a:r>
          </a:p>
          <a:p>
            <a:r>
              <a:rPr lang="en-US" dirty="0" smtClean="0"/>
              <a:t>London 200,000 people in 1600</a:t>
            </a:r>
          </a:p>
          <a:p>
            <a:r>
              <a:rPr lang="en-US" dirty="0" smtClean="0"/>
              <a:t>Cost of living</a:t>
            </a:r>
          </a:p>
          <a:p>
            <a:pPr lvl="1"/>
            <a:r>
              <a:rPr lang="en-US" dirty="0"/>
              <a:t>If a pound was worth $400 in today’s currency, then a shilling was worth $20 and a penny was worth about $1.66.</a:t>
            </a:r>
          </a:p>
          <a:p>
            <a:pPr lvl="1"/>
            <a:r>
              <a:rPr lang="en-US" dirty="0"/>
              <a:t>This means that a skilled worker earned $5,200 per year.  </a:t>
            </a:r>
          </a:p>
          <a:p>
            <a:pPr lvl="1"/>
            <a:r>
              <a:rPr lang="en-US" dirty="0"/>
              <a:t>A merchant would earn about $40,000.  </a:t>
            </a:r>
          </a:p>
          <a:p>
            <a:pPr lvl="1"/>
            <a:r>
              <a:rPr lang="en-US" dirty="0"/>
              <a:t>The cost of a theater performance was 1 shilling ($20) for the lords’ room, 6 pence ($10) for the gentlemen’s rooms, 2 pence ($3.30) for the galleries, and 1 penny ($1.66) for the pit.</a:t>
            </a:r>
          </a:p>
          <a:p>
            <a:pPr lvl="1"/>
            <a:r>
              <a:rPr lang="en-US" dirty="0"/>
              <a:t>One in every 10 people in London went to the theater at least once a week.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528" y="702156"/>
            <a:ext cx="3442448" cy="260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72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>
              <a:defRPr/>
            </a:pPr>
            <a:r>
              <a:rPr lang="en-US" sz="4000">
                <a:solidFill>
                  <a:schemeClr val="accent1">
                    <a:tint val="83000"/>
                    <a:satMod val="150000"/>
                  </a:schemeClr>
                </a:solidFill>
              </a:rPr>
              <a:t>Where was the Northern Renaissance?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400" dirty="0" smtClean="0"/>
              <a:t>England</a:t>
            </a:r>
          </a:p>
          <a:p>
            <a:pPr eaLnBrk="1" hangingPunct="1"/>
            <a:r>
              <a:rPr lang="en-US" sz="2400" dirty="0" smtClean="0"/>
              <a:t>France</a:t>
            </a:r>
          </a:p>
          <a:p>
            <a:pPr eaLnBrk="1" hangingPunct="1"/>
            <a:r>
              <a:rPr lang="en-US" sz="2400" dirty="0" smtClean="0"/>
              <a:t>Germany</a:t>
            </a:r>
          </a:p>
          <a:p>
            <a:pPr eaLnBrk="1" hangingPunct="1"/>
            <a:r>
              <a:rPr lang="en-US" sz="2400" dirty="0" smtClean="0"/>
              <a:t>Flanders (Netherlands/Belgium)</a:t>
            </a:r>
          </a:p>
        </p:txBody>
      </p:sp>
      <p:pic>
        <p:nvPicPr>
          <p:cNvPr id="11268" name="Picture 3" descr="england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6897" y="2323528"/>
            <a:ext cx="254793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4" descr="france_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7403" y="4105738"/>
            <a:ext cx="206692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5" descr="germany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61296" y="4420063"/>
            <a:ext cx="26638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744px-Flag_of_Flanders.svg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10521" y="2279123"/>
            <a:ext cx="2514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1019" y="5172999"/>
            <a:ext cx="851836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10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Food? 							</a:t>
            </a:r>
            <a:r>
              <a:rPr lang="en-US" dirty="0" err="1" smtClean="0"/>
              <a:t>Yuuuuummmmm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8056" indent="-384048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dirty="0"/>
              <a:t>A typical meal for wealthy Londoners </a:t>
            </a:r>
          </a:p>
          <a:p>
            <a:pPr marL="822960" lvl="1" indent="-274320">
              <a:lnSpc>
                <a:spcPct val="90000"/>
              </a:lnSpc>
              <a:spcAft>
                <a:spcPts val="0"/>
              </a:spcAft>
              <a:buFont typeface="Verdana"/>
              <a:buChar char="›"/>
              <a:defRPr/>
            </a:pPr>
            <a:r>
              <a:rPr lang="en-US" sz="2400" dirty="0"/>
              <a:t>Fish, several kinds of meat, bread, and a variety of vegetables, served on silver or pewter tableware.  </a:t>
            </a:r>
          </a:p>
          <a:p>
            <a:pPr marL="448056" indent="-384048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dirty="0"/>
              <a:t>The diet of the poor was simpler.  </a:t>
            </a:r>
          </a:p>
          <a:p>
            <a:pPr marL="822960" lvl="1" indent="-274320">
              <a:lnSpc>
                <a:spcPct val="90000"/>
              </a:lnSpc>
              <a:spcAft>
                <a:spcPts val="0"/>
              </a:spcAft>
              <a:buFont typeface="Verdana"/>
              <a:buChar char="›"/>
              <a:defRPr/>
            </a:pPr>
            <a:r>
              <a:rPr lang="en-US" sz="2400" dirty="0"/>
              <a:t>Rarely ate fish, meat, or cheese.  Usually their meals consisted of a pottage-a kind of soup-of vegetables.  They ate their meals from a hollowed out slab of bread or wood.</a:t>
            </a:r>
          </a:p>
          <a:p>
            <a:endParaRPr lang="en-US" dirty="0"/>
          </a:p>
        </p:txBody>
      </p:sp>
      <p:pic>
        <p:nvPicPr>
          <p:cNvPr id="3074" name="Picture 2" descr="Image result for Renaissance li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90875"/>
            <a:ext cx="3686007" cy="221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34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04800"/>
            <a:ext cx="8229600" cy="1066800"/>
          </a:xfrm>
        </p:spPr>
        <p:txBody>
          <a:bodyPr>
            <a:normAutofit/>
          </a:bodyPr>
          <a:lstStyle/>
          <a:p>
            <a:pPr marL="484632">
              <a:defRPr/>
            </a:pPr>
            <a:r>
              <a:rPr lang="en-US" sz="4000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Printing Spreads Renaissance Ideas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828800"/>
            <a:ext cx="8229600" cy="1129553"/>
          </a:xfrm>
        </p:spPr>
        <p:txBody>
          <a:bodyPr/>
          <a:lstStyle/>
          <a:p>
            <a:pPr eaLnBrk="1" hangingPunct="1"/>
            <a:r>
              <a:rPr lang="en-US" sz="2800" dirty="0"/>
              <a:t>Chinese Invention</a:t>
            </a:r>
          </a:p>
          <a:p>
            <a:pPr eaLnBrk="1" hangingPunct="1"/>
            <a:r>
              <a:rPr lang="en-US" sz="2800" dirty="0"/>
              <a:t>Around 1045 Bi Sheng of China invents movable type</a:t>
            </a:r>
          </a:p>
        </p:txBody>
      </p:sp>
      <p:pic>
        <p:nvPicPr>
          <p:cNvPr id="4" name="Picture 3" descr="movable-type-printing-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3200401"/>
            <a:ext cx="476250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58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6482" y="914401"/>
            <a:ext cx="8458200" cy="914400"/>
          </a:xfrm>
        </p:spPr>
        <p:txBody>
          <a:bodyPr>
            <a:noAutofit/>
          </a:bodyPr>
          <a:lstStyle/>
          <a:p>
            <a:pPr marL="484632">
              <a:defRPr/>
            </a:pPr>
            <a:r>
              <a:rPr lang="en-US" sz="4000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Gutenberg Improves the Printing Press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02024" y="1828801"/>
            <a:ext cx="5517776" cy="453231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Around 1440 Johann Gutenberg of Germany develops printing press</a:t>
            </a:r>
          </a:p>
          <a:p>
            <a:pPr eaLnBrk="1" hangingPunct="1"/>
            <a:r>
              <a:rPr lang="en-US" sz="2800" dirty="0" smtClean="0"/>
              <a:t>Printing press allows for quick cheap book production</a:t>
            </a:r>
          </a:p>
          <a:p>
            <a:pPr eaLnBrk="1" hangingPunct="1"/>
            <a:r>
              <a:rPr lang="en-US" sz="2800" dirty="0" smtClean="0"/>
              <a:t>First book printed with movable type, Gutenberg </a:t>
            </a:r>
            <a:r>
              <a:rPr lang="en-US" sz="2800" i="1" dirty="0" smtClean="0"/>
              <a:t>Bible</a:t>
            </a:r>
            <a:r>
              <a:rPr lang="en-US" sz="2800" dirty="0" smtClean="0"/>
              <a:t> (1455)</a:t>
            </a:r>
          </a:p>
          <a:p>
            <a:pPr eaLnBrk="1" hangingPunct="1"/>
            <a:endParaRPr lang="en-US" sz="2400" dirty="0"/>
          </a:p>
        </p:txBody>
      </p:sp>
      <p:pic>
        <p:nvPicPr>
          <p:cNvPr id="6" name="Content Placeholder 5" descr="engraving-of-johann-gutenberg-german-inventor-of-printing-from-movable-typ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010400" y="1219200"/>
            <a:ext cx="3125788" cy="4160838"/>
          </a:xfrm>
        </p:spPr>
      </p:pic>
      <p:pic>
        <p:nvPicPr>
          <p:cNvPr id="7" name="Picture 6" descr="gutenber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3886201"/>
            <a:ext cx="4495800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8702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>
              <a:defRPr/>
            </a:pPr>
            <a:r>
              <a:rPr lang="en-US">
                <a:solidFill>
                  <a:schemeClr val="accent1">
                    <a:tint val="83000"/>
                    <a:satMod val="150000"/>
                  </a:schemeClr>
                </a:solidFill>
              </a:rPr>
              <a:t>Book Production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/>
              <a:t>It took 5 months to copy a single book by hand</a:t>
            </a:r>
          </a:p>
          <a:p>
            <a:pPr eaLnBrk="1" hangingPunct="1"/>
            <a:r>
              <a:rPr lang="en-US" sz="2800"/>
              <a:t>One man and a printing press could produce 500 books in the same amount of time.</a:t>
            </a:r>
          </a:p>
        </p:txBody>
      </p:sp>
      <p:pic>
        <p:nvPicPr>
          <p:cNvPr id="40964" name="Content Placeholder 4" descr="5516638-stack-of-old-books-against-white-backgroun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72200" y="2336800"/>
            <a:ext cx="4038600" cy="3022600"/>
          </a:xfrm>
        </p:spPr>
      </p:pic>
    </p:spTree>
    <p:extLst>
      <p:ext uri="{BB962C8B-B14F-4D97-AF65-F5344CB8AC3E}">
        <p14:creationId xmlns:p14="http://schemas.microsoft.com/office/powerpoint/2010/main" val="330128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51647" y="655638"/>
            <a:ext cx="8229600" cy="944562"/>
          </a:xfrm>
        </p:spPr>
        <p:txBody>
          <a:bodyPr/>
          <a:lstStyle/>
          <a:p>
            <a:pPr marL="484632">
              <a:defRPr/>
            </a:pPr>
            <a:r>
              <a:rPr lang="en-US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Printing Press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4094" y="1600200"/>
            <a:ext cx="5535706" cy="5029200"/>
          </a:xfrm>
        </p:spPr>
        <p:txBody>
          <a:bodyPr>
            <a:normAutofit/>
          </a:bodyPr>
          <a:lstStyle/>
          <a:p>
            <a:pPr marL="320040" indent="-320040">
              <a:lnSpc>
                <a:spcPct val="90000"/>
              </a:lnSpc>
              <a:spcAft>
                <a:spcPts val="0"/>
              </a:spcAft>
              <a:buFont typeface="Wingdings 2"/>
              <a:buChar char=""/>
              <a:defRPr/>
            </a:pPr>
            <a:r>
              <a:rPr lang="en-US" sz="2400" dirty="0"/>
              <a:t>How did the invention of the printing press help spread learning and Renaissance ideas?</a:t>
            </a:r>
          </a:p>
          <a:p>
            <a:pPr marL="320040" indent="-320040">
              <a:lnSpc>
                <a:spcPct val="90000"/>
              </a:lnSpc>
              <a:spcAft>
                <a:spcPts val="0"/>
              </a:spcAft>
              <a:buFont typeface="Wingdings 2"/>
              <a:buChar char=""/>
              <a:defRPr/>
            </a:pPr>
            <a:r>
              <a:rPr lang="en-US" sz="2400" dirty="0"/>
              <a:t>Book were cheaper (more could buy them)</a:t>
            </a:r>
          </a:p>
          <a:p>
            <a:pPr marL="320040" indent="-320040">
              <a:lnSpc>
                <a:spcPct val="90000"/>
              </a:lnSpc>
              <a:spcAft>
                <a:spcPts val="0"/>
              </a:spcAft>
              <a:buFont typeface="Wingdings 2"/>
              <a:buChar char=""/>
              <a:defRPr/>
            </a:pPr>
            <a:r>
              <a:rPr lang="en-US" sz="2400" dirty="0"/>
              <a:t>News quicker</a:t>
            </a:r>
          </a:p>
          <a:p>
            <a:pPr marL="320040" indent="-320040">
              <a:lnSpc>
                <a:spcPct val="90000"/>
              </a:lnSpc>
              <a:spcAft>
                <a:spcPts val="0"/>
              </a:spcAft>
              <a:buFont typeface="Wingdings 2"/>
              <a:buChar char=""/>
              <a:defRPr/>
            </a:pPr>
            <a:r>
              <a:rPr lang="en-US" sz="2400" dirty="0"/>
              <a:t>Rise of literacy</a:t>
            </a:r>
          </a:p>
          <a:p>
            <a:pPr marL="320040" indent="-320040">
              <a:lnSpc>
                <a:spcPct val="90000"/>
              </a:lnSpc>
              <a:spcAft>
                <a:spcPts val="0"/>
              </a:spcAft>
              <a:buFont typeface="Wingdings 2"/>
              <a:buChar char=""/>
              <a:defRPr/>
            </a:pPr>
            <a:r>
              <a:rPr lang="en-US" sz="2400" dirty="0"/>
              <a:t>Published accounts of maps and charts lead to more discoveries</a:t>
            </a:r>
          </a:p>
          <a:p>
            <a:pPr marL="320040" indent="-320040">
              <a:lnSpc>
                <a:spcPct val="90000"/>
              </a:lnSpc>
              <a:spcAft>
                <a:spcPts val="0"/>
              </a:spcAft>
              <a:buFont typeface="Wingdings 2"/>
              <a:buChar char=""/>
              <a:defRPr/>
            </a:pPr>
            <a:r>
              <a:rPr lang="en-US" sz="2400" dirty="0"/>
              <a:t>Political structures and religious practices are questioned</a:t>
            </a:r>
          </a:p>
          <a:p>
            <a:pPr marL="320040" indent="-320040">
              <a:lnSpc>
                <a:spcPct val="90000"/>
              </a:lnSpc>
              <a:spcAft>
                <a:spcPts val="0"/>
              </a:spcAft>
              <a:buFont typeface="Wingdings 2"/>
              <a:buChar char=""/>
              <a:defRPr/>
            </a:pPr>
            <a:endParaRPr lang="en-US" sz="1200" dirty="0"/>
          </a:p>
        </p:txBody>
      </p:sp>
      <p:pic>
        <p:nvPicPr>
          <p:cNvPr id="43012" name="Content Placeholder 5" descr="400px-Handtiegelpresse_von_181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248400" y="933450"/>
            <a:ext cx="3949700" cy="5924550"/>
          </a:xfrm>
        </p:spPr>
      </p:pic>
    </p:spTree>
    <p:extLst>
      <p:ext uri="{BB962C8B-B14F-4D97-AF65-F5344CB8AC3E}">
        <p14:creationId xmlns:p14="http://schemas.microsoft.com/office/powerpoint/2010/main" val="139197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8229600" cy="1066800"/>
          </a:xfrm>
        </p:spPr>
        <p:txBody>
          <a:bodyPr/>
          <a:lstStyle/>
          <a:p>
            <a:pPr marL="484632">
              <a:defRPr/>
            </a:pPr>
            <a:r>
              <a:rPr lang="en-US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Printing Press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4036" name="Picture 4" descr="printpre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466850"/>
            <a:ext cx="655320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5096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407459" y="990600"/>
            <a:ext cx="8229600" cy="914400"/>
          </a:xfrm>
        </p:spPr>
        <p:txBody>
          <a:bodyPr>
            <a:normAutofit/>
          </a:bodyPr>
          <a:lstStyle/>
          <a:p>
            <a:pPr marL="484632">
              <a:defRPr/>
            </a:pPr>
            <a:r>
              <a:rPr lang="en-US" sz="4400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The Legacy of the Renaissance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55812" y="1905000"/>
            <a:ext cx="5387788" cy="4313238"/>
          </a:xfrm>
        </p:spPr>
        <p:txBody>
          <a:bodyPr>
            <a:noAutofit/>
          </a:bodyPr>
          <a:lstStyle/>
          <a:p>
            <a:pPr marL="320040" indent="-320040">
              <a:spcAft>
                <a:spcPts val="0"/>
              </a:spcAft>
              <a:buFont typeface="Wingdings 2"/>
              <a:buChar char=""/>
              <a:defRPr/>
            </a:pPr>
            <a:r>
              <a:rPr lang="en-US" sz="2800" dirty="0" smtClean="0"/>
              <a:t>Art influenced by classical Greece and Rome</a:t>
            </a:r>
          </a:p>
          <a:p>
            <a:pPr marL="320040" indent="-320040">
              <a:spcAft>
                <a:spcPts val="0"/>
              </a:spcAft>
              <a:buFont typeface="Wingdings 2"/>
              <a:buChar char=""/>
              <a:defRPr/>
            </a:pPr>
            <a:r>
              <a:rPr lang="en-US" sz="2800" dirty="0" smtClean="0"/>
              <a:t>Realistic portrayals of individuals and nature</a:t>
            </a:r>
          </a:p>
          <a:p>
            <a:pPr marL="320040" indent="-320040">
              <a:spcAft>
                <a:spcPts val="0"/>
              </a:spcAft>
              <a:buFont typeface="Wingdings 2"/>
              <a:buChar char=""/>
              <a:defRPr/>
            </a:pPr>
            <a:r>
              <a:rPr lang="en-US" sz="2800" dirty="0" smtClean="0"/>
              <a:t>Art is both secular and religious</a:t>
            </a:r>
          </a:p>
          <a:p>
            <a:pPr marL="320040" indent="-320040">
              <a:spcAft>
                <a:spcPts val="0"/>
              </a:spcAft>
              <a:buFont typeface="Wingdings 2"/>
              <a:buChar char=""/>
              <a:defRPr/>
            </a:pPr>
            <a:r>
              <a:rPr lang="en-US" sz="2800" dirty="0" smtClean="0"/>
              <a:t>Writers use vernacular</a:t>
            </a:r>
          </a:p>
          <a:p>
            <a:pPr marL="320040" indent="-320040">
              <a:spcAft>
                <a:spcPts val="0"/>
              </a:spcAft>
              <a:buFont typeface="Wingdings 2"/>
              <a:buChar char=""/>
              <a:defRPr/>
            </a:pPr>
            <a:r>
              <a:rPr lang="en-US" sz="2800" dirty="0" smtClean="0"/>
              <a:t>Art praises individual achievements</a:t>
            </a:r>
          </a:p>
        </p:txBody>
      </p:sp>
      <p:pic>
        <p:nvPicPr>
          <p:cNvPr id="5" name="Content Placeholder 4" descr="Renaissance mai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312916" y="2142564"/>
            <a:ext cx="5117084" cy="3845859"/>
          </a:xfrm>
        </p:spPr>
      </p:pic>
    </p:spTree>
    <p:extLst>
      <p:ext uri="{BB962C8B-B14F-4D97-AF65-F5344CB8AC3E}">
        <p14:creationId xmlns:p14="http://schemas.microsoft.com/office/powerpoint/2010/main" val="126147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What similarities and differences?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48056" indent="-384048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/>
              <a:t>How did the northern Renaissance differ from the Italian Renaissance?</a:t>
            </a:r>
          </a:p>
          <a:p>
            <a:pPr marL="448056" indent="-384048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/>
              <a:t>Stronger interest in realistic art; more of an emphasis on changing society</a:t>
            </a:r>
          </a:p>
          <a:p>
            <a:pPr marL="448056" indent="-384048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/>
              <a:t>In what ways did Renaissance art connect to the past?</a:t>
            </a:r>
          </a:p>
          <a:p>
            <a:pPr marL="448056" indent="-384048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/>
              <a:t>Copied Greek and Roman styles, created religious works</a:t>
            </a:r>
          </a:p>
          <a:p>
            <a:pPr marL="448056" indent="-384048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/>
              <a:t>In what ways did it break with the past?</a:t>
            </a:r>
          </a:p>
          <a:p>
            <a:pPr marL="448056" indent="-384048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/>
              <a:t>Increase in secular art, more realistic style, use of vernacular, emphasis on the individual</a:t>
            </a:r>
          </a:p>
        </p:txBody>
      </p:sp>
    </p:spTree>
    <p:extLst>
      <p:ext uri="{BB962C8B-B14F-4D97-AF65-F5344CB8AC3E}">
        <p14:creationId xmlns:p14="http://schemas.microsoft.com/office/powerpoint/2010/main" val="237216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3906" y="1715956"/>
            <a:ext cx="6203576" cy="473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81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Northern Renaissance:1450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Bubonic Plague ended and the population was recovering</a:t>
            </a:r>
          </a:p>
          <a:p>
            <a:r>
              <a:rPr lang="en-US" sz="2400" dirty="0" smtClean="0"/>
              <a:t>Hundred Year’s War between France and England was ending.</a:t>
            </a:r>
          </a:p>
          <a:p>
            <a:r>
              <a:rPr lang="en-US" sz="2400" dirty="0" smtClean="0"/>
              <a:t>New ideas from Italy spread to Northern Europe and were quickly adopted. </a:t>
            </a:r>
          </a:p>
          <a:p>
            <a:r>
              <a:rPr lang="en-US" sz="2400" dirty="0" smtClean="0"/>
              <a:t>Educated people in Northern Europe became interested in classical learning</a:t>
            </a:r>
          </a:p>
          <a:p>
            <a:pPr lvl="1"/>
            <a:r>
              <a:rPr lang="en-US" sz="2400" dirty="0" smtClean="0"/>
              <a:t>Difference from Italy- were more likely to combine this with interest in religious ideas.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6687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84632">
              <a:defRPr/>
            </a:pPr>
            <a:r>
              <a:rPr lang="en-US" sz="4000">
                <a:solidFill>
                  <a:schemeClr val="accent1">
                    <a:tint val="83000"/>
                    <a:satMod val="150000"/>
                  </a:schemeClr>
                </a:solidFill>
              </a:rPr>
              <a:t>Factors leading to Renaissance in Northern Europe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Population recovers from plague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Hundred Years’ War ends in 1453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Patrons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Cities grow rapidly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England and France unify under strong monarchs who are art patrons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Students and visitors from Italy bring back ideas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Artists and writers move to northern Europe fleeing war in Italy (1494)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792" y="1280552"/>
            <a:ext cx="2791666" cy="289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89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 in northern Renaissance vs. Italian Renaissance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86" y="2234283"/>
            <a:ext cx="11029615" cy="367830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Northern Renaissance artists were interested in realism </a:t>
            </a:r>
          </a:p>
          <a:p>
            <a:r>
              <a:rPr lang="en-US" sz="2400" dirty="0" smtClean="0"/>
              <a:t>Major artists appeared in parts of Germany, France, Belgium and the Netherlands. </a:t>
            </a:r>
          </a:p>
          <a:p>
            <a:pPr lvl="1"/>
            <a:r>
              <a:rPr lang="en-US" sz="2400" dirty="0" smtClean="0"/>
              <a:t>Durer, Holbein, van Eyck and Bruegel</a:t>
            </a:r>
          </a:p>
          <a:p>
            <a:r>
              <a:rPr lang="en-US" sz="2400" dirty="0" smtClean="0"/>
              <a:t>Use of oil-based paints becomes popular. </a:t>
            </a:r>
          </a:p>
          <a:p>
            <a:r>
              <a:rPr lang="en-US" sz="2400" dirty="0" smtClean="0"/>
              <a:t>Religious subjects and realistic landscapes often painted. </a:t>
            </a:r>
          </a:p>
          <a:p>
            <a:r>
              <a:rPr lang="en-US" sz="2400" dirty="0" smtClean="0"/>
              <a:t>Scenes of peasant life also become popular.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3341" y="3561789"/>
            <a:ext cx="2443163" cy="331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5" descr="Van Eyc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95835" y="702156"/>
            <a:ext cx="4349648" cy="5967585"/>
          </a:xfrm>
          <a:prstGeom prst="rect">
            <a:avLst/>
          </a:prstGeom>
        </p:spPr>
      </p:pic>
      <p:pic>
        <p:nvPicPr>
          <p:cNvPr id="5" name="Content Placeholder 7" descr="Bruegel_Proverb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677713" y="1356525"/>
            <a:ext cx="6900863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0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rueghel-tower-of-babe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122393" y="702156"/>
            <a:ext cx="7947211" cy="599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00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09600"/>
            <a:ext cx="8229600" cy="914400"/>
          </a:xfrm>
        </p:spPr>
        <p:txBody>
          <a:bodyPr/>
          <a:lstStyle/>
          <a:p>
            <a:pPr>
              <a:defRPr/>
            </a:pPr>
            <a:r>
              <a:rPr lang="en-US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Bruegel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304800" y="2209800"/>
            <a:ext cx="5410200" cy="4144964"/>
          </a:xfrm>
        </p:spPr>
        <p:txBody>
          <a:bodyPr>
            <a:normAutofit/>
          </a:bodyPr>
          <a:lstStyle/>
          <a:p>
            <a:pPr marL="320040" indent="-320040">
              <a:spcAft>
                <a:spcPts val="0"/>
              </a:spcAft>
              <a:buFont typeface="Wingdings 2"/>
              <a:buChar char=""/>
              <a:defRPr/>
            </a:pPr>
            <a:r>
              <a:rPr lang="en-US" sz="2800" i="1" dirty="0" smtClean="0"/>
              <a:t>Peasant Wedding</a:t>
            </a:r>
          </a:p>
          <a:p>
            <a:pPr marL="320040" indent="-320040">
              <a:spcAft>
                <a:spcPts val="0"/>
              </a:spcAft>
              <a:buFont typeface="Wingdings 2"/>
              <a:buChar char=""/>
              <a:defRPr/>
            </a:pPr>
            <a:r>
              <a:rPr lang="en-US" sz="2800" dirty="0" smtClean="0"/>
              <a:t>The bride sits under the paper crown</a:t>
            </a:r>
          </a:p>
          <a:p>
            <a:pPr marL="320040" indent="-320040">
              <a:spcAft>
                <a:spcPts val="0"/>
              </a:spcAft>
              <a:buFont typeface="Wingdings 2"/>
              <a:buChar char=""/>
              <a:defRPr/>
            </a:pPr>
            <a:r>
              <a:rPr lang="en-US" sz="2800" dirty="0" smtClean="0"/>
              <a:t>Notice the furnishings</a:t>
            </a:r>
          </a:p>
          <a:p>
            <a:pPr marL="320040" indent="-320040">
              <a:spcAft>
                <a:spcPts val="0"/>
              </a:spcAft>
              <a:buFont typeface="Wingdings 2"/>
              <a:buChar char=""/>
              <a:defRPr/>
            </a:pPr>
            <a:r>
              <a:rPr lang="en-US" sz="2800" dirty="0" smtClean="0"/>
              <a:t>Groom may be the one sitting across from the bride </a:t>
            </a:r>
          </a:p>
          <a:p>
            <a:pPr marL="320040" indent="-320040">
              <a:spcAft>
                <a:spcPts val="0"/>
              </a:spcAft>
              <a:buFont typeface="Wingdings 2"/>
              <a:buChar char=""/>
              <a:defRPr/>
            </a:pPr>
            <a:r>
              <a:rPr lang="en-US" sz="2800" dirty="0" smtClean="0"/>
              <a:t>Relaxed, humorous, and focused on ordinary people</a:t>
            </a:r>
          </a:p>
          <a:p>
            <a:pPr marL="320040" indent="-320040">
              <a:spcAft>
                <a:spcPts val="0"/>
              </a:spcAft>
              <a:buFont typeface="Wingdings 2"/>
              <a:buChar char=""/>
              <a:defRPr/>
            </a:pPr>
            <a:endParaRPr lang="en-US" sz="2400" dirty="0"/>
          </a:p>
        </p:txBody>
      </p:sp>
      <p:pic>
        <p:nvPicPr>
          <p:cNvPr id="21508" name="Content Placeholder 5" descr="Peasant Weddin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4999" y="2209799"/>
            <a:ext cx="5699197" cy="3904129"/>
          </a:xfrm>
        </p:spPr>
      </p:pic>
    </p:spTree>
    <p:extLst>
      <p:ext uri="{BB962C8B-B14F-4D97-AF65-F5344CB8AC3E}">
        <p14:creationId xmlns:p14="http://schemas.microsoft.com/office/powerpoint/2010/main" val="207686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1024</Words>
  <Application>Microsoft Office PowerPoint</Application>
  <PresentationFormat>Widescreen</PresentationFormat>
  <Paragraphs>121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Verdana</vt:lpstr>
      <vt:lpstr>Wingdings 2</vt:lpstr>
      <vt:lpstr>Office Theme</vt:lpstr>
      <vt:lpstr>The Northern Renaissance</vt:lpstr>
      <vt:lpstr>Where was the Northern Renaissance?</vt:lpstr>
      <vt:lpstr>PowerPoint Presentation</vt:lpstr>
      <vt:lpstr>The Northern Renaissance:1450</vt:lpstr>
      <vt:lpstr>Factors leading to Renaissance in Northern Europe</vt:lpstr>
      <vt:lpstr>Art in northern Renaissance vs. Italian Renaissance</vt:lpstr>
      <vt:lpstr>PowerPoint Presentation</vt:lpstr>
      <vt:lpstr>PowerPoint Presentation</vt:lpstr>
      <vt:lpstr>Bruegel</vt:lpstr>
      <vt:lpstr>PowerPoint Presentation</vt:lpstr>
      <vt:lpstr>Hans Holbein the Younger</vt:lpstr>
      <vt:lpstr>Hans Holbein the Younger</vt:lpstr>
      <vt:lpstr>Question:</vt:lpstr>
      <vt:lpstr>Northern Writers </vt:lpstr>
      <vt:lpstr>Writers continued</vt:lpstr>
      <vt:lpstr>Shakespeare</vt:lpstr>
      <vt:lpstr>Phrases from Shakespeare’s plays</vt:lpstr>
      <vt:lpstr>Globe Theater</vt:lpstr>
      <vt:lpstr>Life in the Renaissance</vt:lpstr>
      <vt:lpstr>Food?        Yuuuuummmmm</vt:lpstr>
      <vt:lpstr>Printing Spreads Renaissance Ideas</vt:lpstr>
      <vt:lpstr>Gutenberg Improves the Printing Press</vt:lpstr>
      <vt:lpstr>Book Production</vt:lpstr>
      <vt:lpstr>Printing Press</vt:lpstr>
      <vt:lpstr>Printing Press</vt:lpstr>
      <vt:lpstr>The Legacy of the Renaissance</vt:lpstr>
      <vt:lpstr>What similarities and differences?</vt:lpstr>
    </vt:vector>
  </TitlesOfParts>
  <Company>CCSD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Northern Renaissance</dc:title>
  <dc:creator>OLIVIA THATCHER</dc:creator>
  <cp:lastModifiedBy>OLIVIA THATCHER</cp:lastModifiedBy>
  <cp:revision>1</cp:revision>
  <dcterms:created xsi:type="dcterms:W3CDTF">2016-09-26T21:14:09Z</dcterms:created>
  <dcterms:modified xsi:type="dcterms:W3CDTF">2016-09-26T21:14:14Z</dcterms:modified>
</cp:coreProperties>
</file>