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3982-446C-43D6-A83C-55755D988A2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AC6A-9B38-4A33-83A9-C173DD9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88055-D7D4-4A84-B74F-C63FA881674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293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3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4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4CADC-0F55-4D86-8890-AF3A269F157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F320-1B2A-473A-83B2-BA35E3F2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Reformation Continues</a:t>
            </a:r>
            <a:b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and the Scientific Revolution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439" y="4030014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As Protestant reformers divide over beliefs, the Catholic Church makes reforms</a:t>
            </a:r>
          </a:p>
        </p:txBody>
      </p:sp>
    </p:spTree>
    <p:extLst>
      <p:ext uri="{BB962C8B-B14F-4D97-AF65-F5344CB8AC3E}">
        <p14:creationId xmlns:p14="http://schemas.microsoft.com/office/powerpoint/2010/main" val="20357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algn="ctr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Ignatius of Loyola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46975" y="1295400"/>
            <a:ext cx="4267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Leading Catholic reformer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His </a:t>
            </a:r>
            <a:r>
              <a:rPr lang="en-US" sz="2400" u="sng" dirty="0"/>
              <a:t>Spiritual Exercises</a:t>
            </a:r>
            <a:r>
              <a:rPr lang="en-US" sz="2400" dirty="0"/>
              <a:t> (1522) calls for meditation, prayer, and study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Pope creates Society of Jesus religious order, the Jesuits led by Ignatius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Start schools, convert non-Christians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Jesuit colleges in 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Boston College, Georgetown University, Creighton, Gonzaga, Loyola, Marquette, St. Louis University, Xavier</a:t>
            </a:r>
          </a:p>
        </p:txBody>
      </p:sp>
      <p:pic>
        <p:nvPicPr>
          <p:cNvPr id="6" name="Content Placeholder 5" descr="st-ignatius-of-loyola-jesuit-headquarters-rom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93994" y="217383"/>
            <a:ext cx="3627549" cy="3623272"/>
          </a:xfrm>
        </p:spPr>
      </p:pic>
      <p:pic>
        <p:nvPicPr>
          <p:cNvPr id="7" name="Picture 6" descr="boorojian-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280" y="3299138"/>
            <a:ext cx="44751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0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Reforming Popes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600200"/>
            <a:ext cx="5334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Pope Paul III and Pope Paul IV lead reforms</a:t>
            </a:r>
          </a:p>
          <a:p>
            <a:pPr>
              <a:lnSpc>
                <a:spcPct val="80000"/>
              </a:lnSpc>
            </a:pPr>
            <a:r>
              <a:rPr lang="en-US" sz="2400"/>
              <a:t>Paul III calls Council of Trent to lay out reforms:</a:t>
            </a:r>
          </a:p>
          <a:p>
            <a:pPr lvl="1">
              <a:lnSpc>
                <a:spcPct val="80000"/>
              </a:lnSpc>
            </a:pPr>
            <a:r>
              <a:rPr lang="en-US"/>
              <a:t>Protestantism is bad</a:t>
            </a:r>
          </a:p>
          <a:p>
            <a:pPr lvl="1">
              <a:lnSpc>
                <a:spcPct val="80000"/>
              </a:lnSpc>
            </a:pPr>
            <a:r>
              <a:rPr lang="en-US"/>
              <a:t>Church’s interpretation of Bible is final</a:t>
            </a:r>
          </a:p>
          <a:p>
            <a:pPr lvl="1">
              <a:lnSpc>
                <a:spcPct val="80000"/>
              </a:lnSpc>
            </a:pPr>
            <a:r>
              <a:rPr lang="en-US"/>
              <a:t>Christians need faith and good works for salvation</a:t>
            </a:r>
          </a:p>
          <a:p>
            <a:pPr lvl="1">
              <a:lnSpc>
                <a:spcPct val="80000"/>
              </a:lnSpc>
            </a:pPr>
            <a:r>
              <a:rPr lang="en-US"/>
              <a:t>Bible and Church traditions equally important</a:t>
            </a:r>
          </a:p>
          <a:p>
            <a:pPr lvl="1">
              <a:lnSpc>
                <a:spcPct val="80000"/>
              </a:lnSpc>
            </a:pPr>
            <a:r>
              <a:rPr lang="en-US"/>
              <a:t>Indulgences are valid expressions of faith</a:t>
            </a:r>
          </a:p>
          <a:p>
            <a:pPr lvl="1">
              <a:lnSpc>
                <a:spcPct val="80000"/>
              </a:lnSpc>
            </a:pPr>
            <a:r>
              <a:rPr lang="en-US"/>
              <a:t>Better educated Catholic bishops and clergy</a:t>
            </a:r>
          </a:p>
          <a:p>
            <a:pPr>
              <a:lnSpc>
                <a:spcPct val="80000"/>
              </a:lnSpc>
            </a:pPr>
            <a:r>
              <a:rPr lang="en-US" sz="2400"/>
              <a:t>Use Inquisition to seek out heresy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pic>
        <p:nvPicPr>
          <p:cNvPr id="8" name="Content Placeholder 7" descr="council_of_trent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43800" y="1868511"/>
            <a:ext cx="3810000" cy="2919413"/>
          </a:xfrm>
        </p:spPr>
      </p:pic>
    </p:spTree>
    <p:extLst>
      <p:ext uri="{BB962C8B-B14F-4D97-AF65-F5344CB8AC3E}">
        <p14:creationId xmlns:p14="http://schemas.microsoft.com/office/powerpoint/2010/main" val="41880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Reforming Popes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46238"/>
            <a:ext cx="4038600" cy="4525962"/>
          </a:xfrm>
        </p:spPr>
        <p:txBody>
          <a:bodyPr/>
          <a:lstStyle/>
          <a:p>
            <a:r>
              <a:rPr lang="en-US" sz="2400"/>
              <a:t>Paul IV issues Index of Forbidden Books (1559)</a:t>
            </a:r>
          </a:p>
          <a:p>
            <a:pPr lvl="1"/>
            <a:r>
              <a:rPr lang="en-US" smtClean="0"/>
              <a:t>Books burned</a:t>
            </a:r>
          </a:p>
          <a:p>
            <a:endParaRPr lang="en-US" smtClean="0"/>
          </a:p>
        </p:txBody>
      </p:sp>
      <p:pic>
        <p:nvPicPr>
          <p:cNvPr id="5" name="Content Placeholder 4" descr="373px-Index_Librorum_Prohibitorum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1646238"/>
            <a:ext cx="2819400" cy="4525962"/>
          </a:xfrm>
        </p:spPr>
      </p:pic>
    </p:spTree>
    <p:extLst>
      <p:ext uri="{BB962C8B-B14F-4D97-AF65-F5344CB8AC3E}">
        <p14:creationId xmlns:p14="http://schemas.microsoft.com/office/powerpoint/2010/main" val="11655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>
            <a:normAutofit/>
          </a:bodyPr>
          <a:lstStyle/>
          <a:p>
            <a:pPr marL="54864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Legacy of the Reformation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46238"/>
            <a:ext cx="4038600" cy="4525962"/>
          </a:xfrm>
        </p:spPr>
        <p:txBody>
          <a:bodyPr/>
          <a:lstStyle/>
          <a:p>
            <a:pPr eaLnBrk="1" hangingPunct="1"/>
            <a:r>
              <a:rPr lang="en-US" sz="2400"/>
              <a:t>Religious and Social Effects of the Reformation</a:t>
            </a:r>
          </a:p>
          <a:p>
            <a:pPr lvl="1" eaLnBrk="1" hangingPunct="1"/>
            <a:r>
              <a:rPr lang="en-US"/>
              <a:t>Catholic Church is unified; Protestant denominations grow</a:t>
            </a:r>
          </a:p>
          <a:p>
            <a:pPr lvl="1" eaLnBrk="1" hangingPunct="1"/>
            <a:r>
              <a:rPr lang="en-US"/>
              <a:t>Catholics and Protestants create schools throughout Europe</a:t>
            </a:r>
          </a:p>
          <a:p>
            <a:pPr lvl="1" eaLnBrk="1" hangingPunct="1"/>
            <a:r>
              <a:rPr lang="en-US"/>
              <a:t>Status of women does not improve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 descr="201095ThesesChurchDoors_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756" y="1774066"/>
            <a:ext cx="435451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2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en-US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Political Effects of the Reformation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Catholic Church’s power lessens</a:t>
            </a:r>
          </a:p>
          <a:p>
            <a:pPr eaLnBrk="1" hangingPunct="1"/>
            <a:r>
              <a:rPr lang="en-US" sz="2400"/>
              <a:t>Power of monarchs and states grow</a:t>
            </a:r>
          </a:p>
          <a:p>
            <a:pPr eaLnBrk="1" hangingPunct="1"/>
            <a:r>
              <a:rPr lang="en-US" sz="2400"/>
              <a:t>Reformation’s questioning of beliefs brings intellectual ferment</a:t>
            </a:r>
          </a:p>
          <a:p>
            <a:pPr eaLnBrk="1" hangingPunct="1"/>
            <a:r>
              <a:rPr lang="en-US" sz="2400"/>
              <a:t>Late 18</a:t>
            </a:r>
            <a:r>
              <a:rPr lang="en-US" sz="2400" baseline="30000"/>
              <a:t>th</a:t>
            </a:r>
            <a:r>
              <a:rPr lang="en-US" sz="2400"/>
              <a:t> century sees a new intellectual movement-the Enlightenment</a:t>
            </a:r>
          </a:p>
        </p:txBody>
      </p:sp>
      <p:pic>
        <p:nvPicPr>
          <p:cNvPr id="4" name="Picture 3" descr="800px-Salon_de_Madame_Geoffr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1"/>
            <a:ext cx="45545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Reformation Continues after Luther (1517) and Henry VIII (1531)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229932" y="18288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Switzerland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Swiss priest </a:t>
            </a:r>
            <a:r>
              <a:rPr lang="en-US" sz="2800" dirty="0" err="1"/>
              <a:t>Huldrych</a:t>
            </a:r>
            <a:r>
              <a:rPr lang="en-US" sz="2800" dirty="0"/>
              <a:t> Zwingli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War breaks out between Catholics, Protestants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Zwingli killed (1531)</a:t>
            </a:r>
          </a:p>
        </p:txBody>
      </p:sp>
      <p:pic>
        <p:nvPicPr>
          <p:cNvPr id="6" name="Content Placeholder 5" descr="Zwing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1828800"/>
            <a:ext cx="3163888" cy="4116388"/>
          </a:xfrm>
        </p:spPr>
      </p:pic>
    </p:spTree>
    <p:extLst>
      <p:ext uri="{BB962C8B-B14F-4D97-AF65-F5344CB8AC3E}">
        <p14:creationId xmlns:p14="http://schemas.microsoft.com/office/powerpoint/2010/main" val="18530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John Calvin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752601"/>
            <a:ext cx="441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/>
              <a:t>Institutes of the Christian Religion (1538)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We are sinful by nature and cannot earn salvation.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Predestination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Calvinism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Taught that people should enjoy God’s gifts.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 No colorful clothes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Statues, incense, altars, candles, chants, organ music, and stained-glass windows, were not allowed in Calvinist church.</a:t>
            </a:r>
          </a:p>
        </p:txBody>
      </p:sp>
      <p:pic>
        <p:nvPicPr>
          <p:cNvPr id="6" name="Content Placeholder 5" descr="441px-John_Calvin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1676400"/>
            <a:ext cx="3505200" cy="4768850"/>
          </a:xfrm>
        </p:spPr>
      </p:pic>
    </p:spTree>
    <p:extLst>
      <p:ext uri="{BB962C8B-B14F-4D97-AF65-F5344CB8AC3E}">
        <p14:creationId xmlns:p14="http://schemas.microsoft.com/office/powerpoint/2010/main" val="7743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Reformation </a:t>
            </a: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 Switzerland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524001"/>
            <a:ext cx="8382000" cy="4525963"/>
          </a:xfrm>
        </p:spPr>
        <p:txBody>
          <a:bodyPr/>
          <a:lstStyle/>
          <a:p>
            <a:r>
              <a:rPr lang="en-US" sz="2400"/>
              <a:t>Calvin says ideal government is theocracy-rule by religious leaders</a:t>
            </a:r>
          </a:p>
          <a:p>
            <a:r>
              <a:rPr lang="en-US" sz="2400"/>
              <a:t>Geneva becomes a strict Protestant theocracy led by Calvin</a:t>
            </a:r>
          </a:p>
        </p:txBody>
      </p:sp>
      <p:pic>
        <p:nvPicPr>
          <p:cNvPr id="15364" name="Content Placeholder 5" descr="Gene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3200401"/>
            <a:ext cx="6248400" cy="3509963"/>
          </a:xfrm>
        </p:spPr>
      </p:pic>
    </p:spTree>
    <p:extLst>
      <p:ext uri="{BB962C8B-B14F-4D97-AF65-F5344CB8AC3E}">
        <p14:creationId xmlns:p14="http://schemas.microsoft.com/office/powerpoint/2010/main" val="35823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Calvinism Spreads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76400"/>
            <a:ext cx="3886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John Knox brings Calvinism to Scotland, followers are called Presbyterians</a:t>
            </a:r>
          </a:p>
          <a:p>
            <a:pPr>
              <a:lnSpc>
                <a:spcPct val="90000"/>
              </a:lnSpc>
            </a:pPr>
            <a:r>
              <a:rPr lang="en-US" sz="2400"/>
              <a:t>Church governed by laymen called presbyters, or elders</a:t>
            </a:r>
          </a:p>
        </p:txBody>
      </p:sp>
      <p:pic>
        <p:nvPicPr>
          <p:cNvPr id="8" name="Content Placeholder 7" descr="knox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1676401"/>
            <a:ext cx="3581400" cy="4481513"/>
          </a:xfrm>
        </p:spPr>
      </p:pic>
    </p:spTree>
    <p:extLst>
      <p:ext uri="{BB962C8B-B14F-4D97-AF65-F5344CB8AC3E}">
        <p14:creationId xmlns:p14="http://schemas.microsoft.com/office/powerpoint/2010/main" val="16285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Calvinism Spread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462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Calvin’s followers in France called Huguenots</a:t>
            </a:r>
          </a:p>
          <a:p>
            <a:pPr>
              <a:lnSpc>
                <a:spcPct val="90000"/>
              </a:lnSpc>
            </a:pPr>
            <a:r>
              <a:rPr lang="en-US" sz="2400"/>
              <a:t>Catholics massacre Huguenots in Paris (St. Bartholomew’s Day Massacre) 12,000 Huguenots killed (1572)</a:t>
            </a:r>
          </a:p>
          <a:p>
            <a:endParaRPr lang="en-US" smtClean="0"/>
          </a:p>
        </p:txBody>
      </p:sp>
      <p:pic>
        <p:nvPicPr>
          <p:cNvPr id="5" name="Content Placeholder 4" descr="barthm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35725" y="1646238"/>
            <a:ext cx="3511550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777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Protestant Reformers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The Anabaptists</a:t>
            </a:r>
          </a:p>
          <a:p>
            <a:pPr eaLnBrk="1" hangingPunct="1"/>
            <a:r>
              <a:rPr lang="en-US" sz="2400"/>
              <a:t>Anabaptists believe in separation of church and state, oppose wars, and share possessions</a:t>
            </a:r>
          </a:p>
          <a:p>
            <a:pPr eaLnBrk="1" hangingPunct="1"/>
            <a:r>
              <a:rPr lang="en-US" sz="2400"/>
              <a:t>Influenced the Mennonites, Amish, Baptists, and Quakers</a:t>
            </a:r>
          </a:p>
        </p:txBody>
      </p:sp>
      <p:pic>
        <p:nvPicPr>
          <p:cNvPr id="4" name="Picture 3" descr="Drowning_Anabaptists_1.jpg"/>
          <p:cNvPicPr>
            <a:picLocks noChangeAspect="1"/>
          </p:cNvPicPr>
          <p:nvPr/>
        </p:nvPicPr>
        <p:blipFill>
          <a:blip r:embed="rId2" cstate="print"/>
          <a:srcRect r="26666"/>
          <a:stretch>
            <a:fillRect/>
          </a:stretch>
        </p:blipFill>
        <p:spPr bwMode="auto">
          <a:xfrm>
            <a:off x="8429222" y="3177052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5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en-US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Women’s Role in the Reformation</a:t>
            </a:r>
          </a:p>
        </p:txBody>
      </p:sp>
      <p:pic>
        <p:nvPicPr>
          <p:cNvPr id="19459" name="Picture 4" descr="180px-Katharina-v-Bora-15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1" y="2438401"/>
            <a:ext cx="1895475" cy="2905125"/>
          </a:xfr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057400" y="1828801"/>
            <a:ext cx="40386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Marguerite of Navarre protected Calvin in France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Katherina von Bora, Luther’s wife promotes equality in marriage</a:t>
            </a:r>
            <a:endParaRPr lang="en-US" sz="1400"/>
          </a:p>
        </p:txBody>
      </p:sp>
      <p:pic>
        <p:nvPicPr>
          <p:cNvPr id="19461" name="Picture 6" descr="Marguerite_d'Angoulê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514600"/>
            <a:ext cx="2281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7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Catholic Reformation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001332" y="1690688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AKA Counter Reformation</a:t>
            </a:r>
          </a:p>
          <a:p>
            <a:pPr eaLnBrk="1" hangingPunct="1"/>
            <a:r>
              <a:rPr lang="en-US" sz="2400" dirty="0"/>
              <a:t>Um, didn’t we already have a Reformation?</a:t>
            </a:r>
          </a:p>
          <a:p>
            <a:pPr lvl="1" eaLnBrk="1" hangingPunct="1"/>
            <a:r>
              <a:rPr lang="en-US" dirty="0" smtClean="0"/>
              <a:t>Catholics want to reform Church from within</a:t>
            </a:r>
          </a:p>
        </p:txBody>
      </p:sp>
      <p:pic>
        <p:nvPicPr>
          <p:cNvPr id="8" name="Content Placeholder 7" descr="The-Counter-Reform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887829"/>
            <a:ext cx="4224337" cy="3167063"/>
          </a:xfrm>
        </p:spPr>
      </p:pic>
    </p:spTree>
    <p:extLst>
      <p:ext uri="{BB962C8B-B14F-4D97-AF65-F5344CB8AC3E}">
        <p14:creationId xmlns:p14="http://schemas.microsoft.com/office/powerpoint/2010/main" val="40792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Reformation Continues and the Scientific Revolution</vt:lpstr>
      <vt:lpstr>The Reformation Continues after Luther (1517) and Henry VIII (1531)</vt:lpstr>
      <vt:lpstr>John Calvin</vt:lpstr>
      <vt:lpstr>Reformation in Switzerland</vt:lpstr>
      <vt:lpstr>Calvinism Spreads</vt:lpstr>
      <vt:lpstr>Calvinism Spread</vt:lpstr>
      <vt:lpstr>Other Protestant Reformers</vt:lpstr>
      <vt:lpstr>Women’s Role in the Reformation</vt:lpstr>
      <vt:lpstr>The Catholic Reformation</vt:lpstr>
      <vt:lpstr>Ignatius of Loyola</vt:lpstr>
      <vt:lpstr>Reforming Popes</vt:lpstr>
      <vt:lpstr>Reforming Popes</vt:lpstr>
      <vt:lpstr>The Legacy of the Reformation</vt:lpstr>
      <vt:lpstr>Political Effects of the Reformation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 Continues and the Scientific Revolution</dc:title>
  <dc:creator>OLIVIA THATCHER</dc:creator>
  <cp:lastModifiedBy>OLIVIA THATCHER</cp:lastModifiedBy>
  <cp:revision>1</cp:revision>
  <dcterms:created xsi:type="dcterms:W3CDTF">2016-09-28T21:20:03Z</dcterms:created>
  <dcterms:modified xsi:type="dcterms:W3CDTF">2016-09-28T21:22:24Z</dcterms:modified>
</cp:coreProperties>
</file>