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6" r:id="rId5"/>
    <p:sldId id="265" r:id="rId6"/>
    <p:sldId id="266" r:id="rId7"/>
    <p:sldId id="257" r:id="rId8"/>
    <p:sldId id="267" r:id="rId9"/>
    <p:sldId id="268" r:id="rId10"/>
    <p:sldId id="258" r:id="rId11"/>
    <p:sldId id="264" r:id="rId12"/>
    <p:sldId id="259" r:id="rId13"/>
    <p:sldId id="263" r:id="rId14"/>
    <p:sldId id="269" r:id="rId15"/>
    <p:sldId id="260" r:id="rId16"/>
    <p:sldId id="261" r:id="rId17"/>
    <p:sldId id="26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9" autoAdjust="0"/>
    <p:restoredTop sz="94660"/>
  </p:normalViewPr>
  <p:slideViewPr>
    <p:cSldViewPr>
      <p:cViewPr varScale="1">
        <p:scale>
          <a:sx n="70" d="100"/>
          <a:sy n="70" d="100"/>
        </p:scale>
        <p:origin x="53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E7CEEF-CEC0-43DD-A98C-9A74DC3EAF95}" type="datetimeFigureOut">
              <a:rPr lang="en-US" smtClean="0"/>
              <a:pPr/>
              <a:t>3/8/2016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86E19B-A53E-4BE2-9BF3-D1C12638E82A}" type="slidenum">
              <a:rPr lang="en-US" smtClean="0"/>
              <a:pPr/>
              <a:t>‹#›</a:t>
            </a:fld>
            <a:endParaRPr lang="en-US"/>
          </a:p>
        </p:txBody>
      </p:sp>
    </p:spTree>
    <p:extLst>
      <p:ext uri="{BB962C8B-B14F-4D97-AF65-F5344CB8AC3E}">
        <p14:creationId xmlns:p14="http://schemas.microsoft.com/office/powerpoint/2010/main" val="3800513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88D1BD-A336-4A2B-ADB2-C4A20C3A6F6F}" type="datetimeFigureOut">
              <a:rPr lang="en-US" smtClean="0"/>
              <a:pPr/>
              <a:t>3/8/2016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816B2C-A2D5-40E1-95D9-3B2F023658FC}" type="slidenum">
              <a:rPr lang="en-US" smtClean="0"/>
              <a:pPr/>
              <a:t>‹#›</a:t>
            </a:fld>
            <a:endParaRPr lang="en-US"/>
          </a:p>
        </p:txBody>
      </p:sp>
    </p:spTree>
    <p:extLst>
      <p:ext uri="{BB962C8B-B14F-4D97-AF65-F5344CB8AC3E}">
        <p14:creationId xmlns:p14="http://schemas.microsoft.com/office/powerpoint/2010/main" val="315439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816B2C-A2D5-40E1-95D9-3B2F023658FC}" type="slidenum">
              <a:rPr lang="en-US" smtClean="0"/>
              <a:pPr/>
              <a:t>1</a:t>
            </a:fld>
            <a:endParaRPr lang="en-US"/>
          </a:p>
        </p:txBody>
      </p:sp>
    </p:spTree>
    <p:extLst>
      <p:ext uri="{BB962C8B-B14F-4D97-AF65-F5344CB8AC3E}">
        <p14:creationId xmlns:p14="http://schemas.microsoft.com/office/powerpoint/2010/main" val="4119923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816B2C-A2D5-40E1-95D9-3B2F023658FC}" type="slidenum">
              <a:rPr lang="en-US" smtClean="0"/>
              <a:pPr/>
              <a:t>4</a:t>
            </a:fld>
            <a:endParaRPr lang="en-US"/>
          </a:p>
        </p:txBody>
      </p:sp>
    </p:spTree>
    <p:extLst>
      <p:ext uri="{BB962C8B-B14F-4D97-AF65-F5344CB8AC3E}">
        <p14:creationId xmlns:p14="http://schemas.microsoft.com/office/powerpoint/2010/main" val="71167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816B2C-A2D5-40E1-95D9-3B2F023658FC}" type="slidenum">
              <a:rPr lang="en-US" smtClean="0"/>
              <a:pPr/>
              <a:t>7</a:t>
            </a:fld>
            <a:endParaRPr lang="en-US"/>
          </a:p>
        </p:txBody>
      </p:sp>
    </p:spTree>
    <p:extLst>
      <p:ext uri="{BB962C8B-B14F-4D97-AF65-F5344CB8AC3E}">
        <p14:creationId xmlns:p14="http://schemas.microsoft.com/office/powerpoint/2010/main" val="2608868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816B2C-A2D5-40E1-95D9-3B2F023658FC}" type="slidenum">
              <a:rPr lang="en-US" smtClean="0"/>
              <a:pPr/>
              <a:t>9</a:t>
            </a:fld>
            <a:endParaRPr lang="en-US"/>
          </a:p>
        </p:txBody>
      </p:sp>
    </p:spTree>
    <p:extLst>
      <p:ext uri="{BB962C8B-B14F-4D97-AF65-F5344CB8AC3E}">
        <p14:creationId xmlns:p14="http://schemas.microsoft.com/office/powerpoint/2010/main" val="2927709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816B2C-A2D5-40E1-95D9-3B2F023658FC}" type="slidenum">
              <a:rPr lang="en-US" smtClean="0"/>
              <a:pPr/>
              <a:t>10</a:t>
            </a:fld>
            <a:endParaRPr lang="en-US"/>
          </a:p>
        </p:txBody>
      </p:sp>
    </p:spTree>
    <p:extLst>
      <p:ext uri="{BB962C8B-B14F-4D97-AF65-F5344CB8AC3E}">
        <p14:creationId xmlns:p14="http://schemas.microsoft.com/office/powerpoint/2010/main" val="4149085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816B2C-A2D5-40E1-95D9-3B2F023658FC}" type="slidenum">
              <a:rPr lang="en-US" smtClean="0"/>
              <a:pPr/>
              <a:t>12</a:t>
            </a:fld>
            <a:endParaRPr lang="en-US"/>
          </a:p>
        </p:txBody>
      </p:sp>
    </p:spTree>
    <p:extLst>
      <p:ext uri="{BB962C8B-B14F-4D97-AF65-F5344CB8AC3E}">
        <p14:creationId xmlns:p14="http://schemas.microsoft.com/office/powerpoint/2010/main" val="452921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816B2C-A2D5-40E1-95D9-3B2F023658FC}" type="slidenum">
              <a:rPr lang="en-US" smtClean="0"/>
              <a:pPr/>
              <a:t>13</a:t>
            </a:fld>
            <a:endParaRPr lang="en-US"/>
          </a:p>
        </p:txBody>
      </p:sp>
    </p:spTree>
    <p:extLst>
      <p:ext uri="{BB962C8B-B14F-4D97-AF65-F5344CB8AC3E}">
        <p14:creationId xmlns:p14="http://schemas.microsoft.com/office/powerpoint/2010/main" val="24887044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1" name="Group 10"/>
          <p:cNvGrpSpPr/>
          <p:nvPr userDrawn="1"/>
        </p:nvGrpSpPr>
        <p:grpSpPr>
          <a:xfrm>
            <a:off x="-381000" y="0"/>
            <a:ext cx="9525000" cy="6858000"/>
            <a:chOff x="-381000" y="0"/>
            <a:chExt cx="9525000" cy="6858000"/>
          </a:xfrm>
        </p:grpSpPr>
        <p:pic>
          <p:nvPicPr>
            <p:cNvPr id="8" name="Picture 2" descr="http://www.bartelme.at/material/organicdesktops/result.jpg"/>
            <p:cNvPicPr>
              <a:picLocks noChangeAspect="1" noChangeArrowheads="1"/>
            </p:cNvPicPr>
            <p:nvPr userDrawn="1"/>
          </p:nvPicPr>
          <p:blipFill>
            <a:blip r:embed="rId2" cstate="print"/>
            <a:srcRect/>
            <a:stretch>
              <a:fillRect/>
            </a:stretch>
          </p:blipFill>
          <p:spPr bwMode="auto">
            <a:xfrm rot="5400000">
              <a:off x="2324100" y="38100"/>
              <a:ext cx="6858000" cy="6781800"/>
            </a:xfrm>
            <a:prstGeom prst="rect">
              <a:avLst/>
            </a:prstGeom>
            <a:noFill/>
          </p:spPr>
        </p:pic>
        <p:pic>
          <p:nvPicPr>
            <p:cNvPr id="7" name="Picture 2" descr="http://www.bartelme.at/material/organicdesktops/result.jpg"/>
            <p:cNvPicPr>
              <a:picLocks noChangeAspect="1" noChangeArrowheads="1"/>
            </p:cNvPicPr>
            <p:nvPr userDrawn="1"/>
          </p:nvPicPr>
          <p:blipFill>
            <a:blip r:embed="rId3" cstate="print"/>
            <a:srcRect/>
            <a:stretch>
              <a:fillRect/>
            </a:stretch>
          </p:blipFill>
          <p:spPr bwMode="auto">
            <a:xfrm rot="5400000">
              <a:off x="342900" y="571500"/>
              <a:ext cx="6858000" cy="5715000"/>
            </a:xfrm>
            <a:prstGeom prst="rect">
              <a:avLst/>
            </a:prstGeom>
            <a:noFill/>
          </p:spPr>
        </p:pic>
        <p:pic>
          <p:nvPicPr>
            <p:cNvPr id="9" name="Picture 2" descr="http://www.bartelme.at/material/organicdesktops/result.jpg"/>
            <p:cNvPicPr>
              <a:picLocks noChangeAspect="1" noChangeArrowheads="1"/>
            </p:cNvPicPr>
            <p:nvPr userDrawn="1"/>
          </p:nvPicPr>
          <p:blipFill>
            <a:blip r:embed="rId4" cstate="print"/>
            <a:srcRect/>
            <a:stretch>
              <a:fillRect/>
            </a:stretch>
          </p:blipFill>
          <p:spPr bwMode="auto">
            <a:xfrm rot="5400000">
              <a:off x="-2933700" y="2552700"/>
              <a:ext cx="6858000" cy="1752600"/>
            </a:xfrm>
            <a:prstGeom prst="rect">
              <a:avLst/>
            </a:prstGeom>
            <a:noFill/>
          </p:spPr>
        </p:pic>
      </p:grpSp>
      <p:sp>
        <p:nvSpPr>
          <p:cNvPr id="2" name="Title 1"/>
          <p:cNvSpPr>
            <a:spLocks noGrp="1"/>
          </p:cNvSpPr>
          <p:nvPr userDrawn="1">
            <p:ph type="ctrTitle" hasCustomPrompt="1"/>
          </p:nvPr>
        </p:nvSpPr>
        <p:spPr>
          <a:xfrm>
            <a:off x="2971800" y="3276600"/>
            <a:ext cx="5791200" cy="990600"/>
          </a:xfrm>
        </p:spPr>
        <p:txBody>
          <a:bodyPr>
            <a:normAutofit/>
          </a:bodyPr>
          <a:lstStyle>
            <a:lvl1pPr algn="r">
              <a:defRPr sz="4800">
                <a:effectLst>
                  <a:outerShdw blurRad="63500" dir="3600000" algn="tl" rotWithShape="0">
                    <a:srgbClr val="000000">
                      <a:alpha val="70000"/>
                    </a:srgbClr>
                  </a:outerShdw>
                  <a:reflection blurRad="6350" stA="55000" endA="300" endPos="45500" dir="5400000" sy="-100000" algn="bl" rotWithShape="0"/>
                </a:effectLst>
              </a:defRPr>
            </a:lvl1pPr>
          </a:lstStyle>
          <a:p>
            <a:r>
              <a:rPr lang="en-US" dirty="0" smtClean="0"/>
              <a:t>Title</a:t>
            </a:r>
            <a:endParaRPr lang="en-US" dirty="0"/>
          </a:p>
        </p:txBody>
      </p:sp>
      <p:sp>
        <p:nvSpPr>
          <p:cNvPr id="3" name="Subtitle 2"/>
          <p:cNvSpPr>
            <a:spLocks noGrp="1"/>
          </p:cNvSpPr>
          <p:nvPr userDrawn="1">
            <p:ph type="subTitle" idx="1"/>
          </p:nvPr>
        </p:nvSpPr>
        <p:spPr>
          <a:xfrm>
            <a:off x="2971800" y="4267200"/>
            <a:ext cx="5791200" cy="1295400"/>
          </a:xfrm>
        </p:spPr>
        <p:txBody>
          <a:bodyPr/>
          <a:lstStyle>
            <a:lvl1pPr marL="0" indent="0" algn="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userDrawn="1">
            <p:ph type="dt" sz="half" idx="10"/>
          </p:nvPr>
        </p:nvSpPr>
        <p:spPr/>
        <p:txBody>
          <a:bodyPr/>
          <a:lstStyle/>
          <a:p>
            <a:fld id="{63981B59-27A4-4EA5-A2E4-97F88B564662}" type="datetimeFigureOut">
              <a:rPr lang="en-US" smtClean="0"/>
              <a:pPr/>
              <a:t>3/8/2016</a:t>
            </a:fld>
            <a:endParaRPr lang="en-US"/>
          </a:p>
        </p:txBody>
      </p:sp>
      <p:sp>
        <p:nvSpPr>
          <p:cNvPr id="5" name="Footer Placeholder 4"/>
          <p:cNvSpPr>
            <a:spLocks noGrp="1"/>
          </p:cNvSpPr>
          <p:nvPr userDrawn="1">
            <p:ph type="ftr" sz="quarter" idx="11"/>
          </p:nvPr>
        </p:nvSpPr>
        <p:spPr/>
        <p:txBody>
          <a:bodyPr/>
          <a:lstStyle/>
          <a:p>
            <a:endParaRPr lang="en-US"/>
          </a:p>
        </p:txBody>
      </p:sp>
      <p:sp>
        <p:nvSpPr>
          <p:cNvPr id="6" name="Slide Number Placeholder 5"/>
          <p:cNvSpPr>
            <a:spLocks noGrp="1"/>
          </p:cNvSpPr>
          <p:nvPr userDrawn="1">
            <p:ph type="sldNum" sz="quarter" idx="12"/>
          </p:nvPr>
        </p:nvSpPr>
        <p:spPr/>
        <p:txBody>
          <a:bodyPr/>
          <a:lstStyle/>
          <a:p>
            <a:fld id="{01255C48-3811-4A3D-8BF2-2E1C21533E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81B59-27A4-4EA5-A2E4-97F88B564662}" type="datetimeFigureOut">
              <a:rPr lang="en-US" smtClean="0"/>
              <a:pPr/>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55C48-3811-4A3D-8BF2-2E1C21533E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81B59-27A4-4EA5-A2E4-97F88B564662}" type="datetimeFigureOut">
              <a:rPr lang="en-US" smtClean="0"/>
              <a:pPr/>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55C48-3811-4A3D-8BF2-2E1C21533E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81B59-27A4-4EA5-A2E4-97F88B564662}" type="datetimeFigureOut">
              <a:rPr lang="en-US" smtClean="0"/>
              <a:pPr/>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55C48-3811-4A3D-8BF2-2E1C21533E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496252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28600" y="3429000"/>
            <a:ext cx="7772400" cy="1500187"/>
          </a:xfrm>
        </p:spPr>
        <p:txBody>
          <a:bodyPr anchor="b">
            <a:normAutofit/>
          </a:bodyP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81B59-27A4-4EA5-A2E4-97F88B564662}" type="datetimeFigureOut">
              <a:rPr lang="en-US" smtClean="0"/>
              <a:pPr/>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55C48-3811-4A3D-8BF2-2E1C21533E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981B59-27A4-4EA5-A2E4-97F88B564662}" type="datetimeFigureOut">
              <a:rPr lang="en-US" smtClean="0"/>
              <a:pPr/>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255C48-3811-4A3D-8BF2-2E1C21533E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981B59-27A4-4EA5-A2E4-97F88B564662}" type="datetimeFigureOut">
              <a:rPr lang="en-US" smtClean="0"/>
              <a:pPr/>
              <a:t>3/8/2016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255C48-3811-4A3D-8BF2-2E1C21533E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981B59-27A4-4EA5-A2E4-97F88B564662}" type="datetimeFigureOut">
              <a:rPr lang="en-US" smtClean="0"/>
              <a:pPr/>
              <a:t>3/8/2016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255C48-3811-4A3D-8BF2-2E1C21533E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81B59-27A4-4EA5-A2E4-97F88B564662}" type="datetimeFigureOut">
              <a:rPr lang="en-US" smtClean="0"/>
              <a:pPr/>
              <a:t>3/8/2016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255C48-3811-4A3D-8BF2-2E1C21533E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81B59-27A4-4EA5-A2E4-97F88B564662}" type="datetimeFigureOut">
              <a:rPr lang="en-US" smtClean="0"/>
              <a:pPr/>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255C48-3811-4A3D-8BF2-2E1C21533E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81B59-27A4-4EA5-A2E4-97F88B564662}" type="datetimeFigureOut">
              <a:rPr lang="en-US" smtClean="0"/>
              <a:pPr/>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255C48-3811-4A3D-8BF2-2E1C21533E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 name="Group 12"/>
          <p:cNvGrpSpPr/>
          <p:nvPr/>
        </p:nvGrpSpPr>
        <p:grpSpPr>
          <a:xfrm>
            <a:off x="0" y="0"/>
            <a:ext cx="9144000" cy="6858000"/>
            <a:chOff x="0" y="0"/>
            <a:chExt cx="9144000" cy="6858000"/>
          </a:xfrm>
        </p:grpSpPr>
        <p:pic>
          <p:nvPicPr>
            <p:cNvPr id="9" name="Picture 2" descr="http://www.bartelme.at/material/organicdesktops/result.jpg"/>
            <p:cNvPicPr>
              <a:picLocks noChangeAspect="1" noChangeArrowheads="1"/>
            </p:cNvPicPr>
            <p:nvPr userDrawn="1"/>
          </p:nvPicPr>
          <p:blipFill>
            <a:blip r:embed="rId13" cstate="print"/>
            <a:srcRect/>
            <a:stretch>
              <a:fillRect/>
            </a:stretch>
          </p:blipFill>
          <p:spPr bwMode="auto">
            <a:xfrm rot="5400000">
              <a:off x="4191000" y="1905000"/>
              <a:ext cx="6858000" cy="3048000"/>
            </a:xfrm>
            <a:prstGeom prst="rect">
              <a:avLst/>
            </a:prstGeom>
            <a:noFill/>
          </p:spPr>
        </p:pic>
        <p:pic>
          <p:nvPicPr>
            <p:cNvPr id="11" name="Picture 2" descr="http://www.bartelme.at/material/organicdesktops/result.jpg"/>
            <p:cNvPicPr>
              <a:picLocks noChangeAspect="1" noChangeArrowheads="1"/>
            </p:cNvPicPr>
            <p:nvPr userDrawn="1"/>
          </p:nvPicPr>
          <p:blipFill>
            <a:blip r:embed="rId14" cstate="print"/>
            <a:srcRect/>
            <a:stretch>
              <a:fillRect/>
            </a:stretch>
          </p:blipFill>
          <p:spPr bwMode="auto">
            <a:xfrm rot="5400000">
              <a:off x="-190500" y="190500"/>
              <a:ext cx="6858000" cy="6477000"/>
            </a:xfrm>
            <a:prstGeom prst="rect">
              <a:avLst/>
            </a:prstGeom>
            <a:noFill/>
          </p:spPr>
        </p:pic>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63981B59-27A4-4EA5-A2E4-97F88B564662}" type="datetimeFigureOut">
              <a:rPr lang="en-US" smtClean="0"/>
              <a:pPr/>
              <a:t>3/8/2016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1255C48-3811-4A3D-8BF2-2E1C21533E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kern="1200" cap="none" spc="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upload.wikimedia.org/wikipedia/commons/4/40/Napoleon_in_His_Study.jp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en.wikipedia.org/wiki/Fran%C3%A7ois-Louis-Joseph_Watteau"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Reign of Napoleon</a:t>
            </a:r>
            <a:endParaRPr lang="en-US" dirty="0"/>
          </a:p>
        </p:txBody>
      </p:sp>
      <p:sp>
        <p:nvSpPr>
          <p:cNvPr id="3" name="Subtitle 2"/>
          <p:cNvSpPr>
            <a:spLocks noGrp="1"/>
          </p:cNvSpPr>
          <p:nvPr>
            <p:ph type="subTitle" idx="1"/>
          </p:nvPr>
        </p:nvSpPr>
        <p:spPr/>
        <p:txBody>
          <a:bodyPr/>
          <a:lstStyle/>
          <a:p>
            <a:r>
              <a:rPr lang="en-US" dirty="0" smtClean="0"/>
              <a:t>1799-1815</a:t>
            </a:r>
            <a:endParaRPr lang="en-US" dirty="0"/>
          </a:p>
        </p:txBody>
      </p:sp>
      <p:pic>
        <p:nvPicPr>
          <p:cNvPr id="3074" name="Picture 2" descr="File:Napoleon in His Study.jpg">
            <a:hlinkClick r:id="rId3"/>
          </p:cNvPr>
          <p:cNvPicPr>
            <a:picLocks noChangeAspect="1" noChangeArrowheads="1"/>
          </p:cNvPicPr>
          <p:nvPr/>
        </p:nvPicPr>
        <p:blipFill>
          <a:blip r:embed="rId4" cstate="print"/>
          <a:srcRect/>
          <a:stretch>
            <a:fillRect/>
          </a:stretch>
        </p:blipFill>
        <p:spPr bwMode="auto">
          <a:xfrm>
            <a:off x="0" y="609600"/>
            <a:ext cx="3448050" cy="57150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4)">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1" y="273050"/>
            <a:ext cx="2362200" cy="1162050"/>
          </a:xfrm>
        </p:spPr>
        <p:txBody>
          <a:bodyPr/>
          <a:lstStyle/>
          <a:p>
            <a:r>
              <a:rPr lang="en-US" dirty="0" smtClean="0"/>
              <a:t>Napoleon’s Empire in 1812</a:t>
            </a:r>
            <a:endParaRPr lang="en-US" dirty="0"/>
          </a:p>
        </p:txBody>
      </p:sp>
      <p:pic>
        <p:nvPicPr>
          <p:cNvPr id="8" name="Content Placeholder 7" descr="napoleon map.jpg"/>
          <p:cNvPicPr>
            <a:picLocks noGrp="1" noChangeAspect="1"/>
          </p:cNvPicPr>
          <p:nvPr>
            <p:ph idx="1"/>
          </p:nvPr>
        </p:nvPicPr>
        <p:blipFill>
          <a:blip r:embed="rId3" cstate="print"/>
          <a:stretch>
            <a:fillRect/>
          </a:stretch>
        </p:blipFill>
        <p:spPr>
          <a:xfrm>
            <a:off x="2655676" y="304800"/>
            <a:ext cx="6488324" cy="6255906"/>
          </a:xfrm>
        </p:spPr>
      </p:pic>
      <p:sp>
        <p:nvSpPr>
          <p:cNvPr id="7" name="Text Placeholder 6"/>
          <p:cNvSpPr>
            <a:spLocks noGrp="1"/>
          </p:cNvSpPr>
          <p:nvPr>
            <p:ph type="body" sz="half" idx="2"/>
          </p:nvPr>
        </p:nvSpPr>
        <p:spPr>
          <a:xfrm>
            <a:off x="457201" y="1435100"/>
            <a:ext cx="2209800" cy="4691063"/>
          </a:xfrm>
        </p:spPr>
        <p:txBody>
          <a:bodyPr/>
          <a:lstStyle/>
          <a:p>
            <a:r>
              <a:rPr lang="en-US" dirty="0" smtClean="0"/>
              <a:t>Observe the number of states dependent on or allied with Napoleon as opposed to those who were at war with him.</a:t>
            </a:r>
          </a:p>
          <a:p>
            <a:endParaRPr lang="en-US" dirty="0" smtClean="0"/>
          </a:p>
          <a:p>
            <a:endParaRPr lang="en-US" dirty="0" smtClean="0"/>
          </a:p>
          <a:p>
            <a:r>
              <a:rPr lang="en-US" b="1" i="1" dirty="0" smtClean="0"/>
              <a:t>Were there geographic conditions that allowed some states to resist Napoleon's efforts at conquest better than others?</a:t>
            </a:r>
            <a:r>
              <a:rPr lang="en-US" dirty="0" smtClean="0"/>
              <a:t>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Napoleon’s Mistakes</a:t>
            </a:r>
            <a:endParaRPr lang="en-US" dirty="0"/>
          </a:p>
        </p:txBody>
      </p:sp>
      <p:sp>
        <p:nvSpPr>
          <p:cNvPr id="6" name="Content Placeholder 5"/>
          <p:cNvSpPr>
            <a:spLocks noGrp="1"/>
          </p:cNvSpPr>
          <p:nvPr>
            <p:ph sz="half" idx="1"/>
          </p:nvPr>
        </p:nvSpPr>
        <p:spPr>
          <a:xfrm>
            <a:off x="228600" y="1295400"/>
            <a:ext cx="3505200" cy="5562600"/>
          </a:xfrm>
        </p:spPr>
        <p:txBody>
          <a:bodyPr>
            <a:normAutofit fontScale="77500" lnSpcReduction="20000"/>
          </a:bodyPr>
          <a:lstStyle/>
          <a:p>
            <a:pPr marL="514350" indent="-514350">
              <a:buFont typeface="+mj-lt"/>
              <a:buAutoNum type="arabicPeriod"/>
            </a:pPr>
            <a:r>
              <a:rPr lang="en-US" sz="2600" dirty="0" smtClean="0"/>
              <a:t>Continental System</a:t>
            </a:r>
          </a:p>
          <a:p>
            <a:pPr marL="914400" lvl="1" indent="-514350"/>
            <a:r>
              <a:rPr lang="en-US" sz="2600" dirty="0" smtClean="0"/>
              <a:t>Cut off all British trade with the European Continent  </a:t>
            </a:r>
          </a:p>
          <a:p>
            <a:pPr marL="914400" lvl="1" indent="-514350"/>
            <a:r>
              <a:rPr lang="en-US" sz="2600" dirty="0" smtClean="0"/>
              <a:t>Hurt Europe instead</a:t>
            </a:r>
          </a:p>
          <a:p>
            <a:pPr marL="514350" indent="-514350">
              <a:buFont typeface="+mj-lt"/>
              <a:buAutoNum type="arabicPeriod"/>
            </a:pPr>
            <a:r>
              <a:rPr lang="en-US" sz="2600" dirty="0" smtClean="0"/>
              <a:t>Fought Britain at Battle of </a:t>
            </a:r>
            <a:r>
              <a:rPr lang="en-US" sz="2600" b="1" dirty="0" smtClean="0"/>
              <a:t>Trafalgar</a:t>
            </a:r>
            <a:r>
              <a:rPr lang="en-US" sz="2600" dirty="0" smtClean="0"/>
              <a:t>- at sea</a:t>
            </a:r>
          </a:p>
          <a:p>
            <a:pPr lvl="1"/>
            <a:r>
              <a:rPr lang="en-US" sz="2600" dirty="0" smtClean="0"/>
              <a:t>Defeated by British Admiral Horatio Nelson</a:t>
            </a:r>
          </a:p>
          <a:p>
            <a:pPr marL="514350" indent="-514350">
              <a:buFont typeface="+mj-lt"/>
              <a:buAutoNum type="arabicPeriod"/>
            </a:pPr>
            <a:r>
              <a:rPr lang="en-US" sz="2600" dirty="0" smtClean="0"/>
              <a:t>Invade Iberian  Peninsula</a:t>
            </a:r>
          </a:p>
          <a:p>
            <a:pPr lvl="1"/>
            <a:r>
              <a:rPr lang="en-US" sz="2600" dirty="0" smtClean="0"/>
              <a:t>Depose the monarchs and put brother on throne</a:t>
            </a:r>
          </a:p>
          <a:p>
            <a:pPr lvl="1"/>
            <a:r>
              <a:rPr lang="en-US" sz="2600" dirty="0" smtClean="0"/>
              <a:t>Spanish use Guerilla warfare against them</a:t>
            </a:r>
          </a:p>
          <a:p>
            <a:pPr marL="514350" indent="-514350">
              <a:buFont typeface="+mj-lt"/>
              <a:buAutoNum type="arabicPeriod"/>
            </a:pPr>
            <a:r>
              <a:rPr lang="en-US" sz="2600" dirty="0" smtClean="0"/>
              <a:t>Disastrous invasion of Russia in 1812</a:t>
            </a:r>
          </a:p>
          <a:p>
            <a:pPr>
              <a:buNone/>
            </a:pPr>
            <a:endParaRPr lang="en-US" dirty="0"/>
          </a:p>
        </p:txBody>
      </p:sp>
      <p:pic>
        <p:nvPicPr>
          <p:cNvPr id="9" name="Content Placeholder 8" descr="london-trafalgar-square.jpg"/>
          <p:cNvPicPr>
            <a:picLocks noGrp="1" noChangeAspect="1"/>
          </p:cNvPicPr>
          <p:nvPr>
            <p:ph sz="half" idx="2"/>
          </p:nvPr>
        </p:nvPicPr>
        <p:blipFill>
          <a:blip r:embed="rId2" cstate="print"/>
          <a:stretch>
            <a:fillRect/>
          </a:stretch>
        </p:blipFill>
        <p:spPr>
          <a:xfrm>
            <a:off x="3657600" y="2057400"/>
            <a:ext cx="5486400" cy="3429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Failed Invasion of Russia 1812</a:t>
            </a:r>
            <a:endParaRPr lang="en-US" dirty="0"/>
          </a:p>
        </p:txBody>
      </p:sp>
      <p:pic>
        <p:nvPicPr>
          <p:cNvPr id="5" name="Content Placeholder 4" descr="russian winter napoleon.jpg"/>
          <p:cNvPicPr>
            <a:picLocks noGrp="1" noChangeAspect="1"/>
          </p:cNvPicPr>
          <p:nvPr>
            <p:ph sz="half" idx="1"/>
          </p:nvPr>
        </p:nvPicPr>
        <p:blipFill>
          <a:blip r:embed="rId3" cstate="print"/>
          <a:stretch>
            <a:fillRect/>
          </a:stretch>
        </p:blipFill>
        <p:spPr>
          <a:xfrm>
            <a:off x="64186" y="2695772"/>
            <a:ext cx="4431614" cy="2562027"/>
          </a:xfrm>
        </p:spPr>
      </p:pic>
      <p:sp>
        <p:nvSpPr>
          <p:cNvPr id="4" name="Content Placeholder 3"/>
          <p:cNvSpPr>
            <a:spLocks noGrp="1"/>
          </p:cNvSpPr>
          <p:nvPr>
            <p:ph sz="half" idx="2"/>
          </p:nvPr>
        </p:nvSpPr>
        <p:spPr/>
        <p:txBody>
          <a:bodyPr>
            <a:normAutofit fontScale="92500" lnSpcReduction="20000"/>
          </a:bodyPr>
          <a:lstStyle/>
          <a:p>
            <a:r>
              <a:rPr lang="en-US" dirty="0" smtClean="0"/>
              <a:t>Led his “Grand Army” of 600,000 soldiers  to Moscow</a:t>
            </a:r>
          </a:p>
          <a:p>
            <a:r>
              <a:rPr lang="en-US" dirty="0" smtClean="0"/>
              <a:t>He captures Moscow but czar refuses to surrender</a:t>
            </a:r>
          </a:p>
          <a:p>
            <a:r>
              <a:rPr lang="en-US" dirty="0" smtClean="0"/>
              <a:t>Russian burn Moscow and land as they retreat</a:t>
            </a:r>
          </a:p>
          <a:p>
            <a:pPr lvl="1"/>
            <a:r>
              <a:rPr lang="en-US" dirty="0" smtClean="0"/>
              <a:t>Scorched-earth policy</a:t>
            </a:r>
          </a:p>
          <a:p>
            <a:r>
              <a:rPr lang="en-US" dirty="0" smtClean="0"/>
              <a:t>Napoleon orders retreat but already snowed in</a:t>
            </a:r>
          </a:p>
          <a:p>
            <a:r>
              <a:rPr lang="en-US" dirty="0" smtClean="0"/>
              <a:t>30,000 soldiers return back to France w/ him</a:t>
            </a:r>
          </a:p>
          <a:p>
            <a:endParaRPr lang="en-US" dirty="0" smtClean="0"/>
          </a:p>
          <a:p>
            <a:endParaRPr lang="en-US" dirty="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of Napoleon</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Coalition of British, Austrian, Prussian, and Russian armies force him to abdicate the throne in 1814</a:t>
            </a:r>
          </a:p>
          <a:p>
            <a:r>
              <a:rPr lang="en-US" dirty="0" smtClean="0"/>
              <a:t>Restore French monarchy and send him to exile in Elba</a:t>
            </a:r>
          </a:p>
          <a:p>
            <a:r>
              <a:rPr lang="en-US" b="1" dirty="0" smtClean="0"/>
              <a:t>March 1815 he returns and brings back his army</a:t>
            </a:r>
          </a:p>
          <a:p>
            <a:r>
              <a:rPr lang="en-US" b="1" dirty="0" smtClean="0"/>
              <a:t>100 days he ruled France until defeated at Waterloo</a:t>
            </a:r>
          </a:p>
          <a:p>
            <a:r>
              <a:rPr lang="en-US" dirty="0" smtClean="0"/>
              <a:t>Sent again to exile at St. Helena Island where he dies in 1821</a:t>
            </a:r>
          </a:p>
          <a:p>
            <a:endParaRPr lang="en-US" dirty="0"/>
          </a:p>
        </p:txBody>
      </p:sp>
      <p:pic>
        <p:nvPicPr>
          <p:cNvPr id="5" name="Content Placeholder 4" descr="napoleons exile.jpg"/>
          <p:cNvPicPr>
            <a:picLocks noGrp="1" noChangeAspect="1"/>
          </p:cNvPicPr>
          <p:nvPr>
            <p:ph sz="half" idx="2"/>
          </p:nvPr>
        </p:nvPicPr>
        <p:blipFill>
          <a:blip r:embed="rId3" cstate="print"/>
          <a:stretch>
            <a:fillRect/>
          </a:stretch>
        </p:blipFill>
        <p:spPr>
          <a:xfrm>
            <a:off x="4596422" y="2581402"/>
            <a:ext cx="4190368" cy="3438398"/>
          </a:xfrm>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Congress of Vienna</a:t>
            </a:r>
            <a:endParaRPr lang="en-US"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144033" y="1585452"/>
            <a:ext cx="4961367" cy="3841058"/>
          </a:xfrm>
          <a:prstGeom prst="rect">
            <a:avLst/>
          </a:prstGeom>
          <a:noFill/>
          <a:ln w="9525">
            <a:noFill/>
            <a:miter lim="800000"/>
            <a:headEnd/>
            <a:tailEnd/>
          </a:ln>
        </p:spPr>
      </p:pic>
      <p:sp>
        <p:nvSpPr>
          <p:cNvPr id="4" name="Content Placeholder 3"/>
          <p:cNvSpPr>
            <a:spLocks noGrp="1"/>
          </p:cNvSpPr>
          <p:nvPr>
            <p:ph sz="half" idx="2"/>
          </p:nvPr>
        </p:nvSpPr>
        <p:spPr>
          <a:xfrm>
            <a:off x="5197522" y="1585452"/>
            <a:ext cx="3962400" cy="4525963"/>
          </a:xfrm>
        </p:spPr>
        <p:txBody>
          <a:bodyPr>
            <a:normAutofit fontScale="70000" lnSpcReduction="20000"/>
          </a:bodyPr>
          <a:lstStyle/>
          <a:p>
            <a:r>
              <a:rPr lang="en-US" b="1" dirty="0" smtClean="0"/>
              <a:t>“Great Powers” of Europe attempt to restore  order in Europe</a:t>
            </a:r>
          </a:p>
          <a:p>
            <a:r>
              <a:rPr lang="en-US" dirty="0" smtClean="0"/>
              <a:t>Guided by influential Austrian foreign minister:  Prince </a:t>
            </a:r>
            <a:r>
              <a:rPr lang="en-US" dirty="0" err="1" smtClean="0"/>
              <a:t>Klemens</a:t>
            </a:r>
            <a:r>
              <a:rPr lang="en-US" dirty="0" smtClean="0"/>
              <a:t> Von Metternich (1773-1859)</a:t>
            </a:r>
          </a:p>
          <a:p>
            <a:r>
              <a:rPr lang="en-US" dirty="0" smtClean="0"/>
              <a:t>Dismantle Napoleon’s Empire </a:t>
            </a:r>
          </a:p>
          <a:p>
            <a:r>
              <a:rPr lang="en-US" dirty="0" smtClean="0"/>
              <a:t>Restore thrones </a:t>
            </a:r>
          </a:p>
          <a:p>
            <a:r>
              <a:rPr lang="en-US" dirty="0" smtClean="0"/>
              <a:t>Create diplomatic </a:t>
            </a:r>
            <a:r>
              <a:rPr lang="en-US" b="1" dirty="0" smtClean="0"/>
              <a:t>“Balance of Power”</a:t>
            </a:r>
            <a:r>
              <a:rPr lang="en-US" dirty="0" smtClean="0"/>
              <a:t> that will last until 1914</a:t>
            </a:r>
          </a:p>
          <a:p>
            <a:r>
              <a:rPr lang="en-US" dirty="0" smtClean="0"/>
              <a:t>Took measures trying to stop revolution</a:t>
            </a:r>
          </a:p>
          <a:p>
            <a:r>
              <a:rPr lang="en-US" b="1" dirty="0" smtClean="0"/>
              <a:t>Failed in repressing nationalism </a:t>
            </a:r>
            <a:endParaRPr lang="en-US" b="1"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Napoleon</a:t>
            </a:r>
            <a:endParaRPr lang="en-US" dirty="0"/>
          </a:p>
        </p:txBody>
      </p:sp>
      <p:pic>
        <p:nvPicPr>
          <p:cNvPr id="4" name="Content Placeholder 3" descr="napoleon crossing alps.jpg"/>
          <p:cNvPicPr>
            <a:picLocks noGrp="1" noChangeAspect="1"/>
          </p:cNvPicPr>
          <p:nvPr>
            <p:ph idx="1"/>
          </p:nvPr>
        </p:nvPicPr>
        <p:blipFill>
          <a:blip r:embed="rId2"/>
          <a:stretch>
            <a:fillRect/>
          </a:stretch>
        </p:blipFill>
        <p:spPr>
          <a:xfrm>
            <a:off x="3379017" y="0"/>
            <a:ext cx="5898408" cy="6858000"/>
          </a:xfrm>
        </p:spPr>
      </p:pic>
      <p:sp>
        <p:nvSpPr>
          <p:cNvPr id="6" name="Text Placeholder 5"/>
          <p:cNvSpPr>
            <a:spLocks noGrp="1"/>
          </p:cNvSpPr>
          <p:nvPr>
            <p:ph type="body" sz="half" idx="2"/>
          </p:nvPr>
        </p:nvSpPr>
        <p:spPr/>
        <p:txBody>
          <a:bodyPr/>
          <a:lstStyle/>
          <a:p>
            <a:r>
              <a:rPr lang="en-US" sz="2000" dirty="0" smtClean="0"/>
              <a:t>Jacques-Louis David's </a:t>
            </a:r>
            <a:r>
              <a:rPr lang="en-US" sz="2000" i="1" dirty="0" smtClean="0"/>
              <a:t>Napoleon on Horseback at the St. Bernard Pass</a:t>
            </a:r>
            <a:r>
              <a:rPr lang="en-US" sz="2000" dirty="0" smtClean="0"/>
              <a:t> (1800) presents a famously heroic image of Napoleon's attack on Italy in 1800. David's art clearly served the interests of Napoleon's political regime. The powerful and dynamic image was intended to convey Napoleon's greatness and his place in the history of conquering heroes</a:t>
            </a:r>
            <a:r>
              <a:rPr lang="en-US" dirty="0" smtClean="0"/>
              <a:t>.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Young Napoleon</a:t>
            </a:r>
            <a:endParaRPr lang="en-US" sz="2800" dirty="0"/>
          </a:p>
        </p:txBody>
      </p:sp>
      <p:sp>
        <p:nvSpPr>
          <p:cNvPr id="4" name="Text Placeholder 3"/>
          <p:cNvSpPr>
            <a:spLocks noGrp="1"/>
          </p:cNvSpPr>
          <p:nvPr>
            <p:ph type="body" sz="half" idx="2"/>
          </p:nvPr>
        </p:nvSpPr>
        <p:spPr/>
        <p:txBody>
          <a:bodyPr>
            <a:normAutofit/>
          </a:bodyPr>
          <a:lstStyle/>
          <a:p>
            <a:r>
              <a:rPr lang="en-US" sz="1800" dirty="0" smtClean="0"/>
              <a:t>Born in Corsica</a:t>
            </a:r>
          </a:p>
          <a:p>
            <a:r>
              <a:rPr lang="en-US" sz="1800" dirty="0" smtClean="0"/>
              <a:t>Supporter of the Revolution</a:t>
            </a:r>
            <a:endParaRPr lang="en-US" sz="1800" dirty="0"/>
          </a:p>
        </p:txBody>
      </p:sp>
      <p:pic>
        <p:nvPicPr>
          <p:cNvPr id="5" name="Content Placeholder 5" descr="napoleon young.jpg"/>
          <p:cNvPicPr>
            <a:picLocks noGrp="1" noChangeAspect="1"/>
          </p:cNvPicPr>
          <p:nvPr>
            <p:ph idx="1"/>
          </p:nvPr>
        </p:nvPicPr>
        <p:blipFill>
          <a:blip r:embed="rId2"/>
          <a:stretch>
            <a:fillRect/>
          </a:stretch>
        </p:blipFill>
        <p:spPr>
          <a:xfrm>
            <a:off x="3837904" y="273050"/>
            <a:ext cx="4925096" cy="6285844"/>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Napoleon’s Early Life</a:t>
            </a:r>
            <a:endParaRPr lang="en-US" dirty="0"/>
          </a:p>
        </p:txBody>
      </p:sp>
      <p:sp>
        <p:nvSpPr>
          <p:cNvPr id="3" name="Content Placeholder 2"/>
          <p:cNvSpPr>
            <a:spLocks noGrp="1"/>
          </p:cNvSpPr>
          <p:nvPr>
            <p:ph sz="half" idx="1"/>
          </p:nvPr>
        </p:nvSpPr>
        <p:spPr/>
        <p:txBody>
          <a:bodyPr>
            <a:normAutofit fontScale="92500"/>
          </a:bodyPr>
          <a:lstStyle/>
          <a:p>
            <a:r>
              <a:rPr lang="en-US" dirty="0" smtClean="0"/>
              <a:t>Born in Corsica in 1769</a:t>
            </a:r>
          </a:p>
          <a:p>
            <a:r>
              <a:rPr lang="en-US" dirty="0" smtClean="0"/>
              <a:t>Officer in Louis XVI’s army</a:t>
            </a:r>
          </a:p>
          <a:p>
            <a:r>
              <a:rPr lang="en-US" dirty="0" smtClean="0"/>
              <a:t>General by age of 24</a:t>
            </a:r>
          </a:p>
          <a:p>
            <a:r>
              <a:rPr lang="en-US" dirty="0" smtClean="0"/>
              <a:t>Supported the revolution; defended the Directory (1795-1799)</a:t>
            </a:r>
          </a:p>
          <a:p>
            <a:r>
              <a:rPr lang="en-US" dirty="0" smtClean="0"/>
              <a:t>Invaded Egypt in 1798, however defeated by British</a:t>
            </a:r>
          </a:p>
        </p:txBody>
      </p:sp>
      <p:pic>
        <p:nvPicPr>
          <p:cNvPr id="8" name="Content Placeholder 7" descr="battle of egypt.jpg"/>
          <p:cNvPicPr>
            <a:picLocks noGrp="1" noChangeAspect="1"/>
          </p:cNvPicPr>
          <p:nvPr>
            <p:ph sz="half" idx="2"/>
          </p:nvPr>
        </p:nvPicPr>
        <p:blipFill>
          <a:blip r:embed="rId3" cstate="print"/>
          <a:stretch>
            <a:fillRect/>
          </a:stretch>
        </p:blipFill>
        <p:spPr>
          <a:xfrm>
            <a:off x="4648200" y="2283546"/>
            <a:ext cx="4038600" cy="3159270"/>
          </a:xfrm>
        </p:spPr>
      </p:pic>
      <p:sp>
        <p:nvSpPr>
          <p:cNvPr id="9" name="TextBox 8"/>
          <p:cNvSpPr txBox="1"/>
          <p:nvPr/>
        </p:nvSpPr>
        <p:spPr>
          <a:xfrm>
            <a:off x="4191001" y="5715000"/>
            <a:ext cx="4648199" cy="646331"/>
          </a:xfrm>
          <a:prstGeom prst="rect">
            <a:avLst/>
          </a:prstGeom>
          <a:noFill/>
        </p:spPr>
        <p:txBody>
          <a:bodyPr wrap="square" rtlCol="0">
            <a:spAutoFit/>
          </a:bodyPr>
          <a:lstStyle/>
          <a:p>
            <a:pPr algn="ctr"/>
            <a:r>
              <a:rPr lang="en-US" i="1" dirty="0" smtClean="0"/>
              <a:t>Battle of the Pyramids</a:t>
            </a:r>
            <a:r>
              <a:rPr lang="en-US" dirty="0" smtClean="0"/>
              <a:t>, </a:t>
            </a:r>
            <a:r>
              <a:rPr lang="en-US" dirty="0" smtClean="0">
                <a:hlinkClick r:id="rId4" action="ppaction://hlinkfile"/>
              </a:rPr>
              <a:t>François-Louis-Joseph Watteau</a:t>
            </a:r>
            <a:r>
              <a:rPr lang="en-US" dirty="0" smtClean="0"/>
              <a:t>, 1798–1799</a:t>
            </a: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0 C -0.00069 0.0301 0.00347 0.13936 -0.01042 0.16389 C -0.01701 0.20834 -0.02101 0.25325 -0.02917 0.29723 C -0.02986 0.3213 -0.03021 0.34537 -0.03125 0.36945 C -0.0316 0.37871 -0.02986 0.38912 -0.03333 0.39723 C -0.03472 0.4007 -0.03681 0.39028 -0.03958 0.38889 C -0.05208 0.38241 -0.06597 0.38172 -0.07917 0.37778 C -0.10712 0.35926 -0.13819 0.34977 -0.16875 0.34167 C -0.18628 0.33704 -0.20295 0.33079 -0.22083 0.32778 C -0.23889 0.32084 -0.25642 0.31667 -0.275 0.31389 C -0.37934 0.2676 -0.49601 0.2926 -0.60417 0.31667 C -0.62066 0.32616 -0.63681 0.32755 -0.65417 0.33334 C -0.65833 0.33241 -0.66285 0.33287 -0.66667 0.33056 C -0.66944 0.32894 -0.67049 0.32454 -0.67292 0.32223 C -0.67552 0.31991 -0.67865 0.31899 -0.68125 0.31667 C -0.68715 0.31112 -0.69149 0.30255 -0.69792 0.29723 C -0.70087 0.29468 -0.70503 0.29399 -0.70833 0.29167 C -0.72413 0.28125 -0.74323 0.27014 -0.75816 0.25834 C -0.77899 0.24213 -0.7967 0.22338 -0.8125 0.2 C -0.82083 0.1875 -0.82934 0.17732 -0.83333 0.16112 C -0.83247 0.12338 -0.83351 0.05417 -0.82708 0.01112 C -0.82014 -0.03541 -0.80799 -0.08611 -0.79583 -0.13055 C -0.80712 -0.16064 -0.81076 -0.22523 -0.81458 -0.25277 C -0.82587 -0.44745 -0.81389 -0.27847 -0.83125 -0.45 C -0.83316 -0.46851 -0.83542 -0.50555 -0.83542 -0.50555 C -0.83229 -0.58958 -0.82309 -0.675 -0.81458 -0.75833 C -0.80764 -0.82708 -0.79167 -0.96388 -0.79167 -0.96388 C -0.79028 -0.99675 -0.78785 -1.02847 -0.78542 -1.06111 C -0.74635 -1.04375 -0.70729 -1.02569 -0.66667 -1.01666 C -0.65087 -1.00833 -0.63299 -1.00439 -0.61875 -0.99166 C -0.61215 -0.98588 -0.6 -0.97222 -0.6 -0.97222 C -0.63663 -0.9625 -0.67187 -0.94189 -0.70608 -0.92199 C -0.72604 -0.91088 -0.74531 -0.89583 -0.76667 -0.88865 C -0.73872 -0.87037 -0.71007 -0.85856 -0.68125 -0.84421 C -0.6717 -0.83981 -0.67205 -0.83518 -0.66042 -0.83333 C -0.64167 -0.83032 -0.60417 -0.82754 -0.60417 -0.82754 C -0.59288 -0.82523 -0.58212 -0.82175 -0.57083 -0.81944 C -0.51597 -0.79027 -0.44826 -0.80138 -0.39167 -0.79976 C -0.35781 -0.78865 -0.32396 -0.77708 -0.28958 -0.76944 C -0.2566 -0.75162 -0.21979 -0.753 -0.18542 -0.74166 C -0.17604 -0.7331 -0.16545 -0.73032 -0.15625 -0.72222 C -0.14097 -0.7287 -0.14601 -0.72777 -0.12917 -0.73055 C -0.11667 -0.73263 -0.09167 -0.73588 -0.09167 -0.73588 C -0.05556 -0.74976 0.04132 -0.73495 0.08333 -0.7331 C 0.1151 -0.72268 0.14774 -0.71643 0.17917 -0.70555 C 0.20278 -0.69722 0.22639 -0.68564 0.25 -0.67777 C 0.25885 -0.67476 0.26806 -0.67453 0.27708 -0.67222 C 0.28576 -0.6699 0.29375 -0.66481 0.30208 -0.66111 C 0.32847 -0.63472 0.4 -0.64444 0.4 -0.64444 C 0.43628 -0.63611 0.50139 -0.62662 0.54375 -0.60555 C 0.55729 -0.59884 0.56962 -0.58657 0.58333 -0.58055 C 0.5724 -0.56597 0.57309 -0.52916 0.57083 -0.50833 C 0.56319 -0.43888 0.56354 -0.37129 0.54375 -0.30555 C 0.54236 -0.29351 0.54184 -0.28125 0.53958 -0.26944 C 0.53351 -0.23796 0.52569 -0.22199 0.51875 -0.19444 C 0.51389 -0.20439 0.5066 -0.21203 0.50208 -0.22222 C 0.49896 -0.22893 0.49826 -0.23726 0.49583 -0.24444 C 0.4934 -0.25115 0.48993 -0.25717 0.4875 -0.26388 C 0.48247 -0.27731 0.48108 -0.29074 0.475 -0.30277 C 0.46753 -0.35231 0.46389 -0.403 0.45833 -0.45277 C 0.45556 -0.47731 0.45087 -0.50069 0.44792 -0.525 C 0.44861 -0.5287 0.44844 -0.53935 0.45 -0.53611 C 0.45278 -0.53055 0.45156 -0.52314 0.45208 -0.51666 C 0.45712 -0.45578 0.44983 -0.51851 0.46042 -0.43888 C 0.46302 -0.38888 0.46667 -0.33865 0.47083 -0.28888 C 0.46875 -0.2199 0.47083 -0.14189 0.46042 -0.07222 C 0.45677 -0.04814 0.44601 -0.03148 0.44167 -0.00833 C 0.41476 -0.02615 0.38767 -0.04537 0.35833 -0.05555 C 0.32292 -0.06805 0.2842 -0.06828 0.24792 -0.07222 C 0.21181 -0.07615 0.17587 -0.08263 0.13958 -0.08611 C 0.0941 -0.09722 0.05052 -0.09814 0.00417 -0.1 C -0.00816 -0.10324 -0.00382 -0.09953 -0.01042 -0.10833 " pathEditMode="relative" ptsTypes="fffffffffffffffffffffffffffffffffffffffffffffffffffffffffffffffffffffffA">
                                      <p:cBhvr>
                                        <p:cTn id="6"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Coup </a:t>
            </a:r>
            <a:r>
              <a:rPr lang="en-US" dirty="0" err="1" smtClean="0"/>
              <a:t>d’Etat</a:t>
            </a:r>
            <a:endParaRPr lang="en-US" dirty="0"/>
          </a:p>
        </p:txBody>
      </p:sp>
      <p:sp>
        <p:nvSpPr>
          <p:cNvPr id="3" name="Content Placeholder 2"/>
          <p:cNvSpPr>
            <a:spLocks noGrp="1"/>
          </p:cNvSpPr>
          <p:nvPr>
            <p:ph sz="half" idx="1"/>
          </p:nvPr>
        </p:nvSpPr>
        <p:spPr/>
        <p:txBody>
          <a:bodyPr/>
          <a:lstStyle/>
          <a:p>
            <a:r>
              <a:rPr lang="en-US" dirty="0" smtClean="0"/>
              <a:t>Overthrew the Directory in Nov. 1799 in a </a:t>
            </a:r>
            <a:r>
              <a:rPr lang="en-US" b="1" dirty="0" smtClean="0"/>
              <a:t>coup </a:t>
            </a:r>
            <a:r>
              <a:rPr lang="en-US" b="1" dirty="0" err="1" smtClean="0"/>
              <a:t>d’etat</a:t>
            </a:r>
            <a:endParaRPr lang="en-US" b="1" dirty="0" smtClean="0"/>
          </a:p>
          <a:p>
            <a:pPr lvl="1"/>
            <a:r>
              <a:rPr lang="en-US" b="1" dirty="0" smtClean="0"/>
              <a:t>Named himself “consul for life” in 1802</a:t>
            </a:r>
          </a:p>
          <a:p>
            <a:pPr lvl="1"/>
            <a:r>
              <a:rPr lang="en-US" b="1" dirty="0" smtClean="0"/>
              <a:t>Crowns himself emperor in 1804</a:t>
            </a:r>
            <a:endParaRPr lang="en-US" dirty="0"/>
          </a:p>
        </p:txBody>
      </p:sp>
      <p:pic>
        <p:nvPicPr>
          <p:cNvPr id="5" name="Content Placeholder 4" descr="napoleon coup d'etat.jpg"/>
          <p:cNvPicPr>
            <a:picLocks noGrp="1" noChangeAspect="1"/>
          </p:cNvPicPr>
          <p:nvPr>
            <p:ph sz="half" idx="2"/>
          </p:nvPr>
        </p:nvPicPr>
        <p:blipFill>
          <a:blip r:embed="rId2"/>
          <a:stretch>
            <a:fillRect/>
          </a:stretch>
        </p:blipFill>
        <p:spPr>
          <a:xfrm>
            <a:off x="4648200" y="1982989"/>
            <a:ext cx="4038600" cy="376038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3600" dirty="0" smtClean="0"/>
              <a:t>Jacques Louis David, </a:t>
            </a:r>
            <a:r>
              <a:rPr lang="en-US" sz="3600" b="1" dirty="0" smtClean="0"/>
              <a:t>Napoleon’s Coronation</a:t>
            </a:r>
            <a:endParaRPr lang="en-US" sz="3600"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Content Placeholder 8" descr="Napoleon coronation.jpg"/>
          <p:cNvPicPr>
            <a:picLocks noChangeAspect="1"/>
          </p:cNvPicPr>
          <p:nvPr/>
        </p:nvPicPr>
        <p:blipFill>
          <a:blip r:embed="rId2" cstate="print"/>
          <a:stretch>
            <a:fillRect/>
          </a:stretch>
        </p:blipFill>
        <p:spPr>
          <a:xfrm>
            <a:off x="0" y="1143000"/>
            <a:ext cx="9144000" cy="5715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Napoleonic France</a:t>
            </a:r>
            <a:endParaRPr lang="en-US" dirty="0"/>
          </a:p>
        </p:txBody>
      </p:sp>
      <p:sp>
        <p:nvSpPr>
          <p:cNvPr id="5" name="Content Placeholder 4"/>
          <p:cNvSpPr>
            <a:spLocks noGrp="1"/>
          </p:cNvSpPr>
          <p:nvPr>
            <p:ph idx="1"/>
          </p:nvPr>
        </p:nvSpPr>
        <p:spPr>
          <a:xfrm>
            <a:off x="457200" y="1295400"/>
            <a:ext cx="8229600" cy="5257800"/>
          </a:xfrm>
        </p:spPr>
        <p:txBody>
          <a:bodyPr>
            <a:normAutofit fontScale="25000" lnSpcReduction="20000"/>
          </a:bodyPr>
          <a:lstStyle/>
          <a:p>
            <a:pPr marL="514350" indent="-514350">
              <a:buFont typeface="+mj-lt"/>
              <a:buAutoNum type="arabicPeriod"/>
            </a:pPr>
            <a:r>
              <a:rPr lang="en-US" sz="7400" b="1" dirty="0" smtClean="0"/>
              <a:t>Concordat of 1801</a:t>
            </a:r>
          </a:p>
          <a:p>
            <a:pPr marL="914400" lvl="1" indent="-514350"/>
            <a:r>
              <a:rPr lang="en-US" sz="7400" dirty="0" smtClean="0"/>
              <a:t>Recognized Roman Catholic Christianity</a:t>
            </a:r>
          </a:p>
          <a:p>
            <a:pPr marL="914400" lvl="1" indent="-514350"/>
            <a:r>
              <a:rPr lang="en-US" sz="7400" dirty="0" smtClean="0"/>
              <a:t>Agreed to pay salaries of clerics</a:t>
            </a:r>
          </a:p>
          <a:p>
            <a:pPr marL="914400" lvl="1" indent="-514350"/>
            <a:r>
              <a:rPr lang="en-US" sz="7400" dirty="0" smtClean="0"/>
              <a:t>French state retains church lands</a:t>
            </a:r>
          </a:p>
          <a:p>
            <a:pPr marL="514350" indent="-514350">
              <a:buFont typeface="+mj-lt"/>
              <a:buAutoNum type="arabicPeriod"/>
            </a:pPr>
            <a:r>
              <a:rPr lang="en-US" sz="7400" dirty="0" smtClean="0"/>
              <a:t>Extends freedom of religion to Protestants and Jews</a:t>
            </a:r>
          </a:p>
          <a:p>
            <a:pPr marL="514350" indent="-514350">
              <a:buFont typeface="+mj-lt"/>
              <a:buAutoNum type="arabicPeriod"/>
            </a:pPr>
            <a:r>
              <a:rPr lang="en-US" sz="7400" b="1" dirty="0" smtClean="0"/>
              <a:t>Napoleonic Code</a:t>
            </a:r>
          </a:p>
          <a:p>
            <a:pPr marL="914400" lvl="1" indent="-514350"/>
            <a:r>
              <a:rPr lang="en-US" sz="7400" dirty="0" smtClean="0"/>
              <a:t>Stabilized French society</a:t>
            </a:r>
          </a:p>
          <a:p>
            <a:pPr marL="914400" lvl="1" indent="-514350"/>
            <a:r>
              <a:rPr lang="en-US" sz="7400" dirty="0" smtClean="0"/>
              <a:t>Equality to all adult men</a:t>
            </a:r>
          </a:p>
          <a:p>
            <a:pPr marL="914400" lvl="1" indent="-514350"/>
            <a:r>
              <a:rPr lang="en-US" sz="7400" dirty="0" smtClean="0"/>
              <a:t>Merit-based society </a:t>
            </a:r>
          </a:p>
          <a:p>
            <a:pPr marL="914400" lvl="1" indent="-514350"/>
            <a:r>
              <a:rPr lang="en-US" sz="7400" dirty="0" smtClean="0"/>
              <a:t>Restored patriarchal authority in family</a:t>
            </a:r>
          </a:p>
          <a:p>
            <a:pPr marL="914400" lvl="1" indent="-514350"/>
            <a:r>
              <a:rPr lang="en-US" sz="7400" dirty="0" smtClean="0"/>
              <a:t>Model for civil codes elsewhere</a:t>
            </a:r>
          </a:p>
          <a:p>
            <a:pPr marL="1314450" lvl="2" indent="-514350"/>
            <a:r>
              <a:rPr lang="en-US" sz="7000" dirty="0" smtClean="0"/>
              <a:t>Quebec Province, Canada, Netherlands, Italy, Spain, state of Louisiana</a:t>
            </a:r>
          </a:p>
          <a:p>
            <a:pPr marL="514350" indent="-514350">
              <a:buFont typeface="+mj-lt"/>
              <a:buAutoNum type="arabicPeriod"/>
            </a:pPr>
            <a:r>
              <a:rPr lang="en-US" sz="7400" dirty="0" smtClean="0"/>
              <a:t>Limits free speech, censors newspapers</a:t>
            </a:r>
          </a:p>
          <a:p>
            <a:pPr marL="514350" indent="-514350">
              <a:buFont typeface="+mj-lt"/>
              <a:buAutoNum type="arabicPeriod"/>
            </a:pPr>
            <a:r>
              <a:rPr lang="en-US" sz="7400" b="1" dirty="0" smtClean="0"/>
              <a:t>Sells off the Louisiana Purchase</a:t>
            </a:r>
          </a:p>
          <a:p>
            <a:pPr marL="514350" indent="-514350">
              <a:buFont typeface="+mj-lt"/>
              <a:buAutoNum type="arabicPeriod"/>
            </a:pPr>
            <a:r>
              <a:rPr lang="en-US" sz="7400" dirty="0" smtClean="0"/>
              <a:t>Established a secret police force</a:t>
            </a:r>
          </a:p>
          <a:p>
            <a:pPr marL="914400" lvl="1" indent="-514350"/>
            <a:r>
              <a:rPr lang="en-US" sz="7400" dirty="0" smtClean="0"/>
              <a:t>Use spies , detained political opposition</a:t>
            </a:r>
          </a:p>
          <a:p>
            <a:pPr marL="914400" lvl="1" indent="-514350"/>
            <a:r>
              <a:rPr lang="en-US" sz="7400" dirty="0" smtClean="0"/>
              <a:t>Use of propaganda</a:t>
            </a:r>
          </a:p>
          <a:p>
            <a:pPr marL="514350" indent="-514350">
              <a:buFont typeface="+mj-lt"/>
              <a:buAutoNum type="arabicPeriod"/>
            </a:pPr>
            <a:endParaRPr lang="en-US"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Louisiana Purchase</a:t>
            </a:r>
            <a:endParaRPr lang="en-US" dirty="0"/>
          </a:p>
        </p:txBody>
      </p:sp>
      <p:sp>
        <p:nvSpPr>
          <p:cNvPr id="3" name="Content Placeholder 2"/>
          <p:cNvSpPr>
            <a:spLocks noGrp="1"/>
          </p:cNvSpPr>
          <p:nvPr>
            <p:ph sz="half" idx="1"/>
          </p:nvPr>
        </p:nvSpPr>
        <p:spPr/>
        <p:txBody>
          <a:bodyPr/>
          <a:lstStyle/>
          <a:p>
            <a:r>
              <a:rPr lang="en-US" dirty="0" smtClean="0"/>
              <a:t>Sold for $15 million</a:t>
            </a:r>
          </a:p>
          <a:p>
            <a:r>
              <a:rPr lang="en-US" dirty="0" smtClean="0"/>
              <a:t>“The sale assures forever the power of the United States and I have given England a rival who, sooner or later, will humble her pride.”</a:t>
            </a:r>
            <a:endParaRPr lang="en-US" dirty="0"/>
          </a:p>
        </p:txBody>
      </p:sp>
      <p:pic>
        <p:nvPicPr>
          <p:cNvPr id="6" name="Content Placeholder 4" descr="louisiana purchase.jpg"/>
          <p:cNvPicPr>
            <a:picLocks noGrp="1" noChangeAspect="1"/>
          </p:cNvPicPr>
          <p:nvPr>
            <p:ph sz="half" idx="2"/>
          </p:nvPr>
        </p:nvPicPr>
        <p:blipFill>
          <a:blip r:embed="rId2"/>
          <a:stretch>
            <a:fillRect/>
          </a:stretch>
        </p:blipFill>
        <p:spPr>
          <a:xfrm>
            <a:off x="4358365" y="2362201"/>
            <a:ext cx="4665623" cy="29718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Napoleon’s Empire</a:t>
            </a:r>
            <a:endParaRPr lang="en-US" dirty="0"/>
          </a:p>
        </p:txBody>
      </p:sp>
      <p:sp>
        <p:nvSpPr>
          <p:cNvPr id="4" name="Content Placeholder 3"/>
          <p:cNvSpPr>
            <a:spLocks noGrp="1"/>
          </p:cNvSpPr>
          <p:nvPr>
            <p:ph sz="half" idx="2"/>
          </p:nvPr>
        </p:nvSpPr>
        <p:spPr>
          <a:xfrm>
            <a:off x="4648200" y="1676400"/>
            <a:ext cx="4267200" cy="4449763"/>
          </a:xfrm>
        </p:spPr>
        <p:txBody>
          <a:bodyPr>
            <a:noAutofit/>
          </a:bodyPr>
          <a:lstStyle/>
          <a:p>
            <a:r>
              <a:rPr lang="en-US" sz="1600" dirty="0" smtClean="0"/>
              <a:t>Brilliant general and strategist</a:t>
            </a:r>
          </a:p>
          <a:p>
            <a:r>
              <a:rPr lang="en-US" sz="1600" dirty="0" smtClean="0"/>
              <a:t>Armies conquered Iberian and Italian peninsulas, occupied Netherlands, defeated Austria and Prussian forces</a:t>
            </a:r>
          </a:p>
          <a:p>
            <a:r>
              <a:rPr lang="en-US" sz="1600" b="1" dirty="0" smtClean="0"/>
              <a:t>Sent brothers and relatives to rule conquered and occupied lands</a:t>
            </a:r>
          </a:p>
          <a:p>
            <a:r>
              <a:rPr lang="en-US" sz="1600" dirty="0" smtClean="0"/>
              <a:t>Unravels in </a:t>
            </a:r>
            <a:r>
              <a:rPr lang="en-US" sz="1600" dirty="0" smtClean="0"/>
              <a:t>1812</a:t>
            </a:r>
            <a:endParaRPr lang="en-US" sz="1600" dirty="0" smtClean="0"/>
          </a:p>
        </p:txBody>
      </p:sp>
      <p:pic>
        <p:nvPicPr>
          <p:cNvPr id="12" name="Content Placeholder 11" descr="Napoleon 1.jpg"/>
          <p:cNvPicPr>
            <a:picLocks noGrp="1" noChangeAspect="1"/>
          </p:cNvPicPr>
          <p:nvPr>
            <p:ph sz="half" idx="1"/>
          </p:nvPr>
        </p:nvPicPr>
        <p:blipFill>
          <a:blip r:embed="rId3"/>
          <a:stretch>
            <a:fillRect/>
          </a:stretch>
        </p:blipFill>
        <p:spPr>
          <a:xfrm>
            <a:off x="779264" y="1600200"/>
            <a:ext cx="3543300" cy="4724400"/>
          </a:xfrm>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revolutio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378E368-D889-44AD-AFE4-3DD69486ED3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8A8422D-3C86-4AA3-8505-57D718BD5958}">
  <ds:schemaRefs>
    <ds:schemaRef ds:uri="http://schemas.microsoft.com/office/2006/metadata/contentType"/>
    <ds:schemaRef ds:uri="http://schemas.microsoft.com/office/2006/metadata/properties/metaAttributes"/>
  </ds:schemaRefs>
</ds:datastoreItem>
</file>

<file path=customXml/itemProps3.xml><?xml version="1.0" encoding="utf-8"?>
<ds:datastoreItem xmlns:ds="http://schemas.openxmlformats.org/officeDocument/2006/customXml" ds:itemID="{15827EE7-FD81-4B78-8402-28B41295E9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949</TotalTime>
  <Words>586</Words>
  <Application>Microsoft Office PowerPoint</Application>
  <PresentationFormat>On-screen Show (4:3)</PresentationFormat>
  <Paragraphs>88</Paragraphs>
  <Slides>14</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revolution</vt:lpstr>
      <vt:lpstr>The Reign of Napoleon</vt:lpstr>
      <vt:lpstr>Napoleon</vt:lpstr>
      <vt:lpstr>Young Napoleon</vt:lpstr>
      <vt:lpstr>Napoleon’s Early Life</vt:lpstr>
      <vt:lpstr>Coup d’Etat</vt:lpstr>
      <vt:lpstr>Jacques Louis David, Napoleon’s Coronation</vt:lpstr>
      <vt:lpstr>Napoleonic France</vt:lpstr>
      <vt:lpstr>Louisiana Purchase</vt:lpstr>
      <vt:lpstr>Napoleon’s Empire</vt:lpstr>
      <vt:lpstr>Napoleon’s Empire in 1812</vt:lpstr>
      <vt:lpstr>Napoleon’s Mistakes</vt:lpstr>
      <vt:lpstr>Failed Invasion of Russia 1812</vt:lpstr>
      <vt:lpstr>Fall of Napoleon</vt:lpstr>
      <vt:lpstr>Congress of Vienna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Reign of Napoleon</dc:title>
  <dc:creator>Lisa Cain</dc:creator>
  <cp:lastModifiedBy>ELIZABETH CAIN</cp:lastModifiedBy>
  <cp:revision>77</cp:revision>
  <dcterms:created xsi:type="dcterms:W3CDTF">2011-02-23T01:39:36Z</dcterms:created>
  <dcterms:modified xsi:type="dcterms:W3CDTF">2016-03-08T19:12:08Z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TC300031609990</vt:lpwstr>
  </property>
</Properties>
</file>