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7"/>
  </p:handoutMasterIdLst>
  <p:sldIdLst>
    <p:sldId id="256" r:id="rId2"/>
    <p:sldId id="290" r:id="rId3"/>
    <p:sldId id="257" r:id="rId4"/>
    <p:sldId id="258" r:id="rId5"/>
    <p:sldId id="28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0" r:id="rId34"/>
    <p:sldId id="267" r:id="rId35"/>
    <p:sldId id="26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6619-A935-469D-AA3F-0950134E67AB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9EDBA-7015-441F-AD11-C7B4709CF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CDD30B-46AB-4607-B880-003A09157886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2FD3BE-0463-4737-9C53-B095355D0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Resurgence of Empire in East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Sui, Tang, and Song Dynasty</a:t>
            </a:r>
          </a:p>
          <a:p>
            <a:r>
              <a:rPr lang="en-US" dirty="0" smtClean="0"/>
              <a:t>Chinese influence in Korea, Vietnam, and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 Development</a:t>
            </a:r>
          </a:p>
          <a:p>
            <a:r>
              <a:rPr lang="en-US" dirty="0" smtClean="0"/>
              <a:t>Fast-ripening rice from Vietnam</a:t>
            </a:r>
          </a:p>
          <a:p>
            <a:pPr lvl="1"/>
            <a:r>
              <a:rPr lang="en-US" dirty="0" smtClean="0"/>
              <a:t>Harvest 2 crops per year giving more supply</a:t>
            </a:r>
          </a:p>
          <a:p>
            <a:r>
              <a:rPr lang="en-US" dirty="0" smtClean="0"/>
              <a:t>Improved techniques</a:t>
            </a:r>
          </a:p>
          <a:p>
            <a:pPr lvl="1"/>
            <a:r>
              <a:rPr lang="en-US" dirty="0" smtClean="0"/>
              <a:t>Iron plows</a:t>
            </a:r>
          </a:p>
          <a:p>
            <a:pPr lvl="1"/>
            <a:r>
              <a:rPr lang="en-US" dirty="0" smtClean="0"/>
              <a:t>Harness oxen in north/ water buffaloes in south</a:t>
            </a:r>
          </a:p>
          <a:p>
            <a:pPr lvl="1"/>
            <a:r>
              <a:rPr lang="en-US" dirty="0" smtClean="0"/>
              <a:t>Reservoirs, dikes, dams, canals, pumps, waterwheels</a:t>
            </a:r>
          </a:p>
          <a:p>
            <a:pPr lvl="2"/>
            <a:r>
              <a:rPr lang="en-US" dirty="0" smtClean="0"/>
              <a:t>Allow them to have terrace-farming</a:t>
            </a:r>
          </a:p>
          <a:p>
            <a:r>
              <a:rPr lang="en-US" dirty="0" smtClean="0"/>
              <a:t>Population growth</a:t>
            </a:r>
          </a:p>
          <a:p>
            <a:pPr lvl="1"/>
            <a:r>
              <a:rPr lang="en-US" dirty="0" smtClean="0"/>
              <a:t>800 CE, 50 million</a:t>
            </a:r>
          </a:p>
          <a:p>
            <a:pPr lvl="1"/>
            <a:r>
              <a:rPr lang="en-US" dirty="0" smtClean="0"/>
              <a:t>1000 CE, 60 million</a:t>
            </a:r>
          </a:p>
          <a:p>
            <a:pPr lvl="1"/>
            <a:r>
              <a:rPr lang="en-US" dirty="0" smtClean="0"/>
              <a:t>1200 CE, 115 million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During Tang dynasty, </a:t>
            </a:r>
            <a:r>
              <a:rPr lang="en-US" dirty="0" err="1" smtClean="0"/>
              <a:t>Chang’an</a:t>
            </a:r>
            <a:r>
              <a:rPr lang="en-US" dirty="0" smtClean="0"/>
              <a:t> most populous city with 2 million</a:t>
            </a:r>
          </a:p>
          <a:p>
            <a:r>
              <a:rPr lang="en-US" dirty="0" smtClean="0"/>
              <a:t>Under Song dynasty, China is most urbanized land in world</a:t>
            </a:r>
          </a:p>
          <a:p>
            <a:r>
              <a:rPr lang="en-US" dirty="0" smtClean="0"/>
              <a:t>Hangzhou, southern Song capital of 100,000</a:t>
            </a:r>
          </a:p>
          <a:p>
            <a:pPr lvl="1"/>
            <a:r>
              <a:rPr lang="en-US" dirty="0" smtClean="0"/>
              <a:t>Supported 100’s of restaurants, taverns, teahouses, gardens, markets, specialty stores for silk, porcelain, gems etc.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Commercialized agricultural economy emerges</a:t>
            </a:r>
          </a:p>
          <a:p>
            <a:pPr lvl="1"/>
            <a:r>
              <a:rPr lang="en-US" dirty="0" smtClean="0"/>
              <a:t>Cultivators specialized in crops and export them</a:t>
            </a:r>
          </a:p>
          <a:p>
            <a:pPr lvl="2"/>
            <a:r>
              <a:rPr lang="en-US" dirty="0" smtClean="0"/>
              <a:t>Ex. Province of Fujian import rice and produced oranges, sugarcane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Patriarchal Social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Tightening of patriarchal social structure</a:t>
            </a:r>
          </a:p>
          <a:p>
            <a:r>
              <a:rPr lang="en-US" dirty="0" smtClean="0"/>
              <a:t>Veneration of ancestors more elaborate</a:t>
            </a:r>
          </a:p>
          <a:p>
            <a:r>
              <a:rPr lang="en-US" dirty="0" smtClean="0"/>
              <a:t>Descendants </a:t>
            </a:r>
            <a:r>
              <a:rPr lang="en-US" dirty="0" err="1" smtClean="0"/>
              <a:t>dilligently</a:t>
            </a:r>
            <a:r>
              <a:rPr lang="en-US" dirty="0" smtClean="0"/>
              <a:t> sought graves of earliest forefathers</a:t>
            </a:r>
          </a:p>
          <a:p>
            <a:r>
              <a:rPr lang="en-US" dirty="0" smtClean="0"/>
              <a:t>Whole families traveled great distances to attend annual rituals </a:t>
            </a:r>
          </a:p>
          <a:p>
            <a:pPr lvl="1"/>
            <a:r>
              <a:rPr lang="en-US" dirty="0" smtClean="0"/>
              <a:t>Gave them sense of identity and cohesiveness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Footbinding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Spread during Song dynasty among privileged classes</a:t>
            </a:r>
          </a:p>
          <a:p>
            <a:r>
              <a:rPr lang="en-US" dirty="0" smtClean="0"/>
              <a:t>Women could not walk easily or naturally</a:t>
            </a:r>
          </a:p>
          <a:p>
            <a:r>
              <a:rPr lang="en-US" dirty="0" smtClean="0"/>
              <a:t>Never universal</a:t>
            </a:r>
          </a:p>
          <a:p>
            <a:pPr lvl="1"/>
            <a:r>
              <a:rPr lang="en-US" dirty="0" smtClean="0"/>
              <a:t>Wealthy families did it to enhance their attractiveness, display their high social standing, and gain control</a:t>
            </a:r>
          </a:p>
          <a:p>
            <a:r>
              <a:rPr lang="en-US" dirty="0" smtClean="0"/>
              <a:t>Similar to veiling in Islamic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During Tang and Song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Porcelain</a:t>
            </a:r>
          </a:p>
          <a:p>
            <a:pPr lvl="1"/>
            <a:r>
              <a:rPr lang="en-US" dirty="0" smtClean="0"/>
              <a:t>Work of art</a:t>
            </a:r>
          </a:p>
          <a:p>
            <a:pPr lvl="1"/>
            <a:r>
              <a:rPr lang="en-US" dirty="0" smtClean="0"/>
              <a:t>Exported vast quantities</a:t>
            </a:r>
          </a:p>
          <a:p>
            <a:pPr lvl="1"/>
            <a:r>
              <a:rPr lang="en-US" dirty="0" smtClean="0"/>
              <a:t>For the wealthy in se Asia, India, Persia, E. Africa</a:t>
            </a:r>
          </a:p>
          <a:p>
            <a:r>
              <a:rPr lang="en-US" b="1" dirty="0" smtClean="0"/>
              <a:t>Metallurgy</a:t>
            </a:r>
          </a:p>
          <a:p>
            <a:pPr lvl="1"/>
            <a:r>
              <a:rPr lang="en-US" b="1" dirty="0" smtClean="0"/>
              <a:t>Iron</a:t>
            </a:r>
            <a:r>
              <a:rPr lang="en-US" dirty="0" smtClean="0"/>
              <a:t> and </a:t>
            </a:r>
            <a:r>
              <a:rPr lang="en-US" b="1" dirty="0" smtClean="0"/>
              <a:t>steel</a:t>
            </a:r>
            <a:r>
              <a:rPr lang="en-US" dirty="0" smtClean="0"/>
              <a:t> for weaponry and agricultural tools</a:t>
            </a:r>
          </a:p>
          <a:p>
            <a:pPr lvl="1"/>
            <a:r>
              <a:rPr lang="en-US" dirty="0" smtClean="0"/>
              <a:t>Techniques diffused to other lands, nomadic peoples used them against Chinese</a:t>
            </a:r>
          </a:p>
          <a:p>
            <a:r>
              <a:rPr lang="en-US" b="1" dirty="0" smtClean="0"/>
              <a:t>Gunpowder</a:t>
            </a:r>
          </a:p>
          <a:p>
            <a:r>
              <a:rPr lang="en-US" b="1" dirty="0" smtClean="0"/>
              <a:t>Printing</a:t>
            </a:r>
          </a:p>
          <a:p>
            <a:r>
              <a:rPr lang="en-US" b="1" dirty="0" smtClean="0"/>
              <a:t>Naval Technology</a:t>
            </a:r>
          </a:p>
        </p:txBody>
      </p:sp>
      <p:pic>
        <p:nvPicPr>
          <p:cNvPr id="5" name="Picture 7" descr="porcel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828800"/>
            <a:ext cx="3124200" cy="2343150"/>
          </a:xfrm>
          <a:noFill/>
          <a:ln/>
        </p:spPr>
      </p:pic>
      <p:pic>
        <p:nvPicPr>
          <p:cNvPr id="6" name="Picture 7" descr="j02345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4876800"/>
            <a:ext cx="1760537" cy="1333500"/>
          </a:xfrm>
          <a:prstGeom prst="rect">
            <a:avLst/>
          </a:prstGeom>
          <a:noFill/>
          <a:ln/>
        </p:spPr>
      </p:pic>
      <p:pic>
        <p:nvPicPr>
          <p:cNvPr id="7" name="Picture 11" descr="j0234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4419600"/>
            <a:ext cx="1947862" cy="198913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Gunpowder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err="1" smtClean="0"/>
              <a:t>Daoist</a:t>
            </a:r>
            <a:r>
              <a:rPr lang="en-US" dirty="0" smtClean="0"/>
              <a:t> chemists learn how to make it</a:t>
            </a:r>
          </a:p>
          <a:p>
            <a:r>
              <a:rPr lang="en-US" dirty="0" smtClean="0"/>
              <a:t>Experiment with charcoal, saltpeter, </a:t>
            </a:r>
            <a:r>
              <a:rPr lang="en-US" dirty="0" err="1" smtClean="0"/>
              <a:t>sulphur</a:t>
            </a:r>
            <a:r>
              <a:rPr lang="en-US" dirty="0" smtClean="0"/>
              <a:t>, and arsenic</a:t>
            </a:r>
          </a:p>
          <a:p>
            <a:r>
              <a:rPr lang="en-US" dirty="0" smtClean="0"/>
              <a:t>Mid 10</a:t>
            </a:r>
            <a:r>
              <a:rPr lang="en-US" baseline="30000" dirty="0" smtClean="0"/>
              <a:t>th</a:t>
            </a:r>
            <a:r>
              <a:rPr lang="en-US" dirty="0" smtClean="0"/>
              <a:t> c., they were using gunpowder in bamboo “fire lances”</a:t>
            </a:r>
          </a:p>
          <a:p>
            <a:r>
              <a:rPr lang="en-US" dirty="0" smtClean="0"/>
              <a:t>Earliest gunpowder weapons had limited effectiveness</a:t>
            </a:r>
          </a:p>
          <a:p>
            <a:r>
              <a:rPr lang="en-US" dirty="0" smtClean="0"/>
              <a:t>By late 13</a:t>
            </a:r>
            <a:r>
              <a:rPr lang="en-US" baseline="30000" dirty="0" smtClean="0"/>
              <a:t>th</a:t>
            </a:r>
            <a:r>
              <a:rPr lang="en-US" dirty="0" smtClean="0"/>
              <a:t> c., gunpowder diffused through Eurasia</a:t>
            </a:r>
          </a:p>
          <a:p>
            <a:r>
              <a:rPr lang="en-US" dirty="0" smtClean="0"/>
              <a:t>Metal-barreled cannons also used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Became common during Tang dynasty</a:t>
            </a:r>
          </a:p>
          <a:p>
            <a:r>
              <a:rPr lang="en-US" dirty="0" smtClean="0"/>
              <a:t>Block printing</a:t>
            </a:r>
          </a:p>
          <a:p>
            <a:r>
              <a:rPr lang="en-US" dirty="0" smtClean="0"/>
              <a:t>Because formal writing in the Chinese language involved so many as 40,000 characters, movable type is inconvenient</a:t>
            </a:r>
          </a:p>
          <a:p>
            <a:r>
              <a:rPr lang="en-US" dirty="0" smtClean="0"/>
              <a:t>Wood block used longer than movable type</a:t>
            </a:r>
          </a:p>
          <a:p>
            <a:endParaRPr lang="en-US" dirty="0" smtClean="0"/>
          </a:p>
          <a:p>
            <a:r>
              <a:rPr lang="en-US" b="1" dirty="0" smtClean="0"/>
              <a:t>Europe</a:t>
            </a:r>
          </a:p>
          <a:p>
            <a:pPr lvl="1"/>
            <a:r>
              <a:rPr lang="en-US" dirty="0" smtClean="0"/>
              <a:t>Used parchment or vellum(skins of goat, calves)</a:t>
            </a:r>
          </a:p>
          <a:p>
            <a:pPr lvl="1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century began to use paper</a:t>
            </a:r>
          </a:p>
          <a:p>
            <a:r>
              <a:rPr lang="en-US" b="1" dirty="0" smtClean="0"/>
              <a:t>Islamic World</a:t>
            </a:r>
          </a:p>
          <a:p>
            <a:pPr lvl="1"/>
            <a:r>
              <a:rPr lang="en-US" dirty="0" smtClean="0"/>
              <a:t>Used in central Asia in 8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pPr lvl="1"/>
            <a:r>
              <a:rPr lang="en-US" dirty="0" smtClean="0"/>
              <a:t>Paper mill in Baghdad in 794</a:t>
            </a:r>
          </a:p>
          <a:p>
            <a:pPr lvl="1"/>
            <a:r>
              <a:rPr lang="en-US" dirty="0" smtClean="0"/>
              <a:t>Used paper in Islamic Spain 1150</a:t>
            </a:r>
          </a:p>
          <a:p>
            <a:pPr lvl="1"/>
            <a:r>
              <a:rPr lang="en-US" dirty="0" smtClean="0"/>
              <a:t>Didn’t use printing presses until 19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pPr lvl="2"/>
            <a:r>
              <a:rPr lang="en-US" dirty="0" smtClean="0"/>
              <a:t>Calligraphy was an art </a:t>
            </a:r>
          </a:p>
          <a:p>
            <a:pPr lvl="2"/>
            <a:r>
              <a:rPr lang="en-US" dirty="0" smtClean="0"/>
              <a:t>Didn’t want to mass-produce the  Quran </a:t>
            </a:r>
            <a:endParaRPr lang="en-US" dirty="0"/>
          </a:p>
        </p:txBody>
      </p:sp>
      <p:pic>
        <p:nvPicPr>
          <p:cNvPr id="5" name="Content Placeholder 4" descr="heinsa table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362200"/>
            <a:ext cx="3657600" cy="274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Naval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Tang dynasty, China did not venture far from land</a:t>
            </a:r>
          </a:p>
          <a:p>
            <a:r>
              <a:rPr lang="en-US" dirty="0" smtClean="0"/>
              <a:t>Develop taste for spices and exotic products of SE Asian </a:t>
            </a:r>
            <a:r>
              <a:rPr lang="en-US" dirty="0" err="1" smtClean="0"/>
              <a:t>isands</a:t>
            </a:r>
            <a:endParaRPr lang="en-US" dirty="0" smtClean="0"/>
          </a:p>
          <a:p>
            <a:r>
              <a:rPr lang="en-US" dirty="0" smtClean="0"/>
              <a:t>Chinese seafarers sail ships </a:t>
            </a:r>
          </a:p>
          <a:p>
            <a:pPr lvl="1"/>
            <a:r>
              <a:rPr lang="en-US" dirty="0" smtClean="0"/>
              <a:t>Iron nails, waterproofed w/ oils</a:t>
            </a:r>
          </a:p>
          <a:p>
            <a:pPr lvl="1"/>
            <a:r>
              <a:rPr lang="en-US" dirty="0" smtClean="0"/>
              <a:t>Watertight bulkheads</a:t>
            </a:r>
          </a:p>
          <a:p>
            <a:pPr lvl="1"/>
            <a:r>
              <a:rPr lang="en-US" dirty="0" smtClean="0"/>
              <a:t>Canvas and bamboo sails</a:t>
            </a:r>
          </a:p>
          <a:p>
            <a:pPr lvl="1"/>
            <a:r>
              <a:rPr lang="en-US" dirty="0" smtClean="0"/>
              <a:t>Steered by rudders</a:t>
            </a:r>
          </a:p>
          <a:p>
            <a:pPr lvl="1"/>
            <a:r>
              <a:rPr lang="en-US" dirty="0" smtClean="0"/>
              <a:t>Navigated w/ aid of the magnetic compass</a:t>
            </a:r>
          </a:p>
          <a:p>
            <a:pPr lvl="2"/>
            <a:r>
              <a:rPr lang="en-US" dirty="0" smtClean="0"/>
              <a:t>Becomes common property to the mariners of </a:t>
            </a:r>
            <a:r>
              <a:rPr lang="en-US" smtClean="0"/>
              <a:t>Indian Ocean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a Market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Chinese products fueled rapid economic expansion</a:t>
            </a:r>
          </a:p>
          <a:p>
            <a:r>
              <a:rPr lang="en-US" dirty="0" smtClean="0"/>
              <a:t>Financial institutions</a:t>
            </a:r>
          </a:p>
          <a:p>
            <a:pPr lvl="1"/>
            <a:r>
              <a:rPr lang="en-US" dirty="0" smtClean="0"/>
              <a:t>Letters of credit, promissory notes, checks</a:t>
            </a:r>
          </a:p>
          <a:p>
            <a:pPr lvl="1"/>
            <a:r>
              <a:rPr lang="en-US" dirty="0" smtClean="0"/>
              <a:t>Paper Money</a:t>
            </a:r>
          </a:p>
          <a:p>
            <a:pPr lvl="7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c. , cash deposits issue printed notes</a:t>
            </a:r>
          </a:p>
          <a:p>
            <a:pPr lvl="7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c. forbade private individuals from issuing paper $, left only to the state</a:t>
            </a:r>
          </a:p>
          <a:p>
            <a:pPr lvl="7"/>
            <a:r>
              <a:rPr lang="en-US" dirty="0" smtClean="0"/>
              <a:t>Nomadic peoples adopt it</a:t>
            </a:r>
          </a:p>
          <a:p>
            <a:pPr lvl="7"/>
            <a:r>
              <a:rPr lang="en-US" dirty="0" smtClean="0"/>
              <a:t>Problems</a:t>
            </a:r>
          </a:p>
          <a:p>
            <a:pPr lvl="8"/>
            <a:r>
              <a:rPr lang="en-US" dirty="0" smtClean="0"/>
              <a:t>Counterfeit notes</a:t>
            </a:r>
          </a:p>
          <a:p>
            <a:pPr lvl="8"/>
            <a:r>
              <a:rPr lang="en-US" dirty="0" smtClean="0"/>
              <a:t>Print currency for more value than actually possessed</a:t>
            </a:r>
          </a:p>
          <a:p>
            <a:pPr lvl="8"/>
            <a:r>
              <a:rPr lang="en-US" dirty="0" smtClean="0"/>
              <a:t>Provided a powerful stimulus to Chinese economy</a:t>
            </a:r>
          </a:p>
          <a:p>
            <a:r>
              <a:rPr lang="en-US" dirty="0" smtClean="0"/>
              <a:t>Cosmopolitan Society</a:t>
            </a:r>
          </a:p>
          <a:p>
            <a:pPr lvl="1"/>
            <a:r>
              <a:rPr lang="en-US" dirty="0" smtClean="0"/>
              <a:t>Trade and urbanization transform Tang and Song</a:t>
            </a:r>
          </a:p>
          <a:p>
            <a:pPr lvl="1"/>
            <a:r>
              <a:rPr lang="en-US" dirty="0" smtClean="0"/>
              <a:t>Mariners from Indian Ocean &amp; South China Sea arrive</a:t>
            </a:r>
          </a:p>
          <a:p>
            <a:pPr lvl="1"/>
            <a:r>
              <a:rPr lang="en-US" dirty="0" err="1" smtClean="0"/>
              <a:t>Byzantine’s</a:t>
            </a:r>
            <a:r>
              <a:rPr lang="en-US" dirty="0" smtClean="0"/>
              <a:t> travel on Silk Roads</a:t>
            </a:r>
          </a:p>
          <a:p>
            <a:r>
              <a:rPr lang="en-US" dirty="0" smtClean="0"/>
              <a:t>Hemispheric Economy</a:t>
            </a:r>
          </a:p>
          <a:p>
            <a:pPr lvl="1"/>
            <a:r>
              <a:rPr lang="en-US" dirty="0" smtClean="0"/>
              <a:t>Chinese consumers develop taste for exotic goods that stimulate trade throughout Eastern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Change: 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Establishment of Buddhism in China is the most important gift from India</a:t>
            </a:r>
          </a:p>
          <a:p>
            <a:pPr lvl="1"/>
            <a:r>
              <a:rPr lang="en-US" b="1" dirty="0" smtClean="0"/>
              <a:t>Until adoption of Marxism in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c., Buddhism was the only large-scale cultural borrowing in Chinese history.</a:t>
            </a:r>
          </a:p>
          <a:p>
            <a:r>
              <a:rPr lang="en-US" dirty="0" smtClean="0"/>
              <a:t>After fall of Han, Confucianism suffers loss of credibility</a:t>
            </a:r>
          </a:p>
          <a:p>
            <a:r>
              <a:rPr lang="en-US" dirty="0" smtClean="0"/>
              <a:t>It came over on Silk Roads</a:t>
            </a:r>
          </a:p>
          <a:p>
            <a:r>
              <a:rPr lang="en-US" dirty="0" smtClean="0"/>
              <a:t>Mahayana Buddhism found popularity during Tang and Song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c. built hundreds of cave temples in </a:t>
            </a:r>
            <a:r>
              <a:rPr lang="en-US" dirty="0" err="1" smtClean="0"/>
              <a:t>W.China</a:t>
            </a:r>
            <a:endParaRPr lang="en-US" dirty="0" smtClean="0"/>
          </a:p>
          <a:p>
            <a:pPr lvl="1"/>
            <a:r>
              <a:rPr lang="en-US" dirty="0" smtClean="0"/>
              <a:t>Also built libraries of religious literature &amp; scriptoria to produce Buddhist text</a:t>
            </a:r>
          </a:p>
          <a:p>
            <a:r>
              <a:rPr lang="en-US" dirty="0" smtClean="0"/>
              <a:t>Attracted Chinese b/c of high standards of morality, intellectual sophistication, and promise of salvation</a:t>
            </a:r>
          </a:p>
          <a:p>
            <a:pPr lvl="1"/>
            <a:r>
              <a:rPr lang="en-US" dirty="0" smtClean="0"/>
              <a:t>Built monasteries that where they cultivated the land and gave back to local residents</a:t>
            </a:r>
          </a:p>
          <a:p>
            <a:pPr lvl="1"/>
            <a:r>
              <a:rPr lang="en-US" dirty="0" smtClean="0"/>
              <a:t>Some Chinese believed the monasteries were economically harmful, since they paid no taxes, others scorn it as inferior b/c of foreign origin</a:t>
            </a:r>
          </a:p>
          <a:p>
            <a:r>
              <a:rPr lang="en-US" dirty="0" smtClean="0"/>
              <a:t>Buddhists missionaries tailor message to Chinese audiences</a:t>
            </a:r>
          </a:p>
          <a:p>
            <a:pPr lvl="1"/>
            <a:r>
              <a:rPr lang="en-US" dirty="0" smtClean="0"/>
              <a:t>Dharma becomes “Dao”</a:t>
            </a:r>
            <a:endParaRPr lang="en-US" dirty="0"/>
          </a:p>
          <a:p>
            <a:pPr lvl="1"/>
            <a:r>
              <a:rPr lang="en-US" dirty="0" smtClean="0"/>
              <a:t>One son in a monastery would bring salvation for 10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locate the following on the map of southeast </a:t>
            </a:r>
            <a:r>
              <a:rPr lang="en-US" dirty="0" err="1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Yellow River</a:t>
            </a:r>
          </a:p>
          <a:p>
            <a:r>
              <a:rPr lang="en-US" dirty="0" smtClean="0"/>
              <a:t>Yangzi River</a:t>
            </a:r>
          </a:p>
          <a:p>
            <a:r>
              <a:rPr lang="en-US" dirty="0" err="1" smtClean="0"/>
              <a:t>Chang’an</a:t>
            </a:r>
            <a:r>
              <a:rPr lang="en-US" dirty="0" smtClean="0"/>
              <a:t> (Xian)</a:t>
            </a:r>
          </a:p>
          <a:p>
            <a:r>
              <a:rPr lang="en-US" dirty="0" smtClean="0"/>
              <a:t>Grand Canal</a:t>
            </a:r>
          </a:p>
          <a:p>
            <a:r>
              <a:rPr lang="en-US" dirty="0" smtClean="0"/>
              <a:t>Luoyang</a:t>
            </a:r>
          </a:p>
          <a:p>
            <a:r>
              <a:rPr lang="en-US" dirty="0" smtClean="0"/>
              <a:t>Beijing (Peking)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Kaifang</a:t>
            </a:r>
            <a:endParaRPr lang="en-US" dirty="0" smtClean="0"/>
          </a:p>
          <a:p>
            <a:r>
              <a:rPr lang="en-US" dirty="0" smtClean="0"/>
              <a:t>Manchuria</a:t>
            </a:r>
          </a:p>
          <a:p>
            <a:r>
              <a:rPr lang="en-US" dirty="0" smtClean="0"/>
              <a:t>Mongolia</a:t>
            </a:r>
          </a:p>
          <a:p>
            <a:r>
              <a:rPr lang="en-US" dirty="0" smtClean="0"/>
              <a:t>Hangzhou</a:t>
            </a:r>
          </a:p>
          <a:p>
            <a:r>
              <a:rPr lang="en-US" dirty="0" smtClean="0"/>
              <a:t>Korea</a:t>
            </a:r>
          </a:p>
          <a:p>
            <a:r>
              <a:rPr lang="en-US" dirty="0" smtClean="0"/>
              <a:t>Vietnam</a:t>
            </a:r>
          </a:p>
          <a:p>
            <a:r>
              <a:rPr lang="en-US" dirty="0" smtClean="0"/>
              <a:t>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Buddhism w/ Chinese characteristics</a:t>
            </a:r>
          </a:p>
          <a:p>
            <a:r>
              <a:rPr lang="en-US" dirty="0" smtClean="0"/>
              <a:t>Emphasized intuition and insight in search of spiritual enlightenment</a:t>
            </a:r>
          </a:p>
          <a:p>
            <a:r>
              <a:rPr lang="en-US" dirty="0" smtClean="0"/>
              <a:t>Monasteries built in all major cities</a:t>
            </a:r>
          </a:p>
          <a:p>
            <a:r>
              <a:rPr lang="en-US" dirty="0" err="1" smtClean="0"/>
              <a:t>Stupas</a:t>
            </a:r>
            <a:r>
              <a:rPr lang="en-US" dirty="0" smtClean="0"/>
              <a:t> throughout as well</a:t>
            </a:r>
          </a:p>
          <a:p>
            <a:r>
              <a:rPr lang="en-US" dirty="0" smtClean="0"/>
              <a:t>Pilgrims travel to India to visit holy sites</a:t>
            </a:r>
          </a:p>
          <a:p>
            <a:pPr lvl="1"/>
            <a:r>
              <a:rPr lang="en-US" dirty="0" smtClean="0"/>
              <a:t>Help establish it as a popular faith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Hostility to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Daoists</a:t>
            </a:r>
            <a:r>
              <a:rPr lang="en-US" dirty="0" smtClean="0"/>
              <a:t> and Confucians were critics of it</a:t>
            </a:r>
          </a:p>
          <a:p>
            <a:r>
              <a:rPr lang="en-US" dirty="0" smtClean="0"/>
              <a:t>In the 840s under the Tang, emperors ordered the closure of monasteries, expulsion of Buddhists, Zoroastrians, </a:t>
            </a:r>
            <a:r>
              <a:rPr lang="en-US" dirty="0" err="1" smtClean="0"/>
              <a:t>Manichaeans</a:t>
            </a:r>
            <a:r>
              <a:rPr lang="en-US" dirty="0" smtClean="0"/>
              <a:t> etc.</a:t>
            </a:r>
          </a:p>
          <a:p>
            <a:pPr lvl="1"/>
            <a:r>
              <a:rPr lang="en-US" dirty="0" smtClean="0"/>
              <a:t>Despite this, Buddhism survives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-Confucianism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Song emperors sponsor the studies of Confucian scholars and subsidized the printing of Confucian writings</a:t>
            </a:r>
          </a:p>
          <a:p>
            <a:r>
              <a:rPr lang="en-US" dirty="0" smtClean="0"/>
              <a:t>Confucians of the Song study classic works of their tradition with the writings of Buddhists</a:t>
            </a:r>
          </a:p>
          <a:p>
            <a:pPr lvl="1"/>
            <a:r>
              <a:rPr lang="en-US" dirty="0" smtClean="0"/>
              <a:t>Buddhist thought dealt with issues such as nature of the soul and individual’s relationship with the cosmos </a:t>
            </a:r>
          </a:p>
          <a:p>
            <a:r>
              <a:rPr lang="en-US" dirty="0" smtClean="0"/>
              <a:t>Reason for its important cultural development</a:t>
            </a:r>
          </a:p>
          <a:p>
            <a:pPr lvl="1"/>
            <a:r>
              <a:rPr lang="en-US" dirty="0" smtClean="0"/>
              <a:t>Illustrates the deep influence of Buddhism and Chinese society</a:t>
            </a:r>
          </a:p>
          <a:p>
            <a:pPr lvl="1"/>
            <a:r>
              <a:rPr lang="en-US" dirty="0" smtClean="0"/>
              <a:t>Influences east Asian thought over a long period of time</a:t>
            </a:r>
          </a:p>
          <a:p>
            <a:pPr lvl="2"/>
            <a:r>
              <a:rPr lang="en-US" dirty="0" smtClean="0"/>
              <a:t>Until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2"/>
            <a:r>
              <a:rPr lang="en-US" dirty="0" smtClean="0"/>
              <a:t>Korea, Vietnam, Japan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Influenced on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Chinese armies had ventured into Korea during the Qin and Han dynasties</a:t>
            </a:r>
          </a:p>
          <a:p>
            <a:r>
              <a:rPr lang="en-US" dirty="0" smtClean="0"/>
              <a:t>It drew inspiration from the Chinese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Silla</a:t>
            </a:r>
            <a:r>
              <a:rPr lang="en-US" dirty="0" smtClean="0"/>
              <a:t> Dynasty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Tang armies conquered much of Korean peninsula</a:t>
            </a:r>
          </a:p>
          <a:p>
            <a:r>
              <a:rPr lang="en-US" dirty="0" smtClean="0"/>
              <a:t>Became a tributary state to China</a:t>
            </a:r>
          </a:p>
          <a:p>
            <a:pPr lvl="1"/>
            <a:r>
              <a:rPr lang="en-US" dirty="0" smtClean="0"/>
              <a:t>Gifts and the “kowtow”, but received gifts more valuable than they delivered</a:t>
            </a:r>
          </a:p>
          <a:p>
            <a:r>
              <a:rPr lang="en-US" dirty="0" smtClean="0"/>
              <a:t>Organize their courts and bureaucracy like Chinese</a:t>
            </a:r>
          </a:p>
          <a:p>
            <a:r>
              <a:rPr lang="en-US" dirty="0" smtClean="0"/>
              <a:t>Model their capital like </a:t>
            </a:r>
            <a:r>
              <a:rPr lang="en-US" dirty="0" err="1" smtClean="0"/>
              <a:t>Chang’an</a:t>
            </a:r>
            <a:endParaRPr lang="en-US" dirty="0" smtClean="0"/>
          </a:p>
          <a:p>
            <a:r>
              <a:rPr lang="en-US" dirty="0" smtClean="0"/>
              <a:t>Korean scholars study Chinese thought and literature</a:t>
            </a:r>
          </a:p>
          <a:p>
            <a:r>
              <a:rPr lang="en-US" dirty="0" smtClean="0"/>
              <a:t>Elite classes adopted Confucianism</a:t>
            </a:r>
          </a:p>
          <a:p>
            <a:r>
              <a:rPr lang="en-US" dirty="0" smtClean="0"/>
              <a:t>Peasants and commoners adopted Chan Buddhism</a:t>
            </a:r>
          </a:p>
          <a:p>
            <a:r>
              <a:rPr lang="en-US" dirty="0" smtClean="0"/>
              <a:t>Political initiative involved ruling classes only</a:t>
            </a:r>
          </a:p>
          <a:p>
            <a:pPr lvl="1"/>
            <a:r>
              <a:rPr lang="en-US" dirty="0" smtClean="0"/>
              <a:t>No meritocracy like the Chinese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Influence on </a:t>
            </a:r>
            <a:r>
              <a:rPr lang="en-US" dirty="0" err="1" smtClean="0"/>
              <a:t>Vietman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tense</a:t>
            </a:r>
          </a:p>
          <a:p>
            <a:r>
              <a:rPr lang="en-US" dirty="0" smtClean="0"/>
              <a:t>Tang forces win control and try efforts to absorb them in society</a:t>
            </a:r>
          </a:p>
          <a:p>
            <a:r>
              <a:rPr lang="en-US" dirty="0" err="1" smtClean="0"/>
              <a:t>Viets</a:t>
            </a:r>
            <a:r>
              <a:rPr lang="en-US" dirty="0" smtClean="0"/>
              <a:t> adopted Chinese agricultural and irrigation systems, Chinese schools, administrative techniques</a:t>
            </a:r>
          </a:p>
          <a:p>
            <a:r>
              <a:rPr lang="en-US" dirty="0" smtClean="0"/>
              <a:t>Tributary relationship </a:t>
            </a:r>
          </a:p>
          <a:p>
            <a:r>
              <a:rPr lang="en-US" dirty="0" smtClean="0"/>
              <a:t>Resent the Chinese and revolt against Tang</a:t>
            </a:r>
          </a:p>
          <a:p>
            <a:r>
              <a:rPr lang="en-US" dirty="0" smtClean="0"/>
              <a:t>Keep their indigenous religions</a:t>
            </a:r>
          </a:p>
          <a:p>
            <a:r>
              <a:rPr lang="en-US" dirty="0" smtClean="0"/>
              <a:t>Women have more prominent roles</a:t>
            </a:r>
          </a:p>
          <a:p>
            <a:r>
              <a:rPr lang="en-US" dirty="0" smtClean="0"/>
              <a:t>Model of </a:t>
            </a:r>
            <a:r>
              <a:rPr lang="en-US" dirty="0" err="1" smtClean="0"/>
              <a:t>gov’t</a:t>
            </a:r>
            <a:r>
              <a:rPr lang="en-US" dirty="0" smtClean="0"/>
              <a:t>:  Bureaucracy like China</a:t>
            </a:r>
          </a:p>
          <a:p>
            <a:r>
              <a:rPr lang="en-US" dirty="0" smtClean="0"/>
              <a:t>Buddhism won large following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Nomadic peoples from NE Asia migrate to Japan</a:t>
            </a:r>
          </a:p>
          <a:p>
            <a:r>
              <a:rPr lang="en-US" dirty="0" smtClean="0"/>
              <a:t>Migrations from Korean peninsula bring rice, bronze and iron, horses</a:t>
            </a:r>
          </a:p>
          <a:p>
            <a:r>
              <a:rPr lang="en-US" dirty="0" smtClean="0"/>
              <a:t>Nara Japan</a:t>
            </a:r>
          </a:p>
          <a:p>
            <a:pPr lvl="1"/>
            <a:r>
              <a:rPr lang="en-US" dirty="0" smtClean="0"/>
              <a:t>Modeled after Tang</a:t>
            </a:r>
          </a:p>
          <a:p>
            <a:pPr lvl="1"/>
            <a:r>
              <a:rPr lang="en-US" dirty="0" smtClean="0"/>
              <a:t>Imperial authority to centralize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Chinese-style bureaucracy</a:t>
            </a:r>
          </a:p>
          <a:p>
            <a:pPr lvl="1"/>
            <a:r>
              <a:rPr lang="en-US" dirty="0" smtClean="0"/>
              <a:t>Equal-field system</a:t>
            </a:r>
          </a:p>
          <a:p>
            <a:pPr lvl="1"/>
            <a:r>
              <a:rPr lang="en-US" dirty="0" smtClean="0"/>
              <a:t>Support Buddhism and Confucianism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Actually develop their own culture</a:t>
            </a:r>
          </a:p>
          <a:p>
            <a:pPr lvl="1">
              <a:buNone/>
            </a:pPr>
            <a:r>
              <a:rPr lang="en-US" b="1" dirty="0" smtClean="0"/>
              <a:t>Still observe rights to </a:t>
            </a:r>
            <a:r>
              <a:rPr lang="en-US" b="1" dirty="0" err="1" smtClean="0"/>
              <a:t>Shintoism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	Veneration of ancestors and nature spirits and deities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Heian</a:t>
            </a:r>
            <a:r>
              <a:rPr lang="en-US" dirty="0" smtClean="0"/>
              <a:t> Japan 791-1185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Japanese emperors rarely ruled, but serve as ceremonial figureheads’</a:t>
            </a:r>
          </a:p>
          <a:p>
            <a:r>
              <a:rPr lang="en-US" dirty="0" smtClean="0"/>
              <a:t>Power with another powerful clan</a:t>
            </a:r>
          </a:p>
          <a:p>
            <a:pPr lvl="1"/>
            <a:r>
              <a:rPr lang="en-US" dirty="0" smtClean="0"/>
              <a:t>Leads to ruling parties and factions “come and go”, but the imperial house survived</a:t>
            </a:r>
          </a:p>
          <a:p>
            <a:r>
              <a:rPr lang="en-US" dirty="0" smtClean="0"/>
              <a:t>Literature followed Chinese models</a:t>
            </a:r>
          </a:p>
          <a:p>
            <a:r>
              <a:rPr lang="en-US" dirty="0" smtClean="0"/>
              <a:t>Japanese writing borrowed from China</a:t>
            </a:r>
          </a:p>
          <a:p>
            <a:pPr lvl="1"/>
            <a:r>
              <a:rPr lang="en-US" dirty="0" smtClean="0"/>
              <a:t>Borrow Chinese characters for Japanese words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Tale of </a:t>
            </a:r>
            <a:r>
              <a:rPr lang="en-US" dirty="0" err="1" smtClean="0"/>
              <a:t>Genji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Aristocratic women wrote literature in Japanese</a:t>
            </a:r>
          </a:p>
          <a:p>
            <a:r>
              <a:rPr lang="en-US" dirty="0" err="1" smtClean="0"/>
              <a:t>Talereflects</a:t>
            </a:r>
            <a:r>
              <a:rPr lang="en-US" dirty="0" smtClean="0"/>
              <a:t> </a:t>
            </a:r>
            <a:r>
              <a:rPr lang="en-US" dirty="0" err="1" smtClean="0"/>
              <a:t>Heian</a:t>
            </a:r>
            <a:r>
              <a:rPr lang="en-US" dirty="0" smtClean="0"/>
              <a:t> court life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</a:t>
            </a:r>
            <a:r>
              <a:rPr lang="en-US" dirty="0" err="1" smtClean="0"/>
              <a:t>Heian</a:t>
            </a:r>
            <a:r>
              <a:rPr lang="en-US" dirty="0" smtClean="0"/>
              <a:t>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Equal field system in disuse</a:t>
            </a:r>
          </a:p>
          <a:p>
            <a:r>
              <a:rPr lang="en-US" dirty="0" smtClean="0"/>
              <a:t>Aristocratic clans accumulated most of the lands</a:t>
            </a:r>
          </a:p>
          <a:p>
            <a:r>
              <a:rPr lang="en-US" dirty="0" err="1" smtClean="0"/>
              <a:t>Minamoto</a:t>
            </a:r>
            <a:r>
              <a:rPr lang="en-US" dirty="0" smtClean="0"/>
              <a:t> clan claim rule in name of emperor</a:t>
            </a:r>
          </a:p>
          <a:p>
            <a:pPr lvl="1"/>
            <a:r>
              <a:rPr lang="en-US" dirty="0" smtClean="0"/>
              <a:t>Install the clan leader “shogun” as a military governor who ruled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Sui and Tang Empires, 581-755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fall of Han in 220 CE, China enters a period of political fragmentation</a:t>
            </a:r>
          </a:p>
          <a:p>
            <a:r>
              <a:rPr lang="en-US" dirty="0" smtClean="0"/>
              <a:t>China reunified under Sui and Tang in 581 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Medieval Japan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Middle Era between age of Chinese influence and court domination of political life in Japan</a:t>
            </a:r>
          </a:p>
          <a:p>
            <a:endParaRPr lang="en-US" dirty="0" smtClean="0"/>
          </a:p>
          <a:p>
            <a:r>
              <a:rPr lang="en-US" dirty="0" smtClean="0"/>
              <a:t>Decentralized political order in the Kamakura and </a:t>
            </a:r>
            <a:r>
              <a:rPr lang="en-US" dirty="0" err="1" smtClean="0"/>
              <a:t>Muromachi</a:t>
            </a:r>
            <a:r>
              <a:rPr lang="en-US" dirty="0" smtClean="0"/>
              <a:t> periods</a:t>
            </a:r>
          </a:p>
          <a:p>
            <a:pPr lvl="1"/>
            <a:r>
              <a:rPr lang="en-US" dirty="0" smtClean="0"/>
              <a:t>Local lords and clans vie for power and have no use for Chinese-style bureaucracy</a:t>
            </a:r>
          </a:p>
          <a:p>
            <a:pPr lvl="1"/>
            <a:r>
              <a:rPr lang="en-US" dirty="0" smtClean="0"/>
              <a:t>Valued military talent and discipline</a:t>
            </a:r>
          </a:p>
          <a:p>
            <a:pPr lvl="1"/>
            <a:r>
              <a:rPr lang="en-US" dirty="0" smtClean="0"/>
              <a:t>Led to the </a:t>
            </a:r>
            <a:r>
              <a:rPr lang="en-US" b="1" dirty="0" smtClean="0"/>
              <a:t>samurai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Samurai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Professional warriors who specialized in the use of force and the arts of fighting</a:t>
            </a:r>
          </a:p>
          <a:p>
            <a:r>
              <a:rPr lang="en-US" dirty="0" smtClean="0"/>
              <a:t>Serve the provincial lords</a:t>
            </a:r>
          </a:p>
          <a:p>
            <a:pPr lvl="1"/>
            <a:r>
              <a:rPr lang="en-US" dirty="0" smtClean="0"/>
              <a:t>Military service</a:t>
            </a:r>
          </a:p>
          <a:p>
            <a:pPr lvl="1"/>
            <a:r>
              <a:rPr lang="en-US" dirty="0" smtClean="0"/>
              <a:t>Freed from obligations to feed, clothe, and house </a:t>
            </a:r>
            <a:r>
              <a:rPr lang="en-US" dirty="0" err="1" smtClean="0"/>
              <a:t>themelves</a:t>
            </a:r>
            <a:endParaRPr lang="en-US" dirty="0" smtClean="0"/>
          </a:p>
          <a:p>
            <a:pPr lvl="1"/>
            <a:r>
              <a:rPr lang="en-US" dirty="0" smtClean="0"/>
              <a:t>Devoted to hunting, riding, archery, martial arts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Buddhism</a:t>
            </a:r>
            <a:endParaRPr lang="en-US" dirty="0"/>
          </a:p>
        </p:txBody>
      </p:sp>
      <p:pic>
        <p:nvPicPr>
          <p:cNvPr id="4" name="Picture 2" descr="map 9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641" y="1600200"/>
            <a:ext cx="488271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 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65100"/>
            <a:ext cx="68008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New capital:  </a:t>
            </a:r>
            <a:r>
              <a:rPr lang="en-US" dirty="0" err="1" smtClean="0"/>
              <a:t>Chang’an</a:t>
            </a:r>
            <a:r>
              <a:rPr lang="en-US" dirty="0" smtClean="0"/>
              <a:t> in Wei River Valley</a:t>
            </a:r>
          </a:p>
          <a:p>
            <a:r>
              <a:rPr lang="en-US" dirty="0" smtClean="0"/>
              <a:t>Northern China is Sui heartland, but Yangtze River also population center </a:t>
            </a:r>
          </a:p>
          <a:p>
            <a:r>
              <a:rPr lang="en-US" dirty="0" smtClean="0"/>
              <a:t>Built the </a:t>
            </a:r>
            <a:r>
              <a:rPr lang="en-US" b="1" dirty="0" smtClean="0"/>
              <a:t>Grand Canal </a:t>
            </a:r>
            <a:r>
              <a:rPr lang="en-US" dirty="0" smtClean="0"/>
              <a:t>linking the Yellow River with the Yangtze</a:t>
            </a:r>
          </a:p>
          <a:p>
            <a:pPr lvl="1"/>
            <a:r>
              <a:rPr lang="en-US" dirty="0" smtClean="0"/>
              <a:t>Extended 1,240 miles</a:t>
            </a:r>
          </a:p>
          <a:p>
            <a:pPr lvl="1"/>
            <a:r>
              <a:rPr lang="en-US" dirty="0" smtClean="0"/>
              <a:t>Roads parallel on each side </a:t>
            </a:r>
          </a:p>
          <a:p>
            <a:pPr lvl="1"/>
            <a:r>
              <a:rPr lang="en-US" dirty="0" smtClean="0"/>
              <a:t>Purpose to facilitate trade (rice, crops to north)</a:t>
            </a:r>
          </a:p>
          <a:p>
            <a:pPr lvl="1"/>
            <a:r>
              <a:rPr lang="en-US" dirty="0" smtClean="0"/>
              <a:t>Principle conduit for internal trade</a:t>
            </a:r>
          </a:p>
          <a:p>
            <a:r>
              <a:rPr lang="en-US" dirty="0" smtClean="0"/>
              <a:t>Improved on Great Wall on northern frontier</a:t>
            </a:r>
            <a:endParaRPr lang="en-US" dirty="0"/>
          </a:p>
        </p:txBody>
      </p:sp>
      <p:pic>
        <p:nvPicPr>
          <p:cNvPr id="5" name="Content Placeholder 4" descr="grand canal ma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831382"/>
            <a:ext cx="3810000" cy="5173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Sunrise on the Grand Canal</a:t>
            </a:r>
            <a:endParaRPr lang="en-US" dirty="0"/>
          </a:p>
        </p:txBody>
      </p:sp>
      <p:pic>
        <p:nvPicPr>
          <p:cNvPr id="6" name="Picture 5" descr="Grand Canal 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1600200"/>
            <a:ext cx="6885517" cy="505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Sui Military Ambition leads to new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Extended to Korea and Vietnam, and Inner Asia</a:t>
            </a:r>
          </a:p>
          <a:p>
            <a:pPr lvl="1"/>
            <a:r>
              <a:rPr lang="en-US" dirty="0" smtClean="0"/>
              <a:t>Military defeat in Korea</a:t>
            </a:r>
          </a:p>
          <a:p>
            <a:r>
              <a:rPr lang="en-US" dirty="0" smtClean="0"/>
              <a:t>Required high levels of organization and resources</a:t>
            </a:r>
          </a:p>
          <a:p>
            <a:r>
              <a:rPr lang="en-US" dirty="0" smtClean="0"/>
              <a:t>Leads to rebellion and assassination of emperor which brought dynasty to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</a:t>
            </a:r>
            <a:r>
              <a:rPr lang="en-US" dirty="0" err="1" smtClean="0"/>
              <a:t>dynsty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Survives 300 years, 618-907 CE</a:t>
            </a:r>
          </a:p>
          <a:p>
            <a:r>
              <a:rPr lang="en-US" dirty="0" smtClean="0"/>
              <a:t>Maintained transportation and communication network</a:t>
            </a:r>
          </a:p>
          <a:p>
            <a:pPr lvl="1"/>
            <a:r>
              <a:rPr lang="en-US" dirty="0" smtClean="0"/>
              <a:t>Routes based on horses, runners</a:t>
            </a:r>
          </a:p>
          <a:p>
            <a:pPr lvl="1"/>
            <a:r>
              <a:rPr lang="en-US" dirty="0" smtClean="0"/>
              <a:t>Maintained inns, postal stations, stables, rest</a:t>
            </a:r>
          </a:p>
          <a:p>
            <a:pPr lvl="1"/>
            <a:r>
              <a:rPr lang="en-US" dirty="0" smtClean="0"/>
              <a:t>Travel in 8 days using couriers</a:t>
            </a:r>
          </a:p>
          <a:p>
            <a:r>
              <a:rPr lang="en-US" dirty="0" smtClean="0"/>
              <a:t>Distributed land based on </a:t>
            </a:r>
            <a:r>
              <a:rPr lang="en-US" b="1" dirty="0" smtClean="0"/>
              <a:t>“equal-field” system</a:t>
            </a:r>
          </a:p>
          <a:p>
            <a:pPr lvl="1"/>
            <a:r>
              <a:rPr lang="en-US" dirty="0" smtClean="0"/>
              <a:t>Equal distribution of land </a:t>
            </a:r>
          </a:p>
          <a:p>
            <a:pPr lvl="1"/>
            <a:r>
              <a:rPr lang="en-US" dirty="0" smtClean="0"/>
              <a:t>Allotted based on fertility of land and need of family</a:t>
            </a:r>
          </a:p>
          <a:p>
            <a:pPr lvl="1"/>
            <a:r>
              <a:rPr lang="en-US" dirty="0" smtClean="0"/>
              <a:t>1/5</a:t>
            </a:r>
            <a:r>
              <a:rPr lang="en-US" baseline="30000" dirty="0" smtClean="0"/>
              <a:t>th</a:t>
            </a:r>
            <a:r>
              <a:rPr lang="en-US" dirty="0" smtClean="0"/>
              <a:t> was hereditary, remaining left to redistributed</a:t>
            </a:r>
          </a:p>
          <a:p>
            <a:r>
              <a:rPr lang="en-US" b="1" dirty="0" smtClean="0"/>
              <a:t>Relied on a bureaucracy of merit</a:t>
            </a:r>
          </a:p>
          <a:p>
            <a:pPr lvl="1"/>
            <a:r>
              <a:rPr lang="en-US" dirty="0" smtClean="0"/>
              <a:t>Recruited candidates who had progressed through Confucian educational system</a:t>
            </a:r>
          </a:p>
          <a:p>
            <a:pPr lvl="1"/>
            <a:r>
              <a:rPr lang="en-US" dirty="0" smtClean="0"/>
              <a:t>Most officeholders won posts b/c of intellectual 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Tang’s Military Expansion and Foreign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Among largest in Chinese history</a:t>
            </a:r>
          </a:p>
          <a:p>
            <a:r>
              <a:rPr lang="en-US" b="1" smtClean="0"/>
              <a:t>Middle Kingdom</a:t>
            </a:r>
            <a:endParaRPr lang="en-US" b="1" dirty="0" smtClean="0"/>
          </a:p>
          <a:p>
            <a:r>
              <a:rPr lang="en-US" dirty="0" smtClean="0"/>
              <a:t>Establish </a:t>
            </a:r>
            <a:r>
              <a:rPr lang="en-US" b="1" dirty="0" smtClean="0"/>
              <a:t>tributary relationships </a:t>
            </a:r>
            <a:r>
              <a:rPr lang="en-US" dirty="0" smtClean="0"/>
              <a:t>with neighboring lands</a:t>
            </a:r>
          </a:p>
          <a:p>
            <a:pPr lvl="1"/>
            <a:r>
              <a:rPr lang="en-US" dirty="0" smtClean="0"/>
              <a:t>These lands recognize Chinese emperors as overlords</a:t>
            </a:r>
          </a:p>
          <a:p>
            <a:pPr lvl="1"/>
            <a:r>
              <a:rPr lang="en-US" dirty="0" smtClean="0"/>
              <a:t>They regularly deliver gifts and perform the </a:t>
            </a:r>
            <a:r>
              <a:rPr lang="en-US" b="1" dirty="0" smtClean="0"/>
              <a:t>“kowtow” </a:t>
            </a:r>
          </a:p>
          <a:p>
            <a:pPr lvl="1"/>
            <a:r>
              <a:rPr lang="en-US" dirty="0" smtClean="0"/>
              <a:t>Benefit to the tribute-payers b/c they now have access to trading rights w/ China </a:t>
            </a:r>
          </a:p>
        </p:txBody>
      </p:sp>
      <p:pic>
        <p:nvPicPr>
          <p:cNvPr id="5" name="Content Placeholder 4" descr="kowto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35360"/>
            <a:ext cx="3809999" cy="4025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Later years saw turmoil b/c of conflict with Tibetan and Turkic </a:t>
            </a:r>
            <a:r>
              <a:rPr lang="en-US" dirty="0" err="1" smtClean="0"/>
              <a:t>Uighers</a:t>
            </a:r>
            <a:endParaRPr lang="en-US" dirty="0" smtClean="0"/>
          </a:p>
          <a:p>
            <a:r>
              <a:rPr lang="en-US" dirty="0" smtClean="0"/>
              <a:t>Mid-8</a:t>
            </a:r>
            <a:r>
              <a:rPr lang="en-US" baseline="30000" dirty="0" smtClean="0"/>
              <a:t>th</a:t>
            </a:r>
            <a:r>
              <a:rPr lang="en-US" dirty="0" smtClean="0"/>
              <a:t> century rebellions captured capital and secondary capital</a:t>
            </a:r>
          </a:p>
          <a:p>
            <a:pPr lvl="1"/>
            <a:r>
              <a:rPr lang="en-US" dirty="0" smtClean="0"/>
              <a:t>Leaves dynasty weakened </a:t>
            </a:r>
          </a:p>
          <a:p>
            <a:pPr lvl="1"/>
            <a:r>
              <a:rPr lang="en-US" dirty="0" smtClean="0"/>
              <a:t>Turkish </a:t>
            </a:r>
            <a:r>
              <a:rPr lang="en-US" dirty="0" err="1" smtClean="0"/>
              <a:t>Uighers</a:t>
            </a:r>
            <a:r>
              <a:rPr lang="en-US" dirty="0" smtClean="0"/>
              <a:t> expel the rebels</a:t>
            </a:r>
          </a:p>
          <a:p>
            <a:pPr lvl="1"/>
            <a:r>
              <a:rPr lang="en-US" dirty="0" smtClean="0"/>
              <a:t>Popular discontent:  pillage and give back to poor</a:t>
            </a:r>
          </a:p>
          <a:p>
            <a:pPr lvl="1"/>
            <a:r>
              <a:rPr lang="en-US" dirty="0" smtClean="0"/>
              <a:t>Tang never recover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6475</TotalTime>
  <Words>1671</Words>
  <Application>Microsoft Office PowerPoint</Application>
  <PresentationFormat>On-screen Show (4:3)</PresentationFormat>
  <Paragraphs>262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Century Schoolbook</vt:lpstr>
      <vt:lpstr>Wingdings</vt:lpstr>
      <vt:lpstr>Wingdings 2</vt:lpstr>
      <vt:lpstr>Oriel</vt:lpstr>
      <vt:lpstr>The Resurgence of Empire in East Asia</vt:lpstr>
      <vt:lpstr>Please locate the following on the map of southeast asia</vt:lpstr>
      <vt:lpstr>Sui and Tang Empires, 581-755</vt:lpstr>
      <vt:lpstr>Sui Dynasty</vt:lpstr>
      <vt:lpstr>Sunrise on the Grand Canal</vt:lpstr>
      <vt:lpstr>Sui Military Ambition leads to new dynasty</vt:lpstr>
      <vt:lpstr>Tang dynsty</vt:lpstr>
      <vt:lpstr>Tang’s Military Expansion and Foreign Relationships</vt:lpstr>
      <vt:lpstr>Tang Decline</vt:lpstr>
      <vt:lpstr>Economic Development</vt:lpstr>
      <vt:lpstr>Urbanization</vt:lpstr>
      <vt:lpstr>Patriarchal Social structures</vt:lpstr>
      <vt:lpstr>Footbinding</vt:lpstr>
      <vt:lpstr>Technology During Tang and Song Dynasties</vt:lpstr>
      <vt:lpstr>Gunpowder</vt:lpstr>
      <vt:lpstr>Printing</vt:lpstr>
      <vt:lpstr>Naval Technology</vt:lpstr>
      <vt:lpstr>Emergence of a Market Economy</vt:lpstr>
      <vt:lpstr>Cultural Change:  Buddhism</vt:lpstr>
      <vt:lpstr>Chan Buddhism</vt:lpstr>
      <vt:lpstr>Hostility to Buddhism</vt:lpstr>
      <vt:lpstr>Neo -Confucianism</vt:lpstr>
      <vt:lpstr>Chinese Influenced on Korea</vt:lpstr>
      <vt:lpstr>Silla Dynasty in Korea</vt:lpstr>
      <vt:lpstr>China’s Influence on Vietman</vt:lpstr>
      <vt:lpstr>Early Japan</vt:lpstr>
      <vt:lpstr>Heian Japan 791-1185 CE</vt:lpstr>
      <vt:lpstr>The Tale of Genji</vt:lpstr>
      <vt:lpstr>Decline of Heian Japan</vt:lpstr>
      <vt:lpstr>Medieval Japan</vt:lpstr>
      <vt:lpstr>The Samurai</vt:lpstr>
      <vt:lpstr>PowerPoint Presentation</vt:lpstr>
      <vt:lpstr>PowerPoint Presentation</vt:lpstr>
      <vt:lpstr>Spread of Buddhism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CCSD</dc:creator>
  <cp:lastModifiedBy>OLIVIA THATCHER</cp:lastModifiedBy>
  <cp:revision>85</cp:revision>
  <dcterms:created xsi:type="dcterms:W3CDTF">2010-10-11T00:48:50Z</dcterms:created>
  <dcterms:modified xsi:type="dcterms:W3CDTF">2016-12-06T19:05:46Z</dcterms:modified>
</cp:coreProperties>
</file>