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8"/>
  </p:notesMasterIdLst>
  <p:handoutMasterIdLst>
    <p:handoutMasterId r:id="rId59"/>
  </p:handoutMasterIdLst>
  <p:sldIdLst>
    <p:sldId id="256" r:id="rId2"/>
    <p:sldId id="257" r:id="rId3"/>
    <p:sldId id="259" r:id="rId4"/>
    <p:sldId id="258" r:id="rId5"/>
    <p:sldId id="260" r:id="rId6"/>
    <p:sldId id="291" r:id="rId7"/>
    <p:sldId id="261" r:id="rId8"/>
    <p:sldId id="262" r:id="rId9"/>
    <p:sldId id="298" r:id="rId10"/>
    <p:sldId id="292" r:id="rId11"/>
    <p:sldId id="263" r:id="rId12"/>
    <p:sldId id="264" r:id="rId13"/>
    <p:sldId id="290" r:id="rId14"/>
    <p:sldId id="265" r:id="rId15"/>
    <p:sldId id="266" r:id="rId16"/>
    <p:sldId id="310" r:id="rId17"/>
    <p:sldId id="311" r:id="rId18"/>
    <p:sldId id="267" r:id="rId19"/>
    <p:sldId id="268" r:id="rId20"/>
    <p:sldId id="269" r:id="rId21"/>
    <p:sldId id="293" r:id="rId22"/>
    <p:sldId id="270" r:id="rId23"/>
    <p:sldId id="271" r:id="rId24"/>
    <p:sldId id="274" r:id="rId25"/>
    <p:sldId id="272" r:id="rId26"/>
    <p:sldId id="275" r:id="rId27"/>
    <p:sldId id="309" r:id="rId28"/>
    <p:sldId id="273" r:id="rId29"/>
    <p:sldId id="276" r:id="rId30"/>
    <p:sldId id="277" r:id="rId31"/>
    <p:sldId id="278" r:id="rId32"/>
    <p:sldId id="279" r:id="rId33"/>
    <p:sldId id="301" r:id="rId34"/>
    <p:sldId id="280" r:id="rId35"/>
    <p:sldId id="302" r:id="rId36"/>
    <p:sldId id="303" r:id="rId37"/>
    <p:sldId id="304" r:id="rId38"/>
    <p:sldId id="305" r:id="rId39"/>
    <p:sldId id="306" r:id="rId40"/>
    <p:sldId id="307" r:id="rId41"/>
    <p:sldId id="281" r:id="rId42"/>
    <p:sldId id="308" r:id="rId43"/>
    <p:sldId id="288" r:id="rId44"/>
    <p:sldId id="289" r:id="rId45"/>
    <p:sldId id="282" r:id="rId46"/>
    <p:sldId id="294" r:id="rId47"/>
    <p:sldId id="283" r:id="rId48"/>
    <p:sldId id="284" r:id="rId49"/>
    <p:sldId id="300" r:id="rId50"/>
    <p:sldId id="299" r:id="rId51"/>
    <p:sldId id="285" r:id="rId52"/>
    <p:sldId id="287" r:id="rId53"/>
    <p:sldId id="286" r:id="rId54"/>
    <p:sldId id="295" r:id="rId55"/>
    <p:sldId id="296" r:id="rId56"/>
    <p:sldId id="297" r:id="rId57"/>
  </p:sldIdLst>
  <p:sldSz cx="9144000" cy="6858000" type="screen4x3"/>
  <p:notesSz cx="69977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1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06D0CFEA-9307-4D91-8D6D-3933C517319B}" type="datetimeFigureOut">
              <a:rPr lang="en-US" smtClean="0"/>
              <a:pPr/>
              <a:t>11/3/2016</a:t>
            </a:fld>
            <a:endParaRPr lang="en-US"/>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486F6508-2A6D-4905-B795-704E4022B0AC}" type="slidenum">
              <a:rPr lang="en-US" smtClean="0"/>
              <a:pPr/>
              <a:t>‹#›</a:t>
            </a:fld>
            <a:endParaRPr lang="en-US"/>
          </a:p>
        </p:txBody>
      </p:sp>
    </p:spTree>
    <p:extLst>
      <p:ext uri="{BB962C8B-B14F-4D97-AF65-F5344CB8AC3E}">
        <p14:creationId xmlns:p14="http://schemas.microsoft.com/office/powerpoint/2010/main" val="24341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963744" y="0"/>
            <a:ext cx="3032337" cy="464185"/>
          </a:xfrm>
          <a:prstGeom prst="rect">
            <a:avLst/>
          </a:prstGeom>
        </p:spPr>
        <p:txBody>
          <a:bodyPr vert="horz" lIns="93031" tIns="46516" rIns="93031" bIns="46516" rtlCol="0"/>
          <a:lstStyle>
            <a:lvl1pPr algn="r">
              <a:defRPr sz="1200"/>
            </a:lvl1pPr>
          </a:lstStyle>
          <a:p>
            <a:fld id="{374BA26C-AE3A-45A7-9F1F-96D320766B0B}" type="datetimeFigureOut">
              <a:rPr lang="en-US" smtClean="0"/>
              <a:pPr/>
              <a:t>11/3/2016</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699770" y="4409758"/>
            <a:ext cx="5598160" cy="4177665"/>
          </a:xfrm>
          <a:prstGeom prst="rect">
            <a:avLst/>
          </a:prstGeom>
        </p:spPr>
        <p:txBody>
          <a:bodyPr vert="horz" lIns="93031" tIns="46516" rIns="93031" bIns="465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963744" y="8817904"/>
            <a:ext cx="3032337" cy="464185"/>
          </a:xfrm>
          <a:prstGeom prst="rect">
            <a:avLst/>
          </a:prstGeom>
        </p:spPr>
        <p:txBody>
          <a:bodyPr vert="horz" lIns="93031" tIns="46516" rIns="93031" bIns="46516" rtlCol="0" anchor="b"/>
          <a:lstStyle>
            <a:lvl1pPr algn="r">
              <a:defRPr sz="1200"/>
            </a:lvl1pPr>
          </a:lstStyle>
          <a:p>
            <a:fld id="{E8B96D45-29BE-4947-993F-944DD638D1F4}" type="slidenum">
              <a:rPr lang="en-US" smtClean="0"/>
              <a:pPr/>
              <a:t>‹#›</a:t>
            </a:fld>
            <a:endParaRPr lang="en-US"/>
          </a:p>
        </p:txBody>
      </p:sp>
    </p:spTree>
    <p:extLst>
      <p:ext uri="{BB962C8B-B14F-4D97-AF65-F5344CB8AC3E}">
        <p14:creationId xmlns:p14="http://schemas.microsoft.com/office/powerpoint/2010/main" val="32471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B96D45-29BE-4947-993F-944DD638D1F4}" type="slidenum">
              <a:rPr lang="en-US" smtClean="0"/>
              <a:pPr/>
              <a:t>24</a:t>
            </a:fld>
            <a:endParaRPr lang="en-US"/>
          </a:p>
        </p:txBody>
      </p:sp>
    </p:spTree>
    <p:extLst>
      <p:ext uri="{BB962C8B-B14F-4D97-AF65-F5344CB8AC3E}">
        <p14:creationId xmlns:p14="http://schemas.microsoft.com/office/powerpoint/2010/main" val="4142766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B96D45-29BE-4947-993F-944DD638D1F4}" type="slidenum">
              <a:rPr lang="en-US" smtClean="0"/>
              <a:pPr/>
              <a:t>48</a:t>
            </a:fld>
            <a:endParaRPr lang="en-US"/>
          </a:p>
        </p:txBody>
      </p:sp>
    </p:spTree>
    <p:extLst>
      <p:ext uri="{BB962C8B-B14F-4D97-AF65-F5344CB8AC3E}">
        <p14:creationId xmlns:p14="http://schemas.microsoft.com/office/powerpoint/2010/main" val="2910634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8AB5A8E-88C0-4265-820F-DCB600E4D56D}" type="datetimeFigureOut">
              <a:rPr lang="en-US" smtClean="0"/>
              <a:pPr/>
              <a:t>11/3/2016</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2074D80E-763D-4C35-8162-AB56853C304C}"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AB5A8E-88C0-4265-820F-DCB600E4D56D}" type="datetimeFigureOut">
              <a:rPr lang="en-US" smtClean="0"/>
              <a:pPr/>
              <a:t>11/3/2016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074D80E-763D-4C35-8162-AB56853C30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AB5A8E-88C0-4265-820F-DCB600E4D56D}" type="datetimeFigureOut">
              <a:rPr lang="en-US" smtClean="0"/>
              <a:pPr/>
              <a:t>11/3/2016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074D80E-763D-4C35-8162-AB56853C30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8AB5A8E-88C0-4265-820F-DCB600E4D56D}" type="datetimeFigureOut">
              <a:rPr lang="en-US" smtClean="0"/>
              <a:pPr/>
              <a:t>11/3/2016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074D80E-763D-4C35-8162-AB56853C30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8AB5A8E-88C0-4265-820F-DCB600E4D56D}" type="datetimeFigureOut">
              <a:rPr lang="en-US" smtClean="0"/>
              <a:pPr/>
              <a:t>11/3/2016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074D80E-763D-4C35-8162-AB56853C304C}"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8AB5A8E-88C0-4265-820F-DCB600E4D56D}" type="datetimeFigureOut">
              <a:rPr lang="en-US" smtClean="0"/>
              <a:pPr/>
              <a:t>11/3/2016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074D80E-763D-4C35-8162-AB56853C30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8AB5A8E-88C0-4265-820F-DCB600E4D56D}" type="datetimeFigureOut">
              <a:rPr lang="en-US" smtClean="0"/>
              <a:pPr/>
              <a:t>11/3/2016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074D80E-763D-4C35-8162-AB56853C304C}"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8AB5A8E-88C0-4265-820F-DCB600E4D56D}" type="datetimeFigureOut">
              <a:rPr lang="en-US" smtClean="0"/>
              <a:pPr/>
              <a:t>11/3/2016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074D80E-763D-4C35-8162-AB56853C30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8AB5A8E-88C0-4265-820F-DCB600E4D56D}" type="datetimeFigureOut">
              <a:rPr lang="en-US" smtClean="0"/>
              <a:pPr/>
              <a:t>11/3/2016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074D80E-763D-4C35-8162-AB56853C30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8AB5A8E-88C0-4265-820F-DCB600E4D56D}" type="datetimeFigureOut">
              <a:rPr lang="en-US" smtClean="0"/>
              <a:pPr/>
              <a:t>11/3/2016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074D80E-763D-4C35-8162-AB56853C30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8AB5A8E-88C0-4265-820F-DCB600E4D56D}" type="datetimeFigureOut">
              <a:rPr lang="en-US" smtClean="0"/>
              <a:pPr/>
              <a:t>11/3/2016</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2074D80E-763D-4C35-8162-AB56853C30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8AB5A8E-88C0-4265-820F-DCB600E4D56D}" type="datetimeFigureOut">
              <a:rPr lang="en-US" smtClean="0"/>
              <a:pPr/>
              <a:t>11/3/2016</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2074D80E-763D-4C35-8162-AB56853C304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 Id="rId4" Type="http://schemas.openxmlformats.org/officeDocument/2006/relationships/image" Target="../media/image41.gif"/></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p:txBody>
          <a:bodyPr>
            <a:normAutofit/>
          </a:bodyPr>
          <a:lstStyle/>
          <a:p>
            <a:r>
              <a:rPr lang="en-US" sz="3200" dirty="0" smtClean="0"/>
              <a:t>600-1200 CE</a:t>
            </a:r>
            <a:endParaRPr lang="en-US" sz="3200" dirty="0"/>
          </a:p>
        </p:txBody>
      </p:sp>
      <p:sp>
        <p:nvSpPr>
          <p:cNvPr id="9" name="Title 8"/>
          <p:cNvSpPr>
            <a:spLocks noGrp="1"/>
          </p:cNvSpPr>
          <p:nvPr>
            <p:ph type="title"/>
          </p:nvPr>
        </p:nvSpPr>
        <p:spPr/>
        <p:txBody>
          <a:bodyPr/>
          <a:lstStyle/>
          <a:p>
            <a:r>
              <a:rPr lang="en-US" sz="4400" dirty="0" smtClean="0"/>
              <a:t>The Rise of Islam</a:t>
            </a:r>
            <a:endParaRPr lang="en-US" sz="4400" dirty="0"/>
          </a:p>
        </p:txBody>
      </p:sp>
      <p:pic>
        <p:nvPicPr>
          <p:cNvPr id="11" name="Picture 7" descr="T041175A"/>
          <p:cNvPicPr>
            <a:picLocks noChangeAspect="1" noChangeArrowheads="1"/>
          </p:cNvPicPr>
          <p:nvPr/>
        </p:nvPicPr>
        <p:blipFill>
          <a:blip r:embed="rId2" cstate="print"/>
          <a:srcRect/>
          <a:stretch>
            <a:fillRect/>
          </a:stretch>
        </p:blipFill>
        <p:spPr>
          <a:xfrm>
            <a:off x="3733800" y="1600200"/>
            <a:ext cx="4724400" cy="4876800"/>
          </a:xfrm>
          <a:prstGeom prst="rect">
            <a:avLst/>
          </a:prstGeom>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2800" b="1" dirty="0" smtClean="0"/>
              <a:t>Quran and representations of Muhammad and Allah</a:t>
            </a:r>
            <a:endParaRPr lang="en-US" sz="2800" b="1" dirty="0"/>
          </a:p>
        </p:txBody>
      </p:sp>
      <p:pic>
        <p:nvPicPr>
          <p:cNvPr id="7" name="Picture Placeholder 6" descr="calligraphy.jpg"/>
          <p:cNvPicPr>
            <a:picLocks noGrp="1" noChangeAspect="1"/>
          </p:cNvPicPr>
          <p:nvPr>
            <p:ph type="pic" idx="1"/>
          </p:nvPr>
        </p:nvPicPr>
        <p:blipFill>
          <a:blip r:embed="rId2" cstate="print"/>
          <a:srcRect l="478" r="478"/>
          <a:stretch>
            <a:fillRect/>
          </a:stretch>
        </p:blipFill>
        <p:spPr>
          <a:xfrm>
            <a:off x="365125" y="1897063"/>
            <a:ext cx="8778875" cy="4960937"/>
          </a:xfrm>
        </p:spPr>
      </p:pic>
      <p:sp>
        <p:nvSpPr>
          <p:cNvPr id="6" name="Text Placeholder 5"/>
          <p:cNvSpPr>
            <a:spLocks noGrp="1"/>
          </p:cNvSpPr>
          <p:nvPr>
            <p:ph type="body" sz="half" idx="2"/>
          </p:nvPr>
        </p:nvSpPr>
        <p:spPr/>
        <p:txBody>
          <a:bodyPr>
            <a:normAutofit fontScale="85000" lnSpcReduction="20000"/>
          </a:bodyPr>
          <a:lstStyle/>
          <a:p>
            <a:r>
              <a:rPr lang="en-US" dirty="0" smtClean="0"/>
              <a:t>Current Islamic doctrine forbids artistic representations of Muhammad and Allah to prevent the worship of their images as idols. Although artists of previous centuries occasionally produced paintings of Muhammad, Islamic art has emphasized geometric design and calligraphy. This handsome page from a Quran written on vellum dates from the ninth or early tenth century.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Revelation called people to submit to God and accept Muhammad as his last messenger</a:t>
            </a:r>
          </a:p>
          <a:p>
            <a:r>
              <a:rPr lang="en-US" b="1" dirty="0" smtClean="0"/>
              <a:t>Islam</a:t>
            </a:r>
          </a:p>
          <a:p>
            <a:pPr lvl="1"/>
            <a:r>
              <a:rPr lang="en-US" dirty="0" smtClean="0"/>
              <a:t>“Submission” to will of Allah</a:t>
            </a:r>
          </a:p>
          <a:p>
            <a:r>
              <a:rPr lang="en-US" b="1" dirty="0" smtClean="0"/>
              <a:t>Muslim </a:t>
            </a:r>
          </a:p>
          <a:p>
            <a:pPr lvl="1"/>
            <a:r>
              <a:rPr lang="en-US" dirty="0" smtClean="0"/>
              <a:t>One who “submits”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Revelations against Judaism and Christianity </a:t>
            </a:r>
            <a:endParaRPr lang="en-US" dirty="0"/>
          </a:p>
        </p:txBody>
      </p:sp>
      <p:sp>
        <p:nvSpPr>
          <p:cNvPr id="3" name="Content Placeholder 2"/>
          <p:cNvSpPr>
            <a:spLocks noGrp="1"/>
          </p:cNvSpPr>
          <p:nvPr>
            <p:ph idx="1"/>
          </p:nvPr>
        </p:nvSpPr>
        <p:spPr>
          <a:xfrm>
            <a:off x="914400" y="1828800"/>
            <a:ext cx="7772400" cy="4572000"/>
          </a:xfrm>
        </p:spPr>
        <p:txBody>
          <a:bodyPr>
            <a:normAutofit lnSpcReduction="10000"/>
          </a:bodyPr>
          <a:lstStyle/>
          <a:p>
            <a:r>
              <a:rPr lang="en-US" dirty="0" smtClean="0"/>
              <a:t>Earlier  messengers mentioned in his revelations included Noah, Moses, and Jesus</a:t>
            </a:r>
          </a:p>
          <a:p>
            <a:r>
              <a:rPr lang="en-US" b="1" dirty="0" smtClean="0"/>
              <a:t>Muhammad charged that Jews and Christians with negligence in preserving God’s revealed word</a:t>
            </a:r>
          </a:p>
          <a:p>
            <a:r>
              <a:rPr lang="en-US" dirty="0" smtClean="0"/>
              <a:t>Abraham is the 1</a:t>
            </a:r>
            <a:r>
              <a:rPr lang="en-US" baseline="30000" dirty="0" smtClean="0"/>
              <a:t>st</a:t>
            </a:r>
            <a:r>
              <a:rPr lang="en-US" dirty="0" smtClean="0"/>
              <a:t> Muslim, as builder of the </a:t>
            </a:r>
            <a:r>
              <a:rPr lang="en-US" dirty="0" err="1" smtClean="0"/>
              <a:t>Ka’aba</a:t>
            </a:r>
            <a:r>
              <a:rPr lang="en-US" dirty="0" smtClean="0"/>
              <a:t> which superseded Jerusalem as focus of Muslim prayer</a:t>
            </a:r>
          </a:p>
          <a:p>
            <a:r>
              <a:rPr lang="en-US" dirty="0" smtClean="0"/>
              <a:t>Muhammad’s revelations more pure than Bible b/c direct word of God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Muslims, Jews, and Christians</a:t>
            </a:r>
            <a:endParaRPr lang="en-US" sz="3200" dirty="0"/>
          </a:p>
        </p:txBody>
      </p:sp>
      <p:pic>
        <p:nvPicPr>
          <p:cNvPr id="4" name="Content Placeholder 3" descr="muhammad portrayal.jpg"/>
          <p:cNvPicPr>
            <a:picLocks noGrp="1" noChangeAspect="1"/>
          </p:cNvPicPr>
          <p:nvPr>
            <p:ph idx="1"/>
          </p:nvPr>
        </p:nvPicPr>
        <p:blipFill>
          <a:blip r:embed="rId2" cstate="print"/>
          <a:stretch>
            <a:fillRect/>
          </a:stretch>
        </p:blipFill>
        <p:spPr>
          <a:xfrm>
            <a:off x="1752600" y="1295400"/>
            <a:ext cx="5772602" cy="3513758"/>
          </a:xfrm>
        </p:spPr>
      </p:pic>
      <p:sp>
        <p:nvSpPr>
          <p:cNvPr id="5" name="TextBox 4"/>
          <p:cNvSpPr txBox="1"/>
          <p:nvPr/>
        </p:nvSpPr>
        <p:spPr>
          <a:xfrm>
            <a:off x="1066800" y="4953000"/>
            <a:ext cx="7696200" cy="1754326"/>
          </a:xfrm>
          <a:prstGeom prst="rect">
            <a:avLst/>
          </a:prstGeom>
          <a:noFill/>
        </p:spPr>
        <p:txBody>
          <a:bodyPr wrap="square" rtlCol="0">
            <a:spAutoFit/>
          </a:bodyPr>
          <a:lstStyle/>
          <a:p>
            <a:r>
              <a:rPr lang="en-US" dirty="0" smtClean="0"/>
              <a:t>The close relationship of three Middle Eastern monotheistic traditions is illustrated in this fifteenth-century Persian painting, which portrays Muhammad leading Moses, Abraham, and Jesus in prayer. The fire surrounding the prophet’s head represents his religious fervor. The painting reflects the Islamic belief that the revelations granted to Muhammad built upon and completed those given earlier to Jews and Christians. (</a:t>
            </a:r>
            <a:r>
              <a:rPr lang="en-US" dirty="0" err="1" smtClean="0"/>
              <a:t>Bibliothèque</a:t>
            </a:r>
            <a:r>
              <a:rPr lang="en-US" dirty="0" smtClean="0"/>
              <a:t> </a:t>
            </a:r>
            <a:r>
              <a:rPr lang="en-US" dirty="0" err="1" smtClean="0"/>
              <a:t>nationale</a:t>
            </a:r>
            <a:r>
              <a:rPr lang="en-US" dirty="0" smtClean="0"/>
              <a:t> de France)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Muhammad’s Migration to Medina</a:t>
            </a:r>
            <a:endParaRPr lang="en-US" sz="3600" b="1" dirty="0"/>
          </a:p>
        </p:txBody>
      </p:sp>
      <p:sp>
        <p:nvSpPr>
          <p:cNvPr id="3" name="Content Placeholder 2"/>
          <p:cNvSpPr>
            <a:spLocks noGrp="1"/>
          </p:cNvSpPr>
          <p:nvPr>
            <p:ph idx="1"/>
          </p:nvPr>
        </p:nvSpPr>
        <p:spPr>
          <a:xfrm>
            <a:off x="914400" y="1371600"/>
            <a:ext cx="7772400" cy="4983960"/>
          </a:xfrm>
        </p:spPr>
        <p:txBody>
          <a:bodyPr>
            <a:normAutofit fontScale="77500" lnSpcReduction="20000"/>
          </a:bodyPr>
          <a:lstStyle/>
          <a:p>
            <a:r>
              <a:rPr lang="en-US" dirty="0" smtClean="0"/>
              <a:t>Known as the </a:t>
            </a:r>
            <a:r>
              <a:rPr lang="en-US" b="1" i="1" dirty="0" err="1" smtClean="0"/>
              <a:t>Hijra</a:t>
            </a:r>
            <a:endParaRPr lang="en-US" b="1" i="1" dirty="0" smtClean="0"/>
          </a:p>
          <a:p>
            <a:pPr lvl="1"/>
            <a:r>
              <a:rPr lang="en-US" dirty="0" smtClean="0"/>
              <a:t>B/c of religious and economic conflict, fled Mecca in 622 to Medina</a:t>
            </a:r>
          </a:p>
          <a:p>
            <a:pPr lvl="1"/>
            <a:r>
              <a:rPr lang="en-US" b="1" dirty="0" smtClean="0"/>
              <a:t>Known as the </a:t>
            </a:r>
            <a:r>
              <a:rPr lang="en-US" b="1" i="1" dirty="0" err="1" smtClean="0"/>
              <a:t>hijra</a:t>
            </a:r>
            <a:r>
              <a:rPr lang="en-US" b="1" dirty="0" smtClean="0"/>
              <a:t> and the beginning of the Muslim calendar</a:t>
            </a:r>
          </a:p>
          <a:p>
            <a:r>
              <a:rPr lang="en-US" dirty="0" smtClean="0"/>
              <a:t>Organized followers into the </a:t>
            </a:r>
            <a:r>
              <a:rPr lang="en-US" b="1" i="1" dirty="0" err="1" smtClean="0"/>
              <a:t>Umma</a:t>
            </a:r>
            <a:endParaRPr lang="en-US" b="1" i="1" dirty="0" smtClean="0"/>
          </a:p>
          <a:p>
            <a:pPr lvl="1"/>
            <a:r>
              <a:rPr lang="en-US" b="1" dirty="0" smtClean="0"/>
              <a:t>The community defined by the acceptance of Islam and Muhammad as “Messenger of God”</a:t>
            </a:r>
            <a:endParaRPr lang="en-US" b="1" dirty="0"/>
          </a:p>
          <a:p>
            <a:pPr lvl="1"/>
            <a:r>
              <a:rPr lang="en-US" dirty="0" smtClean="0"/>
              <a:t>Muhammad provided it w/ legal and social code and for widows, orphans, the poor, made alms</a:t>
            </a:r>
          </a:p>
          <a:p>
            <a:r>
              <a:rPr lang="en-US" dirty="0" smtClean="0"/>
              <a:t>Refers to himself as prophet,  the “</a:t>
            </a:r>
            <a:r>
              <a:rPr lang="en-US" b="1" i="1" dirty="0" smtClean="0"/>
              <a:t>Seal of the prophet”</a:t>
            </a:r>
          </a:p>
          <a:p>
            <a:pPr lvl="1"/>
            <a:r>
              <a:rPr lang="en-US" b="1" dirty="0" smtClean="0"/>
              <a:t>The final prophet that Allah chose to reveal his message to mankind</a:t>
            </a:r>
          </a:p>
          <a:p>
            <a:r>
              <a:rPr lang="en-US" dirty="0" smtClean="0"/>
              <a:t>Returns and conquers Mecca in 630 and destroys idols</a:t>
            </a:r>
          </a:p>
          <a:p>
            <a:r>
              <a:rPr lang="en-US" dirty="0" smtClean="0"/>
              <a:t>Muhammad dies in 632, and most of Arabia under his control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Five Pillars of Islam</a:t>
            </a:r>
            <a:endParaRPr lang="en-US" sz="3200" dirty="0"/>
          </a:p>
        </p:txBody>
      </p:sp>
      <p:sp>
        <p:nvSpPr>
          <p:cNvPr id="4" name="Content Placeholder 3"/>
          <p:cNvSpPr>
            <a:spLocks noGrp="1"/>
          </p:cNvSpPr>
          <p:nvPr>
            <p:ph sz="half" idx="1"/>
          </p:nvPr>
        </p:nvSpPr>
        <p:spPr/>
        <p:txBody>
          <a:bodyPr>
            <a:normAutofit fontScale="92500" lnSpcReduction="20000"/>
          </a:bodyPr>
          <a:lstStyle/>
          <a:p>
            <a:pPr marL="582930" indent="-514350">
              <a:buFont typeface="+mj-lt"/>
              <a:buAutoNum type="arabicPeriod"/>
            </a:pPr>
            <a:r>
              <a:rPr lang="en-US" dirty="0" smtClean="0"/>
              <a:t>Acknowledge Allah as one god and Muhammad as messenger</a:t>
            </a:r>
          </a:p>
          <a:p>
            <a:pPr marL="582930" indent="-514350">
              <a:buFont typeface="+mj-lt"/>
              <a:buAutoNum type="arabicPeriod"/>
            </a:pPr>
            <a:r>
              <a:rPr lang="en-US" dirty="0" smtClean="0"/>
              <a:t>Pray 5x/day to Mecca</a:t>
            </a:r>
          </a:p>
          <a:p>
            <a:pPr marL="582930" indent="-514350">
              <a:buFont typeface="+mj-lt"/>
              <a:buAutoNum type="arabicPeriod"/>
            </a:pPr>
            <a:r>
              <a:rPr lang="en-US" dirty="0" smtClean="0"/>
              <a:t>Alms to poor</a:t>
            </a:r>
          </a:p>
          <a:p>
            <a:pPr marL="582930" indent="-514350">
              <a:buFont typeface="+mj-lt"/>
              <a:buAutoNum type="arabicPeriod"/>
            </a:pPr>
            <a:r>
              <a:rPr lang="en-US" dirty="0" smtClean="0"/>
              <a:t>Fast during Ramadan</a:t>
            </a:r>
          </a:p>
          <a:p>
            <a:pPr marL="582930" indent="-514350">
              <a:buFont typeface="+mj-lt"/>
              <a:buAutoNum type="arabicPeriod"/>
            </a:pPr>
            <a:r>
              <a:rPr lang="en-US" dirty="0" smtClean="0"/>
              <a:t>Pilgrimage to Mecca 1x in life</a:t>
            </a:r>
          </a:p>
          <a:p>
            <a:pPr marL="582930" indent="-514350"/>
            <a:r>
              <a:rPr lang="en-US" dirty="0" smtClean="0"/>
              <a:t>Framework that has bound the “</a:t>
            </a:r>
            <a:r>
              <a:rPr lang="en-US" dirty="0" err="1" smtClean="0"/>
              <a:t>umma</a:t>
            </a:r>
            <a:r>
              <a:rPr lang="en-US" dirty="0" smtClean="0"/>
              <a:t>” as a whole </a:t>
            </a:r>
          </a:p>
        </p:txBody>
      </p:sp>
      <p:pic>
        <p:nvPicPr>
          <p:cNvPr id="6" name="Content Placeholder 5" descr="pilgrimage.jpg"/>
          <p:cNvPicPr>
            <a:picLocks noGrp="1" noChangeAspect="1"/>
          </p:cNvPicPr>
          <p:nvPr>
            <p:ph sz="half" idx="2"/>
          </p:nvPr>
        </p:nvPicPr>
        <p:blipFill>
          <a:blip r:embed="rId2" cstate="print"/>
          <a:stretch>
            <a:fillRect/>
          </a:stretch>
        </p:blipFill>
        <p:spPr>
          <a:xfrm>
            <a:off x="5074568" y="0"/>
            <a:ext cx="4069431" cy="5794384"/>
          </a:xfrm>
        </p:spPr>
      </p:pic>
      <p:sp>
        <p:nvSpPr>
          <p:cNvPr id="7" name="TextBox 6"/>
          <p:cNvSpPr txBox="1"/>
          <p:nvPr/>
        </p:nvSpPr>
        <p:spPr>
          <a:xfrm>
            <a:off x="5105400" y="6705600"/>
            <a:ext cx="184731" cy="369332"/>
          </a:xfrm>
          <a:prstGeom prst="rect">
            <a:avLst/>
          </a:prstGeom>
          <a:noFill/>
        </p:spPr>
        <p:txBody>
          <a:bodyPr wrap="none" rtlCol="0">
            <a:spAutoFit/>
          </a:bodyPr>
          <a:lstStyle/>
          <a:p>
            <a:endParaRPr lang="en-US" dirty="0"/>
          </a:p>
        </p:txBody>
      </p:sp>
      <p:sp>
        <p:nvSpPr>
          <p:cNvPr id="8" name="TextBox 7"/>
          <p:cNvSpPr txBox="1"/>
          <p:nvPr/>
        </p:nvSpPr>
        <p:spPr>
          <a:xfrm>
            <a:off x="4495800" y="5715000"/>
            <a:ext cx="4648200" cy="1077218"/>
          </a:xfrm>
          <a:prstGeom prst="rect">
            <a:avLst/>
          </a:prstGeom>
          <a:noFill/>
        </p:spPr>
        <p:txBody>
          <a:bodyPr wrap="square" rtlCol="0">
            <a:spAutoFit/>
          </a:bodyPr>
          <a:lstStyle/>
          <a:p>
            <a:r>
              <a:rPr lang="en-US" sz="1600" dirty="0" smtClean="0"/>
              <a:t>A watercolor painting from sixteenth-century Iran depicts a caravan of pilgrims traveling to Mecca while making the hajj. In what ways did the hajj facilitate social and business relationships? </a:t>
            </a:r>
            <a:endParaRPr 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52800" y="228600"/>
            <a:ext cx="5029200" cy="1117124"/>
          </a:xfrm>
        </p:spPr>
        <p:txBody>
          <a:bodyPr/>
          <a:lstStyle/>
          <a:p>
            <a:r>
              <a:rPr lang="en-US" dirty="0" smtClean="0"/>
              <a:t>  Mecca’s New Look  </a:t>
            </a:r>
            <a:endParaRPr lang="en-US" dirty="0"/>
          </a:p>
        </p:txBody>
      </p:sp>
      <p:sp>
        <p:nvSpPr>
          <p:cNvPr id="7" name="Text Placeholder 6"/>
          <p:cNvSpPr>
            <a:spLocks noGrp="1"/>
          </p:cNvSpPr>
          <p:nvPr>
            <p:ph type="body" idx="2"/>
          </p:nvPr>
        </p:nvSpPr>
        <p:spPr>
          <a:xfrm>
            <a:off x="304800" y="228600"/>
            <a:ext cx="2667000" cy="6477000"/>
          </a:xfrm>
        </p:spPr>
        <p:txBody>
          <a:bodyPr>
            <a:normAutofit fontScale="92500" lnSpcReduction="10000"/>
          </a:bodyPr>
          <a:lstStyle/>
          <a:p>
            <a:r>
              <a:rPr lang="en-US" dirty="0" smtClean="0"/>
              <a:t>The illuminated clock face o f the Royal Mecca Clock Tower, completed in 2011, looms high above the enclosure housing the cube-shaped shrine of the Kaaba.  The writing on the clock says  “God is the Greatest.”  Because Muhammad instructed all Muslims who could afford the trip to make the pilgrimage to Mecca, many Muslims believe that all pilgrims should experience the same travel conditions.  But in recent years new luxury high-rise apartments have been built near the Kaaba, offering the well-to-do a better view and more comfortable rooms than those available to the ordinary hajj </a:t>
            </a:r>
            <a:r>
              <a:rPr lang="en-US" dirty="0" err="1" smtClean="0"/>
              <a:t>pilgirms</a:t>
            </a:r>
            <a:r>
              <a:rPr lang="en-US" dirty="0" smtClean="0"/>
              <a:t>.</a:t>
            </a:r>
            <a:endParaRPr lang="en-US" dirty="0"/>
          </a:p>
        </p:txBody>
      </p:sp>
      <p:pic>
        <p:nvPicPr>
          <p:cNvPr id="8" name="Content Placeholder 7"/>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971800" y="1531727"/>
            <a:ext cx="6172200" cy="4654864"/>
          </a:xfrm>
        </p:spPr>
      </p:pic>
    </p:spTree>
    <p:extLst>
      <p:ext uri="{BB962C8B-B14F-4D97-AF65-F5344CB8AC3E}">
        <p14:creationId xmlns:p14="http://schemas.microsoft.com/office/powerpoint/2010/main" val="505762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2427447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Jihad</a:t>
            </a:r>
            <a:endParaRPr lang="en-US" dirty="0"/>
          </a:p>
        </p:txBody>
      </p:sp>
      <p:sp>
        <p:nvSpPr>
          <p:cNvPr id="5" name="Content Placeholder 4"/>
          <p:cNvSpPr>
            <a:spLocks noGrp="1"/>
          </p:cNvSpPr>
          <p:nvPr>
            <p:ph idx="1"/>
          </p:nvPr>
        </p:nvSpPr>
        <p:spPr/>
        <p:txBody>
          <a:bodyPr/>
          <a:lstStyle/>
          <a:p>
            <a:r>
              <a:rPr lang="en-US" dirty="0" smtClean="0"/>
              <a:t>Some consider it to be 6</a:t>
            </a:r>
            <a:r>
              <a:rPr lang="en-US" baseline="30000" dirty="0" smtClean="0"/>
              <a:t>th</a:t>
            </a:r>
            <a:r>
              <a:rPr lang="en-US" dirty="0" smtClean="0"/>
              <a:t> Pillar</a:t>
            </a:r>
          </a:p>
          <a:p>
            <a:r>
              <a:rPr lang="en-US" b="1" dirty="0" smtClean="0"/>
              <a:t>Means “struggle”</a:t>
            </a:r>
          </a:p>
          <a:p>
            <a:pPr lvl="1"/>
            <a:r>
              <a:rPr lang="en-US" dirty="0" smtClean="0"/>
              <a:t>Combat vice &amp; evil</a:t>
            </a:r>
          </a:p>
          <a:p>
            <a:pPr lvl="1"/>
            <a:r>
              <a:rPr lang="en-US" dirty="0" smtClean="0"/>
              <a:t>Against ignorance and unbelief by spreading the word of Islam</a:t>
            </a:r>
          </a:p>
          <a:p>
            <a:pPr lvl="1"/>
            <a:r>
              <a:rPr lang="en-US" dirty="0" smtClean="0"/>
              <a:t>Involves physical struggle, obliging them to take up sword and wage war against unbelievers who threaten Islam</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Islamic Law:  </a:t>
            </a:r>
            <a:r>
              <a:rPr lang="en-US" b="1" i="1" dirty="0" err="1" smtClean="0"/>
              <a:t>Sharia</a:t>
            </a:r>
            <a:endParaRPr lang="en-US" b="1" i="1" dirty="0"/>
          </a:p>
        </p:txBody>
      </p:sp>
      <p:sp>
        <p:nvSpPr>
          <p:cNvPr id="3" name="Content Placeholder 2"/>
          <p:cNvSpPr>
            <a:spLocks noGrp="1"/>
          </p:cNvSpPr>
          <p:nvPr>
            <p:ph idx="1"/>
          </p:nvPr>
        </p:nvSpPr>
        <p:spPr/>
        <p:txBody>
          <a:bodyPr/>
          <a:lstStyle/>
          <a:p>
            <a:r>
              <a:rPr lang="en-US" dirty="0" smtClean="0"/>
              <a:t>Detailed </a:t>
            </a:r>
            <a:r>
              <a:rPr lang="en-US" b="1" dirty="0" smtClean="0"/>
              <a:t>guidance on proper behavior </a:t>
            </a:r>
            <a:r>
              <a:rPr lang="en-US" dirty="0" smtClean="0"/>
              <a:t>in all aspects of life</a:t>
            </a:r>
          </a:p>
          <a:p>
            <a:r>
              <a:rPr lang="en-US" dirty="0" smtClean="0"/>
              <a:t>Inspired by Quran and life and teachings of Muhammad</a:t>
            </a:r>
          </a:p>
          <a:p>
            <a:r>
              <a:rPr lang="en-US" b="1" dirty="0" smtClean="0"/>
              <a:t>Guides marriage, family life, inheritance, slavery, business, political authority under Islamic rule, crime</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smtClean="0"/>
              <a:t>The Arabian Peninsula Before Muhammad</a:t>
            </a:r>
            <a:endParaRPr lang="en-US" sz="3600" dirty="0"/>
          </a:p>
        </p:txBody>
      </p:sp>
      <p:sp>
        <p:nvSpPr>
          <p:cNvPr id="6" name="Content Placeholder 5"/>
          <p:cNvSpPr>
            <a:spLocks noGrp="1"/>
          </p:cNvSpPr>
          <p:nvPr>
            <p:ph sz="half" idx="1"/>
          </p:nvPr>
        </p:nvSpPr>
        <p:spPr/>
        <p:txBody>
          <a:bodyPr>
            <a:normAutofit fontScale="85000" lnSpcReduction="20000"/>
          </a:bodyPr>
          <a:lstStyle/>
          <a:p>
            <a:r>
              <a:rPr lang="en-US" dirty="0" smtClean="0"/>
              <a:t>Arabs lived exclusively on desert fringes of Syria, Iraq, Jordan</a:t>
            </a:r>
          </a:p>
          <a:p>
            <a:r>
              <a:rPr lang="en-US" dirty="0" smtClean="0"/>
              <a:t>More people subsisted on farming rather than as pastoral nomads</a:t>
            </a:r>
          </a:p>
          <a:p>
            <a:r>
              <a:rPr lang="en-US" dirty="0" smtClean="0"/>
              <a:t>The sea of sand known as the “Empty Quarter” isolated the densely populated southern regions</a:t>
            </a:r>
          </a:p>
          <a:p>
            <a:pPr lvl="1"/>
            <a:r>
              <a:rPr lang="en-US" dirty="0" smtClean="0"/>
              <a:t>They knew more about Africa, India, and Persian Gulf than the interior and scattered nomads</a:t>
            </a:r>
            <a:endParaRPr lang="en-US" dirty="0"/>
          </a:p>
        </p:txBody>
      </p:sp>
      <p:pic>
        <p:nvPicPr>
          <p:cNvPr id="8" name="Picture 4" descr="280px-Ev3240_S2000062090456"/>
          <p:cNvPicPr>
            <a:picLocks noGrp="1" noChangeAspect="1" noChangeArrowheads="1"/>
          </p:cNvPicPr>
          <p:nvPr>
            <p:ph sz="half" idx="2"/>
          </p:nvPr>
        </p:nvPicPr>
        <p:blipFill>
          <a:blip r:embed="rId2" cstate="print"/>
          <a:srcRect/>
          <a:stretch>
            <a:fillRect/>
          </a:stretch>
        </p:blipFill>
        <p:spPr>
          <a:xfrm>
            <a:off x="4585767" y="2407443"/>
            <a:ext cx="4024833" cy="3679847"/>
          </a:xfrm>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 of Islam</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The caliph</a:t>
            </a:r>
            <a:r>
              <a:rPr lang="en-US" dirty="0" smtClean="0"/>
              <a:t>, deputy-leader who serves as </a:t>
            </a:r>
            <a:r>
              <a:rPr lang="en-US" b="1" dirty="0" smtClean="0"/>
              <a:t>“substitutes of Muhammad</a:t>
            </a:r>
            <a:r>
              <a:rPr lang="en-US" dirty="0" smtClean="0"/>
              <a:t>”</a:t>
            </a:r>
          </a:p>
          <a:p>
            <a:r>
              <a:rPr lang="en-US" dirty="0" smtClean="0"/>
              <a:t>Abu </a:t>
            </a:r>
            <a:r>
              <a:rPr lang="en-US" dirty="0" err="1" smtClean="0"/>
              <a:t>Bakr</a:t>
            </a:r>
            <a:r>
              <a:rPr lang="en-US" dirty="0" smtClean="0"/>
              <a:t> is 1</a:t>
            </a:r>
            <a:r>
              <a:rPr lang="en-US" baseline="30000" dirty="0" smtClean="0"/>
              <a:t>st</a:t>
            </a:r>
            <a:r>
              <a:rPr lang="en-US" dirty="0" smtClean="0"/>
              <a:t> caliph </a:t>
            </a:r>
          </a:p>
          <a:p>
            <a:pPr lvl="1"/>
            <a:r>
              <a:rPr lang="en-US" dirty="0" smtClean="0"/>
              <a:t>Four “Rightly Guided” caliphs who were elected</a:t>
            </a:r>
          </a:p>
          <a:p>
            <a:pPr lvl="1"/>
            <a:r>
              <a:rPr lang="en-US" dirty="0" smtClean="0"/>
              <a:t>Ali is the last and will be assassinated</a:t>
            </a:r>
          </a:p>
          <a:p>
            <a:r>
              <a:rPr lang="en-US" dirty="0" smtClean="0"/>
              <a:t>Islamic armies took advantage of larger empires weakness</a:t>
            </a:r>
          </a:p>
          <a:p>
            <a:r>
              <a:rPr lang="en-US" dirty="0" smtClean="0"/>
              <a:t>633-637 seized Byzantine Syria, Palestine</a:t>
            </a:r>
          </a:p>
          <a:p>
            <a:r>
              <a:rPr lang="en-US" dirty="0" smtClean="0"/>
              <a:t>640 Byzantine Egypt and n. Africa</a:t>
            </a:r>
          </a:p>
          <a:p>
            <a:r>
              <a:rPr lang="en-US" dirty="0" smtClean="0"/>
              <a:t>711 conquered the Hindu kingdom in </a:t>
            </a:r>
            <a:r>
              <a:rPr lang="en-US" dirty="0" err="1" smtClean="0"/>
              <a:t>nw</a:t>
            </a:r>
            <a:r>
              <a:rPr lang="en-US" dirty="0" smtClean="0"/>
              <a:t> India</a:t>
            </a:r>
          </a:p>
          <a:p>
            <a:r>
              <a:rPr lang="en-US" dirty="0" smtClean="0"/>
              <a:t>718 extended authority in </a:t>
            </a:r>
            <a:r>
              <a:rPr lang="en-US" dirty="0" err="1" smtClean="0"/>
              <a:t>nw</a:t>
            </a:r>
            <a:r>
              <a:rPr lang="en-US" dirty="0" smtClean="0"/>
              <a:t> Africa and Iberian peninsula</a:t>
            </a:r>
          </a:p>
          <a:p>
            <a:pPr lvl="1"/>
            <a:r>
              <a:rPr lang="en-US" dirty="0" smtClean="0"/>
              <a:t>Stopped at Frankish kingdom </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533400"/>
          </a:xfrm>
        </p:spPr>
        <p:txBody>
          <a:bodyPr/>
          <a:lstStyle/>
          <a:p>
            <a:r>
              <a:rPr lang="en-US" sz="3200" dirty="0" smtClean="0"/>
              <a:t>The expansion of Islam, 632–733 </a:t>
            </a:r>
            <a:r>
              <a:rPr lang="en-US" sz="3200" cap="small" dirty="0" err="1" smtClean="0"/>
              <a:t>c.e</a:t>
            </a:r>
            <a:r>
              <a:rPr lang="en-US" sz="3200" cap="small" dirty="0" smtClean="0"/>
              <a:t>.</a:t>
            </a:r>
            <a:endParaRPr lang="en-US" sz="3200" dirty="0"/>
          </a:p>
        </p:txBody>
      </p:sp>
      <p:pic>
        <p:nvPicPr>
          <p:cNvPr id="4" name="Content Placeholder 3" descr="islam expansion.jpg"/>
          <p:cNvPicPr>
            <a:picLocks noGrp="1" noChangeAspect="1"/>
          </p:cNvPicPr>
          <p:nvPr>
            <p:ph idx="1"/>
          </p:nvPr>
        </p:nvPicPr>
        <p:blipFill>
          <a:blip r:embed="rId2" cstate="print"/>
          <a:stretch>
            <a:fillRect/>
          </a:stretch>
        </p:blipFill>
        <p:spPr>
          <a:xfrm>
            <a:off x="1000990" y="1828800"/>
            <a:ext cx="7421948" cy="5029200"/>
          </a:xfrm>
        </p:spPr>
      </p:pic>
      <p:sp>
        <p:nvSpPr>
          <p:cNvPr id="5" name="TextBox 4"/>
          <p:cNvSpPr txBox="1"/>
          <p:nvPr/>
        </p:nvSpPr>
        <p:spPr>
          <a:xfrm>
            <a:off x="838200" y="838200"/>
            <a:ext cx="7391400" cy="954107"/>
          </a:xfrm>
          <a:prstGeom prst="rect">
            <a:avLst/>
          </a:prstGeom>
          <a:noFill/>
        </p:spPr>
        <p:txBody>
          <a:bodyPr wrap="square" rtlCol="0">
            <a:spAutoFit/>
          </a:bodyPr>
          <a:lstStyle/>
          <a:p>
            <a:r>
              <a:rPr lang="en-US" sz="1400" dirty="0" smtClean="0"/>
              <a:t>During the seventh and eighth centuries, the new faith of Islam expanded rapidly and dramatically beyond its Arabian homeland.</a:t>
            </a:r>
            <a:br>
              <a:rPr lang="en-US" sz="1400" dirty="0" smtClean="0"/>
            </a:br>
            <a:r>
              <a:rPr lang="en-US" sz="1400" b="1" i="1" dirty="0" smtClean="0"/>
              <a:t>How might you explain the spread of a new faith? What political and cultural effects followed from the expansion of Islam?</a:t>
            </a:r>
            <a:r>
              <a:rPr lang="en-US" sz="1400" dirty="0" smtClean="0"/>
              <a:t> </a:t>
            </a:r>
            <a:endParaRPr lang="en-US"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4953000" cy="914400"/>
          </a:xfrm>
        </p:spPr>
        <p:txBody>
          <a:bodyPr/>
          <a:lstStyle/>
          <a:p>
            <a:r>
              <a:rPr lang="en-US" sz="3200" dirty="0" smtClean="0"/>
              <a:t>Problems of governance and administration</a:t>
            </a:r>
            <a:endParaRPr lang="en-US" sz="3200" dirty="0"/>
          </a:p>
        </p:txBody>
      </p:sp>
      <p:sp>
        <p:nvSpPr>
          <p:cNvPr id="3" name="Content Placeholder 2"/>
          <p:cNvSpPr>
            <a:spLocks noGrp="1"/>
          </p:cNvSpPr>
          <p:nvPr>
            <p:ph sz="half" idx="1"/>
          </p:nvPr>
        </p:nvSpPr>
        <p:spPr>
          <a:xfrm>
            <a:off x="464344" y="1770501"/>
            <a:ext cx="4564856" cy="4525963"/>
          </a:xfrm>
        </p:spPr>
        <p:txBody>
          <a:bodyPr>
            <a:normAutofit fontScale="70000" lnSpcReduction="20000"/>
          </a:bodyPr>
          <a:lstStyle/>
          <a:p>
            <a:r>
              <a:rPr lang="en-US" b="1" dirty="0" smtClean="0"/>
              <a:t>Disagreements on the selection of caliphs led to the emergence of the SHIA sect of Islam</a:t>
            </a:r>
          </a:p>
          <a:p>
            <a:r>
              <a:rPr lang="en-US" dirty="0" smtClean="0"/>
              <a:t>Originated as a </a:t>
            </a:r>
            <a:r>
              <a:rPr lang="en-US" b="1" dirty="0" smtClean="0"/>
              <a:t>sect supporting Ali</a:t>
            </a:r>
            <a:r>
              <a:rPr lang="en-US" dirty="0" smtClean="0"/>
              <a:t>, the last elected caliph and all his descendants</a:t>
            </a:r>
          </a:p>
          <a:p>
            <a:r>
              <a:rPr lang="en-US" dirty="0" smtClean="0"/>
              <a:t>He, his relatives, all were assassinated</a:t>
            </a:r>
          </a:p>
          <a:p>
            <a:r>
              <a:rPr lang="en-US" dirty="0" smtClean="0"/>
              <a:t>Party of Ali, </a:t>
            </a:r>
            <a:r>
              <a:rPr lang="en-US" b="1" dirty="0" err="1" smtClean="0"/>
              <a:t>Shia</a:t>
            </a:r>
            <a:r>
              <a:rPr lang="en-US" dirty="0" smtClean="0"/>
              <a:t>, created to resist the </a:t>
            </a:r>
            <a:r>
              <a:rPr lang="en-US" dirty="0" err="1" smtClean="0"/>
              <a:t>Umayyads</a:t>
            </a:r>
            <a:endParaRPr lang="en-US" dirty="0" smtClean="0"/>
          </a:p>
          <a:p>
            <a:r>
              <a:rPr lang="en-US" dirty="0" smtClean="0"/>
              <a:t>Teachings</a:t>
            </a:r>
          </a:p>
          <a:p>
            <a:pPr lvl="1"/>
            <a:r>
              <a:rPr lang="en-US" dirty="0" smtClean="0"/>
              <a:t>Observe holy days in honor of leaders &amp; martyrs</a:t>
            </a:r>
          </a:p>
          <a:p>
            <a:pPr lvl="1"/>
            <a:r>
              <a:rPr lang="en-US" dirty="0" smtClean="0"/>
              <a:t>Teach that descendants of Ali are infallible, sinless, and divinely appointed to rule </a:t>
            </a:r>
          </a:p>
          <a:p>
            <a:pPr lvl="1"/>
            <a:r>
              <a:rPr lang="en-US" dirty="0" smtClean="0"/>
              <a:t>Interpret Quran to support their views </a:t>
            </a:r>
          </a:p>
        </p:txBody>
      </p:sp>
      <p:pic>
        <p:nvPicPr>
          <p:cNvPr id="5" name="Content Placeholder 4" descr="Ali illustratrion.jpg"/>
          <p:cNvPicPr>
            <a:picLocks noGrp="1" noChangeAspect="1"/>
          </p:cNvPicPr>
          <p:nvPr>
            <p:ph sz="half" idx="2"/>
          </p:nvPr>
        </p:nvPicPr>
        <p:blipFill>
          <a:blip r:embed="rId2" cstate="print"/>
          <a:stretch>
            <a:fillRect/>
          </a:stretch>
        </p:blipFill>
        <p:spPr>
          <a:xfrm>
            <a:off x="5486399" y="0"/>
            <a:ext cx="3466393" cy="6022212"/>
          </a:xfrm>
        </p:spPr>
      </p:pic>
      <p:sp>
        <p:nvSpPr>
          <p:cNvPr id="6" name="TextBox 5"/>
          <p:cNvSpPr txBox="1"/>
          <p:nvPr/>
        </p:nvSpPr>
        <p:spPr>
          <a:xfrm>
            <a:off x="4876800" y="6096000"/>
            <a:ext cx="4267200" cy="646331"/>
          </a:xfrm>
          <a:prstGeom prst="rect">
            <a:avLst/>
          </a:prstGeom>
          <a:noFill/>
        </p:spPr>
        <p:txBody>
          <a:bodyPr wrap="square" rtlCol="0">
            <a:spAutoFit/>
          </a:bodyPr>
          <a:lstStyle/>
          <a:p>
            <a:r>
              <a:rPr lang="en-US" sz="1200" dirty="0" smtClean="0"/>
              <a:t>The early expansion of Islam was a bloody affair. This illustration from an Arabic manuscript of the thirteenth century depicts a battle between Muhammad's cousin Ali and his adversaries. </a:t>
            </a:r>
            <a:endParaRPr lang="en-U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Umayyad Dynasty</a:t>
            </a:r>
            <a:br>
              <a:rPr lang="en-US" dirty="0" smtClean="0"/>
            </a:br>
            <a:r>
              <a:rPr lang="en-US" dirty="0" smtClean="0"/>
              <a:t> (661-750 CE)</a:t>
            </a:r>
            <a:endParaRPr lang="en-US" dirty="0"/>
          </a:p>
        </p:txBody>
      </p:sp>
      <p:sp>
        <p:nvSpPr>
          <p:cNvPr id="3" name="Content Placeholder 2"/>
          <p:cNvSpPr>
            <a:spLocks noGrp="1"/>
          </p:cNvSpPr>
          <p:nvPr>
            <p:ph idx="1"/>
          </p:nvPr>
        </p:nvSpPr>
        <p:spPr/>
        <p:txBody>
          <a:bodyPr/>
          <a:lstStyle/>
          <a:p>
            <a:r>
              <a:rPr lang="en-US" dirty="0" smtClean="0"/>
              <a:t>Establish capital at Damascus</a:t>
            </a:r>
          </a:p>
          <a:p>
            <a:r>
              <a:rPr lang="en-US" dirty="0" smtClean="0"/>
              <a:t>Tight central rule</a:t>
            </a:r>
            <a:r>
              <a:rPr lang="en-US" b="1" dirty="0" smtClean="0"/>
              <a:t>: </a:t>
            </a:r>
            <a:r>
              <a:rPr lang="en-US" b="1" i="1" dirty="0" err="1" smtClean="0"/>
              <a:t>dar</a:t>
            </a:r>
            <a:r>
              <a:rPr lang="en-US" b="1" i="1" dirty="0" smtClean="0"/>
              <a:t>-al Islam </a:t>
            </a:r>
            <a:r>
              <a:rPr lang="en-US" dirty="0" smtClean="0"/>
              <a:t>or Islamic rule</a:t>
            </a:r>
          </a:p>
          <a:p>
            <a:r>
              <a:rPr lang="en-US" dirty="0" smtClean="0"/>
              <a:t>Use </a:t>
            </a:r>
            <a:r>
              <a:rPr lang="en-US" b="1" dirty="0" smtClean="0"/>
              <a:t>Arab military aristocracy </a:t>
            </a:r>
            <a:r>
              <a:rPr lang="en-US" dirty="0" smtClean="0"/>
              <a:t>as governors and administrators of conquered lands</a:t>
            </a:r>
          </a:p>
          <a:p>
            <a:r>
              <a:rPr lang="en-US" dirty="0" smtClean="0"/>
              <a:t>Distributed wealth among the privileged class</a:t>
            </a:r>
            <a:endParaRPr lang="en-US" dirty="0"/>
          </a:p>
        </p:txBody>
      </p:sp>
      <p:pic>
        <p:nvPicPr>
          <p:cNvPr id="4" name="Picture 3" descr="ummayyad mosque.jpg"/>
          <p:cNvPicPr>
            <a:picLocks noChangeAspect="1"/>
          </p:cNvPicPr>
          <p:nvPr/>
        </p:nvPicPr>
        <p:blipFill>
          <a:blip r:embed="rId2" cstate="print"/>
          <a:stretch>
            <a:fillRect/>
          </a:stretch>
        </p:blipFill>
        <p:spPr>
          <a:xfrm>
            <a:off x="3327489" y="4495800"/>
            <a:ext cx="3146803" cy="23622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ben57549_1401"/>
          <p:cNvPicPr>
            <a:picLocks noChangeAspect="1" noChangeArrowheads="1"/>
          </p:cNvPicPr>
          <p:nvPr/>
        </p:nvPicPr>
        <p:blipFill>
          <a:blip r:embed="rId3" cstate="print"/>
          <a:srcRect/>
          <a:stretch>
            <a:fillRect/>
          </a:stretch>
        </p:blipFill>
        <p:spPr>
          <a:xfrm>
            <a:off x="609600" y="1981200"/>
            <a:ext cx="8229600" cy="4213225"/>
          </a:xfrm>
          <a:prstGeom prst="rect">
            <a:avLst/>
          </a:prstGeom>
          <a:noFill/>
        </p:spPr>
      </p:pic>
      <p:sp>
        <p:nvSpPr>
          <p:cNvPr id="5" name="Title 4"/>
          <p:cNvSpPr>
            <a:spLocks noGrp="1"/>
          </p:cNvSpPr>
          <p:nvPr>
            <p:ph type="title"/>
          </p:nvPr>
        </p:nvSpPr>
        <p:spPr/>
        <p:txBody>
          <a:bodyPr/>
          <a:lstStyle/>
          <a:p>
            <a:r>
              <a:rPr lang="en-US" dirty="0" smtClean="0"/>
              <a:t>The Expansion of Islam</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Policy toward “Conquered Peoples”</a:t>
            </a:r>
            <a:endParaRPr lang="en-US" dirty="0"/>
          </a:p>
        </p:txBody>
      </p:sp>
      <p:sp>
        <p:nvSpPr>
          <p:cNvPr id="3" name="Content Placeholder 2"/>
          <p:cNvSpPr>
            <a:spLocks noGrp="1"/>
          </p:cNvSpPr>
          <p:nvPr>
            <p:ph sz="half" idx="1"/>
          </p:nvPr>
        </p:nvSpPr>
        <p:spPr>
          <a:xfrm>
            <a:off x="228600" y="1770501"/>
            <a:ext cx="5105400" cy="4525963"/>
          </a:xfrm>
        </p:spPr>
        <p:txBody>
          <a:bodyPr>
            <a:normAutofit fontScale="92500" lnSpcReduction="20000"/>
          </a:bodyPr>
          <a:lstStyle/>
          <a:p>
            <a:r>
              <a:rPr lang="en-US" b="1" dirty="0" smtClean="0"/>
              <a:t>Allowed to observe own religions</a:t>
            </a:r>
          </a:p>
          <a:p>
            <a:pPr lvl="1"/>
            <a:r>
              <a:rPr lang="en-US" dirty="0" smtClean="0"/>
              <a:t>Christians, Jews, Zoroastrians, Buddhists</a:t>
            </a:r>
          </a:p>
          <a:p>
            <a:pPr lvl="1"/>
            <a:r>
              <a:rPr lang="en-US" dirty="0" smtClean="0"/>
              <a:t>Indians, Persians, Mesopotamians, Greeks, Egyptians, nomadic Berbers</a:t>
            </a:r>
          </a:p>
          <a:p>
            <a:r>
              <a:rPr lang="en-US" dirty="0" smtClean="0"/>
              <a:t>Special tax</a:t>
            </a:r>
            <a:r>
              <a:rPr lang="en-US" b="1" dirty="0" smtClean="0"/>
              <a:t>, </a:t>
            </a:r>
            <a:r>
              <a:rPr lang="en-US" b="1" i="1" dirty="0" err="1" smtClean="0"/>
              <a:t>jizya</a:t>
            </a:r>
            <a:r>
              <a:rPr lang="en-US" dirty="0" smtClean="0"/>
              <a:t>, on those who don’t convert</a:t>
            </a:r>
          </a:p>
          <a:p>
            <a:pPr>
              <a:buNone/>
            </a:pPr>
            <a:endParaRPr lang="en-US" dirty="0" smtClean="0"/>
          </a:p>
          <a:p>
            <a:pPr lvl="1"/>
            <a:endParaRPr lang="en-US" dirty="0" smtClean="0"/>
          </a:p>
          <a:p>
            <a:pPr lvl="1"/>
            <a:r>
              <a:rPr lang="en-US" dirty="0" smtClean="0"/>
              <a:t>Resentment  builds under Umayyad rule b/c those who did convert still didn’t enjoy access to wealth</a:t>
            </a:r>
          </a:p>
        </p:txBody>
      </p:sp>
      <p:pic>
        <p:nvPicPr>
          <p:cNvPr id="5" name="Content Placeholder 4" descr="people-of-the-book.jpg"/>
          <p:cNvPicPr>
            <a:picLocks noGrp="1" noChangeAspect="1"/>
          </p:cNvPicPr>
          <p:nvPr>
            <p:ph sz="half" idx="2"/>
          </p:nvPr>
        </p:nvPicPr>
        <p:blipFill>
          <a:blip r:embed="rId2" cstate="print"/>
          <a:stretch>
            <a:fillRect/>
          </a:stretch>
        </p:blipFill>
        <p:spPr>
          <a:xfrm>
            <a:off x="5632076" y="3048000"/>
            <a:ext cx="3092824" cy="17526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Umayyad Decline</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Devoted themselves to </a:t>
            </a:r>
            <a:r>
              <a:rPr lang="en-US" b="1" dirty="0" smtClean="0"/>
              <a:t>luxurious living</a:t>
            </a:r>
          </a:p>
          <a:p>
            <a:r>
              <a:rPr lang="en-US" b="1" dirty="0" smtClean="0"/>
              <a:t>Casual attitude towards Islamic doctrine and morality</a:t>
            </a:r>
          </a:p>
          <a:p>
            <a:r>
              <a:rPr lang="en-US" b="1" dirty="0" smtClean="0"/>
              <a:t>Discontent of conquered peoples and disillusionment of Muslim Arab military leaders  </a:t>
            </a:r>
            <a:endParaRPr lang="en-US" b="1" dirty="0"/>
          </a:p>
        </p:txBody>
      </p:sp>
      <p:pic>
        <p:nvPicPr>
          <p:cNvPr id="5" name="Content Placeholder 4" descr="great mosque of damascus.JPG"/>
          <p:cNvPicPr>
            <a:picLocks noGrp="1" noChangeAspect="1"/>
          </p:cNvPicPr>
          <p:nvPr>
            <p:ph sz="half" idx="2"/>
          </p:nvPr>
        </p:nvPicPr>
        <p:blipFill>
          <a:blip r:embed="rId2" cstate="print"/>
          <a:stretch>
            <a:fillRect/>
          </a:stretch>
        </p:blipFill>
        <p:spPr>
          <a:xfrm>
            <a:off x="4656138" y="2518569"/>
            <a:ext cx="4038600" cy="3028950"/>
          </a:xfrm>
        </p:spPr>
      </p:pic>
      <p:sp>
        <p:nvSpPr>
          <p:cNvPr id="6" name="TextBox 5"/>
          <p:cNvSpPr txBox="1"/>
          <p:nvPr/>
        </p:nvSpPr>
        <p:spPr>
          <a:xfrm>
            <a:off x="4876800" y="5943600"/>
            <a:ext cx="2803973" cy="369332"/>
          </a:xfrm>
          <a:prstGeom prst="rect">
            <a:avLst/>
          </a:prstGeom>
          <a:noFill/>
        </p:spPr>
        <p:txBody>
          <a:bodyPr wrap="none" rtlCol="0">
            <a:spAutoFit/>
          </a:bodyPr>
          <a:lstStyle/>
          <a:p>
            <a:r>
              <a:rPr lang="en-US" dirty="0" smtClean="0"/>
              <a:t>Great Mosque of Damascus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dome of the rock.jpg"/>
          <p:cNvPicPr>
            <a:picLocks noGrp="1" noChangeAspect="1"/>
          </p:cNvPicPr>
          <p:nvPr>
            <p:ph idx="1"/>
          </p:nvPr>
        </p:nvPicPr>
        <p:blipFill>
          <a:blip r:embed="rId2" cstate="print"/>
          <a:stretch>
            <a:fillRect/>
          </a:stretch>
        </p:blipFill>
        <p:spPr>
          <a:xfrm>
            <a:off x="1436048" y="2209800"/>
            <a:ext cx="6141492" cy="41148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Abbasid Dynasty</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Founded by Abu al-</a:t>
            </a:r>
            <a:r>
              <a:rPr lang="en-US" b="1" dirty="0" err="1" smtClean="0"/>
              <a:t>Abbas</a:t>
            </a:r>
            <a:r>
              <a:rPr lang="en-US" dirty="0" smtClean="0"/>
              <a:t>, Sunni Arab</a:t>
            </a:r>
          </a:p>
          <a:p>
            <a:pPr lvl="1"/>
            <a:r>
              <a:rPr lang="en-US" dirty="0" smtClean="0"/>
              <a:t>Last members of </a:t>
            </a:r>
            <a:r>
              <a:rPr lang="en-US" dirty="0" err="1" smtClean="0"/>
              <a:t>Umayyads</a:t>
            </a:r>
            <a:r>
              <a:rPr lang="en-US" dirty="0" smtClean="0"/>
              <a:t> arrested and slaughtered at a banquet</a:t>
            </a:r>
          </a:p>
          <a:p>
            <a:r>
              <a:rPr lang="en-US" b="1" dirty="0" smtClean="0"/>
              <a:t>Dynasty more “cosmopolitan”</a:t>
            </a:r>
          </a:p>
          <a:p>
            <a:r>
              <a:rPr lang="en-US" dirty="0" smtClean="0"/>
              <a:t>Rulers don’t show favor to the Arab military aristocracy</a:t>
            </a:r>
          </a:p>
          <a:p>
            <a:r>
              <a:rPr lang="en-US" b="1" dirty="0" smtClean="0"/>
              <a:t>Not a conquering dynasty</a:t>
            </a:r>
            <a:r>
              <a:rPr lang="en-US" dirty="0" smtClean="0"/>
              <a:t>, but marginally expanded</a:t>
            </a:r>
          </a:p>
          <a:p>
            <a:pPr lvl="1"/>
            <a:r>
              <a:rPr lang="en-US" dirty="0" smtClean="0"/>
              <a:t>Defeated Chinese at Battle of </a:t>
            </a:r>
            <a:r>
              <a:rPr lang="en-US" dirty="0" err="1" smtClean="0"/>
              <a:t>Talas</a:t>
            </a:r>
            <a:r>
              <a:rPr lang="en-US" dirty="0" smtClean="0"/>
              <a:t> (near Samarkand)</a:t>
            </a:r>
          </a:p>
          <a:p>
            <a:pPr lvl="2"/>
            <a:r>
              <a:rPr lang="en-US" dirty="0" smtClean="0"/>
              <a:t>Ended expansion of Chinese into central Asia</a:t>
            </a:r>
          </a:p>
          <a:p>
            <a:pPr lvl="2"/>
            <a:r>
              <a:rPr lang="en-US" dirty="0" smtClean="0"/>
              <a:t>Opened door for spread of Islam to Turks</a:t>
            </a:r>
          </a:p>
          <a:p>
            <a:pPr lvl="2">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Abbasid Administration</a:t>
            </a:r>
            <a:endParaRPr lang="en-US" dirty="0"/>
          </a:p>
        </p:txBody>
      </p:sp>
      <p:sp>
        <p:nvSpPr>
          <p:cNvPr id="3" name="Content Placeholder 2"/>
          <p:cNvSpPr>
            <a:spLocks noGrp="1"/>
          </p:cNvSpPr>
          <p:nvPr>
            <p:ph sz="half" idx="1"/>
          </p:nvPr>
        </p:nvSpPr>
        <p:spPr>
          <a:xfrm>
            <a:off x="228600" y="1295400"/>
            <a:ext cx="4274344" cy="5333999"/>
          </a:xfrm>
        </p:spPr>
        <p:txBody>
          <a:bodyPr>
            <a:normAutofit fontScale="70000" lnSpcReduction="20000"/>
          </a:bodyPr>
          <a:lstStyle/>
          <a:p>
            <a:r>
              <a:rPr lang="en-US" dirty="0" smtClean="0"/>
              <a:t>Relied on Persian techniques</a:t>
            </a:r>
          </a:p>
          <a:p>
            <a:r>
              <a:rPr lang="en-US" b="1" dirty="0" smtClean="0"/>
              <a:t>Baghdad  is capital</a:t>
            </a:r>
          </a:p>
          <a:p>
            <a:r>
              <a:rPr lang="en-US" dirty="0" smtClean="0"/>
              <a:t>Provinces with governors</a:t>
            </a:r>
            <a:endParaRPr lang="en-US" b="1" dirty="0" smtClean="0"/>
          </a:p>
          <a:p>
            <a:r>
              <a:rPr lang="en-US" b="1" i="1" dirty="0" err="1" smtClean="0"/>
              <a:t>Ulama</a:t>
            </a:r>
            <a:r>
              <a:rPr lang="en-US" b="1" i="1" dirty="0" smtClean="0"/>
              <a:t> </a:t>
            </a:r>
            <a:r>
              <a:rPr lang="en-US" dirty="0" smtClean="0"/>
              <a:t> means</a:t>
            </a:r>
            <a:r>
              <a:rPr lang="en-US" b="1" i="1" dirty="0" smtClean="0"/>
              <a:t> </a:t>
            </a:r>
            <a:r>
              <a:rPr lang="en-US" b="1" dirty="0" smtClean="0"/>
              <a:t>“people w/ religious knowledge”</a:t>
            </a:r>
          </a:p>
          <a:p>
            <a:pPr lvl="1"/>
            <a:r>
              <a:rPr lang="en-US" dirty="0" smtClean="0"/>
              <a:t>Scholars who develop public policy in accordance w/ Quran and </a:t>
            </a:r>
            <a:r>
              <a:rPr lang="en-US" dirty="0" err="1" smtClean="0"/>
              <a:t>sharia</a:t>
            </a:r>
            <a:r>
              <a:rPr lang="en-US" dirty="0" smtClean="0"/>
              <a:t> law</a:t>
            </a:r>
            <a:endParaRPr lang="en-US" b="1" dirty="0" smtClean="0"/>
          </a:p>
          <a:p>
            <a:r>
              <a:rPr lang="en-US" b="1" i="1" dirty="0" smtClean="0"/>
              <a:t> </a:t>
            </a:r>
            <a:r>
              <a:rPr lang="en-US" b="1" i="1" dirty="0" err="1" smtClean="0"/>
              <a:t>Qadis</a:t>
            </a:r>
            <a:r>
              <a:rPr lang="en-US" b="1" i="1" dirty="0" smtClean="0"/>
              <a:t> </a:t>
            </a:r>
            <a:r>
              <a:rPr lang="en-US" b="1" dirty="0" smtClean="0"/>
              <a:t>or “judges “</a:t>
            </a:r>
          </a:p>
          <a:p>
            <a:pPr lvl="1"/>
            <a:r>
              <a:rPr lang="en-US" dirty="0" smtClean="0"/>
              <a:t>Set moral standards in communities</a:t>
            </a:r>
          </a:p>
          <a:p>
            <a:pPr lvl="1"/>
            <a:r>
              <a:rPr lang="en-US" dirty="0" smtClean="0"/>
              <a:t>Heard cases and rendered decisions based on Quran and </a:t>
            </a:r>
            <a:r>
              <a:rPr lang="en-US" dirty="0" err="1" smtClean="0"/>
              <a:t>sharia</a:t>
            </a:r>
            <a:r>
              <a:rPr lang="en-US" dirty="0" smtClean="0"/>
              <a:t> law</a:t>
            </a:r>
          </a:p>
          <a:p>
            <a:r>
              <a:rPr lang="en-US" dirty="0" smtClean="0"/>
              <a:t>Kept standing army</a:t>
            </a:r>
          </a:p>
          <a:p>
            <a:r>
              <a:rPr lang="en-US" dirty="0" smtClean="0"/>
              <a:t>Ministers in charge of finance, coinage, postal svc. </a:t>
            </a:r>
          </a:p>
          <a:p>
            <a:r>
              <a:rPr lang="en-US" dirty="0" smtClean="0"/>
              <a:t>Maintained roads inherited from previous empire</a:t>
            </a:r>
          </a:p>
          <a:p>
            <a:endParaRPr lang="en-US" dirty="0" smtClean="0"/>
          </a:p>
          <a:p>
            <a:endParaRPr lang="en-US" dirty="0" smtClean="0"/>
          </a:p>
          <a:p>
            <a:endParaRPr lang="en-US" dirty="0"/>
          </a:p>
        </p:txBody>
      </p:sp>
      <p:pic>
        <p:nvPicPr>
          <p:cNvPr id="9" name="Content Placeholder 8" descr="baghdad.jpg"/>
          <p:cNvPicPr>
            <a:picLocks noGrp="1" noChangeAspect="1"/>
          </p:cNvPicPr>
          <p:nvPr>
            <p:ph sz="half" idx="2"/>
          </p:nvPr>
        </p:nvPicPr>
        <p:blipFill>
          <a:blip r:embed="rId2" cstate="print"/>
          <a:stretch>
            <a:fillRect/>
          </a:stretch>
        </p:blipFill>
        <p:spPr>
          <a:xfrm>
            <a:off x="4724400" y="4800600"/>
            <a:ext cx="4221480" cy="1758950"/>
          </a:xfrm>
        </p:spPr>
      </p:pic>
      <p:pic>
        <p:nvPicPr>
          <p:cNvPr id="10" name="Picture 9" descr="baghdad map.jpg"/>
          <p:cNvPicPr>
            <a:picLocks noChangeAspect="1"/>
          </p:cNvPicPr>
          <p:nvPr/>
        </p:nvPicPr>
        <p:blipFill>
          <a:blip r:embed="rId3" cstate="print"/>
          <a:stretch>
            <a:fillRect/>
          </a:stretch>
        </p:blipFill>
        <p:spPr>
          <a:xfrm>
            <a:off x="4605477" y="1219201"/>
            <a:ext cx="4404624" cy="3048000"/>
          </a:xfrm>
          <a:prstGeom prst="rect">
            <a:avLst/>
          </a:prstGeom>
        </p:spPr>
      </p:pic>
      <p:sp>
        <p:nvSpPr>
          <p:cNvPr id="11" name="TextBox 10"/>
          <p:cNvSpPr txBox="1"/>
          <p:nvPr/>
        </p:nvSpPr>
        <p:spPr>
          <a:xfrm>
            <a:off x="5410200" y="4343400"/>
            <a:ext cx="2699778" cy="369332"/>
          </a:xfrm>
          <a:prstGeom prst="rect">
            <a:avLst/>
          </a:prstGeom>
          <a:noFill/>
        </p:spPr>
        <p:txBody>
          <a:bodyPr wrap="square" rtlCol="0">
            <a:spAutoFit/>
          </a:bodyPr>
          <a:lstStyle/>
          <a:p>
            <a:r>
              <a:rPr lang="en-US" dirty="0" smtClean="0"/>
              <a:t>Baghdad in the 8</a:t>
            </a:r>
            <a:r>
              <a:rPr lang="en-US" baseline="30000" dirty="0" smtClean="0"/>
              <a:t>th</a:t>
            </a:r>
            <a:r>
              <a:rPr lang="en-US" dirty="0" smtClean="0"/>
              <a:t> century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Mecca, a caravan city</a:t>
            </a:r>
            <a:endParaRPr lang="en-US" dirty="0"/>
          </a:p>
        </p:txBody>
      </p:sp>
      <p:sp>
        <p:nvSpPr>
          <p:cNvPr id="3" name="Content Placeholder 2"/>
          <p:cNvSpPr>
            <a:spLocks noGrp="1"/>
          </p:cNvSpPr>
          <p:nvPr>
            <p:ph sz="half" idx="1"/>
          </p:nvPr>
        </p:nvSpPr>
        <p:spPr>
          <a:xfrm>
            <a:off x="304800" y="1770501"/>
            <a:ext cx="4198144" cy="4525963"/>
          </a:xfrm>
        </p:spPr>
        <p:txBody>
          <a:bodyPr/>
          <a:lstStyle/>
          <a:p>
            <a:r>
              <a:rPr lang="en-US" dirty="0" smtClean="0"/>
              <a:t>On a barren mountain valley, halfway b/n Yemen and Syria</a:t>
            </a:r>
          </a:p>
          <a:p>
            <a:r>
              <a:rPr lang="en-US" b="1" dirty="0" err="1" smtClean="0"/>
              <a:t>Quraysh</a:t>
            </a:r>
            <a:r>
              <a:rPr lang="en-US" dirty="0" smtClean="0"/>
              <a:t> (Mecca’s dominant tribe) settled there in 5</a:t>
            </a:r>
            <a:r>
              <a:rPr lang="en-US" baseline="30000" dirty="0" smtClean="0"/>
              <a:t>th</a:t>
            </a:r>
            <a:r>
              <a:rPr lang="en-US" dirty="0" smtClean="0"/>
              <a:t> century and control trade</a:t>
            </a:r>
          </a:p>
          <a:p>
            <a:r>
              <a:rPr lang="en-US" dirty="0" smtClean="0"/>
              <a:t>Prosperous</a:t>
            </a:r>
            <a:endParaRPr lang="en-US" dirty="0"/>
          </a:p>
        </p:txBody>
      </p:sp>
      <p:pic>
        <p:nvPicPr>
          <p:cNvPr id="6" name="Content Placeholder 5" descr="arabia at muhammad.gif"/>
          <p:cNvPicPr>
            <a:picLocks noGrp="1" noChangeAspect="1"/>
          </p:cNvPicPr>
          <p:nvPr>
            <p:ph sz="half" idx="2"/>
          </p:nvPr>
        </p:nvPicPr>
        <p:blipFill>
          <a:blip r:embed="rId2" cstate="print"/>
          <a:stretch>
            <a:fillRect/>
          </a:stretch>
        </p:blipFill>
        <p:spPr>
          <a:xfrm>
            <a:off x="4648200" y="1447800"/>
            <a:ext cx="4075348" cy="4386024"/>
          </a:xfrm>
        </p:spPr>
      </p:pic>
      <p:sp>
        <p:nvSpPr>
          <p:cNvPr id="7" name="TextBox 6"/>
          <p:cNvSpPr txBox="1"/>
          <p:nvPr/>
        </p:nvSpPr>
        <p:spPr>
          <a:xfrm>
            <a:off x="4648200" y="6324600"/>
            <a:ext cx="3549370" cy="369332"/>
          </a:xfrm>
          <a:prstGeom prst="rect">
            <a:avLst/>
          </a:prstGeom>
          <a:noFill/>
        </p:spPr>
        <p:txBody>
          <a:bodyPr wrap="none" rtlCol="0">
            <a:spAutoFit/>
          </a:bodyPr>
          <a:lstStyle/>
          <a:p>
            <a:r>
              <a:rPr lang="en-US" dirty="0" smtClean="0"/>
              <a:t>Arabia at the time of </a:t>
            </a:r>
            <a:r>
              <a:rPr lang="en-US" dirty="0" err="1" smtClean="0"/>
              <a:t>Muhammmad</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Harun</a:t>
            </a:r>
            <a:r>
              <a:rPr lang="en-US" dirty="0" smtClean="0"/>
              <a:t> al-Rashid (786-809 CE)</a:t>
            </a:r>
            <a:endParaRPr lang="en-US" dirty="0"/>
          </a:p>
        </p:txBody>
      </p:sp>
      <p:sp>
        <p:nvSpPr>
          <p:cNvPr id="3" name="Content Placeholder 2"/>
          <p:cNvSpPr>
            <a:spLocks noGrp="1"/>
          </p:cNvSpPr>
          <p:nvPr>
            <p:ph sz="half" idx="1"/>
          </p:nvPr>
        </p:nvSpPr>
        <p:spPr/>
        <p:txBody>
          <a:bodyPr>
            <a:normAutofit fontScale="85000" lnSpcReduction="20000"/>
          </a:bodyPr>
          <a:lstStyle/>
          <a:p>
            <a:r>
              <a:rPr lang="en-US" b="1" dirty="0" smtClean="0"/>
              <a:t>Under his reign, highpoint of dynasty</a:t>
            </a:r>
          </a:p>
          <a:p>
            <a:pPr lvl="1"/>
            <a:r>
              <a:rPr lang="en-US" b="1" dirty="0" smtClean="0"/>
              <a:t>Made Baghdad a center </a:t>
            </a:r>
            <a:r>
              <a:rPr lang="en-US" dirty="0" smtClean="0"/>
              <a:t>for banking, commerce, crafts, industrial production, pop. of several 100, 000s</a:t>
            </a:r>
          </a:p>
          <a:p>
            <a:r>
              <a:rPr lang="en-US" dirty="0" smtClean="0"/>
              <a:t>He provided support for artists, writers,</a:t>
            </a:r>
          </a:p>
          <a:p>
            <a:r>
              <a:rPr lang="en-US" dirty="0" smtClean="0"/>
              <a:t>Sent luxurious gifts to his favorites</a:t>
            </a:r>
          </a:p>
          <a:p>
            <a:pPr lvl="1"/>
            <a:r>
              <a:rPr lang="en-US" dirty="0" smtClean="0"/>
              <a:t>Ex. White elephant</a:t>
            </a:r>
          </a:p>
          <a:p>
            <a:r>
              <a:rPr lang="en-US" dirty="0" smtClean="0"/>
              <a:t>Gave $ to poor and common classes</a:t>
            </a:r>
          </a:p>
          <a:p>
            <a:pPr lvl="1"/>
            <a:r>
              <a:rPr lang="en-US" dirty="0" smtClean="0"/>
              <a:t>Toss $ on streets</a:t>
            </a:r>
          </a:p>
          <a:p>
            <a:pPr>
              <a:buNone/>
            </a:pPr>
            <a:endParaRPr lang="en-US" dirty="0" smtClean="0"/>
          </a:p>
          <a:p>
            <a:pPr lvl="1">
              <a:buNone/>
            </a:pPr>
            <a:endParaRPr lang="en-US" dirty="0" smtClean="0"/>
          </a:p>
          <a:p>
            <a:endParaRPr lang="en-US" dirty="0"/>
          </a:p>
        </p:txBody>
      </p:sp>
      <p:pic>
        <p:nvPicPr>
          <p:cNvPr id="5" name="Content Placeholder 4" descr="harun al.jpg"/>
          <p:cNvPicPr>
            <a:picLocks noGrp="1" noChangeAspect="1"/>
          </p:cNvPicPr>
          <p:nvPr>
            <p:ph sz="half" idx="2"/>
          </p:nvPr>
        </p:nvPicPr>
        <p:blipFill>
          <a:blip r:embed="rId2" cstate="print"/>
          <a:stretch>
            <a:fillRect/>
          </a:stretch>
        </p:blipFill>
        <p:spPr>
          <a:xfrm>
            <a:off x="4267200" y="4028423"/>
            <a:ext cx="1828800" cy="2829577"/>
          </a:xfrm>
        </p:spPr>
      </p:pic>
      <p:pic>
        <p:nvPicPr>
          <p:cNvPr id="6" name="Picture 5" descr="Bestiary.gif"/>
          <p:cNvPicPr>
            <a:picLocks noChangeAspect="1"/>
          </p:cNvPicPr>
          <p:nvPr/>
        </p:nvPicPr>
        <p:blipFill>
          <a:blip r:embed="rId3" cstate="print"/>
          <a:stretch>
            <a:fillRect/>
          </a:stretch>
        </p:blipFill>
        <p:spPr>
          <a:xfrm>
            <a:off x="6096000" y="1284555"/>
            <a:ext cx="3048000" cy="3516045"/>
          </a:xfrm>
          <a:prstGeom prst="rect">
            <a:avLst/>
          </a:prstGeom>
        </p:spPr>
      </p:pic>
      <p:sp>
        <p:nvSpPr>
          <p:cNvPr id="7" name="TextBox 6"/>
          <p:cNvSpPr txBox="1"/>
          <p:nvPr/>
        </p:nvSpPr>
        <p:spPr>
          <a:xfrm>
            <a:off x="6096000" y="4876800"/>
            <a:ext cx="2743200" cy="1200329"/>
          </a:xfrm>
          <a:prstGeom prst="rect">
            <a:avLst/>
          </a:prstGeom>
          <a:noFill/>
        </p:spPr>
        <p:txBody>
          <a:bodyPr wrap="square" rtlCol="0">
            <a:spAutoFit/>
          </a:bodyPr>
          <a:lstStyle/>
          <a:p>
            <a:r>
              <a:rPr lang="en-US" dirty="0" smtClean="0"/>
              <a:t>Al Rashid sent a gift of a  white elephant and rich presents to Charlemagne in western  Europe.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Abbasid Decline</a:t>
            </a:r>
            <a:endParaRPr lang="en-US" dirty="0"/>
          </a:p>
        </p:txBody>
      </p:sp>
      <p:sp>
        <p:nvSpPr>
          <p:cNvPr id="3" name="Content Placeholder 2"/>
          <p:cNvSpPr>
            <a:spLocks noGrp="1"/>
          </p:cNvSpPr>
          <p:nvPr>
            <p:ph sz="half" idx="1"/>
          </p:nvPr>
        </p:nvSpPr>
        <p:spPr>
          <a:xfrm>
            <a:off x="464344" y="1770501"/>
            <a:ext cx="3421856" cy="4525963"/>
          </a:xfrm>
        </p:spPr>
        <p:txBody>
          <a:bodyPr>
            <a:normAutofit fontScale="77500" lnSpcReduction="20000"/>
          </a:bodyPr>
          <a:lstStyle/>
          <a:p>
            <a:r>
              <a:rPr lang="en-US" b="1" dirty="0" smtClean="0"/>
              <a:t>Period of decline after al-Rashid’s rule</a:t>
            </a:r>
          </a:p>
          <a:p>
            <a:pPr lvl="1"/>
            <a:r>
              <a:rPr lang="en-US" dirty="0" smtClean="0"/>
              <a:t>Civil war b/n al-Rashid’s sons damaged their authority</a:t>
            </a:r>
          </a:p>
          <a:p>
            <a:pPr lvl="1"/>
            <a:r>
              <a:rPr lang="en-US" dirty="0" smtClean="0"/>
              <a:t>Provincial governors built up their own power</a:t>
            </a:r>
          </a:p>
          <a:p>
            <a:pPr lvl="1"/>
            <a:r>
              <a:rPr lang="en-US" dirty="0" smtClean="0"/>
              <a:t>Uprisings and peasant rebellions</a:t>
            </a:r>
          </a:p>
          <a:p>
            <a:r>
              <a:rPr lang="en-US" dirty="0" smtClean="0"/>
              <a:t>Become figureheads when Seljuk Turks take possession of Baghdad</a:t>
            </a:r>
          </a:p>
          <a:p>
            <a:pPr lvl="1"/>
            <a:r>
              <a:rPr lang="en-US" dirty="0" smtClean="0"/>
              <a:t>Seljuk “sultan” </a:t>
            </a:r>
          </a:p>
          <a:p>
            <a:r>
              <a:rPr lang="en-US" b="1" dirty="0" smtClean="0"/>
              <a:t>Mongols extinguish the dynasty in 1258</a:t>
            </a:r>
          </a:p>
          <a:p>
            <a:endParaRPr lang="en-US" dirty="0"/>
          </a:p>
        </p:txBody>
      </p:sp>
      <p:pic>
        <p:nvPicPr>
          <p:cNvPr id="5" name="Content Placeholder 4" descr="siege of baghdad 1258.jpg"/>
          <p:cNvPicPr>
            <a:picLocks noGrp="1" noChangeAspect="1"/>
          </p:cNvPicPr>
          <p:nvPr>
            <p:ph sz="half" idx="2"/>
          </p:nvPr>
        </p:nvPicPr>
        <p:blipFill>
          <a:blip r:embed="rId2" cstate="print"/>
          <a:stretch>
            <a:fillRect/>
          </a:stretch>
        </p:blipFill>
        <p:spPr>
          <a:xfrm>
            <a:off x="4058278" y="2202450"/>
            <a:ext cx="4991518" cy="3512550"/>
          </a:xfrm>
        </p:spPr>
      </p:pic>
      <p:sp>
        <p:nvSpPr>
          <p:cNvPr id="6" name="TextBox 5"/>
          <p:cNvSpPr txBox="1"/>
          <p:nvPr/>
        </p:nvSpPr>
        <p:spPr>
          <a:xfrm>
            <a:off x="5181600" y="5715000"/>
            <a:ext cx="2354812" cy="369332"/>
          </a:xfrm>
          <a:prstGeom prst="rect">
            <a:avLst/>
          </a:prstGeom>
          <a:noFill/>
        </p:spPr>
        <p:txBody>
          <a:bodyPr wrap="none" rtlCol="0">
            <a:spAutoFit/>
          </a:bodyPr>
          <a:lstStyle/>
          <a:p>
            <a:r>
              <a:rPr lang="en-US" dirty="0" smtClean="0"/>
              <a:t>Siege of Baghdad 1258</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 of the Islamic World</a:t>
            </a:r>
            <a:endParaRPr lang="en-US" dirty="0"/>
          </a:p>
        </p:txBody>
      </p:sp>
      <p:sp>
        <p:nvSpPr>
          <p:cNvPr id="3" name="Content Placeholder 2"/>
          <p:cNvSpPr>
            <a:spLocks noGrp="1"/>
          </p:cNvSpPr>
          <p:nvPr>
            <p:ph sz="half" idx="1"/>
          </p:nvPr>
        </p:nvSpPr>
        <p:spPr>
          <a:xfrm>
            <a:off x="464344" y="1770501"/>
            <a:ext cx="4183856" cy="4525963"/>
          </a:xfrm>
        </p:spPr>
        <p:txBody>
          <a:bodyPr>
            <a:normAutofit fontScale="62500" lnSpcReduction="20000"/>
          </a:bodyPr>
          <a:lstStyle/>
          <a:p>
            <a:r>
              <a:rPr lang="en-US" b="1" dirty="0" smtClean="0"/>
              <a:t>New crops introduced to western lands from east</a:t>
            </a:r>
          </a:p>
          <a:p>
            <a:pPr lvl="1"/>
            <a:r>
              <a:rPr lang="en-US" dirty="0" smtClean="0"/>
              <a:t>Sugarcane, rice, wheat</a:t>
            </a:r>
          </a:p>
          <a:p>
            <a:pPr lvl="1"/>
            <a:r>
              <a:rPr lang="en-US" dirty="0" smtClean="0"/>
              <a:t>Veggies:  spinach, artichoke, eggplant</a:t>
            </a:r>
          </a:p>
          <a:p>
            <a:pPr lvl="1"/>
            <a:r>
              <a:rPr lang="en-US" dirty="0" smtClean="0"/>
              <a:t>Fruit:  oranges, lemon, limes, banana, coconut etc.</a:t>
            </a:r>
          </a:p>
          <a:p>
            <a:r>
              <a:rPr lang="en-US" b="1" dirty="0" smtClean="0"/>
              <a:t>Cotton</a:t>
            </a:r>
            <a:r>
              <a:rPr lang="en-US" dirty="0" smtClean="0"/>
              <a:t>, henna, indigo had industrial use</a:t>
            </a:r>
          </a:p>
          <a:p>
            <a:r>
              <a:rPr lang="en-US" dirty="0" smtClean="0"/>
              <a:t>Agricultural manuals circulated </a:t>
            </a:r>
          </a:p>
          <a:p>
            <a:r>
              <a:rPr lang="en-US" b="1" dirty="0" smtClean="0"/>
              <a:t>Increased agricultural production led to rapid urban growth</a:t>
            </a:r>
          </a:p>
          <a:p>
            <a:r>
              <a:rPr lang="en-US" dirty="0" smtClean="0"/>
              <a:t>New industry:  </a:t>
            </a:r>
            <a:r>
              <a:rPr lang="en-US" b="1" dirty="0" smtClean="0"/>
              <a:t>papermaking</a:t>
            </a:r>
          </a:p>
          <a:p>
            <a:pPr lvl="1"/>
            <a:r>
              <a:rPr lang="en-US" dirty="0" smtClean="0"/>
              <a:t>Facilitated the administrative and commercial records</a:t>
            </a:r>
          </a:p>
          <a:p>
            <a:pPr lvl="1"/>
            <a:r>
              <a:rPr lang="en-US" dirty="0" smtClean="0"/>
              <a:t>Mills produced paper </a:t>
            </a:r>
          </a:p>
          <a:p>
            <a:endParaRPr lang="en-US" dirty="0" smtClean="0"/>
          </a:p>
          <a:p>
            <a:endParaRPr lang="en-US" dirty="0" smtClean="0"/>
          </a:p>
        </p:txBody>
      </p:sp>
      <p:pic>
        <p:nvPicPr>
          <p:cNvPr id="5" name="Content Placeholder 7" descr="cordoba bell tower.jpg"/>
          <p:cNvPicPr>
            <a:picLocks noGrp="1" noChangeAspect="1"/>
          </p:cNvPicPr>
          <p:nvPr>
            <p:ph sz="half" idx="2"/>
          </p:nvPr>
        </p:nvPicPr>
        <p:blipFill>
          <a:blip r:embed="rId2" cstate="print"/>
          <a:stretch>
            <a:fillRect/>
          </a:stretch>
        </p:blipFill>
        <p:spPr>
          <a:xfrm>
            <a:off x="4800600" y="2209800"/>
            <a:ext cx="4152486" cy="2778391"/>
          </a:xfrm>
        </p:spPr>
      </p:pic>
      <p:sp>
        <p:nvSpPr>
          <p:cNvPr id="6" name="TextBox 5"/>
          <p:cNvSpPr txBox="1"/>
          <p:nvPr/>
        </p:nvSpPr>
        <p:spPr>
          <a:xfrm>
            <a:off x="5410200" y="5410200"/>
            <a:ext cx="2075183" cy="369332"/>
          </a:xfrm>
          <a:prstGeom prst="rect">
            <a:avLst/>
          </a:prstGeom>
          <a:noFill/>
        </p:spPr>
        <p:txBody>
          <a:bodyPr wrap="square" rtlCol="0">
            <a:spAutoFit/>
          </a:bodyPr>
          <a:lstStyle/>
          <a:p>
            <a:r>
              <a:rPr lang="en-US" dirty="0" smtClean="0"/>
              <a:t>Oranges in Cordoba</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2"/>
          </p:nvPr>
        </p:nvSpPr>
        <p:spPr>
          <a:xfrm>
            <a:off x="533400" y="685800"/>
            <a:ext cx="3048000" cy="6172200"/>
          </a:xfrm>
        </p:spPr>
        <p:txBody>
          <a:bodyPr>
            <a:noAutofit/>
          </a:bodyPr>
          <a:lstStyle/>
          <a:p>
            <a:r>
              <a:rPr lang="en-US" sz="2400" dirty="0" smtClean="0"/>
              <a:t>In a thirteenth-century manuscript illustration, a fictional Muslim traveler passes a lively agricultural village. On the left a woman spins cotton thread. Sheep, goats, chickens, and date palms figure prominently in the local economy. </a:t>
            </a:r>
            <a:endParaRPr lang="en-US" sz="2400" dirty="0"/>
          </a:p>
        </p:txBody>
      </p:sp>
      <p:pic>
        <p:nvPicPr>
          <p:cNvPr id="8" name="Content Placeholder 7" descr="Islam food.jpg"/>
          <p:cNvPicPr>
            <a:picLocks noGrp="1" noChangeAspect="1"/>
          </p:cNvPicPr>
          <p:nvPr>
            <p:ph sz="half" idx="1"/>
          </p:nvPr>
        </p:nvPicPr>
        <p:blipFill>
          <a:blip r:embed="rId2" cstate="print"/>
          <a:stretch>
            <a:fillRect/>
          </a:stretch>
        </p:blipFill>
        <p:spPr>
          <a:xfrm>
            <a:off x="3934409" y="0"/>
            <a:ext cx="5209591" cy="68580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Formation of a Hemispheric Trading Zone</a:t>
            </a:r>
            <a:endParaRPr lang="en-US" sz="3200" dirty="0"/>
          </a:p>
        </p:txBody>
      </p:sp>
      <p:sp>
        <p:nvSpPr>
          <p:cNvPr id="3" name="Content Placeholder 2"/>
          <p:cNvSpPr>
            <a:spLocks noGrp="1"/>
          </p:cNvSpPr>
          <p:nvPr>
            <p:ph sz="half" idx="1"/>
          </p:nvPr>
        </p:nvSpPr>
        <p:spPr>
          <a:xfrm>
            <a:off x="464344" y="1770501"/>
            <a:ext cx="4412456" cy="4525963"/>
          </a:xfrm>
        </p:spPr>
        <p:txBody>
          <a:bodyPr>
            <a:normAutofit fontScale="92500" lnSpcReduction="10000"/>
          </a:bodyPr>
          <a:lstStyle/>
          <a:p>
            <a:r>
              <a:rPr lang="en-US" dirty="0" smtClean="0"/>
              <a:t>Islamic society drew prosperity through commerce</a:t>
            </a:r>
          </a:p>
          <a:p>
            <a:r>
              <a:rPr lang="en-US" b="1" dirty="0" smtClean="0"/>
              <a:t>Took advantage of the extensive road networks of the classical era</a:t>
            </a:r>
          </a:p>
          <a:p>
            <a:pPr lvl="1"/>
            <a:r>
              <a:rPr lang="en-US" b="1" dirty="0" smtClean="0"/>
              <a:t>Linked the Islamic world</a:t>
            </a:r>
          </a:p>
          <a:p>
            <a:r>
              <a:rPr lang="en-US" dirty="0" smtClean="0"/>
              <a:t>Excellent highways for merchants, missionaries, pilgrims</a:t>
            </a:r>
          </a:p>
          <a:p>
            <a:r>
              <a:rPr lang="en-US" b="1" dirty="0" smtClean="0"/>
              <a:t>Caravanserais-Rest stop</a:t>
            </a:r>
            <a:endParaRPr lang="en-US" b="1" dirty="0"/>
          </a:p>
        </p:txBody>
      </p:sp>
      <p:pic>
        <p:nvPicPr>
          <p:cNvPr id="5" name="Content Placeholder 4" descr="caravanerserais.jpg"/>
          <p:cNvPicPr>
            <a:picLocks noGrp="1" noChangeAspect="1"/>
          </p:cNvPicPr>
          <p:nvPr>
            <p:ph sz="half" idx="2"/>
          </p:nvPr>
        </p:nvPicPr>
        <p:blipFill>
          <a:blip r:embed="rId2" cstate="print"/>
          <a:stretch>
            <a:fillRect/>
          </a:stretch>
        </p:blipFill>
        <p:spPr>
          <a:xfrm>
            <a:off x="5029200" y="1143000"/>
            <a:ext cx="3616324" cy="4830762"/>
          </a:xfrm>
        </p:spPr>
      </p:pic>
      <p:sp>
        <p:nvSpPr>
          <p:cNvPr id="6" name="TextBox 5"/>
          <p:cNvSpPr txBox="1"/>
          <p:nvPr/>
        </p:nvSpPr>
        <p:spPr>
          <a:xfrm>
            <a:off x="4419600" y="5943600"/>
            <a:ext cx="4724400" cy="830997"/>
          </a:xfrm>
          <a:prstGeom prst="rect">
            <a:avLst/>
          </a:prstGeom>
          <a:noFill/>
        </p:spPr>
        <p:txBody>
          <a:bodyPr wrap="square" rtlCol="0">
            <a:spAutoFit/>
          </a:bodyPr>
          <a:lstStyle/>
          <a:p>
            <a:r>
              <a:rPr lang="en-US" sz="1200" dirty="0" smtClean="0"/>
              <a:t>Caravanserais offered splendid facilities for caravan merchants, but they sometimes harbored dangers. In this illustration from a thirteenth-century manuscript, drugged merchants sleep soundly while burglars relieve them of their valuables. </a:t>
            </a:r>
            <a:endParaRPr lang="en-US" sz="1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Caravanserais in Istanbul</a:t>
            </a:r>
            <a:endParaRPr lang="en-US" dirty="0"/>
          </a:p>
        </p:txBody>
      </p:sp>
      <p:pic>
        <p:nvPicPr>
          <p:cNvPr id="5" name="Content Placeholder 4" descr="Turkey 240.JPG"/>
          <p:cNvPicPr>
            <a:picLocks noGrp="1" noChangeAspect="1"/>
          </p:cNvPicPr>
          <p:nvPr>
            <p:ph sz="half" idx="1"/>
          </p:nvPr>
        </p:nvPicPr>
        <p:blipFill>
          <a:blip r:embed="rId2" cstate="print"/>
          <a:stretch>
            <a:fillRect/>
          </a:stretch>
        </p:blipFill>
        <p:spPr>
          <a:xfrm>
            <a:off x="304800" y="1295400"/>
            <a:ext cx="4038600" cy="5384800"/>
          </a:xfrm>
        </p:spPr>
      </p:pic>
      <p:pic>
        <p:nvPicPr>
          <p:cNvPr id="6" name="Content Placeholder 5" descr="Turkey 229.JPG"/>
          <p:cNvPicPr>
            <a:picLocks noGrp="1" noChangeAspect="1"/>
          </p:cNvPicPr>
          <p:nvPr>
            <p:ph sz="half" idx="2"/>
          </p:nvPr>
        </p:nvPicPr>
        <p:blipFill>
          <a:blip r:embed="rId3" cstate="print"/>
          <a:stretch>
            <a:fillRect/>
          </a:stretch>
        </p:blipFill>
        <p:spPr>
          <a:xfrm>
            <a:off x="4785321" y="1351228"/>
            <a:ext cx="3901479" cy="5201972"/>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Turkey 241.JPG"/>
          <p:cNvPicPr>
            <a:picLocks noGrp="1" noChangeAspect="1"/>
          </p:cNvPicPr>
          <p:nvPr>
            <p:ph sz="half" idx="1"/>
          </p:nvPr>
        </p:nvPicPr>
        <p:blipFill>
          <a:blip r:embed="rId2" cstate="print"/>
          <a:stretch>
            <a:fillRect/>
          </a:stretch>
        </p:blipFill>
        <p:spPr>
          <a:xfrm>
            <a:off x="787202" y="1770063"/>
            <a:ext cx="3394472" cy="4525962"/>
          </a:xfrm>
        </p:spPr>
      </p:pic>
      <p:pic>
        <p:nvPicPr>
          <p:cNvPr id="6" name="Content Placeholder 5" descr="Turkey 224.JPG"/>
          <p:cNvPicPr>
            <a:picLocks noGrp="1" noChangeAspect="1"/>
          </p:cNvPicPr>
          <p:nvPr>
            <p:ph sz="half" idx="2"/>
          </p:nvPr>
        </p:nvPicPr>
        <p:blipFill>
          <a:blip r:embed="rId3" cstate="print"/>
          <a:stretch>
            <a:fillRect/>
          </a:stretch>
        </p:blipFill>
        <p:spPr>
          <a:xfrm>
            <a:off x="4978202" y="1770063"/>
            <a:ext cx="3394472" cy="4525962"/>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Turkey 228.JPG"/>
          <p:cNvPicPr>
            <a:picLocks noGrp="1" noChangeAspect="1"/>
          </p:cNvPicPr>
          <p:nvPr>
            <p:ph sz="half" idx="1"/>
          </p:nvPr>
        </p:nvPicPr>
        <p:blipFill>
          <a:blip r:embed="rId2" cstate="print"/>
          <a:stretch>
            <a:fillRect/>
          </a:stretch>
        </p:blipFill>
        <p:spPr>
          <a:xfrm>
            <a:off x="787202" y="1554428"/>
            <a:ext cx="3556198" cy="4741597"/>
          </a:xfrm>
        </p:spPr>
      </p:pic>
      <p:pic>
        <p:nvPicPr>
          <p:cNvPr id="8" name="Content Placeholder 7" descr="Turkey 226.JPG"/>
          <p:cNvPicPr>
            <a:picLocks noGrp="1" noChangeAspect="1"/>
          </p:cNvPicPr>
          <p:nvPr>
            <p:ph sz="half" idx="2"/>
          </p:nvPr>
        </p:nvPicPr>
        <p:blipFill>
          <a:blip r:embed="rId3" cstate="print"/>
          <a:stretch>
            <a:fillRect/>
          </a:stretch>
        </p:blipFill>
        <p:spPr>
          <a:xfrm>
            <a:off x="4978202" y="1770063"/>
            <a:ext cx="3394472" cy="4525962"/>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Caravanserais in Sarajevo, Bosnia </a:t>
            </a:r>
            <a:endParaRPr lang="en-US" dirty="0"/>
          </a:p>
        </p:txBody>
      </p:sp>
      <p:sp>
        <p:nvSpPr>
          <p:cNvPr id="9" name="Text Placeholder 8"/>
          <p:cNvSpPr>
            <a:spLocks noGrp="1"/>
          </p:cNvSpPr>
          <p:nvPr>
            <p:ph type="body" sz="half" idx="2"/>
          </p:nvPr>
        </p:nvSpPr>
        <p:spPr/>
        <p:txBody>
          <a:bodyPr/>
          <a:lstStyle/>
          <a:p>
            <a:endParaRPr lang="en-US"/>
          </a:p>
        </p:txBody>
      </p:sp>
      <p:pic>
        <p:nvPicPr>
          <p:cNvPr id="11" name="Content Placeholder 4" descr="Home and Europe 711.JPG"/>
          <p:cNvPicPr>
            <a:picLocks noGrp="1" noChangeAspect="1"/>
          </p:cNvPicPr>
          <p:nvPr>
            <p:ph type="pic" idx="1"/>
          </p:nvPr>
        </p:nvPicPr>
        <p:blipFill>
          <a:blip r:embed="rId2" cstate="print"/>
          <a:srcRect t="12332" b="12332"/>
          <a:stretch>
            <a:fillRect/>
          </a:stretch>
        </p:blip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8" name="Content Placeholder 7" descr="Home and Europe 712.JPG"/>
          <p:cNvPicPr>
            <a:picLocks noGrp="1" noChangeAspect="1"/>
          </p:cNvPicPr>
          <p:nvPr>
            <p:ph idx="1"/>
          </p:nvPr>
        </p:nvPicPr>
        <p:blipFill>
          <a:blip r:embed="rId2" cstate="print"/>
          <a:stretch>
            <a:fillRect/>
          </a:stretch>
        </p:blipFill>
        <p:spPr>
          <a:xfrm>
            <a:off x="1219200" y="1600200"/>
            <a:ext cx="6874932" cy="5156199"/>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Caravan Trade </a:t>
            </a:r>
            <a:endParaRPr lang="en-US" dirty="0"/>
          </a:p>
        </p:txBody>
      </p:sp>
      <p:sp>
        <p:nvSpPr>
          <p:cNvPr id="5" name="Content Placeholder 4"/>
          <p:cNvSpPr>
            <a:spLocks noGrp="1"/>
          </p:cNvSpPr>
          <p:nvPr>
            <p:ph sz="half" idx="1"/>
          </p:nvPr>
        </p:nvSpPr>
        <p:spPr/>
        <p:txBody>
          <a:bodyPr>
            <a:normAutofit fontScale="85000" lnSpcReduction="10000"/>
          </a:bodyPr>
          <a:lstStyle/>
          <a:p>
            <a:r>
              <a:rPr lang="en-US" dirty="0" smtClean="0"/>
              <a:t>Nomads derived income from providing camels, guides, and safe passage to merchants bringing products to the south</a:t>
            </a:r>
          </a:p>
          <a:p>
            <a:pPr lvl="1"/>
            <a:r>
              <a:rPr lang="en-US" dirty="0" smtClean="0"/>
              <a:t>Trade aromatic resins frankincense &amp; myrrh</a:t>
            </a:r>
          </a:p>
          <a:p>
            <a:r>
              <a:rPr lang="en-US" dirty="0" smtClean="0"/>
              <a:t>See rise of Arab-dominated caravan cities after the </a:t>
            </a:r>
            <a:r>
              <a:rPr lang="en-US" b="1" dirty="0" smtClean="0"/>
              <a:t>invention of military efficient camel saddles</a:t>
            </a:r>
          </a:p>
          <a:p>
            <a:pPr lvl="1"/>
            <a:r>
              <a:rPr lang="en-US" dirty="0" smtClean="0"/>
              <a:t>Replaced horse-drawn carriages, ox cart by 600 CE</a:t>
            </a:r>
          </a:p>
          <a:p>
            <a:pPr>
              <a:buNone/>
            </a:pPr>
            <a:endParaRPr lang="en-US" dirty="0"/>
          </a:p>
        </p:txBody>
      </p:sp>
      <p:pic>
        <p:nvPicPr>
          <p:cNvPr id="6" name="Content Placeholder 5" descr="bedouin.jpg"/>
          <p:cNvPicPr>
            <a:picLocks noGrp="1" noChangeAspect="1"/>
          </p:cNvPicPr>
          <p:nvPr>
            <p:ph sz="half" idx="2"/>
          </p:nvPr>
        </p:nvPicPr>
        <p:blipFill>
          <a:blip r:embed="rId2" cstate="print"/>
          <a:stretch>
            <a:fillRect/>
          </a:stretch>
        </p:blipFill>
        <p:spPr>
          <a:xfrm>
            <a:off x="4724399" y="2057400"/>
            <a:ext cx="4381333" cy="2922315"/>
          </a:xfrm>
        </p:spPr>
      </p:pic>
      <p:sp>
        <p:nvSpPr>
          <p:cNvPr id="7" name="TextBox 6"/>
          <p:cNvSpPr txBox="1"/>
          <p:nvPr/>
        </p:nvSpPr>
        <p:spPr>
          <a:xfrm>
            <a:off x="4953000" y="5562600"/>
            <a:ext cx="1386918" cy="369332"/>
          </a:xfrm>
          <a:prstGeom prst="rect">
            <a:avLst/>
          </a:prstGeom>
          <a:noFill/>
        </p:spPr>
        <p:txBody>
          <a:bodyPr wrap="none" rtlCol="0">
            <a:spAutoFit/>
          </a:bodyPr>
          <a:lstStyle/>
          <a:p>
            <a:r>
              <a:rPr lang="en-US" dirty="0" smtClean="0"/>
              <a:t>Bedouin Life</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Text Placeholder 8"/>
          <p:cNvSpPr>
            <a:spLocks noGrp="1"/>
          </p:cNvSpPr>
          <p:nvPr>
            <p:ph type="body" idx="2"/>
          </p:nvPr>
        </p:nvSpPr>
        <p:spPr/>
        <p:txBody>
          <a:bodyPr/>
          <a:lstStyle/>
          <a:p>
            <a:endParaRPr lang="en-US"/>
          </a:p>
        </p:txBody>
      </p:sp>
      <p:pic>
        <p:nvPicPr>
          <p:cNvPr id="6" name="Content Placeholder 5" descr="Home and Europe 769.JPG"/>
          <p:cNvPicPr>
            <a:picLocks noGrp="1" noChangeAspect="1"/>
          </p:cNvPicPr>
          <p:nvPr>
            <p:ph sz="half" idx="1"/>
          </p:nvPr>
        </p:nvPicPr>
        <p:blipFill>
          <a:blip r:embed="rId2" cstate="print"/>
          <a:stretch>
            <a:fillRect/>
          </a:stretch>
        </p:blipFill>
        <p:spPr>
          <a:xfrm>
            <a:off x="3819524" y="165100"/>
            <a:ext cx="5019675" cy="66929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Overland trade</a:t>
            </a:r>
          </a:p>
          <a:p>
            <a:pPr lvl="1"/>
            <a:r>
              <a:rPr lang="en-US" b="1" dirty="0" smtClean="0"/>
              <a:t>Camels, camel saddles, caravanserais</a:t>
            </a:r>
          </a:p>
          <a:p>
            <a:r>
              <a:rPr lang="en-US" dirty="0" smtClean="0"/>
              <a:t>Maritime trade</a:t>
            </a:r>
          </a:p>
          <a:p>
            <a:pPr lvl="1"/>
            <a:r>
              <a:rPr lang="en-US" b="1" dirty="0" smtClean="0"/>
              <a:t>Compass</a:t>
            </a:r>
            <a:r>
              <a:rPr lang="en-US" dirty="0" smtClean="0"/>
              <a:t> borrowed from Chinese</a:t>
            </a:r>
          </a:p>
          <a:p>
            <a:pPr lvl="1"/>
            <a:r>
              <a:rPr lang="en-US" b="1" dirty="0" smtClean="0"/>
              <a:t>Lateen sails (Triangular) </a:t>
            </a:r>
            <a:r>
              <a:rPr lang="en-US" dirty="0" smtClean="0"/>
              <a:t>from India</a:t>
            </a:r>
          </a:p>
          <a:p>
            <a:pPr lvl="1"/>
            <a:r>
              <a:rPr lang="en-US" b="1" dirty="0" smtClean="0"/>
              <a:t>Astrolabe </a:t>
            </a:r>
            <a:r>
              <a:rPr lang="en-US" dirty="0" smtClean="0"/>
              <a:t>from Hellenistic Mediterranean</a:t>
            </a:r>
          </a:p>
          <a:p>
            <a:pPr>
              <a:buNone/>
            </a:pPr>
            <a:endParaRPr lang="en-US" b="1" dirty="0" smtClean="0"/>
          </a:p>
          <a:p>
            <a:pPr lvl="2">
              <a:buNone/>
            </a:pPr>
            <a:endParaRPr lang="en-US" dirty="0"/>
          </a:p>
        </p:txBody>
      </p:sp>
      <p:pic>
        <p:nvPicPr>
          <p:cNvPr id="4" name="Picture 4" descr="Adl_A84_Astrolabe"/>
          <p:cNvPicPr>
            <a:picLocks noChangeAspect="1" noChangeArrowheads="1"/>
          </p:cNvPicPr>
          <p:nvPr/>
        </p:nvPicPr>
        <p:blipFill>
          <a:blip r:embed="rId2" cstate="print"/>
          <a:srcRect/>
          <a:stretch>
            <a:fillRect/>
          </a:stretch>
        </p:blipFill>
        <p:spPr>
          <a:xfrm>
            <a:off x="6019800" y="3962400"/>
            <a:ext cx="2354080" cy="2895600"/>
          </a:xfrm>
          <a:prstGeom prst="rect">
            <a:avLst/>
          </a:prstGeom>
          <a:noFill/>
        </p:spPr>
      </p:pic>
      <p:pic>
        <p:nvPicPr>
          <p:cNvPr id="6" name="Picture 5" descr="dhow.JPG"/>
          <p:cNvPicPr>
            <a:picLocks noChangeAspect="1"/>
          </p:cNvPicPr>
          <p:nvPr/>
        </p:nvPicPr>
        <p:blipFill>
          <a:blip r:embed="rId3" cstate="print"/>
          <a:stretch>
            <a:fillRect/>
          </a:stretch>
        </p:blipFill>
        <p:spPr>
          <a:xfrm>
            <a:off x="4495800" y="304800"/>
            <a:ext cx="4368800" cy="3276600"/>
          </a:xfrm>
          <a:prstGeom prst="rect">
            <a:avLst/>
          </a:prstGeom>
        </p:spPr>
      </p:pic>
      <p:pic>
        <p:nvPicPr>
          <p:cNvPr id="7" name="Picture 6" descr="han_compass.gif"/>
          <p:cNvPicPr>
            <a:picLocks noChangeAspect="1"/>
          </p:cNvPicPr>
          <p:nvPr/>
        </p:nvPicPr>
        <p:blipFill>
          <a:blip r:embed="rId4" cstate="print"/>
          <a:stretch>
            <a:fillRect/>
          </a:stretch>
        </p:blipFill>
        <p:spPr>
          <a:xfrm>
            <a:off x="3505200" y="5105400"/>
            <a:ext cx="2331599" cy="1252401"/>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Cartography</a:t>
            </a:r>
            <a:endParaRPr lang="en-US" dirty="0"/>
          </a:p>
        </p:txBody>
      </p:sp>
      <p:pic>
        <p:nvPicPr>
          <p:cNvPr id="8" name="Picture Placeholder 7" descr="Muslim map.jpg"/>
          <p:cNvPicPr>
            <a:picLocks noGrp="1" noChangeAspect="1"/>
          </p:cNvPicPr>
          <p:nvPr>
            <p:ph type="pic" idx="1"/>
          </p:nvPr>
        </p:nvPicPr>
        <p:blipFill>
          <a:blip r:embed="rId2" cstate="print"/>
          <a:srcRect t="12294" b="12294"/>
          <a:stretch>
            <a:fillRect/>
          </a:stretch>
        </p:blipFill>
        <p:spPr/>
      </p:pic>
      <p:sp>
        <p:nvSpPr>
          <p:cNvPr id="7" name="Text Placeholder 6"/>
          <p:cNvSpPr>
            <a:spLocks noGrp="1"/>
          </p:cNvSpPr>
          <p:nvPr>
            <p:ph type="body" sz="half" idx="2"/>
          </p:nvPr>
        </p:nvSpPr>
        <p:spPr/>
        <p:txBody>
          <a:bodyPr>
            <a:normAutofit fontScale="92500"/>
          </a:bodyPr>
          <a:lstStyle/>
          <a:p>
            <a:r>
              <a:rPr lang="en-US" dirty="0" smtClean="0"/>
              <a:t>A map produced in the eleventh century by the Arab geographer al-</a:t>
            </a:r>
            <a:r>
              <a:rPr lang="en-US" dirty="0" err="1" smtClean="0"/>
              <a:t>Idrisi</a:t>
            </a:r>
            <a:r>
              <a:rPr lang="en-US" dirty="0" smtClean="0"/>
              <a:t> shows the lands known and reported by Muslim merchants and travelers. Note that, in accordance with Muslim cartographic convention, this map places south at the top and north at the bottom. </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Banking</a:t>
            </a:r>
            <a:endParaRPr lang="en-US" dirty="0"/>
          </a:p>
        </p:txBody>
      </p:sp>
      <p:sp>
        <p:nvSpPr>
          <p:cNvPr id="3" name="Content Placeholder 2"/>
          <p:cNvSpPr>
            <a:spLocks noGrp="1"/>
          </p:cNvSpPr>
          <p:nvPr>
            <p:ph idx="1"/>
          </p:nvPr>
        </p:nvSpPr>
        <p:spPr/>
        <p:txBody>
          <a:bodyPr/>
          <a:lstStyle/>
          <a:p>
            <a:r>
              <a:rPr lang="en-US" b="1" dirty="0" smtClean="0"/>
              <a:t>Business on larger scale</a:t>
            </a:r>
          </a:p>
          <a:p>
            <a:pPr lvl="1"/>
            <a:r>
              <a:rPr lang="en-US" dirty="0" smtClean="0"/>
              <a:t>Money lender, investment broker, money exchanger</a:t>
            </a:r>
          </a:p>
          <a:p>
            <a:r>
              <a:rPr lang="en-US" b="1" dirty="0" smtClean="0"/>
              <a:t>Multiple branches that honored letters of credit “</a:t>
            </a:r>
            <a:r>
              <a:rPr lang="en-US" b="1" dirty="0" err="1" smtClean="0"/>
              <a:t>sakk</a:t>
            </a:r>
            <a:r>
              <a:rPr lang="en-US" b="1" dirty="0" smtClean="0"/>
              <a:t>”</a:t>
            </a:r>
          </a:p>
          <a:p>
            <a:pPr lvl="1"/>
            <a:endParaRPr lang="en-US" b="1" dirty="0" smtClean="0"/>
          </a:p>
          <a:p>
            <a:pPr>
              <a:buNone/>
            </a:pPr>
            <a:endParaRPr lang="en-US" dirty="0"/>
          </a:p>
        </p:txBody>
      </p:sp>
      <p:pic>
        <p:nvPicPr>
          <p:cNvPr id="4" name="Picture 3" descr="sample check.jpg"/>
          <p:cNvPicPr>
            <a:picLocks noChangeAspect="1"/>
          </p:cNvPicPr>
          <p:nvPr/>
        </p:nvPicPr>
        <p:blipFill>
          <a:blip r:embed="rId2" cstate="print"/>
          <a:stretch>
            <a:fillRect/>
          </a:stretch>
        </p:blipFill>
        <p:spPr>
          <a:xfrm>
            <a:off x="2133600" y="4471591"/>
            <a:ext cx="5181600" cy="2386409"/>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Organization </a:t>
            </a:r>
            <a:endParaRPr lang="en-US" dirty="0"/>
          </a:p>
        </p:txBody>
      </p:sp>
      <p:sp>
        <p:nvSpPr>
          <p:cNvPr id="3" name="Content Placeholder 2"/>
          <p:cNvSpPr>
            <a:spLocks noGrp="1"/>
          </p:cNvSpPr>
          <p:nvPr>
            <p:ph sz="half" idx="1"/>
          </p:nvPr>
        </p:nvSpPr>
        <p:spPr>
          <a:xfrm>
            <a:off x="304800" y="1295401"/>
            <a:ext cx="4198144" cy="5001064"/>
          </a:xfrm>
        </p:spPr>
        <p:txBody>
          <a:bodyPr>
            <a:normAutofit/>
          </a:bodyPr>
          <a:lstStyle/>
          <a:p>
            <a:pPr lvl="1"/>
            <a:r>
              <a:rPr lang="en-US" dirty="0" smtClean="0"/>
              <a:t>Entrepreneurs pooled resources to spread risk</a:t>
            </a:r>
          </a:p>
          <a:p>
            <a:pPr lvl="1"/>
            <a:r>
              <a:rPr lang="en-US" dirty="0" smtClean="0"/>
              <a:t>Long distance trade surged</a:t>
            </a:r>
          </a:p>
          <a:p>
            <a:pPr lvl="2"/>
            <a:r>
              <a:rPr lang="en-US" dirty="0" smtClean="0"/>
              <a:t>Dealt in silk, ceramics from China; spices and aromatics from India </a:t>
            </a:r>
          </a:p>
          <a:p>
            <a:pPr lvl="2"/>
            <a:r>
              <a:rPr lang="en-US" dirty="0" smtClean="0"/>
              <a:t>Trade w/ W. Africa:  Steel for gold, salt</a:t>
            </a:r>
            <a:r>
              <a:rPr lang="en-US" b="1" dirty="0" smtClean="0"/>
              <a:t>, slaves</a:t>
            </a:r>
            <a:r>
              <a:rPr lang="en-US" dirty="0" smtClean="0"/>
              <a:t>, skins</a:t>
            </a:r>
          </a:p>
          <a:p>
            <a:pPr lvl="2"/>
            <a:r>
              <a:rPr lang="en-US" dirty="0" smtClean="0"/>
              <a:t>Trade w/ Russia and Scandinavia for skins, fur, amber</a:t>
            </a:r>
            <a:r>
              <a:rPr lang="en-US" b="1" dirty="0" smtClean="0"/>
              <a:t>, slaves </a:t>
            </a:r>
            <a:r>
              <a:rPr lang="en-US" dirty="0" smtClean="0"/>
              <a:t>etc.</a:t>
            </a:r>
          </a:p>
          <a:p>
            <a:pPr>
              <a:buNone/>
            </a:pPr>
            <a:endParaRPr lang="en-US" dirty="0"/>
          </a:p>
        </p:txBody>
      </p:sp>
      <p:sp>
        <p:nvSpPr>
          <p:cNvPr id="6" name="TextBox 5"/>
          <p:cNvSpPr txBox="1"/>
          <p:nvPr/>
        </p:nvSpPr>
        <p:spPr>
          <a:xfrm>
            <a:off x="4572000" y="5715000"/>
            <a:ext cx="4419600" cy="1169551"/>
          </a:xfrm>
          <a:prstGeom prst="rect">
            <a:avLst/>
          </a:prstGeom>
          <a:noFill/>
        </p:spPr>
        <p:txBody>
          <a:bodyPr wrap="square" rtlCol="0">
            <a:spAutoFit/>
          </a:bodyPr>
          <a:lstStyle/>
          <a:p>
            <a:r>
              <a:rPr lang="en-US" sz="1400" dirty="0" smtClean="0"/>
              <a:t>In this thirteenth-century manuscript illustration, merchants at a slave market in southern Arabia deal in black slaves captured in sub-Saharan Africa. Slaves traded in Islamic markets also came from Russia and eastern Europe. </a:t>
            </a:r>
            <a:endParaRPr lang="en-US" sz="1400" dirty="0"/>
          </a:p>
        </p:txBody>
      </p:sp>
      <p:pic>
        <p:nvPicPr>
          <p:cNvPr id="8" name="Content Placeholder 7" descr="Arabian slave market.jpg"/>
          <p:cNvPicPr>
            <a:picLocks noGrp="1" noChangeAspect="1"/>
          </p:cNvPicPr>
          <p:nvPr>
            <p:ph sz="half" idx="2"/>
          </p:nvPr>
        </p:nvPicPr>
        <p:blipFill>
          <a:blip r:embed="rId2" cstate="print"/>
          <a:stretch>
            <a:fillRect/>
          </a:stretch>
        </p:blipFill>
        <p:spPr>
          <a:xfrm>
            <a:off x="4876800" y="1219200"/>
            <a:ext cx="3395739" cy="4525962"/>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a:t>
            </a:r>
            <a:r>
              <a:rPr lang="en-US" dirty="0" err="1" smtClean="0"/>
              <a:t>Andalus</a:t>
            </a:r>
            <a:r>
              <a:rPr lang="en-US" dirty="0" smtClean="0"/>
              <a:t>:  Islamic Spain</a:t>
            </a:r>
            <a:endParaRPr lang="en-US" dirty="0"/>
          </a:p>
        </p:txBody>
      </p:sp>
      <p:sp>
        <p:nvSpPr>
          <p:cNvPr id="3" name="Content Placeholder 2"/>
          <p:cNvSpPr>
            <a:spLocks noGrp="1"/>
          </p:cNvSpPr>
          <p:nvPr>
            <p:ph sz="half" idx="1"/>
          </p:nvPr>
        </p:nvSpPr>
        <p:spPr>
          <a:xfrm>
            <a:off x="0" y="1295400"/>
            <a:ext cx="4502944" cy="5333999"/>
          </a:xfrm>
        </p:spPr>
        <p:txBody>
          <a:bodyPr>
            <a:normAutofit fontScale="70000" lnSpcReduction="20000"/>
          </a:bodyPr>
          <a:lstStyle/>
          <a:p>
            <a:r>
              <a:rPr lang="en-US" b="1" dirty="0" smtClean="0"/>
              <a:t>Example of harmony and tolerance b/n Muslims, Jews, and Christians</a:t>
            </a:r>
          </a:p>
          <a:p>
            <a:pPr lvl="1"/>
            <a:r>
              <a:rPr lang="en-US" dirty="0" smtClean="0"/>
              <a:t>Erodes however in 10</a:t>
            </a:r>
            <a:r>
              <a:rPr lang="en-US" baseline="30000" dirty="0" smtClean="0"/>
              <a:t>th</a:t>
            </a:r>
            <a:r>
              <a:rPr lang="en-US" dirty="0" smtClean="0"/>
              <a:t> century</a:t>
            </a:r>
          </a:p>
          <a:p>
            <a:pPr lvl="1"/>
            <a:r>
              <a:rPr lang="en-US" dirty="0" smtClean="0"/>
              <a:t>After 1200, Christians  try to </a:t>
            </a:r>
            <a:r>
              <a:rPr lang="en-US" dirty="0" err="1" smtClean="0"/>
              <a:t>reconquer</a:t>
            </a:r>
            <a:r>
              <a:rPr lang="en-US" dirty="0" smtClean="0"/>
              <a:t> it </a:t>
            </a:r>
          </a:p>
          <a:p>
            <a:pPr lvl="1"/>
            <a:r>
              <a:rPr lang="en-US" dirty="0" smtClean="0"/>
              <a:t>1492  Ferdinand and Isabella take  Granada, last Muslim stronghold</a:t>
            </a:r>
          </a:p>
          <a:p>
            <a:r>
              <a:rPr lang="en-US" b="1" dirty="0" smtClean="0"/>
              <a:t>Thriving business in Cordoba, Toledo, Seville</a:t>
            </a:r>
          </a:p>
          <a:p>
            <a:r>
              <a:rPr lang="en-US" dirty="0" smtClean="0"/>
              <a:t>Al -</a:t>
            </a:r>
            <a:r>
              <a:rPr lang="en-US" dirty="0" err="1" smtClean="0"/>
              <a:t>Andalus</a:t>
            </a:r>
            <a:r>
              <a:rPr lang="en-US" dirty="0" smtClean="0"/>
              <a:t> enjoyed reputation for excellence and helped pay for excellence</a:t>
            </a:r>
          </a:p>
          <a:p>
            <a:pPr lvl="1"/>
            <a:r>
              <a:rPr lang="en-US" dirty="0" smtClean="0"/>
              <a:t>Free Islamic schools, lighted roads, library w/ 400,00 volumes</a:t>
            </a:r>
          </a:p>
          <a:p>
            <a:r>
              <a:rPr lang="en-US" b="1" dirty="0" smtClean="0"/>
              <a:t>Significance is their role in making the rich heritage of Islamic learning available to Christian Europe</a:t>
            </a:r>
          </a:p>
          <a:p>
            <a:pPr lvl="1"/>
            <a:r>
              <a:rPr lang="en-US" dirty="0" smtClean="0"/>
              <a:t>European scholars wanted knowledge of Greek and Arab philosophy, medicine, optics, astronomy, botany</a:t>
            </a:r>
            <a:endParaRPr lang="en-US" dirty="0"/>
          </a:p>
        </p:txBody>
      </p:sp>
      <p:pic>
        <p:nvPicPr>
          <p:cNvPr id="5" name="Content Placeholder 4" descr="cordoba.jpg"/>
          <p:cNvPicPr>
            <a:picLocks noGrp="1" noChangeAspect="1"/>
          </p:cNvPicPr>
          <p:nvPr>
            <p:ph sz="half" idx="2"/>
          </p:nvPr>
        </p:nvPicPr>
        <p:blipFill>
          <a:blip r:embed="rId2" cstate="print"/>
          <a:stretch>
            <a:fillRect/>
          </a:stretch>
        </p:blipFill>
        <p:spPr>
          <a:xfrm>
            <a:off x="4533900" y="1905000"/>
            <a:ext cx="4610100" cy="3073400"/>
          </a:xfrm>
        </p:spPr>
      </p:pic>
      <p:sp>
        <p:nvSpPr>
          <p:cNvPr id="6" name="TextBox 5"/>
          <p:cNvSpPr txBox="1"/>
          <p:nvPr/>
        </p:nvSpPr>
        <p:spPr>
          <a:xfrm>
            <a:off x="5715000" y="5410200"/>
            <a:ext cx="3200400" cy="369332"/>
          </a:xfrm>
          <a:prstGeom prst="rect">
            <a:avLst/>
          </a:prstGeom>
          <a:noFill/>
        </p:spPr>
        <p:txBody>
          <a:bodyPr wrap="square" rtlCol="0">
            <a:spAutoFit/>
          </a:bodyPr>
          <a:lstStyle/>
          <a:p>
            <a:r>
              <a:rPr lang="en-US" dirty="0" smtClean="0"/>
              <a:t>Great Mosque of Cordoba</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512064"/>
            <a:ext cx="3810000" cy="914400"/>
          </a:xfrm>
        </p:spPr>
        <p:txBody>
          <a:bodyPr/>
          <a:lstStyle/>
          <a:p>
            <a:r>
              <a:rPr lang="en-US" dirty="0" smtClean="0"/>
              <a:t>Inside the Great Mosque</a:t>
            </a:r>
            <a:endParaRPr lang="en-US" dirty="0"/>
          </a:p>
        </p:txBody>
      </p:sp>
      <p:pic>
        <p:nvPicPr>
          <p:cNvPr id="5" name="Content Placeholder 4" descr="cordoba inside.jpg"/>
          <p:cNvPicPr>
            <a:picLocks noGrp="1" noChangeAspect="1"/>
          </p:cNvPicPr>
          <p:nvPr>
            <p:ph sz="half" idx="1"/>
          </p:nvPr>
        </p:nvPicPr>
        <p:blipFill>
          <a:blip r:embed="rId2" cstate="print"/>
          <a:stretch>
            <a:fillRect/>
          </a:stretch>
        </p:blipFill>
        <p:spPr>
          <a:xfrm>
            <a:off x="0" y="96672"/>
            <a:ext cx="4419600" cy="6761328"/>
          </a:xfrm>
        </p:spPr>
      </p:pic>
      <p:sp>
        <p:nvSpPr>
          <p:cNvPr id="4" name="Content Placeholder 3"/>
          <p:cNvSpPr>
            <a:spLocks noGrp="1"/>
          </p:cNvSpPr>
          <p:nvPr>
            <p:ph sz="half" idx="2"/>
          </p:nvPr>
        </p:nvSpPr>
        <p:spPr/>
        <p:txBody>
          <a:bodyPr>
            <a:normAutofit lnSpcReduction="10000"/>
          </a:bodyPr>
          <a:lstStyle/>
          <a:p>
            <a:r>
              <a:rPr lang="en-US" dirty="0" smtClean="0"/>
              <a:t>Interior of the mosque at Córdoba, originally built in the late eighth century and enlarged during the ninth and tenth centuries. One of the largest structures in the </a:t>
            </a:r>
            <a:r>
              <a:rPr lang="en-US" i="1" dirty="0" err="1" smtClean="0"/>
              <a:t>dar</a:t>
            </a:r>
            <a:r>
              <a:rPr lang="en-US" i="1" dirty="0" smtClean="0"/>
              <a:t> al-Islam,</a:t>
            </a:r>
            <a:r>
              <a:rPr lang="en-US" dirty="0" smtClean="0"/>
              <a:t> the mosque rests on 850 columns and features nineteen aisles.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Changing Status of Women</a:t>
            </a:r>
            <a:endParaRPr lang="en-US" dirty="0"/>
          </a:p>
        </p:txBody>
      </p:sp>
      <p:sp>
        <p:nvSpPr>
          <p:cNvPr id="3" name="Content Placeholder 2"/>
          <p:cNvSpPr>
            <a:spLocks noGrp="1"/>
          </p:cNvSpPr>
          <p:nvPr>
            <p:ph idx="1"/>
          </p:nvPr>
        </p:nvSpPr>
        <p:spPr/>
        <p:txBody>
          <a:bodyPr>
            <a:normAutofit/>
          </a:bodyPr>
          <a:lstStyle/>
          <a:p>
            <a:r>
              <a:rPr lang="en-US" b="1" dirty="0" smtClean="0"/>
              <a:t>Patriarchal society</a:t>
            </a:r>
          </a:p>
          <a:p>
            <a:r>
              <a:rPr lang="en-US" b="1" dirty="0" smtClean="0"/>
              <a:t>Women could inherit property, divorce, and engage in business ventures</a:t>
            </a:r>
          </a:p>
          <a:p>
            <a:pPr lvl="1"/>
            <a:r>
              <a:rPr lang="en-US" b="1" dirty="0" err="1" smtClean="0"/>
              <a:t>Khadija</a:t>
            </a:r>
            <a:r>
              <a:rPr lang="en-US" b="1" dirty="0" smtClean="0"/>
              <a:t> was a business women</a:t>
            </a:r>
          </a:p>
          <a:p>
            <a:r>
              <a:rPr lang="en-US" b="1" dirty="0" smtClean="0"/>
              <a:t>Quran outlaws female infanticide</a:t>
            </a:r>
          </a:p>
          <a:p>
            <a:r>
              <a:rPr lang="en-US" b="1" dirty="0" smtClean="0"/>
              <a:t>As Islam spread, their rights gradually erode</a:t>
            </a:r>
          </a:p>
          <a:p>
            <a:r>
              <a:rPr lang="en-US" b="1" dirty="0" err="1" smtClean="0"/>
              <a:t>Sharia</a:t>
            </a:r>
            <a:r>
              <a:rPr lang="en-US" b="1" dirty="0" smtClean="0"/>
              <a:t> reinforced male dominance</a:t>
            </a:r>
            <a:endParaRPr lang="en-US" b="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Quran and Women</a:t>
            </a:r>
            <a:endParaRPr lang="en-US" dirty="0"/>
          </a:p>
        </p:txBody>
      </p:sp>
      <p:sp>
        <p:nvSpPr>
          <p:cNvPr id="3" name="Content Placeholder 2"/>
          <p:cNvSpPr>
            <a:spLocks noGrp="1"/>
          </p:cNvSpPr>
          <p:nvPr>
            <p:ph sz="half" idx="1"/>
          </p:nvPr>
        </p:nvSpPr>
        <p:spPr>
          <a:xfrm>
            <a:off x="457200" y="1219200"/>
            <a:ext cx="4038600" cy="5153464"/>
          </a:xfrm>
        </p:spPr>
        <p:txBody>
          <a:bodyPr>
            <a:normAutofit fontScale="62500" lnSpcReduction="20000"/>
          </a:bodyPr>
          <a:lstStyle/>
          <a:p>
            <a:r>
              <a:rPr lang="en-US" b="1" dirty="0" smtClean="0"/>
              <a:t>Quran clearly says men and women equal</a:t>
            </a:r>
          </a:p>
          <a:p>
            <a:r>
              <a:rPr lang="en-US" b="1" dirty="0" smtClean="0"/>
              <a:t>Social terms they aren’t</a:t>
            </a:r>
          </a:p>
          <a:p>
            <a:r>
              <a:rPr lang="en-US" dirty="0" smtClean="0"/>
              <a:t>Women inferior and subordinate</a:t>
            </a:r>
          </a:p>
          <a:p>
            <a:r>
              <a:rPr lang="en-US" dirty="0" smtClean="0"/>
              <a:t>Women subjected to the social and sexual lives to strict control of male guardians</a:t>
            </a:r>
          </a:p>
          <a:p>
            <a:pPr lvl="1"/>
            <a:r>
              <a:rPr lang="en-US" dirty="0" smtClean="0"/>
              <a:t>Examples</a:t>
            </a:r>
          </a:p>
          <a:p>
            <a:pPr lvl="1"/>
            <a:r>
              <a:rPr lang="en-US" dirty="0" smtClean="0"/>
              <a:t>Wealthy women in separate quarters</a:t>
            </a:r>
          </a:p>
          <a:p>
            <a:pPr lvl="1"/>
            <a:r>
              <a:rPr lang="en-US" dirty="0" smtClean="0"/>
              <a:t>“honor killing” for violating sexual taboos </a:t>
            </a:r>
          </a:p>
          <a:p>
            <a:pPr lvl="1"/>
            <a:r>
              <a:rPr lang="en-US" dirty="0" smtClean="0"/>
              <a:t>Female  circumcision</a:t>
            </a:r>
          </a:p>
          <a:p>
            <a:r>
              <a:rPr lang="en-US" dirty="0" smtClean="0"/>
              <a:t>Permitted men to follow Muhammad’s example and take up to 4 wives</a:t>
            </a:r>
          </a:p>
          <a:p>
            <a:r>
              <a:rPr lang="en-US" dirty="0" smtClean="0"/>
              <a:t>Veiling adopted from Persia, Mesopotamia, eastern Med. </a:t>
            </a:r>
          </a:p>
          <a:p>
            <a:pPr lvl="1"/>
            <a:r>
              <a:rPr lang="en-US" dirty="0" smtClean="0"/>
              <a:t>Sign of modesty</a:t>
            </a:r>
          </a:p>
          <a:p>
            <a:pPr lvl="1">
              <a:buNone/>
            </a:pPr>
            <a:endParaRPr lang="en-US" dirty="0"/>
          </a:p>
        </p:txBody>
      </p:sp>
      <p:pic>
        <p:nvPicPr>
          <p:cNvPr id="5" name="Content Placeholder 1"/>
          <p:cNvPicPr>
            <a:picLocks noGrp="1" noChangeAspect="1"/>
          </p:cNvPicPr>
          <p:nvPr>
            <p:ph sz="half" idx="2"/>
          </p:nvPr>
        </p:nvPicPr>
        <p:blipFill>
          <a:blip r:embed="rId3" cstate="print"/>
          <a:srcRect/>
          <a:stretch>
            <a:fillRect/>
          </a:stretch>
        </p:blipFill>
        <p:spPr>
          <a:xfrm>
            <a:off x="5638800" y="1066800"/>
            <a:ext cx="2984151" cy="4525962"/>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eils of islam.jpg"/>
          <p:cNvPicPr>
            <a:picLocks noChangeAspect="1"/>
          </p:cNvPicPr>
          <p:nvPr/>
        </p:nvPicPr>
        <p:blipFill>
          <a:blip r:embed="rId2" cstate="print"/>
          <a:stretch>
            <a:fillRect/>
          </a:stretch>
        </p:blipFill>
        <p:spPr>
          <a:xfrm>
            <a:off x="90530" y="762000"/>
            <a:ext cx="8949976" cy="585594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Pilgrimage </a:t>
            </a:r>
            <a:r>
              <a:rPr lang="en-US" dirty="0" smtClean="0"/>
              <a:t>Center		</a:t>
            </a:r>
            <a:endParaRPr lang="en-US" dirty="0"/>
          </a:p>
        </p:txBody>
      </p:sp>
      <p:sp>
        <p:nvSpPr>
          <p:cNvPr id="3" name="Content Placeholder 2"/>
          <p:cNvSpPr>
            <a:spLocks noGrp="1"/>
          </p:cNvSpPr>
          <p:nvPr>
            <p:ph sz="half" idx="1"/>
          </p:nvPr>
        </p:nvSpPr>
        <p:spPr/>
        <p:txBody>
          <a:bodyPr>
            <a:normAutofit fontScale="92500" lnSpcReduction="20000"/>
          </a:bodyPr>
          <a:lstStyle/>
          <a:p>
            <a:r>
              <a:rPr lang="en-US" b="1" dirty="0" err="1" smtClean="0"/>
              <a:t>Ka’aba</a:t>
            </a:r>
            <a:r>
              <a:rPr lang="en-US" dirty="0" smtClean="0"/>
              <a:t> was the cubicle shrine w/ idols</a:t>
            </a:r>
          </a:p>
          <a:p>
            <a:r>
              <a:rPr lang="en-US" dirty="0" smtClean="0"/>
              <a:t>Pilgrimage site</a:t>
            </a:r>
          </a:p>
          <a:p>
            <a:r>
              <a:rPr lang="en-US" dirty="0" smtClean="0"/>
              <a:t>Associated shrine with stories of Jews &amp; Christians</a:t>
            </a:r>
          </a:p>
          <a:p>
            <a:r>
              <a:rPr lang="en-US" dirty="0" smtClean="0"/>
              <a:t>Abraham built the </a:t>
            </a:r>
            <a:r>
              <a:rPr lang="en-US" dirty="0" err="1" smtClean="0"/>
              <a:t>Ka’aba</a:t>
            </a:r>
            <a:endParaRPr lang="en-US" dirty="0" smtClean="0"/>
          </a:p>
          <a:p>
            <a:r>
              <a:rPr lang="en-US" dirty="0" smtClean="0"/>
              <a:t>Site also identified as the location that Abraham was preparing to sacrifice his son</a:t>
            </a:r>
          </a:p>
          <a:p>
            <a:endParaRPr lang="en-US" dirty="0" smtClean="0"/>
          </a:p>
          <a:p>
            <a:endParaRPr lang="en-US" dirty="0"/>
          </a:p>
        </p:txBody>
      </p:sp>
      <p:pic>
        <p:nvPicPr>
          <p:cNvPr id="5" name="Content Placeholder 4" descr="Mecca_Kaaba"/>
          <p:cNvPicPr>
            <a:picLocks noGrp="1" noChangeAspect="1" noChangeArrowheads="1"/>
          </p:cNvPicPr>
          <p:nvPr>
            <p:ph sz="half" idx="2"/>
          </p:nvPr>
        </p:nvPicPr>
        <p:blipFill>
          <a:blip r:embed="rId2" cstate="print"/>
          <a:srcRect/>
          <a:stretch>
            <a:fillRect/>
          </a:stretch>
        </p:blipFill>
        <p:spPr>
          <a:xfrm>
            <a:off x="4594003" y="1828800"/>
            <a:ext cx="4549997" cy="3115484"/>
          </a:xfrm>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 and Women at worship</a:t>
            </a:r>
            <a:endParaRPr lang="en-US" dirty="0"/>
          </a:p>
        </p:txBody>
      </p:sp>
      <p:pic>
        <p:nvPicPr>
          <p:cNvPr id="5" name="Content Placeholder 4" descr="women in islam.jpg"/>
          <p:cNvPicPr>
            <a:picLocks noGrp="1" noChangeAspect="1"/>
          </p:cNvPicPr>
          <p:nvPr>
            <p:ph sz="half" idx="1"/>
          </p:nvPr>
        </p:nvPicPr>
        <p:blipFill>
          <a:blip r:embed="rId2" cstate="print"/>
          <a:stretch>
            <a:fillRect/>
          </a:stretch>
        </p:blipFill>
        <p:spPr>
          <a:xfrm>
            <a:off x="457200" y="1421523"/>
            <a:ext cx="3284538" cy="5436477"/>
          </a:xfrm>
        </p:spPr>
      </p:pic>
      <p:sp>
        <p:nvSpPr>
          <p:cNvPr id="4" name="Content Placeholder 3"/>
          <p:cNvSpPr>
            <a:spLocks noGrp="1"/>
          </p:cNvSpPr>
          <p:nvPr>
            <p:ph sz="half" idx="2"/>
          </p:nvPr>
        </p:nvSpPr>
        <p:spPr/>
        <p:txBody>
          <a:bodyPr>
            <a:normAutofit fontScale="92500" lnSpcReduction="10000"/>
          </a:bodyPr>
          <a:lstStyle/>
          <a:p>
            <a:r>
              <a:rPr lang="en-US" dirty="0" smtClean="0"/>
              <a:t>This sixteenth-century Persian painting of a mosque service shows older men with beards toward the front, younger men behind them, and veiled women and children in a separate area. (Bodleian Library, University of Oxford, Ms. </a:t>
            </a:r>
            <a:r>
              <a:rPr lang="en-US" dirty="0" err="1" smtClean="0"/>
              <a:t>Ouseley</a:t>
            </a:r>
            <a:r>
              <a:rPr lang="en-US" dirty="0" smtClean="0"/>
              <a:t>. Add 24, fol. 55v)</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12064"/>
            <a:ext cx="8610600" cy="914400"/>
          </a:xfrm>
        </p:spPr>
        <p:txBody>
          <a:bodyPr/>
          <a:lstStyle/>
          <a:p>
            <a:pPr algn="ctr"/>
            <a:r>
              <a:rPr lang="en-US" dirty="0" smtClean="0"/>
              <a:t>How were Islamic Values Spread?</a:t>
            </a:r>
            <a:endParaRPr lang="en-US" dirty="0"/>
          </a:p>
        </p:txBody>
      </p:sp>
      <p:sp>
        <p:nvSpPr>
          <p:cNvPr id="3" name="Content Placeholder 2"/>
          <p:cNvSpPr>
            <a:spLocks noGrp="1"/>
          </p:cNvSpPr>
          <p:nvPr>
            <p:ph sz="half" idx="1"/>
          </p:nvPr>
        </p:nvSpPr>
        <p:spPr/>
        <p:txBody>
          <a:bodyPr>
            <a:normAutofit lnSpcReduction="10000"/>
          </a:bodyPr>
          <a:lstStyle/>
          <a:p>
            <a:r>
              <a:rPr lang="en-US" b="1" dirty="0" smtClean="0"/>
              <a:t>The Quran, </a:t>
            </a:r>
            <a:r>
              <a:rPr lang="en-US" b="1" dirty="0" err="1" smtClean="0"/>
              <a:t>sharia</a:t>
            </a:r>
            <a:r>
              <a:rPr lang="en-US" b="1" dirty="0" smtClean="0"/>
              <a:t>, </a:t>
            </a:r>
            <a:r>
              <a:rPr lang="en-US" b="1" dirty="0" err="1" smtClean="0"/>
              <a:t>ulama</a:t>
            </a:r>
            <a:r>
              <a:rPr lang="en-US" b="1" dirty="0" smtClean="0"/>
              <a:t>, </a:t>
            </a:r>
            <a:r>
              <a:rPr lang="en-US" b="1" dirty="0" err="1" smtClean="0"/>
              <a:t>qadis</a:t>
            </a:r>
            <a:r>
              <a:rPr lang="en-US" b="1" dirty="0" smtClean="0"/>
              <a:t>, Sufi missionaries help spread Islamic values throughout </a:t>
            </a:r>
            <a:r>
              <a:rPr lang="en-US" b="1" i="1" dirty="0" err="1" smtClean="0"/>
              <a:t>dar</a:t>
            </a:r>
            <a:r>
              <a:rPr lang="en-US" b="1" i="1" dirty="0" smtClean="0"/>
              <a:t>-al Islam</a:t>
            </a:r>
          </a:p>
          <a:p>
            <a:r>
              <a:rPr lang="en-US" dirty="0" smtClean="0"/>
              <a:t>Formal educational institutions, the </a:t>
            </a:r>
            <a:r>
              <a:rPr lang="en-US" b="1" i="1" dirty="0" err="1" smtClean="0"/>
              <a:t>madrasas</a:t>
            </a:r>
            <a:r>
              <a:rPr lang="en-US" dirty="0" smtClean="0"/>
              <a:t>, also promote it </a:t>
            </a:r>
          </a:p>
          <a:p>
            <a:pPr lvl="1"/>
            <a:r>
              <a:rPr lang="en-US" dirty="0" smtClean="0"/>
              <a:t>Located in the cities</a:t>
            </a:r>
          </a:p>
        </p:txBody>
      </p:sp>
      <p:pic>
        <p:nvPicPr>
          <p:cNvPr id="5" name="Content Placeholder 4" descr="Madrasa-samarkand.jpg"/>
          <p:cNvPicPr>
            <a:picLocks noGrp="1" noChangeAspect="1"/>
          </p:cNvPicPr>
          <p:nvPr>
            <p:ph sz="half" idx="2"/>
          </p:nvPr>
        </p:nvPicPr>
        <p:blipFill>
          <a:blip r:embed="rId2" cstate="print"/>
          <a:stretch>
            <a:fillRect/>
          </a:stretch>
        </p:blipFill>
        <p:spPr>
          <a:xfrm>
            <a:off x="4648200" y="2286000"/>
            <a:ext cx="4472788" cy="3139897"/>
          </a:xfrm>
        </p:spPr>
      </p:pic>
      <p:sp>
        <p:nvSpPr>
          <p:cNvPr id="6" name="TextBox 5"/>
          <p:cNvSpPr txBox="1"/>
          <p:nvPr/>
        </p:nvSpPr>
        <p:spPr>
          <a:xfrm>
            <a:off x="5257800" y="5791200"/>
            <a:ext cx="2363917" cy="369332"/>
          </a:xfrm>
          <a:prstGeom prst="rect">
            <a:avLst/>
          </a:prstGeom>
          <a:noFill/>
        </p:spPr>
        <p:txBody>
          <a:bodyPr wrap="none" rtlCol="0">
            <a:spAutoFit/>
          </a:bodyPr>
          <a:lstStyle/>
          <a:p>
            <a:r>
              <a:rPr lang="en-US" dirty="0" err="1" smtClean="0"/>
              <a:t>Madrasa</a:t>
            </a:r>
            <a:r>
              <a:rPr lang="en-US" dirty="0" smtClean="0"/>
              <a:t> in Samarkand</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Sufism</a:t>
            </a:r>
            <a:endParaRPr lang="en-US" dirty="0"/>
          </a:p>
        </p:txBody>
      </p:sp>
      <p:pic>
        <p:nvPicPr>
          <p:cNvPr id="5" name="Content Placeholder 4" descr="Whirlingdervishes.JPG"/>
          <p:cNvPicPr>
            <a:picLocks noGrp="1" noChangeAspect="1"/>
          </p:cNvPicPr>
          <p:nvPr>
            <p:ph sz="half" idx="1"/>
          </p:nvPr>
        </p:nvPicPr>
        <p:blipFill>
          <a:blip r:embed="rId2" cstate="print"/>
          <a:stretch>
            <a:fillRect/>
          </a:stretch>
        </p:blipFill>
        <p:spPr>
          <a:xfrm>
            <a:off x="228600" y="2286000"/>
            <a:ext cx="4038600" cy="2856153"/>
          </a:xfrm>
        </p:spPr>
      </p:pic>
      <p:sp>
        <p:nvSpPr>
          <p:cNvPr id="4" name="Content Placeholder 3"/>
          <p:cNvSpPr>
            <a:spLocks noGrp="1"/>
          </p:cNvSpPr>
          <p:nvPr>
            <p:ph sz="half" idx="2"/>
          </p:nvPr>
        </p:nvSpPr>
        <p:spPr>
          <a:xfrm>
            <a:off x="4655344" y="1219201"/>
            <a:ext cx="4038600" cy="5077264"/>
          </a:xfrm>
        </p:spPr>
        <p:txBody>
          <a:bodyPr>
            <a:normAutofit fontScale="77500" lnSpcReduction="20000"/>
          </a:bodyPr>
          <a:lstStyle/>
          <a:p>
            <a:r>
              <a:rPr lang="en-US" b="1" dirty="0" smtClean="0"/>
              <a:t>Most effective Islamic missionaries were the mystics known as Sufis</a:t>
            </a:r>
          </a:p>
          <a:p>
            <a:r>
              <a:rPr lang="en-US" dirty="0" smtClean="0"/>
              <a:t>Didn’t find formal religious teachings meaningful</a:t>
            </a:r>
          </a:p>
          <a:p>
            <a:r>
              <a:rPr lang="en-US" b="1" dirty="0" smtClean="0"/>
              <a:t>Work to deepen spiritual awareness instead</a:t>
            </a:r>
          </a:p>
          <a:p>
            <a:pPr lvl="1"/>
            <a:r>
              <a:rPr lang="en-US" b="1" dirty="0" smtClean="0"/>
              <a:t>Sought mystical, union with Allah</a:t>
            </a:r>
          </a:p>
          <a:p>
            <a:pPr lvl="1"/>
            <a:r>
              <a:rPr lang="en-US" dirty="0" smtClean="0"/>
              <a:t>Rely on sermons, passionate singing, or spiritual dancing to bring them to high state of emotion</a:t>
            </a:r>
            <a:endParaRPr lang="en-US" b="1" dirty="0" smtClean="0"/>
          </a:p>
          <a:p>
            <a:r>
              <a:rPr lang="en-US" b="1" dirty="0" smtClean="0"/>
              <a:t>Helped poor</a:t>
            </a:r>
          </a:p>
          <a:p>
            <a:r>
              <a:rPr lang="en-US" b="1" dirty="0" smtClean="0"/>
              <a:t>Led pious, ascetic lives, gave up possessions, live as beggars</a:t>
            </a:r>
          </a:p>
          <a:p>
            <a:endParaRPr lang="en-US" dirty="0" smtClean="0"/>
          </a:p>
          <a:p>
            <a:endParaRPr lang="en-US" b="1" dirty="0" smtClean="0"/>
          </a:p>
          <a:p>
            <a:endParaRPr lang="en-US" dirty="0"/>
          </a:p>
        </p:txBody>
      </p:sp>
      <p:sp>
        <p:nvSpPr>
          <p:cNvPr id="6" name="TextBox 5"/>
          <p:cNvSpPr txBox="1"/>
          <p:nvPr/>
        </p:nvSpPr>
        <p:spPr>
          <a:xfrm>
            <a:off x="685800" y="5486400"/>
            <a:ext cx="3352800" cy="369332"/>
          </a:xfrm>
          <a:prstGeom prst="rect">
            <a:avLst/>
          </a:prstGeom>
          <a:noFill/>
        </p:spPr>
        <p:txBody>
          <a:bodyPr wrap="square" rtlCol="0">
            <a:spAutoFit/>
          </a:bodyPr>
          <a:lstStyle/>
          <a:p>
            <a:r>
              <a:rPr lang="en-US" dirty="0" smtClean="0"/>
              <a:t>Whirling Dervishes  dancing</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4419600" cy="914400"/>
          </a:xfrm>
        </p:spPr>
        <p:txBody>
          <a:bodyPr/>
          <a:lstStyle/>
          <a:p>
            <a:pPr algn="ctr"/>
            <a:r>
              <a:rPr lang="en-US" sz="3200" dirty="0" smtClean="0"/>
              <a:t>Islam and Cultural Traditions</a:t>
            </a:r>
            <a:endParaRPr lang="en-US" sz="3200" dirty="0"/>
          </a:p>
        </p:txBody>
      </p:sp>
      <p:sp>
        <p:nvSpPr>
          <p:cNvPr id="3" name="Content Placeholder 2"/>
          <p:cNvSpPr>
            <a:spLocks noGrp="1"/>
          </p:cNvSpPr>
          <p:nvPr>
            <p:ph sz="half" idx="1"/>
          </p:nvPr>
        </p:nvSpPr>
        <p:spPr/>
        <p:txBody>
          <a:bodyPr>
            <a:normAutofit/>
          </a:bodyPr>
          <a:lstStyle/>
          <a:p>
            <a:r>
              <a:rPr lang="en-US" b="1" dirty="0" smtClean="0"/>
              <a:t>House of Wisdom </a:t>
            </a:r>
            <a:r>
              <a:rPr lang="en-US" dirty="0" smtClean="0"/>
              <a:t>in Baghdad</a:t>
            </a:r>
          </a:p>
          <a:p>
            <a:pPr lvl="1"/>
            <a:r>
              <a:rPr lang="en-US" dirty="0" smtClean="0"/>
              <a:t>Foreign scholars invited</a:t>
            </a:r>
          </a:p>
          <a:p>
            <a:pPr lvl="1"/>
            <a:r>
              <a:rPr lang="en-US" dirty="0" smtClean="0"/>
              <a:t>Cartographers, translations of Greek, Latin, and Sanskrit into Arabic </a:t>
            </a:r>
          </a:p>
        </p:txBody>
      </p:sp>
      <p:pic>
        <p:nvPicPr>
          <p:cNvPr id="7" name="Content Placeholder 6" descr="Bagdad.jpg"/>
          <p:cNvPicPr>
            <a:picLocks noGrp="1" noChangeAspect="1"/>
          </p:cNvPicPr>
          <p:nvPr>
            <p:ph sz="half" idx="2"/>
          </p:nvPr>
        </p:nvPicPr>
        <p:blipFill>
          <a:blip r:embed="rId2" cstate="print"/>
          <a:stretch>
            <a:fillRect/>
          </a:stretch>
        </p:blipFill>
        <p:spPr>
          <a:xfrm>
            <a:off x="4636696" y="0"/>
            <a:ext cx="4288304" cy="5638800"/>
          </a:xfrm>
        </p:spPr>
      </p:pic>
      <p:sp>
        <p:nvSpPr>
          <p:cNvPr id="8" name="TextBox 7"/>
          <p:cNvSpPr txBox="1"/>
          <p:nvPr/>
        </p:nvSpPr>
        <p:spPr>
          <a:xfrm>
            <a:off x="4572000" y="5715000"/>
            <a:ext cx="4572000" cy="800219"/>
          </a:xfrm>
          <a:prstGeom prst="rect">
            <a:avLst/>
          </a:prstGeom>
          <a:noFill/>
        </p:spPr>
        <p:txBody>
          <a:bodyPr wrap="square" rtlCol="0">
            <a:spAutoFit/>
          </a:bodyPr>
          <a:lstStyle/>
          <a:p>
            <a:r>
              <a:rPr lang="en-US" sz="1400" dirty="0" smtClean="0"/>
              <a:t>In this manuscript illustration a Muslim teacher (the figure with the open book) instructs students in a library near Baghdad in the fine points of Islamic law.</a:t>
            </a:r>
            <a:r>
              <a:rPr lang="en-US" dirty="0" smtClean="0"/>
              <a:t> </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512064"/>
            <a:ext cx="4267200" cy="914400"/>
          </a:xfrm>
        </p:spPr>
        <p:txBody>
          <a:bodyPr/>
          <a:lstStyle/>
          <a:p>
            <a:r>
              <a:rPr lang="en-US" sz="3600" dirty="0" smtClean="0"/>
              <a:t>Persian Influence</a:t>
            </a:r>
            <a:endParaRPr lang="en-US" sz="3600" dirty="0"/>
          </a:p>
        </p:txBody>
      </p:sp>
      <p:pic>
        <p:nvPicPr>
          <p:cNvPr id="5" name="Content Placeholder 4" descr="Persian sufi.jpg"/>
          <p:cNvPicPr>
            <a:picLocks noGrp="1" noChangeAspect="1"/>
          </p:cNvPicPr>
          <p:nvPr>
            <p:ph sz="half" idx="1"/>
          </p:nvPr>
        </p:nvPicPr>
        <p:blipFill>
          <a:blip r:embed="rId2" cstate="print"/>
          <a:stretch>
            <a:fillRect/>
          </a:stretch>
        </p:blipFill>
        <p:spPr>
          <a:xfrm>
            <a:off x="0" y="14240"/>
            <a:ext cx="4191000" cy="5298174"/>
          </a:xfrm>
        </p:spPr>
      </p:pic>
      <p:sp>
        <p:nvSpPr>
          <p:cNvPr id="4" name="Content Placeholder 3"/>
          <p:cNvSpPr>
            <a:spLocks noGrp="1"/>
          </p:cNvSpPr>
          <p:nvPr>
            <p:ph sz="half" idx="2"/>
          </p:nvPr>
        </p:nvSpPr>
        <p:spPr/>
        <p:txBody>
          <a:bodyPr/>
          <a:lstStyle/>
          <a:p>
            <a:r>
              <a:rPr lang="en-US" dirty="0" smtClean="0"/>
              <a:t>Persian administrative techniques (Abbasids)</a:t>
            </a:r>
          </a:p>
          <a:p>
            <a:r>
              <a:rPr lang="en-US" b="1" dirty="0" smtClean="0"/>
              <a:t>Persians influence literature, poetry, history</a:t>
            </a:r>
          </a:p>
          <a:p>
            <a:pPr lvl="1"/>
            <a:r>
              <a:rPr lang="en-US" b="1" i="1" dirty="0" smtClean="0"/>
              <a:t>Arabian Nights</a:t>
            </a:r>
          </a:p>
          <a:p>
            <a:pPr>
              <a:buNone/>
            </a:pPr>
            <a:endParaRPr lang="en-US" dirty="0"/>
          </a:p>
        </p:txBody>
      </p:sp>
      <p:sp>
        <p:nvSpPr>
          <p:cNvPr id="6" name="TextBox 5"/>
          <p:cNvSpPr txBox="1"/>
          <p:nvPr/>
        </p:nvSpPr>
        <p:spPr>
          <a:xfrm>
            <a:off x="152400" y="5410200"/>
            <a:ext cx="5715000" cy="1477328"/>
          </a:xfrm>
          <a:prstGeom prst="rect">
            <a:avLst/>
          </a:prstGeom>
          <a:noFill/>
        </p:spPr>
        <p:txBody>
          <a:bodyPr wrap="square" rtlCol="0">
            <a:spAutoFit/>
          </a:bodyPr>
          <a:lstStyle/>
          <a:p>
            <a:r>
              <a:rPr lang="en-US" dirty="0" smtClean="0"/>
              <a:t>Through song, dance, and ecstatic experiences, sometimes enhanced by wine, Persian Sufis expressed their devotion to Allah, as in this sixteenth-century painting. How did Sufis facilitate the spread of Islam beyond Arabia? </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Indian Influence</a:t>
            </a:r>
            <a:endParaRPr lang="en-US" sz="3600" dirty="0"/>
          </a:p>
        </p:txBody>
      </p:sp>
      <p:sp>
        <p:nvSpPr>
          <p:cNvPr id="3" name="Content Placeholder 2"/>
          <p:cNvSpPr>
            <a:spLocks noGrp="1"/>
          </p:cNvSpPr>
          <p:nvPr>
            <p:ph sz="half" idx="1"/>
          </p:nvPr>
        </p:nvSpPr>
        <p:spPr/>
        <p:txBody>
          <a:bodyPr/>
          <a:lstStyle/>
          <a:p>
            <a:r>
              <a:rPr lang="en-US" dirty="0" smtClean="0"/>
              <a:t>India introduced mathematics, science and medicine</a:t>
            </a:r>
          </a:p>
          <a:p>
            <a:pPr lvl="1"/>
            <a:r>
              <a:rPr lang="en-US" dirty="0" smtClean="0"/>
              <a:t>Examples</a:t>
            </a:r>
          </a:p>
          <a:p>
            <a:pPr lvl="1"/>
            <a:r>
              <a:rPr lang="en-US" dirty="0" smtClean="0"/>
              <a:t>Hindi Number system</a:t>
            </a:r>
          </a:p>
          <a:p>
            <a:pPr lvl="2"/>
            <a:r>
              <a:rPr lang="en-US" dirty="0" smtClean="0"/>
              <a:t>0,1,2,3 etc. </a:t>
            </a:r>
          </a:p>
          <a:p>
            <a:pPr lvl="1"/>
            <a:r>
              <a:rPr lang="en-US" dirty="0" smtClean="0"/>
              <a:t>Advanced math led to 1</a:t>
            </a:r>
            <a:r>
              <a:rPr lang="en-US" baseline="30000" dirty="0" smtClean="0"/>
              <a:t>st</a:t>
            </a:r>
            <a:r>
              <a:rPr lang="en-US" dirty="0" smtClean="0"/>
              <a:t> book on </a:t>
            </a:r>
            <a:r>
              <a:rPr lang="en-US" b="1" dirty="0" smtClean="0"/>
              <a:t>Algebra </a:t>
            </a:r>
          </a:p>
          <a:p>
            <a:pPr lvl="1"/>
            <a:r>
              <a:rPr lang="en-US" b="1" dirty="0" smtClean="0"/>
              <a:t>Encyclopedia of medicine</a:t>
            </a:r>
          </a:p>
          <a:p>
            <a:pPr lvl="1"/>
            <a:endParaRPr lang="en-US" b="1" dirty="0" smtClean="0"/>
          </a:p>
          <a:p>
            <a:pPr lvl="1"/>
            <a:endParaRPr lang="en-US" b="1" dirty="0" smtClean="0"/>
          </a:p>
          <a:p>
            <a:pPr>
              <a:buNone/>
            </a:pPr>
            <a:endParaRPr lang="en-US" dirty="0"/>
          </a:p>
        </p:txBody>
      </p:sp>
      <p:pic>
        <p:nvPicPr>
          <p:cNvPr id="5" name="Content Placeholder 4" descr="Arab physicians.jpg"/>
          <p:cNvPicPr>
            <a:picLocks noGrp="1" noChangeAspect="1"/>
          </p:cNvPicPr>
          <p:nvPr>
            <p:ph sz="half" idx="2"/>
          </p:nvPr>
        </p:nvPicPr>
        <p:blipFill>
          <a:blip r:embed="rId2" cstate="print"/>
          <a:stretch>
            <a:fillRect/>
          </a:stretch>
        </p:blipFill>
        <p:spPr>
          <a:xfrm>
            <a:off x="4582722" y="-134521"/>
            <a:ext cx="4561278" cy="6154321"/>
          </a:xfrm>
        </p:spPr>
      </p:pic>
      <p:sp>
        <p:nvSpPr>
          <p:cNvPr id="6" name="TextBox 5"/>
          <p:cNvSpPr txBox="1"/>
          <p:nvPr/>
        </p:nvSpPr>
        <p:spPr>
          <a:xfrm>
            <a:off x="4267200" y="6019800"/>
            <a:ext cx="4876800" cy="646331"/>
          </a:xfrm>
          <a:prstGeom prst="rect">
            <a:avLst/>
          </a:prstGeom>
          <a:noFill/>
        </p:spPr>
        <p:txBody>
          <a:bodyPr wrap="square" rtlCol="0">
            <a:spAutoFit/>
          </a:bodyPr>
          <a:lstStyle/>
          <a:p>
            <a:r>
              <a:rPr lang="en-US" sz="1200" dirty="0" smtClean="0"/>
              <a:t>Arab physicians made note of medicines used in Persian, Indian, and Greek societies and added more of their own. In this manuscript illustration, two physicians instruct a pharmacist in the preparation of medicines. </a:t>
            </a:r>
            <a:endParaRPr lang="en-US" sz="12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philosophy and Math</a:t>
            </a:r>
            <a:endParaRPr lang="en-US" dirty="0"/>
          </a:p>
        </p:txBody>
      </p:sp>
      <p:sp>
        <p:nvSpPr>
          <p:cNvPr id="3" name="Content Placeholder 2"/>
          <p:cNvSpPr>
            <a:spLocks noGrp="1"/>
          </p:cNvSpPr>
          <p:nvPr>
            <p:ph sz="half" idx="1"/>
          </p:nvPr>
        </p:nvSpPr>
        <p:spPr/>
        <p:txBody>
          <a:bodyPr>
            <a:normAutofit fontScale="92500" lnSpcReduction="10000"/>
          </a:bodyPr>
          <a:lstStyle/>
          <a:p>
            <a:r>
              <a:rPr lang="en-US" b="1" dirty="0" err="1" smtClean="0"/>
              <a:t>Ibn</a:t>
            </a:r>
            <a:r>
              <a:rPr lang="en-US" b="1" dirty="0" smtClean="0"/>
              <a:t> </a:t>
            </a:r>
            <a:r>
              <a:rPr lang="en-US" b="1" dirty="0" err="1" smtClean="0"/>
              <a:t>Rushd</a:t>
            </a:r>
            <a:endParaRPr lang="en-US" b="1" dirty="0" smtClean="0"/>
          </a:p>
          <a:p>
            <a:r>
              <a:rPr lang="en-US" b="1" dirty="0" smtClean="0"/>
              <a:t>Philosophe</a:t>
            </a:r>
            <a:r>
              <a:rPr lang="en-US" dirty="0" smtClean="0"/>
              <a:t>r and </a:t>
            </a:r>
            <a:r>
              <a:rPr lang="en-US" dirty="0" err="1" smtClean="0"/>
              <a:t>Qadi</a:t>
            </a:r>
            <a:r>
              <a:rPr lang="en-US" dirty="0" smtClean="0"/>
              <a:t> of Seville</a:t>
            </a:r>
          </a:p>
          <a:p>
            <a:pPr lvl="1"/>
            <a:r>
              <a:rPr lang="en-US" dirty="0" smtClean="0"/>
              <a:t>Studied Aristotle to understand the world in a rational way</a:t>
            </a:r>
          </a:p>
          <a:p>
            <a:pPr lvl="1"/>
            <a:r>
              <a:rPr lang="en-US" dirty="0" smtClean="0"/>
              <a:t>Shaped Islamic philosophy and European scholasticism which harmonized Christian thought and Aristotle</a:t>
            </a:r>
          </a:p>
          <a:p>
            <a:r>
              <a:rPr lang="en-US" smtClean="0"/>
              <a:t>Greek geometry</a:t>
            </a:r>
            <a:endParaRPr lang="en-US" dirty="0" smtClean="0"/>
          </a:p>
          <a:p>
            <a:endParaRPr lang="en-US" dirty="0"/>
          </a:p>
        </p:txBody>
      </p:sp>
      <p:pic>
        <p:nvPicPr>
          <p:cNvPr id="5" name="Content Placeholder 4" descr="arab aristotle.jpg"/>
          <p:cNvPicPr>
            <a:picLocks noGrp="1" noChangeAspect="1"/>
          </p:cNvPicPr>
          <p:nvPr>
            <p:ph sz="half" idx="2"/>
          </p:nvPr>
        </p:nvPicPr>
        <p:blipFill>
          <a:blip r:embed="rId2" cstate="print"/>
          <a:stretch>
            <a:fillRect/>
          </a:stretch>
        </p:blipFill>
        <p:spPr>
          <a:xfrm>
            <a:off x="4319526" y="1371600"/>
            <a:ext cx="4695948" cy="3266137"/>
          </a:xfrm>
        </p:spPr>
      </p:pic>
      <p:sp>
        <p:nvSpPr>
          <p:cNvPr id="6" name="TextBox 5"/>
          <p:cNvSpPr txBox="1"/>
          <p:nvPr/>
        </p:nvSpPr>
        <p:spPr>
          <a:xfrm>
            <a:off x="4724400" y="4800600"/>
            <a:ext cx="3733800" cy="2031325"/>
          </a:xfrm>
          <a:prstGeom prst="rect">
            <a:avLst/>
          </a:prstGeom>
          <a:noFill/>
        </p:spPr>
        <p:txBody>
          <a:bodyPr wrap="square" rtlCol="0">
            <a:spAutoFit/>
          </a:bodyPr>
          <a:lstStyle/>
          <a:p>
            <a:r>
              <a:rPr lang="en-US" dirty="0" smtClean="0"/>
              <a:t>An illustration from a thirteenth-century, Arabic-language manuscript depicts the Greek philosopher Aristotle teaching three students about the astrolabe, an instrument that enabled the user to determine latitude.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etra.jpg"/>
          <p:cNvPicPr>
            <a:picLocks noGrp="1" noChangeAspect="1"/>
          </p:cNvPicPr>
          <p:nvPr>
            <p:ph sz="half" idx="1"/>
          </p:nvPr>
        </p:nvPicPr>
        <p:blipFill>
          <a:blip r:embed="rId2" cstate="print"/>
          <a:stretch>
            <a:fillRect/>
          </a:stretch>
        </p:blipFill>
        <p:spPr>
          <a:xfrm>
            <a:off x="0" y="0"/>
            <a:ext cx="4526956" cy="6858000"/>
          </a:xfrm>
        </p:spPr>
      </p:pic>
      <p:sp>
        <p:nvSpPr>
          <p:cNvPr id="4" name="Content Placeholder 3"/>
          <p:cNvSpPr>
            <a:spLocks noGrp="1"/>
          </p:cNvSpPr>
          <p:nvPr>
            <p:ph sz="half" idx="2"/>
          </p:nvPr>
        </p:nvSpPr>
        <p:spPr/>
        <p:txBody>
          <a:bodyPr/>
          <a:lstStyle/>
          <a:p>
            <a:r>
              <a:rPr lang="en-US" dirty="0" smtClean="0"/>
              <a:t>Some northern Arabs went to great lengths to demonstrate their devotion to Christianity. This structure, carved out of sheer rock along the wall of a ravine at Petra in modern-day Jordan, served as a monastery.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Muhammad in Mecca</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Born in 570 </a:t>
            </a:r>
          </a:p>
          <a:p>
            <a:r>
              <a:rPr lang="en-US" dirty="0" smtClean="0"/>
              <a:t>Married </a:t>
            </a:r>
            <a:r>
              <a:rPr lang="en-US" dirty="0" err="1" smtClean="0"/>
              <a:t>Khadija</a:t>
            </a:r>
            <a:r>
              <a:rPr lang="en-US" dirty="0" smtClean="0"/>
              <a:t>, business women</a:t>
            </a:r>
          </a:p>
          <a:p>
            <a:r>
              <a:rPr lang="en-US" dirty="0" smtClean="0"/>
              <a:t>Son died in childhood, but several daughters survive</a:t>
            </a:r>
          </a:p>
          <a:p>
            <a:r>
              <a:rPr lang="en-US" dirty="0" smtClean="0"/>
              <a:t>Around 610, he began meditating at night in mountains around Mecca</a:t>
            </a:r>
            <a:endParaRPr lang="en-US" dirty="0"/>
          </a:p>
        </p:txBody>
      </p:sp>
      <p:pic>
        <p:nvPicPr>
          <p:cNvPr id="5" name="Content Placeholder 4" descr="Angel_Gabriel"/>
          <p:cNvPicPr>
            <a:picLocks noGrp="1" noChangeAspect="1" noChangeArrowheads="1"/>
          </p:cNvPicPr>
          <p:nvPr>
            <p:ph sz="half" idx="2"/>
          </p:nvPr>
        </p:nvPicPr>
        <p:blipFill>
          <a:blip r:embed="rId2" cstate="print"/>
          <a:srcRect/>
          <a:stretch>
            <a:fillRect/>
          </a:stretch>
        </p:blipFill>
        <p:spPr>
          <a:xfrm>
            <a:off x="4953000" y="1676400"/>
            <a:ext cx="3638056" cy="4525962"/>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Messenger of God</a:t>
            </a:r>
            <a:endParaRPr lang="en-US" dirty="0"/>
          </a:p>
        </p:txBody>
      </p:sp>
      <p:sp>
        <p:nvSpPr>
          <p:cNvPr id="3" name="Content Placeholder 2"/>
          <p:cNvSpPr>
            <a:spLocks noGrp="1"/>
          </p:cNvSpPr>
          <p:nvPr>
            <p:ph idx="1"/>
          </p:nvPr>
        </p:nvSpPr>
        <p:spPr>
          <a:xfrm>
            <a:off x="914400" y="1600200"/>
            <a:ext cx="7772400" cy="4953000"/>
          </a:xfrm>
        </p:spPr>
        <p:txBody>
          <a:bodyPr>
            <a:normAutofit fontScale="92500" lnSpcReduction="10000"/>
          </a:bodyPr>
          <a:lstStyle/>
          <a:p>
            <a:r>
              <a:rPr lang="en-US" b="1" dirty="0" smtClean="0"/>
              <a:t>Convinced he was hearing the words of God, Allah, he shared revelations until his death in 632</a:t>
            </a:r>
          </a:p>
          <a:p>
            <a:pPr lvl="1"/>
            <a:r>
              <a:rPr lang="en-US" dirty="0" smtClean="0"/>
              <a:t>At the time, people believed in unseen spirit gods, demons, and desert spirits who were thought to possess seers and poets</a:t>
            </a:r>
          </a:p>
          <a:p>
            <a:r>
              <a:rPr lang="en-US" dirty="0" smtClean="0"/>
              <a:t>His earliest revelation called people to witness that </a:t>
            </a:r>
            <a:r>
              <a:rPr lang="en-US" b="1" dirty="0" smtClean="0"/>
              <a:t>one god </a:t>
            </a:r>
            <a:r>
              <a:rPr lang="en-US" dirty="0" smtClean="0"/>
              <a:t>had created the universe and everything in it, including themselves</a:t>
            </a:r>
          </a:p>
          <a:p>
            <a:r>
              <a:rPr lang="en-US" b="1" dirty="0" smtClean="0"/>
              <a:t>At the end, their soul would be judged, their sins balanced against their good deeds</a:t>
            </a:r>
            <a:r>
              <a:rPr lang="en-US" dirty="0" smtClean="0"/>
              <a:t>	</a:t>
            </a:r>
          </a:p>
          <a:p>
            <a:pPr lvl="1"/>
            <a:r>
              <a:rPr lang="en-US" dirty="0" smtClean="0"/>
              <a:t>Heaven &amp; hell</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Guidance </a:t>
            </a:r>
            <a:endParaRPr lang="en-US" b="1" dirty="0"/>
          </a:p>
        </p:txBody>
      </p:sp>
      <p:sp>
        <p:nvSpPr>
          <p:cNvPr id="3" name="Content Placeholder 2"/>
          <p:cNvSpPr>
            <a:spLocks noGrp="1"/>
          </p:cNvSpPr>
          <p:nvPr>
            <p:ph sz="half" idx="1"/>
          </p:nvPr>
        </p:nvSpPr>
        <p:spPr/>
        <p:txBody>
          <a:bodyPr>
            <a:normAutofit lnSpcReduction="10000"/>
          </a:bodyPr>
          <a:lstStyle/>
          <a:p>
            <a:r>
              <a:rPr lang="en-US" b="1" dirty="0" smtClean="0"/>
              <a:t>Quran</a:t>
            </a:r>
          </a:p>
          <a:p>
            <a:pPr lvl="1"/>
            <a:r>
              <a:rPr lang="en-US" dirty="0" smtClean="0"/>
              <a:t>Means “Recitation”</a:t>
            </a:r>
          </a:p>
          <a:p>
            <a:pPr lvl="1"/>
            <a:r>
              <a:rPr lang="en-US" dirty="0" smtClean="0"/>
              <a:t>Written in the 650s after his death</a:t>
            </a:r>
          </a:p>
          <a:p>
            <a:pPr lvl="1"/>
            <a:r>
              <a:rPr lang="en-US" dirty="0" smtClean="0"/>
              <a:t>Arabic</a:t>
            </a:r>
          </a:p>
          <a:p>
            <a:r>
              <a:rPr lang="en-US" b="1" i="1" dirty="0" err="1" smtClean="0"/>
              <a:t>Hadith</a:t>
            </a:r>
            <a:endParaRPr lang="en-US" b="1" i="1" dirty="0" smtClean="0"/>
          </a:p>
          <a:p>
            <a:pPr lvl="1"/>
            <a:r>
              <a:rPr lang="en-US" dirty="0" smtClean="0"/>
              <a:t>Sayings and deeds of Muhammad</a:t>
            </a:r>
          </a:p>
          <a:p>
            <a:pPr lvl="1"/>
            <a:r>
              <a:rPr lang="en-US" dirty="0" smtClean="0"/>
              <a:t>Appear in 9</a:t>
            </a:r>
            <a:r>
              <a:rPr lang="en-US" baseline="30000" dirty="0" smtClean="0"/>
              <a:t>th</a:t>
            </a:r>
            <a:r>
              <a:rPr lang="en-US" dirty="0" smtClean="0"/>
              <a:t> /10</a:t>
            </a:r>
            <a:r>
              <a:rPr lang="en-US" baseline="30000" dirty="0" smtClean="0"/>
              <a:t>th</a:t>
            </a:r>
            <a:r>
              <a:rPr lang="en-US" dirty="0" smtClean="0"/>
              <a:t> c.</a:t>
            </a:r>
          </a:p>
          <a:p>
            <a:pPr lvl="1"/>
            <a:r>
              <a:rPr lang="en-US" dirty="0" smtClean="0"/>
              <a:t>No single collection of them</a:t>
            </a:r>
          </a:p>
        </p:txBody>
      </p:sp>
      <p:pic>
        <p:nvPicPr>
          <p:cNvPr id="5" name="Content Placeholder 4" descr="quran.jpg"/>
          <p:cNvPicPr>
            <a:picLocks noGrp="1" noChangeAspect="1"/>
          </p:cNvPicPr>
          <p:nvPr>
            <p:ph sz="half" idx="2"/>
          </p:nvPr>
        </p:nvPicPr>
        <p:blipFill>
          <a:blip r:embed="rId2" cstate="print"/>
          <a:stretch>
            <a:fillRect/>
          </a:stretch>
        </p:blipFill>
        <p:spPr>
          <a:xfrm>
            <a:off x="4470400" y="1524000"/>
            <a:ext cx="4572000" cy="34290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4476</TotalTime>
  <Words>2680</Words>
  <Application>Microsoft Office PowerPoint</Application>
  <PresentationFormat>On-screen Show (4:3)</PresentationFormat>
  <Paragraphs>293</Paragraphs>
  <Slides>56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Calibri</vt:lpstr>
      <vt:lpstr>Consolas</vt:lpstr>
      <vt:lpstr>Corbel</vt:lpstr>
      <vt:lpstr>Wingdings</vt:lpstr>
      <vt:lpstr>Wingdings 2</vt:lpstr>
      <vt:lpstr>Wingdings 3</vt:lpstr>
      <vt:lpstr>Metro</vt:lpstr>
      <vt:lpstr>The Rise of Islam</vt:lpstr>
      <vt:lpstr>The Arabian Peninsula Before Muhammad</vt:lpstr>
      <vt:lpstr>Mecca, a caravan city</vt:lpstr>
      <vt:lpstr>Caravan Trade </vt:lpstr>
      <vt:lpstr>Pilgrimage Center  </vt:lpstr>
      <vt:lpstr>PowerPoint Presentation</vt:lpstr>
      <vt:lpstr>Muhammad in Mecca</vt:lpstr>
      <vt:lpstr>Messenger of God</vt:lpstr>
      <vt:lpstr>Guidance </vt:lpstr>
      <vt:lpstr>Quran and representations of Muhammad and Allah</vt:lpstr>
      <vt:lpstr>PowerPoint Presentation</vt:lpstr>
      <vt:lpstr>Revelations against Judaism and Christianity </vt:lpstr>
      <vt:lpstr>Muslims, Jews, and Christians</vt:lpstr>
      <vt:lpstr>Muhammad’s Migration to Medina</vt:lpstr>
      <vt:lpstr>Five Pillars of Islam</vt:lpstr>
      <vt:lpstr>  Mecca’s New Look  </vt:lpstr>
      <vt:lpstr>PowerPoint Presentation</vt:lpstr>
      <vt:lpstr>Jihad</vt:lpstr>
      <vt:lpstr>Islamic Law:  Sharia</vt:lpstr>
      <vt:lpstr>Expansion of Islam</vt:lpstr>
      <vt:lpstr>The expansion of Islam, 632–733 c.e.</vt:lpstr>
      <vt:lpstr>Problems of governance and administration</vt:lpstr>
      <vt:lpstr>The Umayyad Dynasty  (661-750 CE)</vt:lpstr>
      <vt:lpstr>The Expansion of Islam</vt:lpstr>
      <vt:lpstr>Policy toward “Conquered Peoples”</vt:lpstr>
      <vt:lpstr>Umayyad Decline</vt:lpstr>
      <vt:lpstr>PowerPoint Presentation</vt:lpstr>
      <vt:lpstr>The Abbasid Dynasty</vt:lpstr>
      <vt:lpstr>Abbasid Administration</vt:lpstr>
      <vt:lpstr>Harun al-Rashid (786-809 CE)</vt:lpstr>
      <vt:lpstr>Abbasid Decline</vt:lpstr>
      <vt:lpstr>Economy of the Islamic World</vt:lpstr>
      <vt:lpstr>PowerPoint Presentation</vt:lpstr>
      <vt:lpstr>Formation of a Hemispheric Trading Zone</vt:lpstr>
      <vt:lpstr>Caravanserais in Istanbul</vt:lpstr>
      <vt:lpstr>PowerPoint Presentation</vt:lpstr>
      <vt:lpstr>PowerPoint Presentation</vt:lpstr>
      <vt:lpstr>Caravanserais in Sarajevo, Bosnia </vt:lpstr>
      <vt:lpstr>PowerPoint Presentation</vt:lpstr>
      <vt:lpstr>PowerPoint Presentation</vt:lpstr>
      <vt:lpstr>Innovations</vt:lpstr>
      <vt:lpstr>Cartography</vt:lpstr>
      <vt:lpstr>Banking</vt:lpstr>
      <vt:lpstr>Methods of Organization </vt:lpstr>
      <vt:lpstr>Al-Andalus:  Islamic Spain</vt:lpstr>
      <vt:lpstr>Inside the Great Mosque</vt:lpstr>
      <vt:lpstr>The Changing Status of Women</vt:lpstr>
      <vt:lpstr>Quran and Women</vt:lpstr>
      <vt:lpstr>PowerPoint Presentation</vt:lpstr>
      <vt:lpstr>Men and Women at worship</vt:lpstr>
      <vt:lpstr>How were Islamic Values Spread?</vt:lpstr>
      <vt:lpstr>Sufism</vt:lpstr>
      <vt:lpstr>Islam and Cultural Traditions</vt:lpstr>
      <vt:lpstr>Persian Influence</vt:lpstr>
      <vt:lpstr>Indian Influence</vt:lpstr>
      <vt:lpstr>Greek philosophy and Math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Rise of Islam</dc:title>
  <dc:creator>CCSD</dc:creator>
  <cp:lastModifiedBy>OLIVIA THATCHER</cp:lastModifiedBy>
  <cp:revision>251</cp:revision>
  <dcterms:created xsi:type="dcterms:W3CDTF">2010-10-01T01:22:41Z</dcterms:created>
  <dcterms:modified xsi:type="dcterms:W3CDTF">2016-11-04T11:55:49Z</dcterms:modified>
</cp:coreProperties>
</file>