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98DF1F-3EB8-41AF-9E30-53049DA4F07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AD9480-D249-462F-BF7C-E86A6D737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DEAE00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DEAE00"/>
        </a:buClr>
        <a:buFont typeface="Georgia" pitchFamily="18" charset="0"/>
        <a:buChar char="▫"/>
        <a:defRPr sz="2000" kern="1200">
          <a:solidFill>
            <a:srgbClr val="DEAE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itchFamily="18" charset="0"/>
              </a:rPr>
              <a:t>The Way We Were</a:t>
            </a:r>
            <a:endParaRPr lang="en-US" b="1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Paleolithic v. Neolithic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 Human Societies:  Hunters and Gatherers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Small, bands of 25–50 people</a:t>
            </a:r>
          </a:p>
          <a:p>
            <a:r>
              <a:rPr lang="en-US" dirty="0" smtClean="0"/>
              <a:t>Very low population density</a:t>
            </a:r>
          </a:p>
          <a:p>
            <a:r>
              <a:rPr lang="en-US" dirty="0" smtClean="0"/>
              <a:t>Seasonally nomadic</a:t>
            </a:r>
          </a:p>
          <a:p>
            <a:r>
              <a:rPr lang="en-US" dirty="0" smtClean="0"/>
              <a:t>Highly </a:t>
            </a:r>
            <a:r>
              <a:rPr lang="en-US" b="1" dirty="0" smtClean="0"/>
              <a:t>egalitarian</a:t>
            </a:r>
          </a:p>
          <a:p>
            <a:r>
              <a:rPr lang="en-US" dirty="0" smtClean="0"/>
              <a:t>Defined rules and structure (gender roles)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Hunter/Gatherers used to be viewed as primitive and impoverished</a:t>
            </a:r>
          </a:p>
          <a:p>
            <a:r>
              <a:rPr lang="en-US" dirty="0" smtClean="0"/>
              <a:t>Recent findings point out that they worked fewer hours</a:t>
            </a:r>
          </a:p>
          <a:p>
            <a:r>
              <a:rPr lang="en-US" dirty="0" smtClean="0"/>
              <a:t>Wanted little</a:t>
            </a:r>
          </a:p>
          <a:p>
            <a:r>
              <a:rPr lang="en-US" dirty="0" smtClean="0"/>
              <a:t>Life expectancy was low (35 years)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“The Realm of Spirit in the Paleolithic 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438400"/>
            <a:ext cx="5257800" cy="4336987"/>
          </a:xfrm>
        </p:spPr>
        <p:txBody>
          <a:bodyPr/>
          <a:lstStyle/>
          <a:p>
            <a:r>
              <a:rPr lang="en-US" dirty="0" smtClean="0"/>
              <a:t>Hard to decipher without written records</a:t>
            </a:r>
          </a:p>
          <a:p>
            <a:r>
              <a:rPr lang="en-US" dirty="0" smtClean="0"/>
              <a:t>Do have evidence for rich ceremonial life</a:t>
            </a:r>
          </a:p>
          <a:p>
            <a:pPr lvl="1"/>
            <a:r>
              <a:rPr lang="en-US" sz="2000" dirty="0" smtClean="0"/>
              <a:t>Rock art in caves</a:t>
            </a:r>
          </a:p>
          <a:p>
            <a:pPr lvl="1"/>
            <a:r>
              <a:rPr lang="en-US" sz="2000" dirty="0" smtClean="0"/>
              <a:t>Elaborate burial sites</a:t>
            </a:r>
          </a:p>
          <a:p>
            <a:r>
              <a:rPr lang="en-US" dirty="0" smtClean="0"/>
              <a:t>Led by </a:t>
            </a:r>
            <a:r>
              <a:rPr lang="en-US" b="1" dirty="0" smtClean="0"/>
              <a:t>shamans </a:t>
            </a:r>
          </a:p>
          <a:p>
            <a:r>
              <a:rPr lang="en-US" dirty="0" smtClean="0"/>
              <a:t>Frequent use of psychoactive drugs to contact spirits</a:t>
            </a:r>
          </a:p>
          <a:p>
            <a:r>
              <a:rPr lang="en-US" dirty="0" smtClean="0"/>
              <a:t>Various beliefs in a Creator Deity, spirits, spirits of dead ancestors </a:t>
            </a:r>
          </a:p>
          <a:p>
            <a:r>
              <a:rPr lang="en-US" b="1" dirty="0" smtClean="0"/>
              <a:t>Prevalence of Venus figures in Europe </a:t>
            </a:r>
            <a:r>
              <a:rPr lang="en-US" dirty="0" smtClean="0"/>
              <a:t>suggest that religion was strongly feminine with a Great Goddess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Venus_of_Willendorf_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24600" y="1828800"/>
            <a:ext cx="2357383" cy="3542203"/>
          </a:xfrm>
        </p:spPr>
      </p:pic>
      <p:sp>
        <p:nvSpPr>
          <p:cNvPr id="8" name="TextBox 7"/>
          <p:cNvSpPr txBox="1"/>
          <p:nvPr/>
        </p:nvSpPr>
        <p:spPr>
          <a:xfrm>
            <a:off x="5562601" y="54864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Venus of </a:t>
            </a:r>
            <a:r>
              <a:rPr lang="en-US" sz="1600" dirty="0" err="1" smtClean="0"/>
              <a:t>Willendorf</a:t>
            </a:r>
            <a:r>
              <a:rPr lang="en-US" sz="1600" dirty="0" smtClean="0"/>
              <a:t>  found in Austria is the most famous female figure, less than 4 1/2 “ and dates from about 25,000 years ago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Great Transition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876800" cy="4525963"/>
          </a:xfrm>
        </p:spPr>
        <p:txBody>
          <a:bodyPr/>
          <a:lstStyle/>
          <a:p>
            <a:r>
              <a:rPr lang="en-US" dirty="0" smtClean="0"/>
              <a:t>Ice Age ended 16,000-10,000 years ago</a:t>
            </a:r>
          </a:p>
          <a:p>
            <a:r>
              <a:rPr lang="en-US" dirty="0" smtClean="0"/>
              <a:t>Allowed for richer environment </a:t>
            </a:r>
          </a:p>
          <a:p>
            <a:r>
              <a:rPr lang="en-US" dirty="0" smtClean="0"/>
              <a:t>See gradual change as population grew, climate changed, and people interacted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Collection of wild grains-16,000 years ago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Populations rise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Beginnings of our first settlements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Societies become larger more complex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Led to </a:t>
            </a:r>
            <a:r>
              <a:rPr lang="en-US" b="1" dirty="0" smtClean="0">
                <a:solidFill>
                  <a:schemeClr val="tx1"/>
                </a:solidFill>
              </a:rPr>
              <a:t>inequality</a:t>
            </a:r>
            <a:r>
              <a:rPr lang="en-US" dirty="0" smtClean="0">
                <a:solidFill>
                  <a:schemeClr val="tx1"/>
                </a:solidFill>
              </a:rPr>
              <a:t> b/c of storage and accumulation of goods</a:t>
            </a:r>
          </a:p>
        </p:txBody>
      </p:sp>
      <p:pic>
        <p:nvPicPr>
          <p:cNvPr id="6" name="Content Placeholder 5" descr="Jomon figurine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295400"/>
            <a:ext cx="2012245" cy="3505200"/>
          </a:xfrm>
        </p:spPr>
      </p:pic>
      <p:sp>
        <p:nvSpPr>
          <p:cNvPr id="7" name="TextBox 6"/>
          <p:cNvSpPr txBox="1"/>
          <p:nvPr/>
        </p:nvSpPr>
        <p:spPr>
          <a:xfrm>
            <a:off x="5257800" y="46482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Jomon</a:t>
            </a:r>
            <a:r>
              <a:rPr lang="en-US" sz="1400" b="1" dirty="0" smtClean="0"/>
              <a:t> Figurines</a:t>
            </a:r>
          </a:p>
          <a:p>
            <a:r>
              <a:rPr lang="en-US" sz="1400" dirty="0" smtClean="0"/>
              <a:t>Female figurines, dating to perhaps 4,000 years ago, have been found among Japan’s Paleolithic people, known as the </a:t>
            </a:r>
            <a:r>
              <a:rPr lang="en-US" sz="1400" dirty="0" err="1" smtClean="0"/>
              <a:t>Jomon</a:t>
            </a:r>
            <a:r>
              <a:rPr lang="en-US" sz="1400" dirty="0" smtClean="0"/>
              <a:t>. Many scholars believe these carvings had a ritual function, associated with fertility. (Tokyo National Museum, Collection of Mrs. Kane </a:t>
            </a:r>
            <a:r>
              <a:rPr lang="en-US" sz="1400" dirty="0" err="1" smtClean="0"/>
              <a:t>Yamazaka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hunted to extinction</a:t>
            </a:r>
            <a:endParaRPr lang="en-US" dirty="0"/>
          </a:p>
        </p:txBody>
      </p:sp>
      <p:pic>
        <p:nvPicPr>
          <p:cNvPr id="1026" name="Picture 2" descr="http://vignette2.wikia.nocookie.net/walkingwith/images/c/cc/CGTPL_WoollyMammoth.jpg/revision/latest?cb=2013122521475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8225"/>
            <a:ext cx="4038600" cy="322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3.amazonaws.com/kidzworld_photo/images/201631/8667dacf-b241-402b-9c98-4abf0a60a809/mastodon-anim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13072"/>
            <a:ext cx="4038600" cy="219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3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Jericho</a:t>
            </a:r>
          </a:p>
          <a:p>
            <a:r>
              <a:rPr lang="en-US" dirty="0" smtClean="0"/>
              <a:t>Pre 8000 BCE</a:t>
            </a:r>
          </a:p>
          <a:p>
            <a:r>
              <a:rPr lang="en-US" dirty="0" smtClean="0"/>
              <a:t>2,000 inhabitants</a:t>
            </a:r>
          </a:p>
          <a:p>
            <a:r>
              <a:rPr lang="en-US" dirty="0" smtClean="0"/>
              <a:t>Had limited trade</a:t>
            </a:r>
          </a:p>
          <a:p>
            <a:r>
              <a:rPr lang="en-US" dirty="0" smtClean="0"/>
              <a:t>Surrounded by moat and walls.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Catal</a:t>
            </a:r>
            <a:r>
              <a:rPr lang="en-US" dirty="0" smtClean="0"/>
              <a:t> </a:t>
            </a:r>
            <a:r>
              <a:rPr lang="en-US" dirty="0" err="1" smtClean="0"/>
              <a:t>Huyuk</a:t>
            </a:r>
            <a:endParaRPr lang="en-US" dirty="0" smtClean="0"/>
          </a:p>
          <a:p>
            <a:r>
              <a:rPr lang="en-US" dirty="0" smtClean="0"/>
              <a:t>7250-5400 BCE</a:t>
            </a:r>
          </a:p>
          <a:p>
            <a:r>
              <a:rPr lang="en-US" dirty="0" smtClean="0"/>
              <a:t>5,000 inhabitants</a:t>
            </a:r>
          </a:p>
          <a:p>
            <a:r>
              <a:rPr lang="en-US" dirty="0" smtClean="0"/>
              <a:t>Specialization of  labor- what does this mean?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14" y="4512405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267200"/>
            <a:ext cx="302696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Changes in Medieval Society - student-2011</Template>
  <TotalTime>5016</TotalTime>
  <Words>302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Schoolbook</vt:lpstr>
      <vt:lpstr>Georgia</vt:lpstr>
      <vt:lpstr>Trebuchet MS</vt:lpstr>
      <vt:lpstr>Wingdings 2</vt:lpstr>
      <vt:lpstr>Urban</vt:lpstr>
      <vt:lpstr>The Way We Were</vt:lpstr>
      <vt:lpstr>The First Human Societies:  Hunters and Gatherers</vt:lpstr>
      <vt:lpstr>Economy </vt:lpstr>
      <vt:lpstr>“The Realm of Spirit in the Paleolithic Age”</vt:lpstr>
      <vt:lpstr>The Great Transition</vt:lpstr>
      <vt:lpstr>Animals hunted to extinction</vt:lpstr>
      <vt:lpstr>Pre-Civilization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Ways We Were</dc:title>
  <dc:creator>ELIZABETH_CAIN</dc:creator>
  <cp:lastModifiedBy>OLIVIA THATCHER</cp:lastModifiedBy>
  <cp:revision>33</cp:revision>
  <dcterms:created xsi:type="dcterms:W3CDTF">2013-08-27T01:52:39Z</dcterms:created>
  <dcterms:modified xsi:type="dcterms:W3CDTF">2016-08-19T17:55:50Z</dcterms:modified>
</cp:coreProperties>
</file>