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6"/>
  </p:notesMasterIdLst>
  <p:handoutMasterIdLst>
    <p:handoutMasterId r:id="rId57"/>
  </p:handoutMasterIdLst>
  <p:sldIdLst>
    <p:sldId id="256" r:id="rId2"/>
    <p:sldId id="257" r:id="rId3"/>
    <p:sldId id="258" r:id="rId4"/>
    <p:sldId id="309" r:id="rId5"/>
    <p:sldId id="259" r:id="rId6"/>
    <p:sldId id="260" r:id="rId7"/>
    <p:sldId id="261" r:id="rId8"/>
    <p:sldId id="262" r:id="rId9"/>
    <p:sldId id="310" r:id="rId10"/>
    <p:sldId id="311" r:id="rId11"/>
    <p:sldId id="263" r:id="rId12"/>
    <p:sldId id="264" r:id="rId13"/>
    <p:sldId id="265" r:id="rId14"/>
    <p:sldId id="266" r:id="rId15"/>
    <p:sldId id="267" r:id="rId16"/>
    <p:sldId id="268" r:id="rId17"/>
    <p:sldId id="269" r:id="rId18"/>
    <p:sldId id="270" r:id="rId19"/>
    <p:sldId id="271" r:id="rId20"/>
    <p:sldId id="272" r:id="rId21"/>
    <p:sldId id="273" r:id="rId22"/>
    <p:sldId id="276" r:id="rId23"/>
    <p:sldId id="306" r:id="rId24"/>
    <p:sldId id="307" r:id="rId25"/>
    <p:sldId id="277" r:id="rId26"/>
    <p:sldId id="278" r:id="rId27"/>
    <p:sldId id="279" r:id="rId28"/>
    <p:sldId id="312" r:id="rId29"/>
    <p:sldId id="313" r:id="rId30"/>
    <p:sldId id="314" r:id="rId31"/>
    <p:sldId id="280" r:id="rId32"/>
    <p:sldId id="287" r:id="rId33"/>
    <p:sldId id="288" r:id="rId34"/>
    <p:sldId id="290" r:id="rId35"/>
    <p:sldId id="291" r:id="rId36"/>
    <p:sldId id="292" r:id="rId37"/>
    <p:sldId id="308" r:id="rId38"/>
    <p:sldId id="315" r:id="rId39"/>
    <p:sldId id="301" r:id="rId40"/>
    <p:sldId id="302" r:id="rId41"/>
    <p:sldId id="303" r:id="rId42"/>
    <p:sldId id="294" r:id="rId43"/>
    <p:sldId id="295" r:id="rId44"/>
    <p:sldId id="296" r:id="rId45"/>
    <p:sldId id="297" r:id="rId46"/>
    <p:sldId id="322" r:id="rId47"/>
    <p:sldId id="298" r:id="rId48"/>
    <p:sldId id="320" r:id="rId49"/>
    <p:sldId id="299" r:id="rId50"/>
    <p:sldId id="316" r:id="rId51"/>
    <p:sldId id="317" r:id="rId52"/>
    <p:sldId id="319" r:id="rId53"/>
    <p:sldId id="321" r:id="rId54"/>
    <p:sldId id="305" r:id="rId5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805" autoAdjust="0"/>
    <p:restoredTop sz="94660"/>
  </p:normalViewPr>
  <p:slideViewPr>
    <p:cSldViewPr>
      <p:cViewPr varScale="1">
        <p:scale>
          <a:sx n="78" d="100"/>
          <a:sy n="78" d="100"/>
        </p:scale>
        <p:origin x="-150"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872"/>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A1B16E5-4447-40DB-BC35-2C7C3B937D27}" type="doc">
      <dgm:prSet loTypeId="urn:microsoft.com/office/officeart/2005/8/layout/pyramid2" loCatId="pyramid" qsTypeId="urn:microsoft.com/office/officeart/2005/8/quickstyle/simple1" qsCatId="simple" csTypeId="urn:microsoft.com/office/officeart/2005/8/colors/accent1_2" csCatId="accent1" phldr="1"/>
      <dgm:spPr/>
    </dgm:pt>
    <dgm:pt modelId="{757D391E-1632-471E-AE7E-ADC691DE4188}">
      <dgm:prSet phldrT="[Text]"/>
      <dgm:spPr/>
      <dgm:t>
        <a:bodyPr/>
        <a:lstStyle/>
        <a:p>
          <a:r>
            <a:rPr lang="en-US" b="1" dirty="0" smtClean="0"/>
            <a:t>Rulers</a:t>
          </a:r>
          <a:endParaRPr lang="en-US" b="1" dirty="0"/>
        </a:p>
      </dgm:t>
    </dgm:pt>
    <dgm:pt modelId="{DE9FBC62-A72E-4F7A-85FE-4102E3F23C61}" type="parTrans" cxnId="{2D5CB071-F778-41C1-B640-5FFA4B705F36}">
      <dgm:prSet/>
      <dgm:spPr/>
      <dgm:t>
        <a:bodyPr/>
        <a:lstStyle/>
        <a:p>
          <a:endParaRPr lang="en-US"/>
        </a:p>
      </dgm:t>
    </dgm:pt>
    <dgm:pt modelId="{E95D9B53-29DF-42CD-9D3F-6E4B46F17858}" type="sibTrans" cxnId="{2D5CB071-F778-41C1-B640-5FFA4B705F36}">
      <dgm:prSet/>
      <dgm:spPr/>
      <dgm:t>
        <a:bodyPr/>
        <a:lstStyle/>
        <a:p>
          <a:endParaRPr lang="en-US"/>
        </a:p>
      </dgm:t>
    </dgm:pt>
    <dgm:pt modelId="{40746B44-137F-400F-90E9-06458093C993}">
      <dgm:prSet phldrT="[Text]"/>
      <dgm:spPr/>
      <dgm:t>
        <a:bodyPr/>
        <a:lstStyle/>
        <a:p>
          <a:r>
            <a:rPr lang="en-US" b="1" dirty="0" smtClean="0"/>
            <a:t>Soldiers, Administrators or Scholar-Gentry</a:t>
          </a:r>
          <a:endParaRPr lang="en-US" b="1" dirty="0"/>
        </a:p>
      </dgm:t>
    </dgm:pt>
    <dgm:pt modelId="{A2431B34-D47C-4650-9880-280312353C89}" type="parTrans" cxnId="{A17DBD75-73CA-49DD-87CC-64D7114905E4}">
      <dgm:prSet/>
      <dgm:spPr/>
      <dgm:t>
        <a:bodyPr/>
        <a:lstStyle/>
        <a:p>
          <a:endParaRPr lang="en-US"/>
        </a:p>
      </dgm:t>
    </dgm:pt>
    <dgm:pt modelId="{3D234160-4C71-4F65-A299-C6E158E56F68}" type="sibTrans" cxnId="{A17DBD75-73CA-49DD-87CC-64D7114905E4}">
      <dgm:prSet/>
      <dgm:spPr/>
      <dgm:t>
        <a:bodyPr/>
        <a:lstStyle/>
        <a:p>
          <a:endParaRPr lang="en-US"/>
        </a:p>
      </dgm:t>
    </dgm:pt>
    <dgm:pt modelId="{0A5B6628-4E80-4C8A-BBF4-082EB5A02E07}">
      <dgm:prSet phldrT="[Text]"/>
      <dgm:spPr/>
      <dgm:t>
        <a:bodyPr/>
        <a:lstStyle/>
        <a:p>
          <a:r>
            <a:rPr lang="en-US" b="1" dirty="0" smtClean="0"/>
            <a:t>Peasants </a:t>
          </a:r>
          <a:endParaRPr lang="en-US" b="1" dirty="0"/>
        </a:p>
      </dgm:t>
    </dgm:pt>
    <dgm:pt modelId="{C7E1B562-D8DA-46AC-ACE7-37CFD3B24900}" type="parTrans" cxnId="{40B7F70F-CD20-4041-9C59-678CD229727B}">
      <dgm:prSet/>
      <dgm:spPr/>
      <dgm:t>
        <a:bodyPr/>
        <a:lstStyle/>
        <a:p>
          <a:endParaRPr lang="en-US"/>
        </a:p>
      </dgm:t>
    </dgm:pt>
    <dgm:pt modelId="{FC1F89B6-F667-49F8-B836-29FC57F32F63}" type="sibTrans" cxnId="{40B7F70F-CD20-4041-9C59-678CD229727B}">
      <dgm:prSet/>
      <dgm:spPr/>
      <dgm:t>
        <a:bodyPr/>
        <a:lstStyle/>
        <a:p>
          <a:endParaRPr lang="en-US"/>
        </a:p>
      </dgm:t>
    </dgm:pt>
    <dgm:pt modelId="{246EDAC5-6765-4666-AD0D-31372B72391D}">
      <dgm:prSet/>
      <dgm:spPr/>
      <dgm:t>
        <a:bodyPr/>
        <a:lstStyle/>
        <a:p>
          <a:r>
            <a:rPr lang="en-US" b="1" dirty="0" smtClean="0"/>
            <a:t>“Mean” People</a:t>
          </a:r>
          <a:endParaRPr lang="en-US" b="1" dirty="0"/>
        </a:p>
      </dgm:t>
    </dgm:pt>
    <dgm:pt modelId="{2DC8DDC4-F757-40CB-8CF6-B8852836B16D}" type="parTrans" cxnId="{E0CC25FA-F404-4236-B6EF-21EE4B2B0692}">
      <dgm:prSet/>
      <dgm:spPr/>
      <dgm:t>
        <a:bodyPr/>
        <a:lstStyle/>
        <a:p>
          <a:endParaRPr lang="en-US"/>
        </a:p>
      </dgm:t>
    </dgm:pt>
    <dgm:pt modelId="{C1B99E97-68D4-49DE-96CB-60CEAE1F161A}" type="sibTrans" cxnId="{E0CC25FA-F404-4236-B6EF-21EE4B2B0692}">
      <dgm:prSet/>
      <dgm:spPr/>
      <dgm:t>
        <a:bodyPr/>
        <a:lstStyle/>
        <a:p>
          <a:endParaRPr lang="en-US"/>
        </a:p>
      </dgm:t>
    </dgm:pt>
    <dgm:pt modelId="{C6F71424-1426-4197-B7EF-F42A0D0FC313}" type="pres">
      <dgm:prSet presAssocID="{DA1B16E5-4447-40DB-BC35-2C7C3B937D27}" presName="compositeShape" presStyleCnt="0">
        <dgm:presLayoutVars>
          <dgm:dir/>
          <dgm:resizeHandles/>
        </dgm:presLayoutVars>
      </dgm:prSet>
      <dgm:spPr/>
    </dgm:pt>
    <dgm:pt modelId="{67C03FF9-2848-4F35-B559-6C49FD3D16DC}" type="pres">
      <dgm:prSet presAssocID="{DA1B16E5-4447-40DB-BC35-2C7C3B937D27}" presName="pyramid" presStyleLbl="node1" presStyleIdx="0" presStyleCnt="1" custLinFactNeighborX="61250" custLinFactNeighborY="8750"/>
      <dgm:spPr/>
    </dgm:pt>
    <dgm:pt modelId="{0DCBC8F1-BE2D-4209-A80B-449B77759E43}" type="pres">
      <dgm:prSet presAssocID="{DA1B16E5-4447-40DB-BC35-2C7C3B937D27}" presName="theList" presStyleCnt="0"/>
      <dgm:spPr/>
    </dgm:pt>
    <dgm:pt modelId="{C04231BF-7C6C-4EAF-A184-44EAB9FB2222}" type="pres">
      <dgm:prSet presAssocID="{757D391E-1632-471E-AE7E-ADC691DE4188}" presName="aNode" presStyleLbl="fgAcc1" presStyleIdx="0" presStyleCnt="4">
        <dgm:presLayoutVars>
          <dgm:bulletEnabled val="1"/>
        </dgm:presLayoutVars>
      </dgm:prSet>
      <dgm:spPr/>
      <dgm:t>
        <a:bodyPr/>
        <a:lstStyle/>
        <a:p>
          <a:endParaRPr lang="en-US"/>
        </a:p>
      </dgm:t>
    </dgm:pt>
    <dgm:pt modelId="{4D972B00-1EB7-4BBE-B6E2-0E5ECA3A504D}" type="pres">
      <dgm:prSet presAssocID="{757D391E-1632-471E-AE7E-ADC691DE4188}" presName="aSpace" presStyleCnt="0"/>
      <dgm:spPr/>
    </dgm:pt>
    <dgm:pt modelId="{93882869-9D69-4FC8-A700-E0B5EC99D2BE}" type="pres">
      <dgm:prSet presAssocID="{40746B44-137F-400F-90E9-06458093C993}" presName="aNode" presStyleLbl="fgAcc1" presStyleIdx="1" presStyleCnt="4">
        <dgm:presLayoutVars>
          <dgm:bulletEnabled val="1"/>
        </dgm:presLayoutVars>
      </dgm:prSet>
      <dgm:spPr/>
      <dgm:t>
        <a:bodyPr/>
        <a:lstStyle/>
        <a:p>
          <a:endParaRPr lang="en-US"/>
        </a:p>
      </dgm:t>
    </dgm:pt>
    <dgm:pt modelId="{D6B04ECA-9AF0-41CC-8828-F17653D14174}" type="pres">
      <dgm:prSet presAssocID="{40746B44-137F-400F-90E9-06458093C993}" presName="aSpace" presStyleCnt="0"/>
      <dgm:spPr/>
    </dgm:pt>
    <dgm:pt modelId="{84B0C0B6-D062-45BB-806D-191D137A4710}" type="pres">
      <dgm:prSet presAssocID="{0A5B6628-4E80-4C8A-BBF4-082EB5A02E07}" presName="aNode" presStyleLbl="fgAcc1" presStyleIdx="2" presStyleCnt="4" custLinFactNeighborX="-2885">
        <dgm:presLayoutVars>
          <dgm:bulletEnabled val="1"/>
        </dgm:presLayoutVars>
      </dgm:prSet>
      <dgm:spPr/>
      <dgm:t>
        <a:bodyPr/>
        <a:lstStyle/>
        <a:p>
          <a:endParaRPr lang="en-US"/>
        </a:p>
      </dgm:t>
    </dgm:pt>
    <dgm:pt modelId="{946E397C-E362-4E53-870D-AC3440377BC0}" type="pres">
      <dgm:prSet presAssocID="{0A5B6628-4E80-4C8A-BBF4-082EB5A02E07}" presName="aSpace" presStyleCnt="0"/>
      <dgm:spPr/>
    </dgm:pt>
    <dgm:pt modelId="{A4ECF079-9618-4A93-ABDB-74F82E6B712F}" type="pres">
      <dgm:prSet presAssocID="{246EDAC5-6765-4666-AD0D-31372B72391D}" presName="aNode" presStyleLbl="fgAcc1" presStyleIdx="3" presStyleCnt="4">
        <dgm:presLayoutVars>
          <dgm:bulletEnabled val="1"/>
        </dgm:presLayoutVars>
      </dgm:prSet>
      <dgm:spPr/>
      <dgm:t>
        <a:bodyPr/>
        <a:lstStyle/>
        <a:p>
          <a:endParaRPr lang="en-US"/>
        </a:p>
      </dgm:t>
    </dgm:pt>
    <dgm:pt modelId="{8ADBF69E-9B97-4850-9A4C-69F6F2A67E2C}" type="pres">
      <dgm:prSet presAssocID="{246EDAC5-6765-4666-AD0D-31372B72391D}" presName="aSpace" presStyleCnt="0"/>
      <dgm:spPr/>
    </dgm:pt>
  </dgm:ptLst>
  <dgm:cxnLst>
    <dgm:cxn modelId="{E762902D-7DB2-4785-8770-AE57192FFF50}" type="presOf" srcId="{0A5B6628-4E80-4C8A-BBF4-082EB5A02E07}" destId="{84B0C0B6-D062-45BB-806D-191D137A4710}" srcOrd="0" destOrd="0" presId="urn:microsoft.com/office/officeart/2005/8/layout/pyramid2"/>
    <dgm:cxn modelId="{E0CC25FA-F404-4236-B6EF-21EE4B2B0692}" srcId="{DA1B16E5-4447-40DB-BC35-2C7C3B937D27}" destId="{246EDAC5-6765-4666-AD0D-31372B72391D}" srcOrd="3" destOrd="0" parTransId="{2DC8DDC4-F757-40CB-8CF6-B8852836B16D}" sibTransId="{C1B99E97-68D4-49DE-96CB-60CEAE1F161A}"/>
    <dgm:cxn modelId="{9FF92062-C4BF-4808-8B44-96E9A3D64C40}" type="presOf" srcId="{DA1B16E5-4447-40DB-BC35-2C7C3B937D27}" destId="{C6F71424-1426-4197-B7EF-F42A0D0FC313}" srcOrd="0" destOrd="0" presId="urn:microsoft.com/office/officeart/2005/8/layout/pyramid2"/>
    <dgm:cxn modelId="{88130587-8F2A-4B39-85C8-E8C4993BF153}" type="presOf" srcId="{757D391E-1632-471E-AE7E-ADC691DE4188}" destId="{C04231BF-7C6C-4EAF-A184-44EAB9FB2222}" srcOrd="0" destOrd="0" presId="urn:microsoft.com/office/officeart/2005/8/layout/pyramid2"/>
    <dgm:cxn modelId="{40B7F70F-CD20-4041-9C59-678CD229727B}" srcId="{DA1B16E5-4447-40DB-BC35-2C7C3B937D27}" destId="{0A5B6628-4E80-4C8A-BBF4-082EB5A02E07}" srcOrd="2" destOrd="0" parTransId="{C7E1B562-D8DA-46AC-ACE7-37CFD3B24900}" sibTransId="{FC1F89B6-F667-49F8-B836-29FC57F32F63}"/>
    <dgm:cxn modelId="{26CB6DAA-49A1-4984-8193-503F78ECFEB7}" type="presOf" srcId="{246EDAC5-6765-4666-AD0D-31372B72391D}" destId="{A4ECF079-9618-4A93-ABDB-74F82E6B712F}" srcOrd="0" destOrd="0" presId="urn:microsoft.com/office/officeart/2005/8/layout/pyramid2"/>
    <dgm:cxn modelId="{A17DBD75-73CA-49DD-87CC-64D7114905E4}" srcId="{DA1B16E5-4447-40DB-BC35-2C7C3B937D27}" destId="{40746B44-137F-400F-90E9-06458093C993}" srcOrd="1" destOrd="0" parTransId="{A2431B34-D47C-4650-9880-280312353C89}" sibTransId="{3D234160-4C71-4F65-A299-C6E158E56F68}"/>
    <dgm:cxn modelId="{2D5CB071-F778-41C1-B640-5FFA4B705F36}" srcId="{DA1B16E5-4447-40DB-BC35-2C7C3B937D27}" destId="{757D391E-1632-471E-AE7E-ADC691DE4188}" srcOrd="0" destOrd="0" parTransId="{DE9FBC62-A72E-4F7A-85FE-4102E3F23C61}" sibTransId="{E95D9B53-29DF-42CD-9D3F-6E4B46F17858}"/>
    <dgm:cxn modelId="{585257E6-324F-43D5-A001-6AFA5EBDC51E}" type="presOf" srcId="{40746B44-137F-400F-90E9-06458093C993}" destId="{93882869-9D69-4FC8-A700-E0B5EC99D2BE}" srcOrd="0" destOrd="0" presId="urn:microsoft.com/office/officeart/2005/8/layout/pyramid2"/>
    <dgm:cxn modelId="{6EBDED85-FFA1-4062-B747-A524B42EFC29}" type="presParOf" srcId="{C6F71424-1426-4197-B7EF-F42A0D0FC313}" destId="{67C03FF9-2848-4F35-B559-6C49FD3D16DC}" srcOrd="0" destOrd="0" presId="urn:microsoft.com/office/officeart/2005/8/layout/pyramid2"/>
    <dgm:cxn modelId="{0AFA0EB5-3D38-4F4B-891E-AE3627F7C98B}" type="presParOf" srcId="{C6F71424-1426-4197-B7EF-F42A0D0FC313}" destId="{0DCBC8F1-BE2D-4209-A80B-449B77759E43}" srcOrd="1" destOrd="0" presId="urn:microsoft.com/office/officeart/2005/8/layout/pyramid2"/>
    <dgm:cxn modelId="{E6B4B26B-642A-4F15-A25A-696741D6B7BE}" type="presParOf" srcId="{0DCBC8F1-BE2D-4209-A80B-449B77759E43}" destId="{C04231BF-7C6C-4EAF-A184-44EAB9FB2222}" srcOrd="0" destOrd="0" presId="urn:microsoft.com/office/officeart/2005/8/layout/pyramid2"/>
    <dgm:cxn modelId="{360AEC01-7A89-47C1-9619-5CA7CD819562}" type="presParOf" srcId="{0DCBC8F1-BE2D-4209-A80B-449B77759E43}" destId="{4D972B00-1EB7-4BBE-B6E2-0E5ECA3A504D}" srcOrd="1" destOrd="0" presId="urn:microsoft.com/office/officeart/2005/8/layout/pyramid2"/>
    <dgm:cxn modelId="{19E3E179-DD30-4ACC-81C5-07849B50E2B2}" type="presParOf" srcId="{0DCBC8F1-BE2D-4209-A80B-449B77759E43}" destId="{93882869-9D69-4FC8-A700-E0B5EC99D2BE}" srcOrd="2" destOrd="0" presId="urn:microsoft.com/office/officeart/2005/8/layout/pyramid2"/>
    <dgm:cxn modelId="{F569B70E-0C67-4BCA-8B6C-7E067DB233D2}" type="presParOf" srcId="{0DCBC8F1-BE2D-4209-A80B-449B77759E43}" destId="{D6B04ECA-9AF0-41CC-8828-F17653D14174}" srcOrd="3" destOrd="0" presId="urn:microsoft.com/office/officeart/2005/8/layout/pyramid2"/>
    <dgm:cxn modelId="{59AE1A82-070A-473A-97BC-D4180E9EF367}" type="presParOf" srcId="{0DCBC8F1-BE2D-4209-A80B-449B77759E43}" destId="{84B0C0B6-D062-45BB-806D-191D137A4710}" srcOrd="4" destOrd="0" presId="urn:microsoft.com/office/officeart/2005/8/layout/pyramid2"/>
    <dgm:cxn modelId="{793B592E-40B2-4D31-9A43-B479B0BC301A}" type="presParOf" srcId="{0DCBC8F1-BE2D-4209-A80B-449B77759E43}" destId="{946E397C-E362-4E53-870D-AC3440377BC0}" srcOrd="5" destOrd="0" presId="urn:microsoft.com/office/officeart/2005/8/layout/pyramid2"/>
    <dgm:cxn modelId="{A027FA20-393D-4245-9258-A4102DB4C9AC}" type="presParOf" srcId="{0DCBC8F1-BE2D-4209-A80B-449B77759E43}" destId="{A4ECF079-9618-4A93-ABDB-74F82E6B712F}" srcOrd="6" destOrd="0" presId="urn:microsoft.com/office/officeart/2005/8/layout/pyramid2"/>
    <dgm:cxn modelId="{27266C65-540C-4B4E-B134-01FEE3893DF3}" type="presParOf" srcId="{0DCBC8F1-BE2D-4209-A80B-449B77759E43}" destId="{8ADBF69E-9B97-4850-9A4C-69F6F2A67E2C}" srcOrd="7" destOrd="0" presId="urn:microsoft.com/office/officeart/2005/8/layout/pyramid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7C03FF9-2848-4F35-B559-6C49FD3D16DC}">
      <dsp:nvSpPr>
        <dsp:cNvPr id="0" name=""/>
        <dsp:cNvSpPr/>
      </dsp:nvSpPr>
      <dsp:spPr>
        <a:xfrm>
          <a:off x="546652" y="0"/>
          <a:ext cx="3644347" cy="4699000"/>
        </a:xfrm>
        <a:prstGeom prst="triangle">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04231BF-7C6C-4EAF-A184-44EAB9FB2222}">
      <dsp:nvSpPr>
        <dsp:cNvPr id="0" name=""/>
        <dsp:cNvSpPr/>
      </dsp:nvSpPr>
      <dsp:spPr>
        <a:xfrm>
          <a:off x="1822173" y="470358"/>
          <a:ext cx="2368826" cy="835173"/>
        </a:xfrm>
        <a:prstGeom prst="roundRect">
          <a:avLst/>
        </a:prstGeom>
        <a:solidFill>
          <a:schemeClr val="lt1">
            <a:alpha val="90000"/>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t>Rulers</a:t>
          </a:r>
          <a:endParaRPr lang="en-US" sz="1600" b="1" kern="1200" dirty="0"/>
        </a:p>
      </dsp:txBody>
      <dsp:txXfrm>
        <a:off x="1822173" y="470358"/>
        <a:ext cx="2368826" cy="835173"/>
      </dsp:txXfrm>
    </dsp:sp>
    <dsp:sp modelId="{93882869-9D69-4FC8-A700-E0B5EC99D2BE}">
      <dsp:nvSpPr>
        <dsp:cNvPr id="0" name=""/>
        <dsp:cNvSpPr/>
      </dsp:nvSpPr>
      <dsp:spPr>
        <a:xfrm>
          <a:off x="1822173" y="1409929"/>
          <a:ext cx="2368826" cy="835173"/>
        </a:xfrm>
        <a:prstGeom prst="roundRect">
          <a:avLst/>
        </a:prstGeom>
        <a:solidFill>
          <a:schemeClr val="lt1">
            <a:alpha val="90000"/>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t>Soldiers, Administrators or Scholar-Gentry</a:t>
          </a:r>
          <a:endParaRPr lang="en-US" sz="1600" b="1" kern="1200" dirty="0"/>
        </a:p>
      </dsp:txBody>
      <dsp:txXfrm>
        <a:off x="1822173" y="1409929"/>
        <a:ext cx="2368826" cy="835173"/>
      </dsp:txXfrm>
    </dsp:sp>
    <dsp:sp modelId="{84B0C0B6-D062-45BB-806D-191D137A4710}">
      <dsp:nvSpPr>
        <dsp:cNvPr id="0" name=""/>
        <dsp:cNvSpPr/>
      </dsp:nvSpPr>
      <dsp:spPr>
        <a:xfrm>
          <a:off x="1753833" y="2349500"/>
          <a:ext cx="2368826" cy="835173"/>
        </a:xfrm>
        <a:prstGeom prst="roundRect">
          <a:avLst/>
        </a:prstGeom>
        <a:solidFill>
          <a:schemeClr val="lt1">
            <a:alpha val="90000"/>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t>Peasants </a:t>
          </a:r>
          <a:endParaRPr lang="en-US" sz="1600" b="1" kern="1200" dirty="0"/>
        </a:p>
      </dsp:txBody>
      <dsp:txXfrm>
        <a:off x="1753833" y="2349500"/>
        <a:ext cx="2368826" cy="835173"/>
      </dsp:txXfrm>
    </dsp:sp>
    <dsp:sp modelId="{A4ECF079-9618-4A93-ABDB-74F82E6B712F}">
      <dsp:nvSpPr>
        <dsp:cNvPr id="0" name=""/>
        <dsp:cNvSpPr/>
      </dsp:nvSpPr>
      <dsp:spPr>
        <a:xfrm>
          <a:off x="1822173" y="3289070"/>
          <a:ext cx="2368826" cy="835173"/>
        </a:xfrm>
        <a:prstGeom prst="roundRect">
          <a:avLst/>
        </a:prstGeom>
        <a:solidFill>
          <a:schemeClr val="lt1">
            <a:alpha val="90000"/>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t>“Mean” People</a:t>
          </a:r>
          <a:endParaRPr lang="en-US" sz="1600" b="1" kern="1200" dirty="0"/>
        </a:p>
      </dsp:txBody>
      <dsp:txXfrm>
        <a:off x="1822173" y="3289070"/>
        <a:ext cx="2368826" cy="835173"/>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B51DDFD-8D47-47DE-8DF0-4AF959E7AA84}" type="datetimeFigureOut">
              <a:rPr lang="en-US" smtClean="0"/>
              <a:pPr/>
              <a:t>9/16/2015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9FD416B-1F36-410A-8C8F-7E7945D8C228}"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8672EF8-30A8-46D0-883B-A819B005D76C}" type="datetimeFigureOut">
              <a:rPr lang="en-US" smtClean="0"/>
              <a:pPr/>
              <a:t>9/16/2015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675C478-7E3D-41DA-9E45-38D7D2DEDE2E}"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675C478-7E3D-41DA-9E45-38D7D2DEDE2E}"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675C478-7E3D-41DA-9E45-38D7D2DEDE2E}" type="slidenum">
              <a:rPr lang="en-US" smtClean="0"/>
              <a:pPr/>
              <a:t>13</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675C478-7E3D-41DA-9E45-38D7D2DEDE2E}" type="slidenum">
              <a:rPr lang="en-US" smtClean="0"/>
              <a:pPr/>
              <a:t>14</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675C478-7E3D-41DA-9E45-38D7D2DEDE2E}" type="slidenum">
              <a:rPr lang="en-US" smtClean="0"/>
              <a:pPr/>
              <a:t>15</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675C478-7E3D-41DA-9E45-38D7D2DEDE2E}" type="slidenum">
              <a:rPr lang="en-US" smtClean="0"/>
              <a:pPr/>
              <a:t>16</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675C478-7E3D-41DA-9E45-38D7D2DEDE2E}" type="slidenum">
              <a:rPr lang="en-US" smtClean="0"/>
              <a:pPr/>
              <a:t>17</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675C478-7E3D-41DA-9E45-38D7D2DEDE2E}" type="slidenum">
              <a:rPr lang="en-US" smtClean="0"/>
              <a:pPr/>
              <a:t>18</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675C478-7E3D-41DA-9E45-38D7D2DEDE2E}" type="slidenum">
              <a:rPr lang="en-US" smtClean="0"/>
              <a:pPr/>
              <a:t>19</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675C478-7E3D-41DA-9E45-38D7D2DEDE2E}" type="slidenum">
              <a:rPr lang="en-US" smtClean="0"/>
              <a:pPr/>
              <a:t>20</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675C478-7E3D-41DA-9E45-38D7D2DEDE2E}" type="slidenum">
              <a:rPr lang="en-US" smtClean="0"/>
              <a:pPr/>
              <a:t>21</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675C478-7E3D-41DA-9E45-38D7D2DEDE2E}" type="slidenum">
              <a:rPr lang="en-US" smtClean="0"/>
              <a:pPr/>
              <a:t>22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675C478-7E3D-41DA-9E45-38D7D2DEDE2E}"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675C478-7E3D-41DA-9E45-38D7D2DEDE2E}" type="slidenum">
              <a:rPr lang="en-US" smtClean="0"/>
              <a:pPr/>
              <a:t>25</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675C478-7E3D-41DA-9E45-38D7D2DEDE2E}" type="slidenum">
              <a:rPr lang="en-US" smtClean="0"/>
              <a:pPr/>
              <a:t>26</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675C478-7E3D-41DA-9E45-38D7D2DEDE2E}" type="slidenum">
              <a:rPr lang="en-US" smtClean="0"/>
              <a:pPr/>
              <a:t>27</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675C478-7E3D-41DA-9E45-38D7D2DEDE2E}" type="slidenum">
              <a:rPr lang="en-US" smtClean="0"/>
              <a:pPr/>
              <a:t>31</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675C478-7E3D-41DA-9E45-38D7D2DEDE2E}" type="slidenum">
              <a:rPr lang="en-US" smtClean="0"/>
              <a:pPr/>
              <a:t>37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675C478-7E3D-41DA-9E45-38D7D2DEDE2E}"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675C478-7E3D-41DA-9E45-38D7D2DEDE2E}"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675C478-7E3D-41DA-9E45-38D7D2DEDE2E}"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675C478-7E3D-41DA-9E45-38D7D2DEDE2E}"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675C478-7E3D-41DA-9E45-38D7D2DEDE2E}"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675C478-7E3D-41DA-9E45-38D7D2DEDE2E}" type="slidenum">
              <a:rPr lang="en-US" smtClean="0"/>
              <a:pPr/>
              <a:t>11</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675C478-7E3D-41DA-9E45-38D7D2DEDE2E}" type="slidenum">
              <a:rPr lang="en-US" smtClean="0"/>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304E0911-38D4-476A-81B5-57A6950D6732}" type="datetimeFigureOut">
              <a:rPr lang="en-US" smtClean="0"/>
              <a:pPr/>
              <a:t>9/16/2015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58DD4F-85BD-45C1-9FF7-BDA027CDF6AE}" type="slidenum">
              <a:rPr lang="en-US" smtClean="0"/>
              <a:pPr/>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04E0911-38D4-476A-81B5-57A6950D6732}" type="datetimeFigureOut">
              <a:rPr lang="en-US" smtClean="0"/>
              <a:pPr/>
              <a:t>9/16/2015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58DD4F-85BD-45C1-9FF7-BDA027CDF6A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04E0911-38D4-476A-81B5-57A6950D6732}" type="datetimeFigureOut">
              <a:rPr lang="en-US" smtClean="0"/>
              <a:pPr/>
              <a:t>9/16/2015</a:t>
            </a:fld>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2858DD4F-85BD-45C1-9FF7-BDA027CDF6A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04E0911-38D4-476A-81B5-57A6950D6732}" type="datetimeFigureOut">
              <a:rPr lang="en-US" smtClean="0"/>
              <a:pPr/>
              <a:t>9/16/2015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58DD4F-85BD-45C1-9FF7-BDA027CDF6A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04E0911-38D4-476A-81B5-57A6950D6732}" type="datetimeFigureOut">
              <a:rPr lang="en-US" smtClean="0"/>
              <a:pPr/>
              <a:t>9/16/2015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58DD4F-85BD-45C1-9FF7-BDA027CDF6AE}"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04E0911-38D4-476A-81B5-57A6950D6732}" type="datetimeFigureOut">
              <a:rPr lang="en-US" smtClean="0"/>
              <a:pPr/>
              <a:t>9/16/2015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58DD4F-85BD-45C1-9FF7-BDA027CDF6A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304E0911-38D4-476A-81B5-57A6950D6732}" type="datetimeFigureOut">
              <a:rPr lang="en-US" smtClean="0"/>
              <a:pPr/>
              <a:t>9/16/2015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858DD4F-85BD-45C1-9FF7-BDA027CDF6A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304E0911-38D4-476A-81B5-57A6950D6732}" type="datetimeFigureOut">
              <a:rPr lang="en-US" smtClean="0"/>
              <a:pPr/>
              <a:t>9/16/2015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858DD4F-85BD-45C1-9FF7-BDA027CDF6A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4E0911-38D4-476A-81B5-57A6950D6732}" type="datetimeFigureOut">
              <a:rPr lang="en-US" smtClean="0"/>
              <a:pPr/>
              <a:t>9/16/2015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858DD4F-85BD-45C1-9FF7-BDA027CDF6A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304E0911-38D4-476A-81B5-57A6950D6732}" type="datetimeFigureOut">
              <a:rPr lang="en-US" smtClean="0"/>
              <a:pPr/>
              <a:t>9/16/2015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58DD4F-85BD-45C1-9FF7-BDA027CDF6AE}" type="slidenum">
              <a:rPr lang="en-US" smtClean="0"/>
              <a:pPr/>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304E0911-38D4-476A-81B5-57A6950D6732}" type="datetimeFigureOut">
              <a:rPr lang="en-US" smtClean="0"/>
              <a:pPr/>
              <a:t>9/16/2015</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2858DD4F-85BD-45C1-9FF7-BDA027CDF6AE}"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304E0911-38D4-476A-81B5-57A6950D6732}" type="datetimeFigureOut">
              <a:rPr lang="en-US" smtClean="0"/>
              <a:pPr/>
              <a:t>9/16/2015</a:t>
            </a:fld>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2858DD4F-85BD-45C1-9FF7-BDA027CDF6A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1.xml"/><Relationship Id="rId1" Type="http://schemas.openxmlformats.org/officeDocument/2006/relationships/slideLayout" Target="../slideLayouts/slideLayout3.xml"/><Relationship Id="rId5" Type="http://schemas.openxmlformats.org/officeDocument/2006/relationships/image" Target="../media/image20.jpeg"/><Relationship Id="rId4" Type="http://schemas.openxmlformats.org/officeDocument/2006/relationships/image" Target="../media/image23.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
            </a:r>
            <a:br>
              <a:rPr lang="en-US" dirty="0" smtClean="0"/>
            </a:br>
            <a:r>
              <a:rPr lang="en-US" dirty="0" smtClean="0"/>
              <a:t>The Unification of China</a:t>
            </a:r>
            <a:endParaRPr lang="en-US" dirty="0"/>
          </a:p>
        </p:txBody>
      </p:sp>
      <p:pic>
        <p:nvPicPr>
          <p:cNvPr id="7" name="Picture 4" descr="GreatWallChina"/>
          <p:cNvPicPr>
            <a:picLocks noChangeAspect="1" noChangeArrowheads="1"/>
          </p:cNvPicPr>
          <p:nvPr/>
        </p:nvPicPr>
        <p:blipFill>
          <a:blip r:embed="rId3" cstate="print"/>
          <a:srcRect/>
          <a:stretch>
            <a:fillRect/>
          </a:stretch>
        </p:blipFill>
        <p:spPr bwMode="auto">
          <a:xfrm>
            <a:off x="1828800" y="228600"/>
            <a:ext cx="5608403" cy="36576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Confucius thought.jpg"/>
          <p:cNvPicPr>
            <a:picLocks noGrp="1" noChangeAspect="1"/>
          </p:cNvPicPr>
          <p:nvPr>
            <p:ph idx="4294967295"/>
          </p:nvPr>
        </p:nvPicPr>
        <p:blipFill>
          <a:blip r:embed="rId2" cstate="print"/>
          <a:stretch>
            <a:fillRect/>
          </a:stretch>
        </p:blipFill>
        <p:spPr>
          <a:xfrm>
            <a:off x="914399" y="304800"/>
            <a:ext cx="7745569" cy="6218351"/>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Mencius 372-289 BCE</a:t>
            </a:r>
            <a:endParaRPr lang="en-US" dirty="0"/>
          </a:p>
        </p:txBody>
      </p:sp>
      <p:sp>
        <p:nvSpPr>
          <p:cNvPr id="3" name="Content Placeholder 2"/>
          <p:cNvSpPr>
            <a:spLocks noGrp="1"/>
          </p:cNvSpPr>
          <p:nvPr>
            <p:ph sz="half" idx="1"/>
          </p:nvPr>
        </p:nvSpPr>
        <p:spPr>
          <a:xfrm>
            <a:off x="457200" y="1773936"/>
            <a:ext cx="4343400" cy="4623816"/>
          </a:xfrm>
        </p:spPr>
        <p:txBody>
          <a:bodyPr>
            <a:normAutofit fontScale="85000" lnSpcReduction="10000"/>
          </a:bodyPr>
          <a:lstStyle/>
          <a:p>
            <a:r>
              <a:rPr lang="en-US" dirty="0" smtClean="0"/>
              <a:t>Influenced by Confucius</a:t>
            </a:r>
          </a:p>
          <a:p>
            <a:r>
              <a:rPr lang="en-US" b="1" dirty="0" smtClean="0"/>
              <a:t>Popularized Confucian ideas</a:t>
            </a:r>
          </a:p>
          <a:p>
            <a:r>
              <a:rPr lang="en-US" b="1" dirty="0" smtClean="0"/>
              <a:t>Emphasized </a:t>
            </a:r>
            <a:r>
              <a:rPr lang="en-US" b="1" i="1" dirty="0" err="1" smtClean="0"/>
              <a:t>ren</a:t>
            </a:r>
            <a:r>
              <a:rPr lang="en-US" b="1" dirty="0" smtClean="0"/>
              <a:t> by advocating benevolence and humanity in </a:t>
            </a:r>
            <a:r>
              <a:rPr lang="en-US" b="1" dirty="0" err="1" smtClean="0"/>
              <a:t>gov’t</a:t>
            </a:r>
            <a:r>
              <a:rPr lang="en-US" b="1" dirty="0" smtClean="0"/>
              <a:t> </a:t>
            </a:r>
          </a:p>
          <a:p>
            <a:r>
              <a:rPr lang="en-US" b="1" dirty="0" smtClean="0"/>
              <a:t>Believed in goodness of  all human beings</a:t>
            </a:r>
          </a:p>
          <a:p>
            <a:r>
              <a:rPr lang="en-US" dirty="0" smtClean="0"/>
              <a:t>If people are shown the right way by virtuous rulers, they would do the right thing</a:t>
            </a:r>
          </a:p>
          <a:p>
            <a:pPr lvl="2"/>
            <a:r>
              <a:rPr lang="en-US" dirty="0" smtClean="0"/>
              <a:t>Ex.  Rulers would levy light taxes, avoid wars, support education, encourage harmony </a:t>
            </a:r>
            <a:endParaRPr lang="en-US" dirty="0"/>
          </a:p>
        </p:txBody>
      </p:sp>
      <p:pic>
        <p:nvPicPr>
          <p:cNvPr id="5" name="Picture 4" descr="mencius.jpg"/>
          <p:cNvPicPr>
            <a:picLocks noChangeAspect="1"/>
          </p:cNvPicPr>
          <p:nvPr/>
        </p:nvPicPr>
        <p:blipFill>
          <a:blip r:embed="rId3" cstate="print"/>
          <a:stretch>
            <a:fillRect/>
          </a:stretch>
        </p:blipFill>
        <p:spPr>
          <a:xfrm>
            <a:off x="4781796" y="2209800"/>
            <a:ext cx="4368635" cy="205740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Xunzi</a:t>
            </a:r>
            <a:r>
              <a:rPr lang="en-US" smtClean="0"/>
              <a:t> 298-238 </a:t>
            </a:r>
            <a:r>
              <a:rPr lang="en-US" dirty="0" smtClean="0"/>
              <a:t>BCE</a:t>
            </a:r>
            <a:endParaRPr lang="en-US" dirty="0"/>
          </a:p>
        </p:txBody>
      </p:sp>
      <p:sp>
        <p:nvSpPr>
          <p:cNvPr id="3" name="Content Placeholder 2"/>
          <p:cNvSpPr>
            <a:spLocks noGrp="1"/>
          </p:cNvSpPr>
          <p:nvPr>
            <p:ph sz="half" idx="1"/>
          </p:nvPr>
        </p:nvSpPr>
        <p:spPr>
          <a:xfrm>
            <a:off x="457200" y="1773936"/>
            <a:ext cx="4267200" cy="4623816"/>
          </a:xfrm>
        </p:spPr>
        <p:txBody>
          <a:bodyPr>
            <a:normAutofit fontScale="92500" lnSpcReduction="10000"/>
          </a:bodyPr>
          <a:lstStyle/>
          <a:p>
            <a:r>
              <a:rPr lang="en-US" dirty="0" smtClean="0"/>
              <a:t>Emphasized “</a:t>
            </a:r>
            <a:r>
              <a:rPr lang="en-US" b="1" i="1" dirty="0" err="1" smtClean="0"/>
              <a:t>li</a:t>
            </a:r>
            <a:r>
              <a:rPr lang="en-US" b="1" i="1" dirty="0" smtClean="0"/>
              <a:t>”, </a:t>
            </a:r>
            <a:r>
              <a:rPr lang="en-US" dirty="0" smtClean="0"/>
              <a:t>sense of propriety</a:t>
            </a:r>
          </a:p>
          <a:p>
            <a:r>
              <a:rPr lang="en-US" b="1" dirty="0" smtClean="0"/>
              <a:t>Less rosy picture of human nature</a:t>
            </a:r>
          </a:p>
          <a:p>
            <a:r>
              <a:rPr lang="en-US" b="1" dirty="0" smtClean="0"/>
              <a:t>People have to be compelled to make appropriate choices</a:t>
            </a:r>
          </a:p>
          <a:p>
            <a:pPr lvl="1"/>
            <a:r>
              <a:rPr lang="en-US" b="1" dirty="0" smtClean="0"/>
              <a:t>Need clear well-publicized standards of conduct with limits and harsh social discipline</a:t>
            </a:r>
          </a:p>
          <a:p>
            <a:r>
              <a:rPr lang="en-US" b="1" dirty="0" smtClean="0"/>
              <a:t>Led to development of Legalism</a:t>
            </a:r>
          </a:p>
          <a:p>
            <a:endParaRPr lang="en-US" dirty="0"/>
          </a:p>
        </p:txBody>
      </p:sp>
      <p:pic>
        <p:nvPicPr>
          <p:cNvPr id="5" name="Content Placeholder 4" descr="Xun-Zi-Quotes-3.jpg"/>
          <p:cNvPicPr>
            <a:picLocks noGrp="1" noChangeAspect="1"/>
          </p:cNvPicPr>
          <p:nvPr>
            <p:ph sz="half" idx="2"/>
          </p:nvPr>
        </p:nvPicPr>
        <p:blipFill>
          <a:blip r:embed="rId3" cstate="print"/>
          <a:stretch>
            <a:fillRect/>
          </a:stretch>
        </p:blipFill>
        <p:spPr>
          <a:xfrm>
            <a:off x="4724400" y="2895600"/>
            <a:ext cx="4267200" cy="2222324"/>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Daoism</a:t>
            </a:r>
            <a:endParaRPr lang="en-US" dirty="0"/>
          </a:p>
        </p:txBody>
      </p:sp>
      <p:sp>
        <p:nvSpPr>
          <p:cNvPr id="3" name="Content Placeholder 2"/>
          <p:cNvSpPr>
            <a:spLocks noGrp="1"/>
          </p:cNvSpPr>
          <p:nvPr>
            <p:ph sz="half" idx="1"/>
          </p:nvPr>
        </p:nvSpPr>
        <p:spPr/>
        <p:txBody>
          <a:bodyPr>
            <a:normAutofit fontScale="85000" lnSpcReduction="20000"/>
          </a:bodyPr>
          <a:lstStyle/>
          <a:p>
            <a:r>
              <a:rPr lang="en-US" b="1" dirty="0" smtClean="0"/>
              <a:t>The sage, </a:t>
            </a:r>
            <a:r>
              <a:rPr lang="en-US" b="1" dirty="0" err="1" smtClean="0"/>
              <a:t>Laozi</a:t>
            </a:r>
            <a:r>
              <a:rPr lang="en-US" b="1" dirty="0" smtClean="0"/>
              <a:t> (6</a:t>
            </a:r>
            <a:r>
              <a:rPr lang="en-US" b="1" baseline="30000" dirty="0" smtClean="0"/>
              <a:t>th</a:t>
            </a:r>
            <a:r>
              <a:rPr lang="en-US" b="1" dirty="0" smtClean="0"/>
              <a:t> century BCE, is the founder</a:t>
            </a:r>
          </a:p>
          <a:p>
            <a:r>
              <a:rPr lang="en-US" dirty="0" smtClean="0"/>
              <a:t>Not much known about him</a:t>
            </a:r>
          </a:p>
          <a:p>
            <a:r>
              <a:rPr lang="en-US" dirty="0" smtClean="0"/>
              <a:t>He is credited w/ the foundational text of Daoism, </a:t>
            </a:r>
            <a:r>
              <a:rPr lang="en-US" b="1" i="1" dirty="0" smtClean="0"/>
              <a:t>Classic of the Way of Virtue</a:t>
            </a:r>
          </a:p>
          <a:p>
            <a:r>
              <a:rPr lang="en-US" dirty="0" smtClean="0"/>
              <a:t>They devoted energy to reflection and introspection, in hopes of understanding natural principles that govern the world</a:t>
            </a:r>
          </a:p>
          <a:p>
            <a:pPr>
              <a:buNone/>
            </a:pPr>
            <a:endParaRPr lang="en-US" dirty="0"/>
          </a:p>
        </p:txBody>
      </p:sp>
      <p:pic>
        <p:nvPicPr>
          <p:cNvPr id="5" name="Content Placeholder 4" descr="LaoTzu"/>
          <p:cNvPicPr>
            <a:picLocks noGrp="1" noChangeAspect="1" noChangeArrowheads="1"/>
          </p:cNvPicPr>
          <p:nvPr>
            <p:ph sz="half" idx="2"/>
          </p:nvPr>
        </p:nvPicPr>
        <p:blipFill>
          <a:blip r:embed="rId3" cstate="print"/>
          <a:srcRect/>
          <a:stretch>
            <a:fillRect/>
          </a:stretch>
        </p:blipFill>
        <p:spPr>
          <a:xfrm>
            <a:off x="4648200" y="2437722"/>
            <a:ext cx="4038600" cy="3295419"/>
          </a:xfrm>
          <a:noFill/>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Dao</a:t>
            </a:r>
            <a:endParaRPr lang="en-US" dirty="0"/>
          </a:p>
        </p:txBody>
      </p:sp>
      <p:sp>
        <p:nvSpPr>
          <p:cNvPr id="5" name="Content Placeholder 4"/>
          <p:cNvSpPr>
            <a:spLocks noGrp="1"/>
          </p:cNvSpPr>
          <p:nvPr>
            <p:ph idx="1"/>
          </p:nvPr>
        </p:nvSpPr>
        <p:spPr/>
        <p:txBody>
          <a:bodyPr>
            <a:normAutofit lnSpcReduction="10000"/>
          </a:bodyPr>
          <a:lstStyle/>
          <a:p>
            <a:r>
              <a:rPr lang="en-US" b="1" dirty="0" smtClean="0"/>
              <a:t>“The way of nature” </a:t>
            </a:r>
            <a:r>
              <a:rPr lang="en-US" dirty="0" smtClean="0"/>
              <a:t>or “the cosmos”.</a:t>
            </a:r>
          </a:p>
          <a:p>
            <a:r>
              <a:rPr lang="en-US" dirty="0" smtClean="0"/>
              <a:t>Eternal and unchanging </a:t>
            </a:r>
          </a:p>
          <a:p>
            <a:r>
              <a:rPr lang="en-US" dirty="0" smtClean="0"/>
              <a:t>Extremely passive force</a:t>
            </a:r>
          </a:p>
          <a:p>
            <a:pPr lvl="1"/>
            <a:r>
              <a:rPr lang="en-US" dirty="0" smtClean="0"/>
              <a:t>“</a:t>
            </a:r>
            <a:r>
              <a:rPr lang="en-US" i="1" dirty="0" err="1" smtClean="0"/>
              <a:t>dao</a:t>
            </a:r>
            <a:r>
              <a:rPr lang="en-US" dirty="0" smtClean="0"/>
              <a:t> does nothing, yet it accomplishes everything”</a:t>
            </a:r>
          </a:p>
          <a:p>
            <a:pPr lvl="1"/>
            <a:r>
              <a:rPr lang="en-US" dirty="0" smtClean="0"/>
              <a:t>Ex.  Like water</a:t>
            </a:r>
          </a:p>
          <a:p>
            <a:pPr lvl="2"/>
            <a:r>
              <a:rPr lang="en-US" dirty="0" smtClean="0"/>
              <a:t>Soft &amp; yielding; yet also so powerful it erodes the hardest rock in its path</a:t>
            </a:r>
          </a:p>
          <a:p>
            <a:pPr lvl="1"/>
            <a:r>
              <a:rPr lang="en-US" dirty="0" err="1" smtClean="0"/>
              <a:t>Ex.Like</a:t>
            </a:r>
            <a:r>
              <a:rPr lang="en-US" dirty="0" smtClean="0"/>
              <a:t> the cavity of a pot</a:t>
            </a:r>
          </a:p>
          <a:p>
            <a:pPr lvl="2"/>
            <a:r>
              <a:rPr lang="en-US" dirty="0" smtClean="0"/>
              <a:t>Empty space, but useful tool</a:t>
            </a:r>
          </a:p>
          <a:p>
            <a:pPr lvl="2"/>
            <a:endParaRPr lang="en-US" dirty="0"/>
          </a:p>
        </p:txBody>
      </p:sp>
      <p:pic>
        <p:nvPicPr>
          <p:cNvPr id="4" name="Picture 3" descr="water.jpeg"/>
          <p:cNvPicPr>
            <a:picLocks noChangeAspect="1"/>
          </p:cNvPicPr>
          <p:nvPr/>
        </p:nvPicPr>
        <p:blipFill>
          <a:blip r:embed="rId3" cstate="print"/>
          <a:stretch>
            <a:fillRect/>
          </a:stretch>
        </p:blipFill>
        <p:spPr>
          <a:xfrm>
            <a:off x="5638800" y="5105399"/>
            <a:ext cx="2819400" cy="1669613"/>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Doctrine </a:t>
            </a:r>
            <a:endParaRPr lang="en-US" dirty="0"/>
          </a:p>
        </p:txBody>
      </p:sp>
      <p:sp>
        <p:nvSpPr>
          <p:cNvPr id="3" name="Content Placeholder 2"/>
          <p:cNvSpPr>
            <a:spLocks noGrp="1"/>
          </p:cNvSpPr>
          <p:nvPr>
            <p:ph sz="half" idx="1"/>
          </p:nvPr>
        </p:nvSpPr>
        <p:spPr>
          <a:xfrm>
            <a:off x="152400" y="1773936"/>
            <a:ext cx="4953000" cy="4623816"/>
          </a:xfrm>
        </p:spPr>
        <p:txBody>
          <a:bodyPr>
            <a:normAutofit fontScale="85000" lnSpcReduction="20000"/>
          </a:bodyPr>
          <a:lstStyle/>
          <a:p>
            <a:r>
              <a:rPr lang="en-US" dirty="0" smtClean="0"/>
              <a:t>Moral trait:  </a:t>
            </a:r>
            <a:r>
              <a:rPr lang="en-US" b="1" i="1" dirty="0" err="1" smtClean="0"/>
              <a:t>wuwei</a:t>
            </a:r>
            <a:endParaRPr lang="en-US" b="1" i="1" dirty="0" smtClean="0"/>
          </a:p>
          <a:p>
            <a:pPr lvl="1"/>
            <a:r>
              <a:rPr lang="en-US" b="1" dirty="0" smtClean="0"/>
              <a:t>Individuals should refrain  and disengage in the affairs of the world</a:t>
            </a:r>
          </a:p>
          <a:p>
            <a:pPr lvl="1"/>
            <a:r>
              <a:rPr lang="en-US" b="1" dirty="0" smtClean="0"/>
              <a:t>Live simply, unpretentiously, and in harmony with nature</a:t>
            </a:r>
          </a:p>
          <a:p>
            <a:r>
              <a:rPr lang="en-US" b="1" dirty="0" smtClean="0"/>
              <a:t>The less government, the better</a:t>
            </a:r>
          </a:p>
          <a:p>
            <a:pPr lvl="1"/>
            <a:r>
              <a:rPr lang="en-US" dirty="0" smtClean="0"/>
              <a:t>Envision a world of tiny, self-sufficient communities</a:t>
            </a:r>
          </a:p>
          <a:p>
            <a:r>
              <a:rPr lang="en-US" dirty="0" smtClean="0"/>
              <a:t>B/c neither Confucianism and Daoism were exclusive faiths, some individuals that study Confucian curriculum and take  posts in </a:t>
            </a:r>
            <a:r>
              <a:rPr lang="en-US" dirty="0" err="1" smtClean="0"/>
              <a:t>gov’t</a:t>
            </a:r>
            <a:r>
              <a:rPr lang="en-US" dirty="0" smtClean="0"/>
              <a:t>, but devote hours to reflection on human nature </a:t>
            </a:r>
          </a:p>
          <a:p>
            <a:pPr lvl="1"/>
            <a:r>
              <a:rPr lang="en-US" dirty="0" smtClean="0"/>
              <a:t>Confucians by day, </a:t>
            </a:r>
            <a:r>
              <a:rPr lang="en-US" dirty="0" err="1" smtClean="0"/>
              <a:t>Daoists</a:t>
            </a:r>
            <a:r>
              <a:rPr lang="en-US" dirty="0" smtClean="0"/>
              <a:t> by night</a:t>
            </a:r>
            <a:endParaRPr lang="en-US" dirty="0"/>
          </a:p>
        </p:txBody>
      </p:sp>
      <p:pic>
        <p:nvPicPr>
          <p:cNvPr id="7" name="Content Placeholder 6" descr="Laozi.jpg"/>
          <p:cNvPicPr>
            <a:picLocks noGrp="1" noChangeAspect="1"/>
          </p:cNvPicPr>
          <p:nvPr>
            <p:ph sz="half" idx="2"/>
          </p:nvPr>
        </p:nvPicPr>
        <p:blipFill>
          <a:blip r:embed="rId3" cstate="print"/>
          <a:stretch>
            <a:fillRect/>
          </a:stretch>
        </p:blipFill>
        <p:spPr>
          <a:xfrm>
            <a:off x="4952315" y="0"/>
            <a:ext cx="4191685" cy="4172917"/>
          </a:xfrm>
        </p:spPr>
      </p:pic>
      <p:sp>
        <p:nvSpPr>
          <p:cNvPr id="8" name="TextBox 7"/>
          <p:cNvSpPr txBox="1"/>
          <p:nvPr/>
        </p:nvSpPr>
        <p:spPr>
          <a:xfrm>
            <a:off x="5257800" y="4419600"/>
            <a:ext cx="3886200" cy="2031325"/>
          </a:xfrm>
          <a:prstGeom prst="rect">
            <a:avLst/>
          </a:prstGeom>
          <a:noFill/>
        </p:spPr>
        <p:txBody>
          <a:bodyPr wrap="square" rtlCol="0">
            <a:spAutoFit/>
          </a:bodyPr>
          <a:lstStyle/>
          <a:p>
            <a:r>
              <a:rPr lang="en-US" dirty="0" smtClean="0"/>
              <a:t>A jade statue produced about the tenth century </a:t>
            </a:r>
            <a:r>
              <a:rPr lang="en-US" cap="small" dirty="0" err="1" smtClean="0"/>
              <a:t>c.e</a:t>
            </a:r>
            <a:r>
              <a:rPr lang="en-US" cap="small" dirty="0" smtClean="0"/>
              <a:t>.</a:t>
            </a:r>
            <a:r>
              <a:rPr lang="en-US" dirty="0" smtClean="0"/>
              <a:t> depicts the sage </a:t>
            </a:r>
            <a:r>
              <a:rPr lang="en-US" dirty="0" err="1" smtClean="0"/>
              <a:t>Laozi</a:t>
            </a:r>
            <a:r>
              <a:rPr lang="en-US" dirty="0" smtClean="0"/>
              <a:t> on an ox. Legends reported that </a:t>
            </a:r>
            <a:r>
              <a:rPr lang="en-US" dirty="0" err="1" smtClean="0"/>
              <a:t>Laozi</a:t>
            </a:r>
            <a:r>
              <a:rPr lang="en-US" dirty="0" smtClean="0"/>
              <a:t> rode a blue ox from China to central Asia when spreading his teachings. Why would simple dress and transport be appropriate for </a:t>
            </a:r>
            <a:r>
              <a:rPr lang="en-US" dirty="0" err="1" smtClean="0"/>
              <a:t>Laozi</a:t>
            </a:r>
            <a:r>
              <a:rPr lang="en-US" dirty="0" smtClean="0"/>
              <a:t>?</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Legalism</a:t>
            </a:r>
            <a:endParaRPr lang="en-US" dirty="0"/>
          </a:p>
        </p:txBody>
      </p:sp>
      <p:sp>
        <p:nvSpPr>
          <p:cNvPr id="3" name="Content Placeholder 2"/>
          <p:cNvSpPr>
            <a:spLocks noGrp="1"/>
          </p:cNvSpPr>
          <p:nvPr>
            <p:ph sz="half" idx="1"/>
          </p:nvPr>
        </p:nvSpPr>
        <p:spPr>
          <a:xfrm>
            <a:off x="228600" y="1773936"/>
            <a:ext cx="4267200" cy="4623816"/>
          </a:xfrm>
        </p:spPr>
        <p:txBody>
          <a:bodyPr>
            <a:normAutofit fontScale="77500" lnSpcReduction="20000"/>
          </a:bodyPr>
          <a:lstStyle/>
          <a:p>
            <a:r>
              <a:rPr lang="en-US" dirty="0" smtClean="0"/>
              <a:t>Shang Yang (ca.390-338 BCE) </a:t>
            </a:r>
          </a:p>
          <a:p>
            <a:r>
              <a:rPr lang="en-US" dirty="0" smtClean="0"/>
              <a:t>Han </a:t>
            </a:r>
            <a:r>
              <a:rPr lang="en-US" dirty="0" err="1" smtClean="0"/>
              <a:t>Feizi</a:t>
            </a:r>
            <a:r>
              <a:rPr lang="en-US" dirty="0" smtClean="0"/>
              <a:t> (ca.280-233 BCE) establish theory</a:t>
            </a:r>
          </a:p>
          <a:p>
            <a:pPr lvl="1"/>
            <a:r>
              <a:rPr lang="en-US" dirty="0" smtClean="0"/>
              <a:t>Student of </a:t>
            </a:r>
            <a:r>
              <a:rPr lang="en-US" dirty="0" err="1" smtClean="0"/>
              <a:t>Xunzi</a:t>
            </a:r>
            <a:r>
              <a:rPr lang="en-US" dirty="0" smtClean="0"/>
              <a:t> and advisor to the Qin</a:t>
            </a:r>
          </a:p>
          <a:p>
            <a:r>
              <a:rPr lang="en-US" b="1" dirty="0" smtClean="0"/>
              <a:t>Devoted all attention to the state, which they sought to strengthen and expand at all costs</a:t>
            </a:r>
          </a:p>
          <a:p>
            <a:pPr lvl="1"/>
            <a:r>
              <a:rPr lang="en-US" b="1" dirty="0" smtClean="0"/>
              <a:t>Foundation of a state’s strength were agriculture and armed forces</a:t>
            </a:r>
          </a:p>
          <a:p>
            <a:pPr lvl="1"/>
            <a:r>
              <a:rPr lang="en-US" dirty="0" smtClean="0"/>
              <a:t>Discourage careers such as merchants, entrepreneurs, scholars, educators, poets, philosophers etc. b/c it did not advance the state</a:t>
            </a:r>
            <a:endParaRPr lang="en-US" dirty="0"/>
          </a:p>
        </p:txBody>
      </p:sp>
      <p:pic>
        <p:nvPicPr>
          <p:cNvPr id="5" name="Content Placeholder 4" descr="legalism meme.PNG"/>
          <p:cNvPicPr>
            <a:picLocks noGrp="1" noChangeAspect="1"/>
          </p:cNvPicPr>
          <p:nvPr>
            <p:ph sz="half" idx="2"/>
          </p:nvPr>
        </p:nvPicPr>
        <p:blipFill>
          <a:blip r:embed="rId3" cstate="print"/>
          <a:stretch>
            <a:fillRect/>
          </a:stretch>
        </p:blipFill>
        <p:spPr>
          <a:xfrm>
            <a:off x="4648200" y="2362200"/>
            <a:ext cx="4292692" cy="3253861"/>
          </a:xfr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Legalist Doctrine</a:t>
            </a:r>
            <a:endParaRPr lang="en-US" dirty="0"/>
          </a:p>
        </p:txBody>
      </p:sp>
      <p:sp>
        <p:nvSpPr>
          <p:cNvPr id="3" name="Content Placeholder 2"/>
          <p:cNvSpPr>
            <a:spLocks noGrp="1"/>
          </p:cNvSpPr>
          <p:nvPr>
            <p:ph sz="half" idx="1"/>
          </p:nvPr>
        </p:nvSpPr>
        <p:spPr>
          <a:xfrm>
            <a:off x="457200" y="1773936"/>
            <a:ext cx="4419600" cy="4623816"/>
          </a:xfrm>
        </p:spPr>
        <p:txBody>
          <a:bodyPr>
            <a:normAutofit fontScale="92500" lnSpcReduction="20000"/>
          </a:bodyPr>
          <a:lstStyle/>
          <a:p>
            <a:r>
              <a:rPr lang="en-US" b="1" dirty="0" smtClean="0"/>
              <a:t>Strict laws w/ clear expectations and severe punishment </a:t>
            </a:r>
          </a:p>
          <a:p>
            <a:r>
              <a:rPr lang="en-US" dirty="0" smtClean="0"/>
              <a:t>Harsh penalties</a:t>
            </a:r>
          </a:p>
          <a:p>
            <a:pPr lvl="1"/>
            <a:r>
              <a:rPr lang="en-US" dirty="0" smtClean="0"/>
              <a:t>Ex. Amputation of hands or feet for disposing trash in street</a:t>
            </a:r>
          </a:p>
          <a:p>
            <a:r>
              <a:rPr lang="en-US" dirty="0" smtClean="0"/>
              <a:t>Established collective responsibility </a:t>
            </a:r>
          </a:p>
          <a:p>
            <a:pPr lvl="1"/>
            <a:r>
              <a:rPr lang="en-US" dirty="0" smtClean="0"/>
              <a:t>Members of family or community observed others &amp; reported infractions</a:t>
            </a:r>
          </a:p>
          <a:p>
            <a:pPr lvl="1"/>
            <a:r>
              <a:rPr lang="en-US" dirty="0" smtClean="0"/>
              <a:t>Failure led to punishment like the actual violator</a:t>
            </a:r>
            <a:endParaRPr lang="en-US" dirty="0"/>
          </a:p>
        </p:txBody>
      </p:sp>
      <p:pic>
        <p:nvPicPr>
          <p:cNvPr id="5" name="Content Placeholder 4" descr="legalism punish.jpg"/>
          <p:cNvPicPr>
            <a:picLocks noGrp="1" noChangeAspect="1"/>
          </p:cNvPicPr>
          <p:nvPr>
            <p:ph sz="half" idx="2"/>
          </p:nvPr>
        </p:nvPicPr>
        <p:blipFill>
          <a:blip r:embed="rId3" cstate="print"/>
          <a:stretch>
            <a:fillRect/>
          </a:stretch>
        </p:blipFill>
        <p:spPr>
          <a:xfrm>
            <a:off x="4909027" y="2438400"/>
            <a:ext cx="3944711" cy="2971800"/>
          </a:xfr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Unification of China</a:t>
            </a:r>
            <a:endParaRPr lang="en-US" dirty="0"/>
          </a:p>
        </p:txBody>
      </p:sp>
      <p:sp>
        <p:nvSpPr>
          <p:cNvPr id="3" name="Content Placeholder 2"/>
          <p:cNvSpPr>
            <a:spLocks noGrp="1"/>
          </p:cNvSpPr>
          <p:nvPr>
            <p:ph sz="half" idx="1"/>
          </p:nvPr>
        </p:nvSpPr>
        <p:spPr>
          <a:xfrm>
            <a:off x="457200" y="1773936"/>
            <a:ext cx="4876800" cy="4623816"/>
          </a:xfrm>
        </p:spPr>
        <p:txBody>
          <a:bodyPr>
            <a:normAutofit/>
          </a:bodyPr>
          <a:lstStyle/>
          <a:p>
            <a:r>
              <a:rPr lang="en-US" dirty="0" smtClean="0"/>
              <a:t>Zhou Dynasty 1045 BCE-256 BCE</a:t>
            </a:r>
          </a:p>
          <a:p>
            <a:r>
              <a:rPr lang="en-US" dirty="0" smtClean="0"/>
              <a:t>“Warring States Period” 481 BCE-221 BCE</a:t>
            </a:r>
          </a:p>
          <a:p>
            <a:r>
              <a:rPr lang="en-US" b="1" dirty="0" smtClean="0"/>
              <a:t>By 221 BCE, Qin Shi </a:t>
            </a:r>
            <a:r>
              <a:rPr lang="en-US" b="1" dirty="0" err="1" smtClean="0"/>
              <a:t>Huangdi</a:t>
            </a:r>
            <a:r>
              <a:rPr lang="en-US" b="1" dirty="0" smtClean="0"/>
              <a:t> emerges as the triumphant conqueror of the 6 coexisting kingdoms </a:t>
            </a:r>
          </a:p>
          <a:p>
            <a:pPr lvl="1"/>
            <a:r>
              <a:rPr lang="en-US" b="1" dirty="0" smtClean="0"/>
              <a:t>China’s First Emperor</a:t>
            </a:r>
          </a:p>
        </p:txBody>
      </p:sp>
      <p:pic>
        <p:nvPicPr>
          <p:cNvPr id="4" name="Picture 3" descr="Cin_Shihhuang_Shaanxi_statue.jpg"/>
          <p:cNvPicPr>
            <a:picLocks noChangeAspect="1"/>
          </p:cNvPicPr>
          <p:nvPr/>
        </p:nvPicPr>
        <p:blipFill>
          <a:blip r:embed="rId3" cstate="print"/>
          <a:stretch>
            <a:fillRect/>
          </a:stretch>
        </p:blipFill>
        <p:spPr>
          <a:xfrm>
            <a:off x="5486400" y="1752600"/>
            <a:ext cx="3444240" cy="4592320"/>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Qin Dynasty (221-207 BCE)</a:t>
            </a:r>
            <a:endParaRPr lang="en-US" dirty="0"/>
          </a:p>
        </p:txBody>
      </p:sp>
      <p:sp>
        <p:nvSpPr>
          <p:cNvPr id="3" name="Content Placeholder 2"/>
          <p:cNvSpPr>
            <a:spLocks noGrp="1"/>
          </p:cNvSpPr>
          <p:nvPr>
            <p:ph sz="half" idx="1"/>
          </p:nvPr>
        </p:nvSpPr>
        <p:spPr>
          <a:xfrm>
            <a:off x="228600" y="1773936"/>
            <a:ext cx="3962400" cy="4623816"/>
          </a:xfrm>
        </p:spPr>
        <p:txBody>
          <a:bodyPr/>
          <a:lstStyle/>
          <a:p>
            <a:r>
              <a:rPr lang="en-US" dirty="0" smtClean="0"/>
              <a:t>Lasts only 14 years</a:t>
            </a:r>
          </a:p>
          <a:p>
            <a:r>
              <a:rPr lang="en-US" dirty="0" smtClean="0"/>
              <a:t>Foundation for the central imperial rule</a:t>
            </a:r>
          </a:p>
          <a:p>
            <a:r>
              <a:rPr lang="en-US" dirty="0" smtClean="0"/>
              <a:t>Governed by </a:t>
            </a:r>
            <a:r>
              <a:rPr lang="en-US" b="1" dirty="0" smtClean="0"/>
              <a:t>Legalist </a:t>
            </a:r>
            <a:r>
              <a:rPr lang="en-US" dirty="0" smtClean="0"/>
              <a:t>principles</a:t>
            </a:r>
            <a:endParaRPr lang="en-US" dirty="0"/>
          </a:p>
        </p:txBody>
      </p:sp>
      <p:pic>
        <p:nvPicPr>
          <p:cNvPr id="5" name="Content Placeholder 4" descr="Qin empire.jpg"/>
          <p:cNvPicPr>
            <a:picLocks noGrp="1" noChangeAspect="1"/>
          </p:cNvPicPr>
          <p:nvPr>
            <p:ph sz="half" idx="2"/>
          </p:nvPr>
        </p:nvPicPr>
        <p:blipFill>
          <a:blip r:embed="rId3" cstate="print"/>
          <a:stretch>
            <a:fillRect/>
          </a:stretch>
        </p:blipFill>
        <p:spPr>
          <a:xfrm>
            <a:off x="4038601" y="1828800"/>
            <a:ext cx="5033352" cy="4687778"/>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 Exam Tip</a:t>
            </a:r>
            <a:endParaRPr lang="en-US" dirty="0"/>
          </a:p>
        </p:txBody>
      </p:sp>
      <p:sp>
        <p:nvSpPr>
          <p:cNvPr id="3" name="Content Placeholder 2"/>
          <p:cNvSpPr>
            <a:spLocks noGrp="1"/>
          </p:cNvSpPr>
          <p:nvPr>
            <p:ph idx="1"/>
          </p:nvPr>
        </p:nvSpPr>
        <p:spPr/>
        <p:txBody>
          <a:bodyPr/>
          <a:lstStyle/>
          <a:p>
            <a:r>
              <a:rPr lang="en-US" dirty="0" smtClean="0"/>
              <a:t>Understand the role of legalism in the development of the Chinese bureaucracy.</a:t>
            </a:r>
          </a:p>
          <a:p>
            <a:r>
              <a:rPr lang="en-US" dirty="0" smtClean="0"/>
              <a:t>Be prepared to discuss the political structure of ancient China, but no specific dynastic traditions.</a:t>
            </a:r>
          </a:p>
          <a:p>
            <a:r>
              <a:rPr lang="en-US" dirty="0" smtClean="0"/>
              <a:t>Understand the impact of philosophical systems in the creation of social systems.</a:t>
            </a:r>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Shi </a:t>
            </a:r>
            <a:r>
              <a:rPr lang="en-US" dirty="0" err="1" smtClean="0"/>
              <a:t>Huangdi</a:t>
            </a:r>
            <a:endParaRPr lang="en-US" dirty="0"/>
          </a:p>
        </p:txBody>
      </p:sp>
      <p:sp>
        <p:nvSpPr>
          <p:cNvPr id="3" name="Content Placeholder 2"/>
          <p:cNvSpPr>
            <a:spLocks noGrp="1"/>
          </p:cNvSpPr>
          <p:nvPr>
            <p:ph sz="half" idx="1"/>
          </p:nvPr>
        </p:nvSpPr>
        <p:spPr/>
        <p:txBody>
          <a:bodyPr>
            <a:normAutofit/>
          </a:bodyPr>
          <a:lstStyle/>
          <a:p>
            <a:r>
              <a:rPr lang="en-US" b="1" dirty="0" smtClean="0"/>
              <a:t>Ruled by centralized bureaucracy </a:t>
            </a:r>
          </a:p>
          <a:p>
            <a:r>
              <a:rPr lang="en-US" dirty="0" smtClean="0"/>
              <a:t>Divide empire into provinces</a:t>
            </a:r>
          </a:p>
          <a:p>
            <a:r>
              <a:rPr lang="en-US" dirty="0" smtClean="0"/>
              <a:t>Disarmed regional military forces</a:t>
            </a:r>
          </a:p>
          <a:p>
            <a:r>
              <a:rPr lang="en-US" dirty="0" smtClean="0"/>
              <a:t>Drafted hundreds of thousands to build defensive walls-</a:t>
            </a:r>
            <a:r>
              <a:rPr lang="en-US" b="1" dirty="0" smtClean="0"/>
              <a:t>Great Wall</a:t>
            </a:r>
            <a:endParaRPr lang="en-US" dirty="0" smtClean="0"/>
          </a:p>
        </p:txBody>
      </p:sp>
      <p:pic>
        <p:nvPicPr>
          <p:cNvPr id="7" name="Content Placeholder 6" descr="Great_Wall_of_China-1.jpg"/>
          <p:cNvPicPr>
            <a:picLocks noGrp="1" noChangeAspect="1"/>
          </p:cNvPicPr>
          <p:nvPr>
            <p:ph sz="half" idx="2"/>
          </p:nvPr>
        </p:nvPicPr>
        <p:blipFill>
          <a:blip r:embed="rId3" cstate="print"/>
          <a:stretch>
            <a:fillRect/>
          </a:stretch>
        </p:blipFill>
        <p:spPr>
          <a:xfrm>
            <a:off x="4369859" y="2133600"/>
            <a:ext cx="4621741" cy="3466306"/>
          </a:xfr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Qin Centralization</a:t>
            </a:r>
            <a:endParaRPr lang="en-US" dirty="0"/>
          </a:p>
        </p:txBody>
      </p:sp>
      <p:sp>
        <p:nvSpPr>
          <p:cNvPr id="3" name="Content Placeholder 2"/>
          <p:cNvSpPr>
            <a:spLocks noGrp="1"/>
          </p:cNvSpPr>
          <p:nvPr>
            <p:ph sz="half" idx="1"/>
          </p:nvPr>
        </p:nvSpPr>
        <p:spPr>
          <a:xfrm>
            <a:off x="457200" y="1773936"/>
            <a:ext cx="4876800" cy="4623816"/>
          </a:xfrm>
        </p:spPr>
        <p:txBody>
          <a:bodyPr>
            <a:normAutofit fontScale="85000" lnSpcReduction="20000"/>
          </a:bodyPr>
          <a:lstStyle/>
          <a:p>
            <a:r>
              <a:rPr lang="en-US" b="1" dirty="0" smtClean="0"/>
              <a:t>Standardized currencies, weights and measures</a:t>
            </a:r>
          </a:p>
          <a:p>
            <a:r>
              <a:rPr lang="en-US" b="1" dirty="0" smtClean="0"/>
              <a:t>Built roads and bridges</a:t>
            </a:r>
          </a:p>
          <a:p>
            <a:pPr lvl="1"/>
            <a:r>
              <a:rPr lang="en-US" dirty="0" smtClean="0"/>
              <a:t>Encouraged commerce and for military</a:t>
            </a:r>
          </a:p>
          <a:p>
            <a:r>
              <a:rPr lang="en-US" dirty="0" smtClean="0"/>
              <a:t>Mandated the use of </a:t>
            </a:r>
            <a:r>
              <a:rPr lang="en-US" b="1" dirty="0" smtClean="0"/>
              <a:t>common</a:t>
            </a:r>
            <a:r>
              <a:rPr lang="en-US" dirty="0" smtClean="0"/>
              <a:t> </a:t>
            </a:r>
            <a:r>
              <a:rPr lang="en-US" b="1" dirty="0" smtClean="0"/>
              <a:t>script</a:t>
            </a:r>
            <a:r>
              <a:rPr lang="en-US" dirty="0" smtClean="0"/>
              <a:t> throughout empire</a:t>
            </a:r>
          </a:p>
          <a:p>
            <a:r>
              <a:rPr lang="en-US" b="1" dirty="0" smtClean="0"/>
              <a:t>Law code </a:t>
            </a:r>
            <a:r>
              <a:rPr lang="en-US" dirty="0" smtClean="0"/>
              <a:t>that regulated life in detail</a:t>
            </a:r>
          </a:p>
          <a:p>
            <a:pPr lvl="1"/>
            <a:r>
              <a:rPr lang="en-US" dirty="0" smtClean="0"/>
              <a:t>When accused, you were interrogated and flogged, then given  punishment </a:t>
            </a:r>
          </a:p>
          <a:p>
            <a:pPr lvl="1"/>
            <a:r>
              <a:rPr lang="en-US" dirty="0" smtClean="0"/>
              <a:t>Harsh punishments for injury to others, robbery,  tax evasion, murder</a:t>
            </a:r>
          </a:p>
          <a:p>
            <a:pPr lvl="2"/>
            <a:r>
              <a:rPr lang="en-US" dirty="0" smtClean="0"/>
              <a:t>Range from death, hard labor for 6-8 yrs., amputation, high fines</a:t>
            </a:r>
          </a:p>
          <a:p>
            <a:pPr lvl="2"/>
            <a:endParaRPr lang="en-US" dirty="0" smtClean="0"/>
          </a:p>
          <a:p>
            <a:pPr lvl="1">
              <a:buNone/>
            </a:pPr>
            <a:endParaRPr lang="en-US" dirty="0" smtClean="0"/>
          </a:p>
          <a:p>
            <a:pPr lvl="1">
              <a:buNone/>
            </a:pPr>
            <a:endParaRPr lang="en-US" dirty="0"/>
          </a:p>
        </p:txBody>
      </p:sp>
      <p:pic>
        <p:nvPicPr>
          <p:cNvPr id="5" name="Content Placeholder 4" descr="ancient-china-chinese-coin-1.jpg"/>
          <p:cNvPicPr>
            <a:picLocks noGrp="1" noChangeAspect="1"/>
          </p:cNvPicPr>
          <p:nvPr>
            <p:ph sz="half" idx="2"/>
          </p:nvPr>
        </p:nvPicPr>
        <p:blipFill>
          <a:blip r:embed="rId3" cstate="print"/>
          <a:stretch>
            <a:fillRect/>
          </a:stretch>
        </p:blipFill>
        <p:spPr>
          <a:xfrm>
            <a:off x="6096000" y="304800"/>
            <a:ext cx="2819400" cy="2819400"/>
          </a:xfrm>
        </p:spPr>
      </p:pic>
      <p:pic>
        <p:nvPicPr>
          <p:cNvPr id="6" name="Content Placeholder 4" descr="503px-BronzePlaque-EdictOfSecondEmperor-Qin-ROM-May8-08.png"/>
          <p:cNvPicPr>
            <a:picLocks noChangeAspect="1"/>
          </p:cNvPicPr>
          <p:nvPr/>
        </p:nvPicPr>
        <p:blipFill>
          <a:blip r:embed="rId4" cstate="print"/>
          <a:stretch>
            <a:fillRect/>
          </a:stretch>
        </p:blipFill>
        <p:spPr>
          <a:xfrm>
            <a:off x="5791200" y="3810000"/>
            <a:ext cx="2328689" cy="2777758"/>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Resistance to Qin Policies</a:t>
            </a:r>
            <a:endParaRPr lang="en-US" dirty="0"/>
          </a:p>
        </p:txBody>
      </p:sp>
      <p:sp>
        <p:nvSpPr>
          <p:cNvPr id="3" name="Content Placeholder 2"/>
          <p:cNvSpPr>
            <a:spLocks noGrp="1"/>
          </p:cNvSpPr>
          <p:nvPr>
            <p:ph sz="half" idx="1"/>
          </p:nvPr>
        </p:nvSpPr>
        <p:spPr>
          <a:xfrm>
            <a:off x="228600" y="1773936"/>
            <a:ext cx="4267200" cy="4623816"/>
          </a:xfrm>
        </p:spPr>
        <p:txBody>
          <a:bodyPr>
            <a:normAutofit lnSpcReduction="10000"/>
          </a:bodyPr>
          <a:lstStyle/>
          <a:p>
            <a:r>
              <a:rPr lang="en-US" b="1" dirty="0" smtClean="0"/>
              <a:t>Shi </a:t>
            </a:r>
            <a:r>
              <a:rPr lang="en-US" b="1" dirty="0" err="1" smtClean="0"/>
              <a:t>Huangdi</a:t>
            </a:r>
            <a:r>
              <a:rPr lang="en-US" b="1" dirty="0" smtClean="0"/>
              <a:t> ordered the execution of 460 scholars criticizing the regime</a:t>
            </a:r>
          </a:p>
          <a:p>
            <a:pPr lvl="1"/>
            <a:r>
              <a:rPr lang="en-US" b="1" dirty="0" smtClean="0"/>
              <a:t>Confucians and </a:t>
            </a:r>
            <a:r>
              <a:rPr lang="en-US" b="1" dirty="0" err="1" smtClean="0"/>
              <a:t>Daoists</a:t>
            </a:r>
            <a:endParaRPr lang="en-US" b="1" dirty="0" smtClean="0"/>
          </a:p>
          <a:p>
            <a:r>
              <a:rPr lang="en-US" dirty="0" smtClean="0"/>
              <a:t>Books on philosophy, ethics, history, and literature were burnt</a:t>
            </a:r>
          </a:p>
          <a:p>
            <a:r>
              <a:rPr lang="en-US" dirty="0" smtClean="0"/>
              <a:t>Medicine, fortune-telling, and agriculture were kept</a:t>
            </a:r>
          </a:p>
          <a:p>
            <a:pPr>
              <a:buNone/>
            </a:pPr>
            <a:endParaRPr lang="en-US" dirty="0" smtClean="0"/>
          </a:p>
          <a:p>
            <a:endParaRPr lang="en-US" dirty="0"/>
          </a:p>
        </p:txBody>
      </p:sp>
      <p:pic>
        <p:nvPicPr>
          <p:cNvPr id="5" name="Content Placeholder 4" descr="QinEmperor"/>
          <p:cNvPicPr>
            <a:picLocks noGrp="1" noChangeAspect="1" noChangeArrowheads="1"/>
          </p:cNvPicPr>
          <p:nvPr>
            <p:ph sz="half" idx="2"/>
          </p:nvPr>
        </p:nvPicPr>
        <p:blipFill>
          <a:blip r:embed="rId3" cstate="print"/>
          <a:srcRect/>
          <a:stretch>
            <a:fillRect/>
          </a:stretch>
        </p:blipFill>
        <p:spPr bwMode="auto">
          <a:xfrm>
            <a:off x="4648200" y="1642269"/>
            <a:ext cx="4191000" cy="4714875"/>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Visual Source Analysis</a:t>
            </a:r>
            <a:endParaRPr lang="en-US" dirty="0"/>
          </a:p>
        </p:txBody>
      </p:sp>
      <p:sp>
        <p:nvSpPr>
          <p:cNvPr id="4" name="Content Placeholder 3"/>
          <p:cNvSpPr>
            <a:spLocks noGrp="1"/>
          </p:cNvSpPr>
          <p:nvPr>
            <p:ph sz="half" idx="2"/>
          </p:nvPr>
        </p:nvSpPr>
        <p:spPr/>
        <p:txBody>
          <a:bodyPr>
            <a:normAutofit fontScale="92500" lnSpcReduction="20000"/>
          </a:bodyPr>
          <a:lstStyle/>
          <a:p>
            <a:r>
              <a:rPr lang="en-US" dirty="0" smtClean="0"/>
              <a:t>What signs of imperial authority are apparent in the painting?</a:t>
            </a:r>
          </a:p>
          <a:p>
            <a:r>
              <a:rPr lang="en-US" dirty="0" smtClean="0"/>
              <a:t>What impression of the First Emperor does the painting convey?  Do you think the artist sought to celebrate or criticize Shi </a:t>
            </a:r>
            <a:r>
              <a:rPr lang="en-US" dirty="0" err="1" smtClean="0"/>
              <a:t>Huangdi</a:t>
            </a:r>
            <a:r>
              <a:rPr lang="en-US" dirty="0" smtClean="0"/>
              <a:t>?</a:t>
            </a:r>
          </a:p>
          <a:p>
            <a:r>
              <a:rPr lang="en-US" dirty="0" smtClean="0"/>
              <a:t>What accusations against Shi </a:t>
            </a:r>
            <a:r>
              <a:rPr lang="en-US" dirty="0" err="1" smtClean="0"/>
              <a:t>Huangdi</a:t>
            </a:r>
            <a:r>
              <a:rPr lang="en-US" dirty="0" smtClean="0"/>
              <a:t> might arise from the action depicted at the bottom of the painting?</a:t>
            </a:r>
            <a:endParaRPr lang="en-US" dirty="0"/>
          </a:p>
        </p:txBody>
      </p:sp>
      <p:pic>
        <p:nvPicPr>
          <p:cNvPr id="5" name="Content Placeholder 4" descr="QinEmperor"/>
          <p:cNvPicPr>
            <a:picLocks noGrp="1" noChangeAspect="1" noChangeArrowheads="1"/>
          </p:cNvPicPr>
          <p:nvPr>
            <p:ph sz="half" idx="1"/>
          </p:nvPr>
        </p:nvPicPr>
        <p:blipFill>
          <a:blip r:embed="rId2" cstate="print"/>
          <a:srcRect/>
          <a:stretch>
            <a:fillRect/>
          </a:stretch>
        </p:blipFill>
        <p:spPr bwMode="auto">
          <a:xfrm>
            <a:off x="457200" y="1813719"/>
            <a:ext cx="4038600" cy="4543425"/>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Visual </a:t>
            </a:r>
            <a:r>
              <a:rPr lang="en-US" smtClean="0"/>
              <a:t>Source Analysis 2</a:t>
            </a:r>
            <a:endParaRPr lang="en-US" dirty="0"/>
          </a:p>
        </p:txBody>
      </p:sp>
      <p:sp>
        <p:nvSpPr>
          <p:cNvPr id="4" name="Content Placeholder 3"/>
          <p:cNvSpPr>
            <a:spLocks noGrp="1"/>
          </p:cNvSpPr>
          <p:nvPr>
            <p:ph sz="half" idx="2"/>
          </p:nvPr>
        </p:nvSpPr>
        <p:spPr/>
        <p:txBody>
          <a:bodyPr>
            <a:normAutofit lnSpcReduction="10000"/>
          </a:bodyPr>
          <a:lstStyle/>
          <a:p>
            <a:r>
              <a:rPr lang="en-US" dirty="0" smtClean="0"/>
              <a:t>How do you suppose Shi </a:t>
            </a:r>
            <a:r>
              <a:rPr lang="en-US" dirty="0" err="1" smtClean="0"/>
              <a:t>Huangdi</a:t>
            </a:r>
            <a:r>
              <a:rPr lang="en-US" dirty="0" smtClean="0"/>
              <a:t> thought about the function of this “army” in the larger context of his tomb complex?</a:t>
            </a:r>
          </a:p>
          <a:p>
            <a:r>
              <a:rPr lang="en-US" dirty="0" smtClean="0"/>
              <a:t>What kind of organizational effort would be required to produce such a ceramic army?</a:t>
            </a:r>
            <a:endParaRPr lang="en-US" dirty="0"/>
          </a:p>
        </p:txBody>
      </p:sp>
      <p:pic>
        <p:nvPicPr>
          <p:cNvPr id="5" name="Content Placeholder 4" descr="terracota-army.jpg"/>
          <p:cNvPicPr>
            <a:picLocks noGrp="1" noChangeAspect="1"/>
          </p:cNvPicPr>
          <p:nvPr>
            <p:ph sz="half" idx="1"/>
          </p:nvPr>
        </p:nvPicPr>
        <p:blipFill>
          <a:blip r:embed="rId2" cstate="print"/>
          <a:stretch>
            <a:fillRect/>
          </a:stretch>
        </p:blipFill>
        <p:spPr>
          <a:xfrm>
            <a:off x="280459" y="2286000"/>
            <a:ext cx="4304241" cy="3228181"/>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Death of Shi </a:t>
            </a:r>
            <a:r>
              <a:rPr lang="en-US" dirty="0" err="1" smtClean="0"/>
              <a:t>Huangdi</a:t>
            </a:r>
            <a:endParaRPr lang="en-US" dirty="0"/>
          </a:p>
        </p:txBody>
      </p:sp>
      <p:sp>
        <p:nvSpPr>
          <p:cNvPr id="6" name="Content Placeholder 5"/>
          <p:cNvSpPr>
            <a:spLocks noGrp="1"/>
          </p:cNvSpPr>
          <p:nvPr>
            <p:ph sz="half" idx="1"/>
          </p:nvPr>
        </p:nvSpPr>
        <p:spPr/>
        <p:txBody>
          <a:bodyPr>
            <a:normAutofit fontScale="92500" lnSpcReduction="20000"/>
          </a:bodyPr>
          <a:lstStyle/>
          <a:p>
            <a:r>
              <a:rPr lang="en-US" b="1" dirty="0" smtClean="0"/>
              <a:t>Died in 210 BCE</a:t>
            </a:r>
          </a:p>
          <a:p>
            <a:r>
              <a:rPr lang="en-US" b="1" dirty="0" smtClean="0"/>
              <a:t>Drafted 700,000 laborers to construct permanent tomb</a:t>
            </a:r>
          </a:p>
          <a:p>
            <a:r>
              <a:rPr lang="en-US" dirty="0" smtClean="0"/>
              <a:t>Laid to rest in underground palace line w/ traps &amp; crossbows rigged to fire intruders</a:t>
            </a:r>
          </a:p>
          <a:p>
            <a:r>
              <a:rPr lang="en-US" dirty="0" smtClean="0"/>
              <a:t>Terra-cotta soldiers buried in vicinity of tomb</a:t>
            </a:r>
          </a:p>
          <a:p>
            <a:r>
              <a:rPr lang="en-US" dirty="0" smtClean="0"/>
              <a:t>Since 1974, 15,000 sculptures found including weapons, horses</a:t>
            </a:r>
            <a:endParaRPr lang="en-US" dirty="0"/>
          </a:p>
        </p:txBody>
      </p:sp>
      <p:pic>
        <p:nvPicPr>
          <p:cNvPr id="8" name="Picture 4" descr="terra%20cotta%20army%2010010647t"/>
          <p:cNvPicPr>
            <a:picLocks noGrp="1" noChangeAspect="1" noChangeArrowheads="1"/>
          </p:cNvPicPr>
          <p:nvPr>
            <p:ph sz="half" idx="2"/>
          </p:nvPr>
        </p:nvPicPr>
        <p:blipFill>
          <a:blip r:embed="rId3" cstate="print"/>
          <a:srcRect/>
          <a:stretch>
            <a:fillRect/>
          </a:stretch>
        </p:blipFill>
        <p:spPr bwMode="auto">
          <a:xfrm>
            <a:off x="5319712" y="2180431"/>
            <a:ext cx="2695575" cy="3810000"/>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Terra Cotta Army</a:t>
            </a:r>
            <a:endParaRPr lang="en-US" dirty="0"/>
          </a:p>
        </p:txBody>
      </p:sp>
      <p:sp>
        <p:nvSpPr>
          <p:cNvPr id="11" name="Text Placeholder 10"/>
          <p:cNvSpPr>
            <a:spLocks noGrp="1"/>
          </p:cNvSpPr>
          <p:nvPr>
            <p:ph type="body" idx="1"/>
          </p:nvPr>
        </p:nvSpPr>
        <p:spPr/>
        <p:txBody>
          <a:bodyPr/>
          <a:lstStyle/>
          <a:p>
            <a:endParaRPr lang="en-US" dirty="0"/>
          </a:p>
        </p:txBody>
      </p:sp>
      <p:pic>
        <p:nvPicPr>
          <p:cNvPr id="8" name="Picture 5" descr="terra%20cotta%20army%2010001275t"/>
          <p:cNvPicPr>
            <a:picLocks noGrp="1" noChangeAspect="1" noChangeArrowheads="1"/>
          </p:cNvPicPr>
          <p:nvPr>
            <p:ph idx="4294967295"/>
          </p:nvPr>
        </p:nvPicPr>
        <p:blipFill>
          <a:blip r:embed="rId3" cstate="print"/>
          <a:srcRect/>
          <a:stretch>
            <a:fillRect/>
          </a:stretch>
        </p:blipFill>
        <p:spPr bwMode="auto">
          <a:xfrm>
            <a:off x="5334000" y="3962400"/>
            <a:ext cx="3810000" cy="2695575"/>
          </a:xfrm>
          <a:prstGeom prst="rect">
            <a:avLst/>
          </a:prstGeom>
          <a:noFill/>
        </p:spPr>
      </p:pic>
      <p:pic>
        <p:nvPicPr>
          <p:cNvPr id="6" name="Picture 5" descr="terra-cotta-closeup-683469-sw.jpg"/>
          <p:cNvPicPr>
            <a:picLocks noChangeAspect="1"/>
          </p:cNvPicPr>
          <p:nvPr/>
        </p:nvPicPr>
        <p:blipFill>
          <a:blip r:embed="rId4" cstate="print"/>
          <a:stretch>
            <a:fillRect/>
          </a:stretch>
        </p:blipFill>
        <p:spPr>
          <a:xfrm>
            <a:off x="304800" y="3429000"/>
            <a:ext cx="4064000" cy="3048000"/>
          </a:xfrm>
          <a:prstGeom prst="rect">
            <a:avLst/>
          </a:prstGeom>
        </p:spPr>
      </p:pic>
      <p:pic>
        <p:nvPicPr>
          <p:cNvPr id="9" name="Picture 8" descr="terracota-army.jpg"/>
          <p:cNvPicPr>
            <a:picLocks noChangeAspect="1"/>
          </p:cNvPicPr>
          <p:nvPr/>
        </p:nvPicPr>
        <p:blipFill>
          <a:blip r:embed="rId5" cstate="print"/>
          <a:stretch>
            <a:fillRect/>
          </a:stretch>
        </p:blipFill>
        <p:spPr>
          <a:xfrm>
            <a:off x="5257800" y="762000"/>
            <a:ext cx="3759200" cy="2819400"/>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Collapse of Qin dynasty</a:t>
            </a:r>
            <a:endParaRPr lang="en-US" dirty="0"/>
          </a:p>
        </p:txBody>
      </p:sp>
      <p:sp>
        <p:nvSpPr>
          <p:cNvPr id="5" name="Content Placeholder 4"/>
          <p:cNvSpPr>
            <a:spLocks noGrp="1"/>
          </p:cNvSpPr>
          <p:nvPr>
            <p:ph idx="1"/>
          </p:nvPr>
        </p:nvSpPr>
        <p:spPr/>
        <p:txBody>
          <a:bodyPr/>
          <a:lstStyle/>
          <a:p>
            <a:r>
              <a:rPr lang="en-US" dirty="0" smtClean="0"/>
              <a:t>After death of Shi </a:t>
            </a:r>
            <a:r>
              <a:rPr lang="en-US" dirty="0" err="1" smtClean="0"/>
              <a:t>Huangdi</a:t>
            </a:r>
            <a:r>
              <a:rPr lang="en-US" dirty="0" smtClean="0"/>
              <a:t>, revolts began</a:t>
            </a:r>
          </a:p>
          <a:p>
            <a:r>
              <a:rPr lang="en-US" dirty="0" smtClean="0"/>
              <a:t>In 207 BCE, waves of rebels overwhelm the Qin court, slaughter </a:t>
            </a:r>
            <a:r>
              <a:rPr lang="en-US" dirty="0" err="1" smtClean="0"/>
              <a:t>gov’t</a:t>
            </a:r>
            <a:r>
              <a:rPr lang="en-US" dirty="0" smtClean="0"/>
              <a:t> officials, burn state </a:t>
            </a:r>
            <a:r>
              <a:rPr lang="en-US" dirty="0" err="1" smtClean="0"/>
              <a:t>bldgs</a:t>
            </a:r>
            <a:r>
              <a:rPr lang="en-US" dirty="0" smtClean="0"/>
              <a:t>.</a:t>
            </a:r>
          </a:p>
          <a:p>
            <a:r>
              <a:rPr lang="en-US" dirty="0" smtClean="0"/>
              <a:t>Dissolves in chaos </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dirty="0"/>
          </a:p>
        </p:txBody>
      </p:sp>
      <p:pic>
        <p:nvPicPr>
          <p:cNvPr id="7" name="Content Placeholder 6" descr="terra cotta soldier.jpg"/>
          <p:cNvPicPr>
            <a:picLocks noGrp="1" noChangeAspect="1"/>
          </p:cNvPicPr>
          <p:nvPr>
            <p:ph sz="half" idx="1"/>
          </p:nvPr>
        </p:nvPicPr>
        <p:blipFill>
          <a:blip r:embed="rId2" cstate="print"/>
          <a:stretch>
            <a:fillRect/>
          </a:stretch>
        </p:blipFill>
        <p:spPr>
          <a:xfrm>
            <a:off x="0" y="0"/>
            <a:ext cx="4529246" cy="6996671"/>
          </a:xfrm>
        </p:spPr>
      </p:pic>
      <p:sp>
        <p:nvSpPr>
          <p:cNvPr id="6" name="Content Placeholder 5"/>
          <p:cNvSpPr>
            <a:spLocks noGrp="1"/>
          </p:cNvSpPr>
          <p:nvPr>
            <p:ph sz="half" idx="2"/>
          </p:nvPr>
        </p:nvSpPr>
        <p:spPr/>
        <p:txBody>
          <a:bodyPr>
            <a:normAutofit/>
          </a:bodyPr>
          <a:lstStyle/>
          <a:p>
            <a:r>
              <a:rPr lang="en-US" dirty="0" smtClean="0"/>
              <a:t>A life-size model of an infantryman suggests the discipline that drove the armies of Qin </a:t>
            </a:r>
            <a:r>
              <a:rPr lang="en-US" dirty="0" err="1" smtClean="0"/>
              <a:t>Shihuangdi</a:t>
            </a:r>
            <a:r>
              <a:rPr lang="en-US" dirty="0" smtClean="0"/>
              <a:t>, the self-proclaimed First Emperor of China. </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chinese soldiers.jpg"/>
          <p:cNvPicPr>
            <a:picLocks noChangeAspect="1"/>
          </p:cNvPicPr>
          <p:nvPr/>
        </p:nvPicPr>
        <p:blipFill>
          <a:blip r:embed="rId2" cstate="print"/>
          <a:stretch>
            <a:fillRect/>
          </a:stretch>
        </p:blipFill>
        <p:spPr>
          <a:xfrm>
            <a:off x="0" y="0"/>
            <a:ext cx="9144000" cy="4926842"/>
          </a:xfrm>
          <a:prstGeom prst="rect">
            <a:avLst/>
          </a:prstGeom>
        </p:spPr>
      </p:pic>
      <p:sp>
        <p:nvSpPr>
          <p:cNvPr id="14" name="TextBox 13"/>
          <p:cNvSpPr txBox="1"/>
          <p:nvPr/>
        </p:nvSpPr>
        <p:spPr>
          <a:xfrm>
            <a:off x="533400" y="5105400"/>
            <a:ext cx="8229600" cy="1477328"/>
          </a:xfrm>
          <a:prstGeom prst="rect">
            <a:avLst/>
          </a:prstGeom>
          <a:noFill/>
        </p:spPr>
        <p:txBody>
          <a:bodyPr wrap="square" rtlCol="0">
            <a:spAutoFit/>
          </a:bodyPr>
          <a:lstStyle/>
          <a:p>
            <a:r>
              <a:rPr lang="en-US" dirty="0" smtClean="0"/>
              <a:t>One detachment of the formidable, life-size, terra-cotta army buried in the vicinity of Qin </a:t>
            </a:r>
            <a:r>
              <a:rPr lang="en-US" dirty="0" err="1" smtClean="0"/>
              <a:t>Shihuangdi's</a:t>
            </a:r>
            <a:r>
              <a:rPr lang="en-US" dirty="0" smtClean="0"/>
              <a:t> tomb to protect the emperor after his death. The army consists of soldiers by the tens of thousands, along with weapons, horses, carts, and equipment. What does the construction of such a tomb suggest about Qin </a:t>
            </a:r>
            <a:r>
              <a:rPr lang="en-US" dirty="0" err="1" smtClean="0"/>
              <a:t>Shihuangdi's</a:t>
            </a:r>
            <a:r>
              <a:rPr lang="en-US" dirty="0" smtClean="0"/>
              <a:t> power and ability to command resources? </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In Search of Political and Social Order</a:t>
            </a:r>
            <a:endParaRPr lang="en-US" dirty="0"/>
          </a:p>
        </p:txBody>
      </p:sp>
      <p:sp>
        <p:nvSpPr>
          <p:cNvPr id="3" name="Content Placeholder 2"/>
          <p:cNvSpPr>
            <a:spLocks noGrp="1"/>
          </p:cNvSpPr>
          <p:nvPr>
            <p:ph idx="1"/>
          </p:nvPr>
        </p:nvSpPr>
        <p:spPr>
          <a:xfrm>
            <a:off x="533400" y="1905000"/>
            <a:ext cx="8229600" cy="4625609"/>
          </a:xfrm>
        </p:spPr>
        <p:txBody>
          <a:bodyPr>
            <a:normAutofit fontScale="77500" lnSpcReduction="20000"/>
          </a:bodyPr>
          <a:lstStyle/>
          <a:p>
            <a:r>
              <a:rPr lang="en-US" b="1" dirty="0" smtClean="0"/>
              <a:t>Xia, Shang, Zhou Dynasties</a:t>
            </a:r>
          </a:p>
          <a:p>
            <a:r>
              <a:rPr lang="en-US" b="1" dirty="0" smtClean="0"/>
              <a:t>Zhou 1122 BCE-256 BCE </a:t>
            </a:r>
          </a:p>
          <a:p>
            <a:pPr lvl="1"/>
            <a:r>
              <a:rPr lang="en-US" dirty="0" smtClean="0"/>
              <a:t>Used </a:t>
            </a:r>
            <a:r>
              <a:rPr lang="en-US" b="1" dirty="0" smtClean="0"/>
              <a:t>Mandate of Heaven to justify deposition of Shang</a:t>
            </a:r>
          </a:p>
          <a:p>
            <a:pPr lvl="1"/>
            <a:r>
              <a:rPr lang="en-US" b="1" dirty="0" smtClean="0"/>
              <a:t>Late centuries of the Zhou is called “Period of Warring States”</a:t>
            </a:r>
          </a:p>
          <a:p>
            <a:pPr lvl="1"/>
            <a:r>
              <a:rPr lang="en-US" dirty="0" smtClean="0"/>
              <a:t>403 BCE- 221 BCE</a:t>
            </a:r>
          </a:p>
          <a:p>
            <a:pPr lvl="1"/>
            <a:r>
              <a:rPr lang="en-US" dirty="0" smtClean="0"/>
              <a:t>Political Chaos</a:t>
            </a:r>
          </a:p>
          <a:p>
            <a:pPr lvl="2"/>
            <a:r>
              <a:rPr lang="en-US" dirty="0" smtClean="0"/>
              <a:t>Forces them to reflect on the nature of society and proper roles of humans </a:t>
            </a:r>
          </a:p>
          <a:p>
            <a:pPr lvl="1"/>
            <a:r>
              <a:rPr lang="en-US" dirty="0" smtClean="0"/>
              <a:t>Cultural flowering</a:t>
            </a:r>
          </a:p>
          <a:p>
            <a:r>
              <a:rPr lang="en-US" dirty="0" smtClean="0"/>
              <a:t>Philosophies emerge during this time</a:t>
            </a:r>
          </a:p>
          <a:p>
            <a:pPr marL="971550" lvl="1" indent="-514350">
              <a:buFont typeface="+mj-lt"/>
              <a:buAutoNum type="arabicPeriod"/>
            </a:pPr>
            <a:r>
              <a:rPr lang="en-US" b="1" dirty="0" smtClean="0"/>
              <a:t>Confucianism</a:t>
            </a:r>
          </a:p>
          <a:p>
            <a:pPr marL="971550" lvl="1" indent="-514350">
              <a:buFont typeface="+mj-lt"/>
              <a:buAutoNum type="arabicPeriod"/>
            </a:pPr>
            <a:r>
              <a:rPr lang="en-US" b="1" dirty="0" smtClean="0"/>
              <a:t>Daoism</a:t>
            </a:r>
          </a:p>
          <a:p>
            <a:pPr marL="971550" lvl="1" indent="-514350">
              <a:buFont typeface="+mj-lt"/>
              <a:buAutoNum type="arabicPeriod"/>
            </a:pPr>
            <a:r>
              <a:rPr lang="en-US" b="1" dirty="0" smtClean="0"/>
              <a:t>Legalism</a:t>
            </a:r>
            <a:endParaRPr lang="en-US" b="1"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Qin chariot.jpg"/>
          <p:cNvPicPr>
            <a:picLocks noChangeAspect="1"/>
          </p:cNvPicPr>
          <p:nvPr/>
        </p:nvPicPr>
        <p:blipFill>
          <a:blip r:embed="rId2" cstate="print"/>
          <a:stretch>
            <a:fillRect/>
          </a:stretch>
        </p:blipFill>
        <p:spPr>
          <a:xfrm>
            <a:off x="246912" y="-1"/>
            <a:ext cx="8668488" cy="4670633"/>
          </a:xfrm>
          <a:prstGeom prst="rect">
            <a:avLst/>
          </a:prstGeom>
        </p:spPr>
      </p:pic>
      <p:sp>
        <p:nvSpPr>
          <p:cNvPr id="3" name="TextBox 2"/>
          <p:cNvSpPr txBox="1"/>
          <p:nvPr/>
        </p:nvSpPr>
        <p:spPr>
          <a:xfrm>
            <a:off x="762000" y="5486400"/>
            <a:ext cx="7696200" cy="923330"/>
          </a:xfrm>
          <a:prstGeom prst="rect">
            <a:avLst/>
          </a:prstGeom>
          <a:noFill/>
        </p:spPr>
        <p:txBody>
          <a:bodyPr wrap="square" rtlCol="0">
            <a:spAutoFit/>
          </a:bodyPr>
          <a:lstStyle/>
          <a:p>
            <a:r>
              <a:rPr lang="en-US" dirty="0" smtClean="0"/>
              <a:t>Model of a luxury chariot of the kind used by high imperial officials in the Qin and Han dynasties. Crafted from bronze with silver inlay, this model is about one-third life size. </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Han Dynasty 202 BCE – 220 CE </a:t>
            </a:r>
            <a:endParaRPr lang="en-US" dirty="0"/>
          </a:p>
        </p:txBody>
      </p:sp>
      <p:pic>
        <p:nvPicPr>
          <p:cNvPr id="4" name="Content Placeholder 3" descr="800px-Han_map.jpg"/>
          <p:cNvPicPr>
            <a:picLocks noGrp="1" noChangeAspect="1"/>
          </p:cNvPicPr>
          <p:nvPr>
            <p:ph idx="1"/>
          </p:nvPr>
        </p:nvPicPr>
        <p:blipFill>
          <a:blip r:embed="rId3" cstate="print"/>
          <a:stretch>
            <a:fillRect/>
          </a:stretch>
        </p:blipFill>
        <p:spPr>
          <a:xfrm>
            <a:off x="1600200" y="2209800"/>
            <a:ext cx="6019799" cy="3897820"/>
          </a:xfr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Overthrow of the Qin</a:t>
            </a:r>
            <a:endParaRPr lang="en-US" sz="4000" dirty="0"/>
          </a:p>
        </p:txBody>
      </p:sp>
      <p:sp>
        <p:nvSpPr>
          <p:cNvPr id="3" name="Content Placeholder 2"/>
          <p:cNvSpPr>
            <a:spLocks noGrp="1"/>
          </p:cNvSpPr>
          <p:nvPr>
            <p:ph sz="half" idx="1"/>
          </p:nvPr>
        </p:nvSpPr>
        <p:spPr/>
        <p:txBody>
          <a:bodyPr/>
          <a:lstStyle/>
          <a:p>
            <a:r>
              <a:rPr lang="en-US" dirty="0" smtClean="0"/>
              <a:t>202 BCE </a:t>
            </a:r>
            <a:r>
              <a:rPr lang="en-US" b="1" dirty="0" smtClean="0"/>
              <a:t>Liu Bang </a:t>
            </a:r>
            <a:r>
              <a:rPr lang="en-US" dirty="0" smtClean="0"/>
              <a:t>prevailed and inaugurated </a:t>
            </a:r>
            <a:r>
              <a:rPr lang="en-US" b="1" dirty="0" smtClean="0"/>
              <a:t>a new dynasty, the Han</a:t>
            </a:r>
          </a:p>
          <a:p>
            <a:r>
              <a:rPr lang="en-US" b="1" dirty="0" smtClean="0"/>
              <a:t>Longest dynasty in Chinese history (400 yrs)</a:t>
            </a:r>
          </a:p>
          <a:p>
            <a:r>
              <a:rPr lang="en-US" dirty="0" smtClean="0"/>
              <a:t>Chinese people today refer to themselves as ethnically “Han” </a:t>
            </a:r>
            <a:endParaRPr lang="en-US" dirty="0"/>
          </a:p>
        </p:txBody>
      </p:sp>
      <p:pic>
        <p:nvPicPr>
          <p:cNvPr id="5" name="Content Placeholder 4" descr="han emperor.jpg"/>
          <p:cNvPicPr>
            <a:picLocks noGrp="1" noChangeAspect="1"/>
          </p:cNvPicPr>
          <p:nvPr>
            <p:ph sz="half" idx="2"/>
          </p:nvPr>
        </p:nvPicPr>
        <p:blipFill>
          <a:blip r:embed="rId2" cstate="print"/>
          <a:stretch>
            <a:fillRect/>
          </a:stretch>
        </p:blipFill>
        <p:spPr>
          <a:xfrm>
            <a:off x="5366734" y="685801"/>
            <a:ext cx="3777265" cy="4724400"/>
          </a:xfrm>
        </p:spPr>
      </p:pic>
      <p:sp>
        <p:nvSpPr>
          <p:cNvPr id="6" name="TextBox 5"/>
          <p:cNvSpPr txBox="1"/>
          <p:nvPr/>
        </p:nvSpPr>
        <p:spPr>
          <a:xfrm>
            <a:off x="5410200" y="5562600"/>
            <a:ext cx="3733800" cy="1200329"/>
          </a:xfrm>
          <a:prstGeom prst="rect">
            <a:avLst/>
          </a:prstGeom>
          <a:noFill/>
        </p:spPr>
        <p:txBody>
          <a:bodyPr wrap="square" rtlCol="0">
            <a:spAutoFit/>
          </a:bodyPr>
          <a:lstStyle/>
          <a:p>
            <a:r>
              <a:rPr lang="en-US" b="1" dirty="0" smtClean="0"/>
              <a:t>An eighteenth-century painting depicts the Han emperor discussing classical texts with Confucian scholars</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Liu Bang</a:t>
            </a:r>
            <a:endParaRPr lang="en-US" dirty="0"/>
          </a:p>
        </p:txBody>
      </p:sp>
      <p:sp>
        <p:nvSpPr>
          <p:cNvPr id="3" name="Content Placeholder 2"/>
          <p:cNvSpPr>
            <a:spLocks noGrp="1"/>
          </p:cNvSpPr>
          <p:nvPr>
            <p:ph sz="half" idx="1"/>
          </p:nvPr>
        </p:nvSpPr>
        <p:spPr/>
        <p:txBody>
          <a:bodyPr>
            <a:normAutofit/>
          </a:bodyPr>
          <a:lstStyle/>
          <a:p>
            <a:r>
              <a:rPr lang="en-US" b="1" dirty="0" smtClean="0"/>
              <a:t>First Han ruler</a:t>
            </a:r>
          </a:p>
          <a:p>
            <a:r>
              <a:rPr lang="en-US" dirty="0" smtClean="0"/>
              <a:t>Peasant qualities:  fondness for drink, blunt speech, easy manner</a:t>
            </a:r>
          </a:p>
          <a:p>
            <a:r>
              <a:rPr lang="en-US" dirty="0" smtClean="0"/>
              <a:t>Denounced harshness of Qin, but maintained some laws as well</a:t>
            </a:r>
          </a:p>
          <a:p>
            <a:endParaRPr lang="en-US" dirty="0"/>
          </a:p>
        </p:txBody>
      </p:sp>
      <p:pic>
        <p:nvPicPr>
          <p:cNvPr id="5" name="Content Placeholder 4" descr="liu bang.jpg"/>
          <p:cNvPicPr>
            <a:picLocks noGrp="1" noChangeAspect="1"/>
          </p:cNvPicPr>
          <p:nvPr>
            <p:ph sz="half" idx="2"/>
          </p:nvPr>
        </p:nvPicPr>
        <p:blipFill>
          <a:blip r:embed="rId2" cstate="print"/>
          <a:stretch>
            <a:fillRect/>
          </a:stretch>
        </p:blipFill>
        <p:spPr>
          <a:xfrm>
            <a:off x="5181600" y="1981200"/>
            <a:ext cx="3323450" cy="3657600"/>
          </a:xfr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Sima</a:t>
            </a:r>
            <a:r>
              <a:rPr lang="en-US" dirty="0" smtClean="0"/>
              <a:t> </a:t>
            </a:r>
            <a:r>
              <a:rPr lang="en-US" dirty="0" err="1" smtClean="0"/>
              <a:t>Qian</a:t>
            </a:r>
            <a:endParaRPr lang="en-US" dirty="0"/>
          </a:p>
        </p:txBody>
      </p:sp>
      <p:sp>
        <p:nvSpPr>
          <p:cNvPr id="3" name="Content Placeholder 2"/>
          <p:cNvSpPr>
            <a:spLocks noGrp="1"/>
          </p:cNvSpPr>
          <p:nvPr>
            <p:ph sz="half" idx="1"/>
          </p:nvPr>
        </p:nvSpPr>
        <p:spPr>
          <a:xfrm>
            <a:off x="457200" y="1773936"/>
            <a:ext cx="4343400" cy="4623816"/>
          </a:xfrm>
        </p:spPr>
        <p:txBody>
          <a:bodyPr>
            <a:normAutofit fontScale="77500" lnSpcReduction="20000"/>
          </a:bodyPr>
          <a:lstStyle/>
          <a:p>
            <a:r>
              <a:rPr lang="en-US" dirty="0" smtClean="0"/>
              <a:t>Lived during Han dynasty</a:t>
            </a:r>
          </a:p>
          <a:p>
            <a:r>
              <a:rPr lang="en-US" b="1" dirty="0" smtClean="0"/>
              <a:t>Regarded as the Chinese “father of history”</a:t>
            </a:r>
          </a:p>
          <a:p>
            <a:r>
              <a:rPr lang="en-US" dirty="0" smtClean="0"/>
              <a:t>Castrated for defending a disgraced general</a:t>
            </a:r>
          </a:p>
          <a:p>
            <a:pPr lvl="1"/>
            <a:r>
              <a:rPr lang="en-US" dirty="0" smtClean="0"/>
              <a:t> Term is </a:t>
            </a:r>
            <a:r>
              <a:rPr lang="en-US" b="1" dirty="0" smtClean="0"/>
              <a:t>“</a:t>
            </a:r>
            <a:r>
              <a:rPr lang="en-US" b="1" smtClean="0"/>
              <a:t>Eunoch</a:t>
            </a:r>
            <a:r>
              <a:rPr lang="en-US" b="1" dirty="0" smtClean="0"/>
              <a:t>”</a:t>
            </a:r>
          </a:p>
          <a:p>
            <a:r>
              <a:rPr lang="en-US" dirty="0" smtClean="0"/>
              <a:t>He created organization framework that  became standard and he sought cause of the events</a:t>
            </a:r>
          </a:p>
          <a:p>
            <a:r>
              <a:rPr lang="en-US" dirty="0" smtClean="0"/>
              <a:t>Organized in different way from Western writing</a:t>
            </a:r>
          </a:p>
          <a:p>
            <a:pPr lvl="1"/>
            <a:r>
              <a:rPr lang="en-US" dirty="0" smtClean="0"/>
              <a:t>Same event narrated in more than one section, inviting reader to compare &amp; interpret the difference</a:t>
            </a:r>
            <a:endParaRPr lang="en-US" dirty="0"/>
          </a:p>
        </p:txBody>
      </p:sp>
      <p:pic>
        <p:nvPicPr>
          <p:cNvPr id="5" name="Content Placeholder 4" descr="SimaTan.png"/>
          <p:cNvPicPr>
            <a:picLocks noGrp="1" noChangeAspect="1"/>
          </p:cNvPicPr>
          <p:nvPr>
            <p:ph sz="half" idx="2"/>
          </p:nvPr>
        </p:nvPicPr>
        <p:blipFill>
          <a:blip r:embed="rId2" cstate="print"/>
          <a:stretch>
            <a:fillRect/>
          </a:stretch>
        </p:blipFill>
        <p:spPr>
          <a:xfrm>
            <a:off x="5067644" y="1650344"/>
            <a:ext cx="3466756" cy="4521856"/>
          </a:xfr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Han Dynasty</a:t>
            </a:r>
            <a:endParaRPr lang="en-US" dirty="0"/>
          </a:p>
        </p:txBody>
      </p:sp>
      <p:sp>
        <p:nvSpPr>
          <p:cNvPr id="3" name="Content Placeholder 2"/>
          <p:cNvSpPr>
            <a:spLocks noGrp="1"/>
          </p:cNvSpPr>
          <p:nvPr>
            <p:ph idx="1"/>
          </p:nvPr>
        </p:nvSpPr>
        <p:spPr/>
        <p:txBody>
          <a:bodyPr>
            <a:normAutofit fontScale="92500" lnSpcReduction="10000"/>
          </a:bodyPr>
          <a:lstStyle/>
          <a:p>
            <a:r>
              <a:rPr lang="en-US" b="1" dirty="0" smtClean="0"/>
              <a:t>Adopt Confucianism as the official ideology of the imperial system</a:t>
            </a:r>
          </a:p>
          <a:p>
            <a:r>
              <a:rPr lang="en-US" b="1" dirty="0" smtClean="0"/>
              <a:t>Confucian Educational System</a:t>
            </a:r>
          </a:p>
          <a:p>
            <a:pPr lvl="1"/>
            <a:r>
              <a:rPr lang="en-US" b="1" dirty="0" smtClean="0"/>
              <a:t>Emerged from the Need to recruit 1,000’s of intelligent, educated individuals to run bureaucracy</a:t>
            </a:r>
          </a:p>
          <a:p>
            <a:pPr lvl="1"/>
            <a:r>
              <a:rPr lang="en-US" dirty="0" smtClean="0"/>
              <a:t>Opened university in </a:t>
            </a:r>
            <a:r>
              <a:rPr lang="en-US" b="1" dirty="0" err="1" smtClean="0"/>
              <a:t>Chang’an</a:t>
            </a:r>
            <a:r>
              <a:rPr lang="en-US" dirty="0" smtClean="0"/>
              <a:t> </a:t>
            </a:r>
          </a:p>
          <a:p>
            <a:pPr lvl="2"/>
            <a:r>
              <a:rPr lang="en-US" dirty="0" smtClean="0"/>
              <a:t>Local officials ordered to send promising students from their districts to university</a:t>
            </a:r>
          </a:p>
          <a:p>
            <a:pPr lvl="2"/>
            <a:r>
              <a:rPr lang="en-US" dirty="0" smtClean="0"/>
              <a:t>Prepared them for government service </a:t>
            </a:r>
          </a:p>
          <a:p>
            <a:pPr lvl="1"/>
            <a:r>
              <a:rPr lang="en-US" b="1" dirty="0" smtClean="0"/>
              <a:t>Confucianism</a:t>
            </a:r>
            <a:r>
              <a:rPr lang="en-US" dirty="0" smtClean="0"/>
              <a:t> was the basis for its curriculum</a:t>
            </a:r>
          </a:p>
          <a:p>
            <a:pPr lvl="1"/>
            <a:r>
              <a:rPr lang="en-US" dirty="0" smtClean="0"/>
              <a:t>By the end of the Han dynasty, 30,000 students</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Chinese Society</a:t>
            </a:r>
            <a:endParaRPr lang="en-US" dirty="0"/>
          </a:p>
        </p:txBody>
      </p:sp>
      <p:sp>
        <p:nvSpPr>
          <p:cNvPr id="3" name="Content Placeholder 2"/>
          <p:cNvSpPr>
            <a:spLocks noGrp="1"/>
          </p:cNvSpPr>
          <p:nvPr>
            <p:ph sz="half" idx="1"/>
          </p:nvPr>
        </p:nvSpPr>
        <p:spPr/>
        <p:txBody>
          <a:bodyPr>
            <a:normAutofit fontScale="92500"/>
          </a:bodyPr>
          <a:lstStyle/>
          <a:p>
            <a:r>
              <a:rPr lang="en-US" b="1" dirty="0" smtClean="0"/>
              <a:t>Family and ancestors important</a:t>
            </a:r>
          </a:p>
          <a:p>
            <a:pPr lvl="1"/>
            <a:r>
              <a:rPr lang="en-US" dirty="0" smtClean="0"/>
              <a:t>Must produce sons</a:t>
            </a:r>
          </a:p>
          <a:p>
            <a:r>
              <a:rPr lang="en-US" dirty="0" smtClean="0"/>
              <a:t>Valued loyalty, obedience to authority, respect, concern for honor</a:t>
            </a:r>
          </a:p>
          <a:p>
            <a:r>
              <a:rPr lang="en-US" b="1" dirty="0" smtClean="0"/>
              <a:t>Top 3 classes all contributed to the state and were important in the social hierarchy</a:t>
            </a:r>
          </a:p>
        </p:txBody>
      </p:sp>
      <p:graphicFrame>
        <p:nvGraphicFramePr>
          <p:cNvPr id="5" name="Diagram 4"/>
          <p:cNvGraphicFramePr/>
          <p:nvPr/>
        </p:nvGraphicFramePr>
        <p:xfrm>
          <a:off x="4495800" y="1397000"/>
          <a:ext cx="4191000" cy="4699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“Mean” People</a:t>
            </a:r>
            <a:endParaRPr lang="en-US" dirty="0"/>
          </a:p>
        </p:txBody>
      </p:sp>
      <p:sp>
        <p:nvSpPr>
          <p:cNvPr id="3" name="Content Placeholder 2"/>
          <p:cNvSpPr>
            <a:spLocks noGrp="1"/>
          </p:cNvSpPr>
          <p:nvPr>
            <p:ph idx="1"/>
          </p:nvPr>
        </p:nvSpPr>
        <p:spPr/>
        <p:txBody>
          <a:bodyPr/>
          <a:lstStyle/>
          <a:p>
            <a:r>
              <a:rPr lang="en-US" b="1" dirty="0" smtClean="0"/>
              <a:t>Meaningless skills</a:t>
            </a:r>
          </a:p>
          <a:p>
            <a:r>
              <a:rPr lang="en-US" dirty="0" smtClean="0"/>
              <a:t>Anyone who lacked skills or direct production of goods</a:t>
            </a:r>
          </a:p>
          <a:p>
            <a:pPr lvl="1"/>
            <a:r>
              <a:rPr lang="en-US" dirty="0" smtClean="0"/>
              <a:t>Actors, artists, poets, etc.</a:t>
            </a: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Merchants</a:t>
            </a:r>
            <a:endParaRPr lang="en-US" dirty="0"/>
          </a:p>
        </p:txBody>
      </p:sp>
      <p:sp>
        <p:nvSpPr>
          <p:cNvPr id="6" name="Content Placeholder 5"/>
          <p:cNvSpPr>
            <a:spLocks noGrp="1"/>
          </p:cNvSpPr>
          <p:nvPr>
            <p:ph idx="1"/>
          </p:nvPr>
        </p:nvSpPr>
        <p:spPr/>
        <p:txBody>
          <a:bodyPr/>
          <a:lstStyle/>
          <a:p>
            <a:pPr lvl="1"/>
            <a:r>
              <a:rPr lang="en-US" b="1" dirty="0" smtClean="0"/>
              <a:t>Merchants</a:t>
            </a:r>
            <a:r>
              <a:rPr lang="en-US" dirty="0" smtClean="0"/>
              <a:t> devoted to moneymaking instead of learning and political service (Confucianism)</a:t>
            </a:r>
          </a:p>
          <a:p>
            <a:pPr lvl="1"/>
            <a:r>
              <a:rPr lang="en-US" dirty="0" smtClean="0"/>
              <a:t>Viewed with suspicion</a:t>
            </a:r>
          </a:p>
          <a:p>
            <a:pPr lvl="2"/>
            <a:r>
              <a:rPr lang="en-US" b="1" dirty="0" smtClean="0"/>
              <a:t>Low status endures</a:t>
            </a:r>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Women</a:t>
            </a:r>
            <a:endParaRPr lang="en-US" dirty="0"/>
          </a:p>
        </p:txBody>
      </p:sp>
      <p:sp>
        <p:nvSpPr>
          <p:cNvPr id="3" name="Content Placeholder 2"/>
          <p:cNvSpPr>
            <a:spLocks noGrp="1"/>
          </p:cNvSpPr>
          <p:nvPr>
            <p:ph idx="1"/>
          </p:nvPr>
        </p:nvSpPr>
        <p:spPr/>
        <p:txBody>
          <a:bodyPr>
            <a:normAutofit fontScale="92500" lnSpcReduction="20000"/>
          </a:bodyPr>
          <a:lstStyle/>
          <a:p>
            <a:r>
              <a:rPr lang="en-US" b="1" dirty="0" smtClean="0"/>
              <a:t>Patriarchal Social Order </a:t>
            </a:r>
          </a:p>
          <a:p>
            <a:r>
              <a:rPr lang="en-US" b="1" dirty="0" smtClean="0"/>
              <a:t>Women’s status depended on her “location” within society</a:t>
            </a:r>
          </a:p>
          <a:p>
            <a:pPr lvl="1"/>
            <a:r>
              <a:rPr lang="en-US" b="1" dirty="0" smtClean="0"/>
              <a:t>Ex.  Women in royal families could be influential</a:t>
            </a:r>
          </a:p>
          <a:p>
            <a:r>
              <a:rPr lang="en-US" b="1" dirty="0" smtClean="0"/>
              <a:t>Mother’s in law had authority over son’s wife</a:t>
            </a:r>
          </a:p>
          <a:p>
            <a:r>
              <a:rPr lang="en-US" b="1" i="1" dirty="0" smtClean="0"/>
              <a:t>“Lessons for Women”</a:t>
            </a:r>
            <a:r>
              <a:rPr lang="en-US" i="1" dirty="0" smtClean="0"/>
              <a:t>, </a:t>
            </a:r>
            <a:r>
              <a:rPr lang="en-US" dirty="0" smtClean="0"/>
              <a:t>1</a:t>
            </a:r>
            <a:r>
              <a:rPr lang="en-US" baseline="30000" dirty="0" smtClean="0"/>
              <a:t>st</a:t>
            </a:r>
            <a:r>
              <a:rPr lang="en-US" dirty="0" smtClean="0"/>
              <a:t> c. CE, instructs daughters to conform to traditional expectations</a:t>
            </a:r>
          </a:p>
          <a:p>
            <a:pPr lvl="1"/>
            <a:r>
              <a:rPr lang="en-US" dirty="0" smtClean="0"/>
              <a:t>Ex. Obey males, maintain husband’s household, perform domestic chores, raise children</a:t>
            </a:r>
          </a:p>
          <a:p>
            <a:pPr lvl="1"/>
            <a:r>
              <a:rPr lang="en-US" dirty="0" smtClean="0"/>
              <a:t>Book was one of most popular and widely read about role of women until 20</a:t>
            </a:r>
            <a:r>
              <a:rPr lang="en-US" baseline="30000" dirty="0" smtClean="0"/>
              <a:t>th</a:t>
            </a:r>
            <a:r>
              <a:rPr lang="en-US" dirty="0" smtClean="0"/>
              <a:t> century</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Mandate of Heaven</a:t>
            </a:r>
            <a:endParaRPr lang="en-US" dirty="0"/>
          </a:p>
        </p:txBody>
      </p:sp>
      <p:sp>
        <p:nvSpPr>
          <p:cNvPr id="3" name="Content Placeholder 2"/>
          <p:cNvSpPr>
            <a:spLocks noGrp="1"/>
          </p:cNvSpPr>
          <p:nvPr>
            <p:ph sz="half" idx="1"/>
          </p:nvPr>
        </p:nvSpPr>
        <p:spPr>
          <a:xfrm>
            <a:off x="0" y="1524000"/>
            <a:ext cx="3581400" cy="5334000"/>
          </a:xfrm>
        </p:spPr>
        <p:txBody>
          <a:bodyPr>
            <a:normAutofit lnSpcReduction="10000"/>
          </a:bodyPr>
          <a:lstStyle/>
          <a:p>
            <a:pPr lvl="2"/>
            <a:r>
              <a:rPr lang="en-US" dirty="0" smtClean="0"/>
              <a:t>Justification for rule that influenced </a:t>
            </a:r>
            <a:r>
              <a:rPr lang="en-US" dirty="0" err="1" smtClean="0"/>
              <a:t>gov’t</a:t>
            </a:r>
            <a:r>
              <a:rPr lang="en-US" dirty="0" smtClean="0"/>
              <a:t> and political legitimacy </a:t>
            </a:r>
          </a:p>
          <a:p>
            <a:pPr lvl="2"/>
            <a:r>
              <a:rPr lang="en-US" b="1" dirty="0" smtClean="0"/>
              <a:t>Heavenly power granted the right to an individual to rule as the “son of heaven”</a:t>
            </a:r>
          </a:p>
          <a:p>
            <a:pPr lvl="2"/>
            <a:r>
              <a:rPr lang="en-US" dirty="0" smtClean="0"/>
              <a:t>He had the duty to govern wisely, with honor and justice, and maintain order</a:t>
            </a:r>
          </a:p>
          <a:p>
            <a:pPr lvl="2"/>
            <a:r>
              <a:rPr lang="en-US" dirty="0" smtClean="0"/>
              <a:t>If he failed, chaos would rule and heavenly powers would withdraw the “mandate”</a:t>
            </a:r>
          </a:p>
          <a:p>
            <a:endParaRPr lang="en-US" dirty="0"/>
          </a:p>
        </p:txBody>
      </p:sp>
      <p:pic>
        <p:nvPicPr>
          <p:cNvPr id="7" name="Content Placeholder 6" descr="mandate of heaven.jpg"/>
          <p:cNvPicPr>
            <a:picLocks noGrp="1" noChangeAspect="1"/>
          </p:cNvPicPr>
          <p:nvPr>
            <p:ph sz="half" idx="2"/>
          </p:nvPr>
        </p:nvPicPr>
        <p:blipFill>
          <a:blip r:embed="rId2" cstate="print"/>
          <a:stretch>
            <a:fillRect/>
          </a:stretch>
        </p:blipFill>
        <p:spPr>
          <a:xfrm>
            <a:off x="3457928" y="1524000"/>
            <a:ext cx="5686072" cy="4922611"/>
          </a:xfr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Scholar-gentry</a:t>
            </a:r>
            <a:endParaRPr lang="en-US" dirty="0"/>
          </a:p>
        </p:txBody>
      </p:sp>
      <p:sp>
        <p:nvSpPr>
          <p:cNvPr id="3" name="Content Placeholder 2"/>
          <p:cNvSpPr>
            <a:spLocks noGrp="1"/>
          </p:cNvSpPr>
          <p:nvPr>
            <p:ph idx="1"/>
          </p:nvPr>
        </p:nvSpPr>
        <p:spPr/>
        <p:txBody>
          <a:bodyPr>
            <a:normAutofit/>
          </a:bodyPr>
          <a:lstStyle/>
          <a:p>
            <a:r>
              <a:rPr lang="en-US" b="1" dirty="0" smtClean="0"/>
              <a:t>They were educated, privileged group who were prepared for governmental service</a:t>
            </a:r>
          </a:p>
          <a:p>
            <a:pPr lvl="1"/>
            <a:r>
              <a:rPr lang="en-US" dirty="0" smtClean="0"/>
              <a:t>Made </a:t>
            </a:r>
            <a:r>
              <a:rPr lang="en-US" dirty="0" err="1" smtClean="0"/>
              <a:t>gov’t</a:t>
            </a:r>
            <a:r>
              <a:rPr lang="en-US" dirty="0" smtClean="0"/>
              <a:t> run more efficiently</a:t>
            </a:r>
          </a:p>
          <a:p>
            <a:r>
              <a:rPr lang="en-US" dirty="0" err="1" smtClean="0"/>
              <a:t>Gov’t</a:t>
            </a:r>
            <a:r>
              <a:rPr lang="en-US" dirty="0" smtClean="0"/>
              <a:t> jobs depended on the performance on exams </a:t>
            </a:r>
          </a:p>
          <a:p>
            <a:r>
              <a:rPr lang="en-US" b="1" dirty="0" smtClean="0"/>
              <a:t>Han depended on these local officials for day-to-day administration to far off territories</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Technology</a:t>
            </a:r>
            <a:endParaRPr lang="en-US" dirty="0"/>
          </a:p>
        </p:txBody>
      </p:sp>
      <p:sp>
        <p:nvSpPr>
          <p:cNvPr id="3" name="Content Placeholder 2"/>
          <p:cNvSpPr>
            <a:spLocks noGrp="1"/>
          </p:cNvSpPr>
          <p:nvPr>
            <p:ph sz="half" idx="1"/>
          </p:nvPr>
        </p:nvSpPr>
        <p:spPr/>
        <p:txBody>
          <a:bodyPr/>
          <a:lstStyle/>
          <a:p>
            <a:r>
              <a:rPr lang="en-US" dirty="0" smtClean="0"/>
              <a:t>Watermill</a:t>
            </a:r>
          </a:p>
          <a:p>
            <a:r>
              <a:rPr lang="en-US" dirty="0" smtClean="0"/>
              <a:t>Horse collar that didn’t restrict breathing</a:t>
            </a:r>
          </a:p>
          <a:p>
            <a:r>
              <a:rPr lang="en-US" dirty="0" smtClean="0"/>
              <a:t>Roads and canals</a:t>
            </a:r>
          </a:p>
          <a:p>
            <a:r>
              <a:rPr lang="en-US" dirty="0" smtClean="0"/>
              <a:t>Early seismometer to register earthquakes &amp; indicate direction it took place</a:t>
            </a:r>
          </a:p>
          <a:p>
            <a:r>
              <a:rPr lang="en-US" dirty="0" smtClean="0"/>
              <a:t>Crossbow</a:t>
            </a:r>
          </a:p>
          <a:p>
            <a:r>
              <a:rPr lang="en-US" dirty="0" smtClean="0"/>
              <a:t>Ship’s rudder</a:t>
            </a:r>
          </a:p>
          <a:p>
            <a:endParaRPr lang="en-US" dirty="0"/>
          </a:p>
        </p:txBody>
      </p:sp>
      <p:pic>
        <p:nvPicPr>
          <p:cNvPr id="5" name="Content Placeholder 6" descr="Eastern_Han_pottery_boat.jpg"/>
          <p:cNvPicPr>
            <a:picLocks noGrp="1" noChangeAspect="1"/>
          </p:cNvPicPr>
          <p:nvPr>
            <p:ph sz="half" idx="2"/>
          </p:nvPr>
        </p:nvPicPr>
        <p:blipFill>
          <a:blip r:embed="rId2" cstate="print"/>
          <a:stretch>
            <a:fillRect/>
          </a:stretch>
        </p:blipFill>
        <p:spPr>
          <a:xfrm>
            <a:off x="4800600" y="2209800"/>
            <a:ext cx="4038600" cy="2692400"/>
          </a:xfrm>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Iron Industry during Han</a:t>
            </a:r>
            <a:endParaRPr lang="en-US" dirty="0"/>
          </a:p>
        </p:txBody>
      </p:sp>
      <p:sp>
        <p:nvSpPr>
          <p:cNvPr id="5" name="Content Placeholder 4"/>
          <p:cNvSpPr>
            <a:spLocks noGrp="1"/>
          </p:cNvSpPr>
          <p:nvPr>
            <p:ph sz="half" idx="1"/>
          </p:nvPr>
        </p:nvSpPr>
        <p:spPr>
          <a:xfrm>
            <a:off x="304800" y="1773936"/>
            <a:ext cx="4191000" cy="4623816"/>
          </a:xfrm>
        </p:spPr>
        <p:txBody>
          <a:bodyPr>
            <a:normAutofit fontScale="85000" lnSpcReduction="10000"/>
          </a:bodyPr>
          <a:lstStyle/>
          <a:p>
            <a:r>
              <a:rPr lang="en-US" b="1" dirty="0" smtClean="0"/>
              <a:t>Production rapidly grows </a:t>
            </a:r>
          </a:p>
          <a:p>
            <a:r>
              <a:rPr lang="en-US" b="1" dirty="0" smtClean="0"/>
              <a:t>Many uses</a:t>
            </a:r>
          </a:p>
          <a:p>
            <a:pPr marL="633222" indent="-514350">
              <a:buFont typeface="+mj-lt"/>
              <a:buAutoNum type="arabicPeriod"/>
            </a:pPr>
            <a:r>
              <a:rPr lang="en-US" dirty="0" smtClean="0"/>
              <a:t>Agriculture</a:t>
            </a:r>
          </a:p>
          <a:p>
            <a:pPr lvl="1"/>
            <a:r>
              <a:rPr lang="en-US" dirty="0" smtClean="0"/>
              <a:t>Shovels, picks, hoes, sickles, spades</a:t>
            </a:r>
          </a:p>
          <a:p>
            <a:pPr lvl="1"/>
            <a:r>
              <a:rPr lang="en-US" dirty="0" smtClean="0"/>
              <a:t>Enabled cultivators to produce more food</a:t>
            </a:r>
          </a:p>
          <a:p>
            <a:pPr marL="633222" indent="-514350">
              <a:buFont typeface="+mj-lt"/>
              <a:buAutoNum type="arabicPeriod"/>
            </a:pPr>
            <a:r>
              <a:rPr lang="en-US" dirty="0" smtClean="0"/>
              <a:t>Artisans</a:t>
            </a:r>
          </a:p>
          <a:p>
            <a:pPr lvl="1"/>
            <a:r>
              <a:rPr lang="en-US" dirty="0" smtClean="0"/>
              <a:t>Produce iron pots, stoves, knives, needles, axes, hammers, saws etc.</a:t>
            </a:r>
          </a:p>
          <a:p>
            <a:pPr marL="633222" indent="-514350">
              <a:buFont typeface="+mj-lt"/>
              <a:buAutoNum type="arabicPeriod"/>
            </a:pPr>
            <a:r>
              <a:rPr lang="en-US" dirty="0" smtClean="0"/>
              <a:t>Military</a:t>
            </a:r>
          </a:p>
          <a:p>
            <a:pPr lvl="1"/>
            <a:r>
              <a:rPr lang="en-US" dirty="0" smtClean="0"/>
              <a:t>Designed suits of iron armor, swords, spears, arrowheads</a:t>
            </a:r>
            <a:endParaRPr lang="en-US" dirty="0"/>
          </a:p>
        </p:txBody>
      </p:sp>
      <p:pic>
        <p:nvPicPr>
          <p:cNvPr id="7" name="Content Placeholder 6" descr="Iron_ji_and_knife,_Han_Dynasty.jpg"/>
          <p:cNvPicPr>
            <a:picLocks noGrp="1" noChangeAspect="1"/>
          </p:cNvPicPr>
          <p:nvPr>
            <p:ph sz="half" idx="2"/>
          </p:nvPr>
        </p:nvPicPr>
        <p:blipFill>
          <a:blip r:embed="rId2" cstate="print"/>
          <a:stretch>
            <a:fillRect/>
          </a:stretch>
        </p:blipFill>
        <p:spPr>
          <a:xfrm>
            <a:off x="5486400" y="1524000"/>
            <a:ext cx="3276600" cy="2186106"/>
          </a:xfrm>
        </p:spPr>
      </p:pic>
      <p:pic>
        <p:nvPicPr>
          <p:cNvPr id="8" name="Picture 7" descr="Iron_scissors,_E_Han.jpg"/>
          <p:cNvPicPr>
            <a:picLocks noChangeAspect="1"/>
          </p:cNvPicPr>
          <p:nvPr/>
        </p:nvPicPr>
        <p:blipFill>
          <a:blip r:embed="rId3" cstate="print"/>
          <a:stretch>
            <a:fillRect/>
          </a:stretch>
        </p:blipFill>
        <p:spPr>
          <a:xfrm>
            <a:off x="4572000" y="4191000"/>
            <a:ext cx="1573262" cy="2362200"/>
          </a:xfrm>
          <a:prstGeom prst="rect">
            <a:avLst/>
          </a:prstGeom>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Silk Production</a:t>
            </a:r>
            <a:endParaRPr lang="en-US" dirty="0"/>
          </a:p>
        </p:txBody>
      </p:sp>
      <p:sp>
        <p:nvSpPr>
          <p:cNvPr id="3" name="Content Placeholder 2"/>
          <p:cNvSpPr>
            <a:spLocks noGrp="1"/>
          </p:cNvSpPr>
          <p:nvPr>
            <p:ph sz="half" idx="1"/>
          </p:nvPr>
        </p:nvSpPr>
        <p:spPr/>
        <p:txBody>
          <a:bodyPr>
            <a:normAutofit fontScale="92500" lnSpcReduction="10000"/>
          </a:bodyPr>
          <a:lstStyle/>
          <a:p>
            <a:r>
              <a:rPr lang="en-US" b="1" dirty="0" smtClean="0"/>
              <a:t>Expands to most parts of China</a:t>
            </a:r>
          </a:p>
          <a:p>
            <a:r>
              <a:rPr lang="en-US" dirty="0" smtClean="0"/>
              <a:t>Origins 3000 BCE</a:t>
            </a:r>
          </a:p>
          <a:p>
            <a:r>
              <a:rPr lang="en-US" dirty="0" smtClean="0"/>
              <a:t>Chinese producers bred their silkworms</a:t>
            </a:r>
          </a:p>
          <a:p>
            <a:pPr lvl="1"/>
            <a:r>
              <a:rPr lang="en-US" dirty="0" smtClean="0"/>
              <a:t>Fed them on finely chopped mulberry leaves</a:t>
            </a:r>
          </a:p>
          <a:p>
            <a:pPr lvl="1"/>
            <a:r>
              <a:rPr lang="en-US" dirty="0" smtClean="0"/>
              <a:t>Unraveled their cocoons to obtain long fibers of raw silk</a:t>
            </a:r>
          </a:p>
          <a:p>
            <a:pPr lvl="1"/>
            <a:r>
              <a:rPr lang="en-US" dirty="0" smtClean="0"/>
              <a:t>Wove into light, strong fabrics</a:t>
            </a:r>
          </a:p>
          <a:p>
            <a:r>
              <a:rPr lang="en-US" dirty="0" smtClean="0"/>
              <a:t>Led to Silk Roads</a:t>
            </a:r>
            <a:endParaRPr lang="en-US" dirty="0"/>
          </a:p>
        </p:txBody>
      </p:sp>
      <p:pic>
        <p:nvPicPr>
          <p:cNvPr id="5" name="Content Placeholder 4" descr="570px-Chinese_silk,_4th_Century_BC[1].jpg"/>
          <p:cNvPicPr>
            <a:picLocks noGrp="1" noChangeAspect="1"/>
          </p:cNvPicPr>
          <p:nvPr>
            <p:ph sz="half" idx="2"/>
          </p:nvPr>
        </p:nvPicPr>
        <p:blipFill>
          <a:blip r:embed="rId2" cstate="print"/>
          <a:stretch>
            <a:fillRect/>
          </a:stretch>
        </p:blipFill>
        <p:spPr>
          <a:xfrm>
            <a:off x="4829849" y="2133600"/>
            <a:ext cx="3691889" cy="3886200"/>
          </a:xfrm>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Paper</a:t>
            </a:r>
            <a:endParaRPr lang="en-US" dirty="0"/>
          </a:p>
        </p:txBody>
      </p:sp>
      <p:sp>
        <p:nvSpPr>
          <p:cNvPr id="3" name="Content Placeholder 2"/>
          <p:cNvSpPr>
            <a:spLocks noGrp="1"/>
          </p:cNvSpPr>
          <p:nvPr>
            <p:ph sz="half" idx="1"/>
          </p:nvPr>
        </p:nvSpPr>
        <p:spPr/>
        <p:txBody>
          <a:bodyPr/>
          <a:lstStyle/>
          <a:p>
            <a:r>
              <a:rPr lang="en-US" b="1" dirty="0" smtClean="0"/>
              <a:t>100 CE</a:t>
            </a:r>
            <a:r>
              <a:rPr lang="en-US" dirty="0" smtClean="0"/>
              <a:t>, craftsmen begin to fashion hemp, bark, and textile fibers into sheet of paper</a:t>
            </a:r>
          </a:p>
          <a:p>
            <a:r>
              <a:rPr lang="en-US" b="1" dirty="0" smtClean="0"/>
              <a:t>Less expensive than silk, and easier than bamboo</a:t>
            </a:r>
          </a:p>
          <a:p>
            <a:r>
              <a:rPr lang="en-US" dirty="0" smtClean="0"/>
              <a:t>Became preferred medium</a:t>
            </a:r>
            <a:endParaRPr lang="en-US" dirty="0"/>
          </a:p>
        </p:txBody>
      </p:sp>
      <p:pic>
        <p:nvPicPr>
          <p:cNvPr id="5" name="Content Placeholder 4" descr="chinese paper.jpg"/>
          <p:cNvPicPr>
            <a:picLocks noGrp="1" noChangeAspect="1"/>
          </p:cNvPicPr>
          <p:nvPr>
            <p:ph sz="half" idx="2"/>
          </p:nvPr>
        </p:nvPicPr>
        <p:blipFill>
          <a:blip r:embed="rId2" cstate="print"/>
          <a:stretch>
            <a:fillRect/>
          </a:stretch>
        </p:blipFill>
        <p:spPr>
          <a:xfrm>
            <a:off x="4500397" y="3048000"/>
            <a:ext cx="4084780" cy="2209799"/>
          </a:xfrm>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Population Growth</a:t>
            </a:r>
            <a:endParaRPr lang="en-US" dirty="0"/>
          </a:p>
        </p:txBody>
      </p:sp>
      <p:sp>
        <p:nvSpPr>
          <p:cNvPr id="3" name="Content Placeholder 2"/>
          <p:cNvSpPr>
            <a:spLocks noGrp="1"/>
          </p:cNvSpPr>
          <p:nvPr>
            <p:ph idx="1"/>
          </p:nvPr>
        </p:nvSpPr>
        <p:spPr/>
        <p:txBody>
          <a:bodyPr/>
          <a:lstStyle/>
          <a:p>
            <a:r>
              <a:rPr lang="en-US" dirty="0" smtClean="0"/>
              <a:t>Early part of Han dynasty see rapid population growth</a:t>
            </a:r>
          </a:p>
          <a:p>
            <a:r>
              <a:rPr lang="en-US" dirty="0" smtClean="0"/>
              <a:t>20 million in 220 BCE</a:t>
            </a:r>
          </a:p>
          <a:p>
            <a:r>
              <a:rPr lang="en-US" dirty="0" smtClean="0"/>
              <a:t>60 million by 9 CE</a:t>
            </a:r>
          </a:p>
          <a:p>
            <a:pPr>
              <a:buNone/>
            </a:pPr>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all of han.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t>Economic Difficulties</a:t>
            </a:r>
            <a:endParaRPr lang="en-US" sz="4000" dirty="0"/>
          </a:p>
        </p:txBody>
      </p:sp>
      <p:pic>
        <p:nvPicPr>
          <p:cNvPr id="5" name="Content Placeholder 4" descr="xiongnu.jpg"/>
          <p:cNvPicPr>
            <a:picLocks noGrp="1" noChangeAspect="1"/>
          </p:cNvPicPr>
          <p:nvPr>
            <p:ph type="pic" idx="1"/>
          </p:nvPr>
        </p:nvPicPr>
        <p:blipFill>
          <a:blip r:embed="rId2" cstate="print"/>
          <a:srcRect t="6741" b="6741"/>
          <a:stretch>
            <a:fillRect/>
          </a:stretch>
        </p:blipFill>
        <p:spPr/>
      </p:pic>
      <p:sp>
        <p:nvSpPr>
          <p:cNvPr id="3" name="Content Placeholder 2"/>
          <p:cNvSpPr>
            <a:spLocks noGrp="1"/>
          </p:cNvSpPr>
          <p:nvPr>
            <p:ph type="body" sz="half" idx="2"/>
          </p:nvPr>
        </p:nvSpPr>
        <p:spPr>
          <a:xfrm>
            <a:off x="164592" y="1728216"/>
            <a:ext cx="2654808" cy="4572000"/>
          </a:xfrm>
        </p:spPr>
        <p:txBody>
          <a:bodyPr/>
          <a:lstStyle/>
          <a:p>
            <a:endParaRPr lang="en-US" sz="1600" b="1" dirty="0" smtClean="0"/>
          </a:p>
          <a:p>
            <a:endParaRPr lang="en-US" sz="1600" b="1" dirty="0" smtClean="0"/>
          </a:p>
          <a:p>
            <a:r>
              <a:rPr lang="en-US" sz="1600" b="1" dirty="0" smtClean="0"/>
              <a:t>Military </a:t>
            </a:r>
            <a:r>
              <a:rPr lang="en-US" sz="1600" b="1" dirty="0" smtClean="0"/>
              <a:t>adventures of emperors caused severe economic stress</a:t>
            </a:r>
          </a:p>
          <a:p>
            <a:pPr lvl="1"/>
            <a:r>
              <a:rPr lang="en-US" sz="1600" dirty="0" smtClean="0"/>
              <a:t>Ex.  Expeditions to fight the </a:t>
            </a:r>
            <a:r>
              <a:rPr lang="en-US" sz="1600" dirty="0" err="1" smtClean="0"/>
              <a:t>Xiongnu</a:t>
            </a:r>
            <a:r>
              <a:rPr lang="en-US" sz="1600" dirty="0" smtClean="0"/>
              <a:t> cause them to raise taxes </a:t>
            </a:r>
          </a:p>
          <a:p>
            <a:endParaRPr lang="en-US" dirty="0"/>
          </a:p>
        </p:txBody>
      </p:sp>
      <p:sp>
        <p:nvSpPr>
          <p:cNvPr id="7" name="TextBox 6"/>
          <p:cNvSpPr txBox="1"/>
          <p:nvPr/>
        </p:nvSpPr>
        <p:spPr>
          <a:xfrm>
            <a:off x="2971800" y="152400"/>
            <a:ext cx="6019800" cy="1077218"/>
          </a:xfrm>
          <a:prstGeom prst="rect">
            <a:avLst/>
          </a:prstGeom>
          <a:noFill/>
        </p:spPr>
        <p:txBody>
          <a:bodyPr wrap="square" rtlCol="0">
            <a:spAutoFit/>
          </a:bodyPr>
          <a:lstStyle/>
          <a:p>
            <a:r>
              <a:rPr lang="en-US" sz="1600" dirty="0" smtClean="0">
                <a:solidFill>
                  <a:schemeClr val="bg1"/>
                </a:solidFill>
              </a:rPr>
              <a:t>East Asia and central Asia at the time of Han </a:t>
            </a:r>
            <a:r>
              <a:rPr lang="en-US" sz="1600" dirty="0" err="1" smtClean="0">
                <a:solidFill>
                  <a:schemeClr val="bg1"/>
                </a:solidFill>
              </a:rPr>
              <a:t>Wudi</a:t>
            </a:r>
            <a:r>
              <a:rPr lang="en-US" sz="1600" dirty="0" smtClean="0">
                <a:solidFill>
                  <a:schemeClr val="bg1"/>
                </a:solidFill>
              </a:rPr>
              <a:t>, ca. 87 </a:t>
            </a:r>
            <a:r>
              <a:rPr lang="en-US" sz="1600" cap="small" dirty="0" err="1" smtClean="0">
                <a:solidFill>
                  <a:schemeClr val="bg1"/>
                </a:solidFill>
              </a:rPr>
              <a:t>b.c.e.</a:t>
            </a:r>
            <a:r>
              <a:rPr lang="en-US" sz="1600" dirty="0" err="1" smtClean="0">
                <a:solidFill>
                  <a:schemeClr val="bg1"/>
                </a:solidFill>
              </a:rPr>
              <a:t>Note</a:t>
            </a:r>
            <a:r>
              <a:rPr lang="en-US" sz="1600" dirty="0" smtClean="0">
                <a:solidFill>
                  <a:schemeClr val="bg1"/>
                </a:solidFill>
              </a:rPr>
              <a:t> the indication in this map that Han authority extended to Korea and central Asia during the first century </a:t>
            </a:r>
            <a:r>
              <a:rPr lang="en-US" sz="1600" cap="small" dirty="0" err="1" smtClean="0">
                <a:solidFill>
                  <a:schemeClr val="bg1"/>
                </a:solidFill>
              </a:rPr>
              <a:t>b.c.e.</a:t>
            </a:r>
            <a:r>
              <a:rPr lang="en-US" sz="1600" b="1" i="1" dirty="0" err="1" smtClean="0">
                <a:solidFill>
                  <a:schemeClr val="bg1"/>
                </a:solidFill>
              </a:rPr>
              <a:t>What</a:t>
            </a:r>
            <a:r>
              <a:rPr lang="en-US" sz="1600" b="1" i="1" dirty="0" smtClean="0">
                <a:solidFill>
                  <a:schemeClr val="bg1"/>
                </a:solidFill>
              </a:rPr>
              <a:t> strategic value did these regions hold for the Han dynasty?</a:t>
            </a:r>
            <a:r>
              <a:rPr lang="en-US" sz="1600" dirty="0" smtClean="0">
                <a:solidFill>
                  <a:schemeClr val="bg1"/>
                </a:solidFill>
              </a:rPr>
              <a:t> </a:t>
            </a:r>
            <a:endParaRPr lang="en-US" sz="1600" dirty="0">
              <a:solidFill>
                <a:schemeClr val="bg1"/>
              </a:solidFill>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Problems of Land distribution</a:t>
            </a:r>
            <a:endParaRPr lang="en-US" dirty="0"/>
          </a:p>
        </p:txBody>
      </p:sp>
      <p:sp>
        <p:nvSpPr>
          <p:cNvPr id="6" name="Content Placeholder 5"/>
          <p:cNvSpPr>
            <a:spLocks noGrp="1"/>
          </p:cNvSpPr>
          <p:nvPr>
            <p:ph sz="half" idx="1"/>
          </p:nvPr>
        </p:nvSpPr>
        <p:spPr/>
        <p:txBody>
          <a:bodyPr>
            <a:normAutofit fontScale="85000" lnSpcReduction="20000"/>
          </a:bodyPr>
          <a:lstStyle/>
          <a:p>
            <a:r>
              <a:rPr lang="en-US" dirty="0" smtClean="0"/>
              <a:t>Poor harvests, high taxes, or crushing debts forced small landowners to sell or forfeit land to pay off debts</a:t>
            </a:r>
          </a:p>
          <a:p>
            <a:r>
              <a:rPr lang="en-US" dirty="0" smtClean="0"/>
              <a:t>Owners of large estates increase in size and efficiency by employing cheap labor</a:t>
            </a:r>
          </a:p>
          <a:p>
            <a:pPr lvl="1"/>
            <a:r>
              <a:rPr lang="en-US" dirty="0" smtClean="0"/>
              <a:t>Ex. Slaves or tenant farmers </a:t>
            </a:r>
          </a:p>
          <a:p>
            <a:r>
              <a:rPr lang="en-US" b="1" dirty="0" smtClean="0"/>
              <a:t>Wang </a:t>
            </a:r>
            <a:r>
              <a:rPr lang="en-US" b="1" dirty="0" err="1" smtClean="0"/>
              <a:t>Mang</a:t>
            </a:r>
            <a:r>
              <a:rPr lang="en-US" b="1" dirty="0" smtClean="0"/>
              <a:t>-”Socialist Emperor”</a:t>
            </a:r>
          </a:p>
          <a:p>
            <a:pPr lvl="1"/>
            <a:r>
              <a:rPr lang="en-US" dirty="0" smtClean="0"/>
              <a:t>Limits amount of land family could hold</a:t>
            </a:r>
          </a:p>
          <a:p>
            <a:pPr lvl="1"/>
            <a:r>
              <a:rPr lang="en-US" dirty="0" smtClean="0"/>
              <a:t>Chaos and rebellion</a:t>
            </a:r>
          </a:p>
        </p:txBody>
      </p:sp>
      <p:pic>
        <p:nvPicPr>
          <p:cNvPr id="8" name="Content Placeholder 7" descr="wang mang.jpg"/>
          <p:cNvPicPr>
            <a:picLocks noGrp="1" noChangeAspect="1"/>
          </p:cNvPicPr>
          <p:nvPr>
            <p:ph sz="half" idx="2"/>
          </p:nvPr>
        </p:nvPicPr>
        <p:blipFill>
          <a:blip r:embed="rId2" cstate="print"/>
          <a:stretch>
            <a:fillRect/>
          </a:stretch>
        </p:blipFill>
        <p:spPr>
          <a:xfrm>
            <a:off x="4724400" y="1828800"/>
            <a:ext cx="4024489" cy="4724400"/>
          </a:xfr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Tensions</a:t>
            </a:r>
            <a:endParaRPr lang="en-US" dirty="0"/>
          </a:p>
        </p:txBody>
      </p:sp>
      <p:sp>
        <p:nvSpPr>
          <p:cNvPr id="3" name="Content Placeholder 2"/>
          <p:cNvSpPr>
            <a:spLocks noGrp="1"/>
          </p:cNvSpPr>
          <p:nvPr>
            <p:ph sz="half" idx="1"/>
          </p:nvPr>
        </p:nvSpPr>
        <p:spPr>
          <a:xfrm>
            <a:off x="457200" y="1773936"/>
            <a:ext cx="7772400" cy="4623816"/>
          </a:xfrm>
        </p:spPr>
        <p:txBody>
          <a:bodyPr>
            <a:normAutofit/>
          </a:bodyPr>
          <a:lstStyle/>
          <a:p>
            <a:r>
              <a:rPr lang="en-US" b="1" dirty="0" smtClean="0"/>
              <a:t>Great distinctions b/n rich and poor</a:t>
            </a:r>
          </a:p>
          <a:p>
            <a:pPr lvl="1"/>
            <a:endParaRPr lang="en-US" dirty="0" smtClean="0"/>
          </a:p>
          <a:p>
            <a:endParaRPr lang="en-US" dirty="0" smtClean="0"/>
          </a:p>
          <a:p>
            <a:pPr>
              <a:buNone/>
            </a:pPr>
            <a:endParaRPr lang="en-US" dirty="0"/>
          </a:p>
        </p:txBody>
      </p:sp>
      <p:pic>
        <p:nvPicPr>
          <p:cNvPr id="9" name="Content Placeholder 8" descr="Han wealthy gentlemen.jpg"/>
          <p:cNvPicPr>
            <a:picLocks noGrp="1" noChangeAspect="1"/>
          </p:cNvPicPr>
          <p:nvPr>
            <p:ph sz="half" idx="2"/>
          </p:nvPr>
        </p:nvPicPr>
        <p:blipFill>
          <a:blip r:embed="rId2" cstate="print"/>
          <a:stretch>
            <a:fillRect/>
          </a:stretch>
        </p:blipFill>
        <p:spPr>
          <a:xfrm>
            <a:off x="0" y="2381533"/>
            <a:ext cx="6096000" cy="4476468"/>
          </a:xfrm>
        </p:spPr>
      </p:pic>
      <p:sp>
        <p:nvSpPr>
          <p:cNvPr id="10" name="TextBox 9"/>
          <p:cNvSpPr txBox="1"/>
          <p:nvPr/>
        </p:nvSpPr>
        <p:spPr>
          <a:xfrm>
            <a:off x="6248400" y="3581400"/>
            <a:ext cx="2590800" cy="3139321"/>
          </a:xfrm>
          <a:prstGeom prst="rect">
            <a:avLst/>
          </a:prstGeom>
          <a:noFill/>
        </p:spPr>
        <p:txBody>
          <a:bodyPr wrap="square" rtlCol="0">
            <a:spAutoFit/>
          </a:bodyPr>
          <a:lstStyle/>
          <a:p>
            <a:r>
              <a:rPr lang="en-US" dirty="0" smtClean="0"/>
              <a:t>Han gentlemen sport luxurious silk gowns as they engage in sophisticated conversation. Wealthy individuals and ruling elites commonly dressed in silk, but peasants and others of the lower classes rarely if ever donned silk garments. </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Confucianism</a:t>
            </a:r>
            <a:endParaRPr lang="en-US" dirty="0"/>
          </a:p>
        </p:txBody>
      </p:sp>
      <p:sp>
        <p:nvSpPr>
          <p:cNvPr id="3" name="Content Placeholder 2"/>
          <p:cNvSpPr>
            <a:spLocks noGrp="1"/>
          </p:cNvSpPr>
          <p:nvPr>
            <p:ph sz="half" idx="1"/>
          </p:nvPr>
        </p:nvSpPr>
        <p:spPr/>
        <p:txBody>
          <a:bodyPr>
            <a:normAutofit fontScale="85000" lnSpcReduction="20000"/>
          </a:bodyPr>
          <a:lstStyle/>
          <a:p>
            <a:r>
              <a:rPr lang="en-US" b="1" dirty="0" smtClean="0"/>
              <a:t>Confucius</a:t>
            </a:r>
            <a:r>
              <a:rPr lang="en-US" dirty="0" smtClean="0"/>
              <a:t> or </a:t>
            </a:r>
            <a:r>
              <a:rPr lang="en-US" dirty="0" err="1" smtClean="0"/>
              <a:t>Kongzi</a:t>
            </a:r>
            <a:r>
              <a:rPr lang="en-US" dirty="0" smtClean="0"/>
              <a:t> (551-479 BCE)</a:t>
            </a:r>
          </a:p>
          <a:p>
            <a:r>
              <a:rPr lang="en-US" dirty="0" smtClean="0"/>
              <a:t>Withdrew from political life after unsuccessful efforts to find employment as an official and advisor to rulers </a:t>
            </a:r>
          </a:p>
          <a:p>
            <a:r>
              <a:rPr lang="en-US" dirty="0" smtClean="0"/>
              <a:t>Becomes an educator</a:t>
            </a:r>
          </a:p>
          <a:p>
            <a:r>
              <a:rPr lang="en-US" dirty="0" smtClean="0"/>
              <a:t>Attracted followers for his ideas on morality, conduct, and government</a:t>
            </a:r>
          </a:p>
          <a:p>
            <a:r>
              <a:rPr lang="en-US" dirty="0" smtClean="0"/>
              <a:t>Sayings compiled into </a:t>
            </a:r>
            <a:r>
              <a:rPr lang="en-US" b="1" i="1" dirty="0" smtClean="0"/>
              <a:t>Analects</a:t>
            </a:r>
            <a:r>
              <a:rPr lang="en-US" dirty="0" smtClean="0"/>
              <a:t>, and became core texts for Confucianism</a:t>
            </a:r>
            <a:endParaRPr lang="en-US" dirty="0"/>
          </a:p>
        </p:txBody>
      </p:sp>
      <p:pic>
        <p:nvPicPr>
          <p:cNvPr id="5" name="Content Placeholder 4" descr="Confucius"/>
          <p:cNvPicPr>
            <a:picLocks noGrp="1" noChangeAspect="1" noChangeArrowheads="1"/>
          </p:cNvPicPr>
          <p:nvPr>
            <p:ph sz="half" idx="2"/>
          </p:nvPr>
        </p:nvPicPr>
        <p:blipFill>
          <a:blip r:embed="rId3" cstate="print"/>
          <a:srcRect/>
          <a:stretch>
            <a:fillRect/>
          </a:stretch>
        </p:blipFill>
        <p:spPr>
          <a:xfrm>
            <a:off x="5197098" y="1773238"/>
            <a:ext cx="2940804" cy="4624387"/>
          </a:xfrm>
          <a:noFill/>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Chinese house model.jpg"/>
          <p:cNvPicPr>
            <a:picLocks noGrp="1" noChangeAspect="1"/>
          </p:cNvPicPr>
          <p:nvPr>
            <p:ph sz="half" idx="1"/>
          </p:nvPr>
        </p:nvPicPr>
        <p:blipFill>
          <a:blip r:embed="rId2" cstate="print"/>
          <a:stretch>
            <a:fillRect/>
          </a:stretch>
        </p:blipFill>
        <p:spPr>
          <a:xfrm>
            <a:off x="0" y="1"/>
            <a:ext cx="4658484" cy="6918196"/>
          </a:xfrm>
        </p:spPr>
      </p:pic>
      <p:sp>
        <p:nvSpPr>
          <p:cNvPr id="4" name="Content Placeholder 3"/>
          <p:cNvSpPr>
            <a:spLocks noGrp="1"/>
          </p:cNvSpPr>
          <p:nvPr>
            <p:ph sz="half" idx="2"/>
          </p:nvPr>
        </p:nvSpPr>
        <p:spPr/>
        <p:txBody>
          <a:bodyPr/>
          <a:lstStyle/>
          <a:p>
            <a:r>
              <a:rPr lang="en-US" dirty="0" smtClean="0"/>
              <a:t>Clay model of an aristocratic house of the sort inhabited by a powerful clan during the Han dynasty. This model came from a tomb near the city of Guangzhou in southern China. </a:t>
            </a:r>
            <a:endParaRPr 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dirty="0"/>
          </a:p>
        </p:txBody>
      </p:sp>
      <p:pic>
        <p:nvPicPr>
          <p:cNvPr id="6" name="Picture 5" descr="Han burial.jpg"/>
          <p:cNvPicPr>
            <a:picLocks noChangeAspect="1"/>
          </p:cNvPicPr>
          <p:nvPr/>
        </p:nvPicPr>
        <p:blipFill>
          <a:blip r:embed="rId2" cstate="print"/>
          <a:stretch>
            <a:fillRect/>
          </a:stretch>
        </p:blipFill>
        <p:spPr>
          <a:xfrm>
            <a:off x="0" y="1425736"/>
            <a:ext cx="9168341" cy="2955764"/>
          </a:xfrm>
          <a:prstGeom prst="rect">
            <a:avLst/>
          </a:prstGeom>
        </p:spPr>
      </p:pic>
      <p:sp>
        <p:nvSpPr>
          <p:cNvPr id="7" name="TextBox 6"/>
          <p:cNvSpPr txBox="1"/>
          <p:nvPr/>
        </p:nvSpPr>
        <p:spPr>
          <a:xfrm>
            <a:off x="609600" y="4495800"/>
            <a:ext cx="7696200" cy="1754326"/>
          </a:xfrm>
          <a:prstGeom prst="rect">
            <a:avLst/>
          </a:prstGeom>
          <a:noFill/>
        </p:spPr>
        <p:txBody>
          <a:bodyPr wrap="square" rtlCol="0">
            <a:spAutoFit/>
          </a:bodyPr>
          <a:lstStyle/>
          <a:p>
            <a:r>
              <a:rPr lang="en-US" dirty="0" smtClean="0"/>
              <a:t>In </a:t>
            </a:r>
            <a:r>
              <a:rPr lang="en-US" dirty="0" smtClean="0"/>
              <a:t>Han times the wealthiest classes enjoyed the privilege of being buried in suits of jade plaques sewn together with gold threads, like the burial dress of Liu </a:t>
            </a:r>
            <a:r>
              <a:rPr lang="en-US" dirty="0" err="1" smtClean="0"/>
              <a:t>Sheng</a:t>
            </a:r>
            <a:r>
              <a:rPr lang="en-US" dirty="0" smtClean="0"/>
              <a:t>, who died in 113 </a:t>
            </a:r>
            <a:r>
              <a:rPr lang="en-US" cap="small" dirty="0" err="1" smtClean="0"/>
              <a:t>b.c.e</a:t>
            </a:r>
            <a:r>
              <a:rPr lang="en-US" cap="small" dirty="0" smtClean="0"/>
              <a:t>.</a:t>
            </a:r>
            <a:r>
              <a:rPr lang="en-US" dirty="0" smtClean="0"/>
              <a:t> at </a:t>
            </a:r>
            <a:r>
              <a:rPr lang="en-US" dirty="0" err="1" smtClean="0"/>
              <a:t>Manzheng</a:t>
            </a:r>
            <a:r>
              <a:rPr lang="en-US" dirty="0" smtClean="0"/>
              <a:t> in </a:t>
            </a:r>
            <a:r>
              <a:rPr lang="en-US" dirty="0" err="1" smtClean="0"/>
              <a:t>Hebei</a:t>
            </a:r>
            <a:r>
              <a:rPr lang="en-US" dirty="0" smtClean="0"/>
              <a:t> Province. Legend held that jade prevented decomposition of the deceased's body. Scholars have estimated that a jade burial suit like this one required ten years' labor. What does such a suit tell us about the lives of the Chinese elite during the Han dynasty? </a:t>
            </a:r>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Han peasant.jpg"/>
          <p:cNvPicPr>
            <a:picLocks noGrp="1" noChangeAspect="1"/>
          </p:cNvPicPr>
          <p:nvPr>
            <p:ph idx="1"/>
          </p:nvPr>
        </p:nvPicPr>
        <p:blipFill>
          <a:blip r:embed="rId2" cstate="print"/>
          <a:stretch>
            <a:fillRect/>
          </a:stretch>
        </p:blipFill>
        <p:spPr>
          <a:xfrm>
            <a:off x="0" y="34120"/>
            <a:ext cx="9144000" cy="4162568"/>
          </a:xfrm>
        </p:spPr>
      </p:pic>
      <p:sp>
        <p:nvSpPr>
          <p:cNvPr id="5" name="TextBox 4"/>
          <p:cNvSpPr txBox="1"/>
          <p:nvPr/>
        </p:nvSpPr>
        <p:spPr>
          <a:xfrm>
            <a:off x="381000" y="4572000"/>
            <a:ext cx="8305800" cy="1200329"/>
          </a:xfrm>
          <a:prstGeom prst="rect">
            <a:avLst/>
          </a:prstGeom>
          <a:noFill/>
        </p:spPr>
        <p:txBody>
          <a:bodyPr wrap="square" rtlCol="0">
            <a:spAutoFit/>
          </a:bodyPr>
          <a:lstStyle/>
          <a:p>
            <a:r>
              <a:rPr lang="en-US" dirty="0" smtClean="0"/>
              <a:t>A painted brick depicts a peasant working in the fields with a team of oxen and a wooden harrow. By the Han dynasty, many plows of this type had iron teeth. Produced in the third or fourth century </a:t>
            </a:r>
            <a:r>
              <a:rPr lang="en-US" cap="small" dirty="0" err="1" smtClean="0"/>
              <a:t>c.e</a:t>
            </a:r>
            <a:r>
              <a:rPr lang="en-US" cap="small" dirty="0" smtClean="0"/>
              <a:t>.</a:t>
            </a:r>
            <a:r>
              <a:rPr lang="en-US" dirty="0" smtClean="0"/>
              <a:t>, this brick painting came from a tomb in Gansu Province in western China. </a:t>
            </a:r>
            <a:endParaRPr lang="en-US"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Yellow Turban Rebellion</a:t>
            </a:r>
            <a:endParaRPr lang="en-US" dirty="0"/>
          </a:p>
        </p:txBody>
      </p:sp>
      <p:sp>
        <p:nvSpPr>
          <p:cNvPr id="3" name="Content Placeholder 2"/>
          <p:cNvSpPr>
            <a:spLocks noGrp="1"/>
          </p:cNvSpPr>
          <p:nvPr>
            <p:ph sz="half" idx="1"/>
          </p:nvPr>
        </p:nvSpPr>
        <p:spPr/>
        <p:txBody>
          <a:bodyPr/>
          <a:lstStyle/>
          <a:p>
            <a:r>
              <a:rPr lang="en-US" dirty="0" smtClean="0"/>
              <a:t>Land distribution never resolved</a:t>
            </a:r>
          </a:p>
          <a:p>
            <a:r>
              <a:rPr lang="en-US" dirty="0" smtClean="0"/>
              <a:t>Named after distinctive headgear</a:t>
            </a:r>
          </a:p>
          <a:p>
            <a:r>
              <a:rPr lang="en-US" b="1" dirty="0" smtClean="0"/>
              <a:t>Serious revolt that tested Han in late 2</a:t>
            </a:r>
            <a:r>
              <a:rPr lang="en-US" b="1" baseline="30000" dirty="0" smtClean="0"/>
              <a:t>nd</a:t>
            </a:r>
            <a:r>
              <a:rPr lang="en-US" b="1" dirty="0" smtClean="0"/>
              <a:t> century CE</a:t>
            </a:r>
          </a:p>
          <a:p>
            <a:r>
              <a:rPr lang="en-US" b="1" dirty="0" smtClean="0"/>
              <a:t>Weakens the Han State in 2</a:t>
            </a:r>
            <a:r>
              <a:rPr lang="en-US" b="1" baseline="30000" dirty="0" smtClean="0"/>
              <a:t>nd</a:t>
            </a:r>
            <a:r>
              <a:rPr lang="en-US" b="1" dirty="0" smtClean="0"/>
              <a:t> /3</a:t>
            </a:r>
            <a:r>
              <a:rPr lang="en-US" b="1" baseline="30000" dirty="0" smtClean="0"/>
              <a:t>rd</a:t>
            </a:r>
            <a:r>
              <a:rPr lang="en-US" b="1" dirty="0" smtClean="0"/>
              <a:t> century</a:t>
            </a:r>
            <a:endParaRPr lang="en-US" b="1" dirty="0"/>
          </a:p>
        </p:txBody>
      </p:sp>
      <p:pic>
        <p:nvPicPr>
          <p:cNvPr id="5" name="Content Placeholder 4" descr="Yellow turban rebellion.jpg"/>
          <p:cNvPicPr>
            <a:picLocks noGrp="1" noChangeAspect="1"/>
          </p:cNvPicPr>
          <p:nvPr>
            <p:ph sz="half" idx="2"/>
          </p:nvPr>
        </p:nvPicPr>
        <p:blipFill>
          <a:blip r:embed="rId2" cstate="print"/>
          <a:stretch>
            <a:fillRect/>
          </a:stretch>
        </p:blipFill>
        <p:spPr>
          <a:xfrm>
            <a:off x="4648200" y="2570956"/>
            <a:ext cx="4038600" cy="3028950"/>
          </a:xfrm>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Fall of the Han</a:t>
            </a:r>
            <a:endParaRPr lang="en-US" dirty="0"/>
          </a:p>
        </p:txBody>
      </p:sp>
      <p:sp>
        <p:nvSpPr>
          <p:cNvPr id="3" name="Content Placeholder 2"/>
          <p:cNvSpPr>
            <a:spLocks noGrp="1"/>
          </p:cNvSpPr>
          <p:nvPr>
            <p:ph sz="half" idx="1"/>
          </p:nvPr>
        </p:nvSpPr>
        <p:spPr>
          <a:xfrm>
            <a:off x="228600" y="1773936"/>
            <a:ext cx="4267200" cy="4623816"/>
          </a:xfrm>
        </p:spPr>
        <p:txBody>
          <a:bodyPr>
            <a:normAutofit fontScale="85000" lnSpcReduction="20000"/>
          </a:bodyPr>
          <a:lstStyle/>
          <a:p>
            <a:pPr marL="633222" indent="-514350"/>
            <a:r>
              <a:rPr lang="en-US" b="1" dirty="0" smtClean="0"/>
              <a:t>Political problems internally</a:t>
            </a:r>
          </a:p>
          <a:p>
            <a:pPr marL="633222" indent="-514350"/>
            <a:r>
              <a:rPr lang="en-US" dirty="0" smtClean="0"/>
              <a:t>Imperial family members, Confucian scholar bureaucrats, and court eunuchs  all seek to increase their influence</a:t>
            </a:r>
          </a:p>
          <a:p>
            <a:pPr marL="925830" lvl="1" indent="-514350"/>
            <a:r>
              <a:rPr lang="en-US" dirty="0" smtClean="0"/>
              <a:t>Ex. 189 CE, faction led by imperial relative slaughtered 2,000 beardless men in an effort to destroy the eunuchs as a political force</a:t>
            </a:r>
          </a:p>
          <a:p>
            <a:pPr marL="633222" indent="-514350"/>
            <a:r>
              <a:rPr lang="en-US" b="1" dirty="0" smtClean="0"/>
              <a:t>220 CE Han </a:t>
            </a:r>
            <a:r>
              <a:rPr lang="en-US" b="1" dirty="0" err="1" smtClean="0"/>
              <a:t>disintergrated</a:t>
            </a:r>
            <a:endParaRPr lang="en-US" b="1" dirty="0" smtClean="0"/>
          </a:p>
          <a:p>
            <a:pPr marL="925830" lvl="1" indent="-514350"/>
            <a:r>
              <a:rPr lang="en-US" dirty="0" smtClean="0"/>
              <a:t>Nex</a:t>
            </a:r>
            <a:r>
              <a:rPr lang="en-US" dirty="0" smtClean="0"/>
              <a:t>t four centuries China remained divided into several large regional kingdoms</a:t>
            </a:r>
            <a:endParaRPr lang="en-US" dirty="0"/>
          </a:p>
        </p:txBody>
      </p:sp>
      <p:pic>
        <p:nvPicPr>
          <p:cNvPr id="5" name="Content Placeholder 4" descr="Han Fall.jpg"/>
          <p:cNvPicPr>
            <a:picLocks noGrp="1" noChangeAspect="1"/>
          </p:cNvPicPr>
          <p:nvPr>
            <p:ph sz="half" idx="2"/>
          </p:nvPr>
        </p:nvPicPr>
        <p:blipFill>
          <a:blip r:embed="rId2" cstate="print"/>
          <a:stretch>
            <a:fillRect/>
          </a:stretch>
        </p:blipFill>
        <p:spPr>
          <a:xfrm>
            <a:off x="4444468" y="1295400"/>
            <a:ext cx="4699532" cy="3352800"/>
          </a:xfrm>
        </p:spPr>
      </p:pic>
      <p:sp>
        <p:nvSpPr>
          <p:cNvPr id="6" name="TextBox 5"/>
          <p:cNvSpPr txBox="1"/>
          <p:nvPr/>
        </p:nvSpPr>
        <p:spPr>
          <a:xfrm>
            <a:off x="4648200" y="4876800"/>
            <a:ext cx="4495800" cy="1477328"/>
          </a:xfrm>
          <a:prstGeom prst="rect">
            <a:avLst/>
          </a:prstGeom>
          <a:noFill/>
        </p:spPr>
        <p:txBody>
          <a:bodyPr wrap="square" rtlCol="0">
            <a:spAutoFit/>
          </a:bodyPr>
          <a:lstStyle/>
          <a:p>
            <a:r>
              <a:rPr lang="en-US" dirty="0" smtClean="0"/>
              <a:t>Though it dates from a somewhat later era, about the sixth century </a:t>
            </a:r>
            <a:r>
              <a:rPr lang="en-US" cap="small" dirty="0" err="1" smtClean="0"/>
              <a:t>c.e</a:t>
            </a:r>
            <a:r>
              <a:rPr lang="en-US" cap="small" dirty="0" smtClean="0"/>
              <a:t>.</a:t>
            </a:r>
            <a:r>
              <a:rPr lang="en-US" dirty="0" smtClean="0"/>
              <a:t>, this cave painting from </a:t>
            </a:r>
            <a:r>
              <a:rPr lang="en-US" dirty="0" err="1" smtClean="0"/>
              <a:t>Dunhuang</a:t>
            </a:r>
            <a:r>
              <a:rPr lang="en-US" dirty="0" smtClean="0"/>
              <a:t> in Gansu Province (western China) offers some idea of the chaos that engulfed China as the Han dynasty crumbled. </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Confucian Belief about Family </a:t>
            </a:r>
            <a:endParaRPr lang="en-US" dirty="0"/>
          </a:p>
        </p:txBody>
      </p:sp>
      <p:sp>
        <p:nvSpPr>
          <p:cNvPr id="3" name="Content Placeholder 2"/>
          <p:cNvSpPr>
            <a:spLocks noGrp="1"/>
          </p:cNvSpPr>
          <p:nvPr>
            <p:ph idx="1"/>
          </p:nvPr>
        </p:nvSpPr>
        <p:spPr/>
        <p:txBody>
          <a:bodyPr/>
          <a:lstStyle/>
          <a:p>
            <a:r>
              <a:rPr lang="en-US" dirty="0" smtClean="0"/>
              <a:t>Social harmony arose from the proper order of human relationships</a:t>
            </a:r>
          </a:p>
          <a:p>
            <a:r>
              <a:rPr lang="en-US" dirty="0" smtClean="0"/>
              <a:t>Fundamental component of society</a:t>
            </a:r>
          </a:p>
          <a:p>
            <a:r>
              <a:rPr lang="en-US" dirty="0" smtClean="0"/>
              <a:t>Behavior at home prepares them as citizens of the state</a:t>
            </a:r>
          </a:p>
          <a:p>
            <a:r>
              <a:rPr lang="en-US" dirty="0" smtClean="0"/>
              <a:t>Each person has a place &amp; duty in hierarchal order</a:t>
            </a:r>
          </a:p>
          <a:p>
            <a:r>
              <a:rPr lang="en-US" b="1" dirty="0" smtClean="0"/>
              <a:t>“Filial piety”(</a:t>
            </a:r>
            <a:r>
              <a:rPr lang="en-US" b="1" dirty="0" err="1" smtClean="0"/>
              <a:t>xiao</a:t>
            </a:r>
            <a:r>
              <a:rPr lang="en-US" b="1" smtClean="0"/>
              <a:t>) </a:t>
            </a:r>
            <a:r>
              <a:rPr lang="en-US" dirty="0" smtClean="0"/>
              <a:t>of children to parents requires obedience, reverence, and love</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Confucian Values</a:t>
            </a:r>
            <a:endParaRPr lang="en-US" dirty="0"/>
          </a:p>
        </p:txBody>
      </p:sp>
      <p:sp>
        <p:nvSpPr>
          <p:cNvPr id="3" name="Content Placeholder 2"/>
          <p:cNvSpPr>
            <a:spLocks noGrp="1"/>
          </p:cNvSpPr>
          <p:nvPr>
            <p:ph idx="1"/>
          </p:nvPr>
        </p:nvSpPr>
        <p:spPr/>
        <p:txBody>
          <a:bodyPr>
            <a:normAutofit lnSpcReduction="10000"/>
          </a:bodyPr>
          <a:lstStyle/>
          <a:p>
            <a:r>
              <a:rPr lang="en-US" b="1" dirty="0" smtClean="0"/>
              <a:t>People should have these qualities</a:t>
            </a:r>
          </a:p>
          <a:p>
            <a:pPr marL="633222" indent="-514350">
              <a:buFont typeface="+mj-lt"/>
              <a:buAutoNum type="arabicPeriod"/>
            </a:pPr>
            <a:r>
              <a:rPr lang="en-US" b="1" dirty="0" smtClean="0"/>
              <a:t>“Xiao” </a:t>
            </a:r>
            <a:r>
              <a:rPr lang="en-US" dirty="0" smtClean="0"/>
              <a:t>or</a:t>
            </a:r>
            <a:r>
              <a:rPr lang="en-US" b="1" dirty="0" smtClean="0"/>
              <a:t> </a:t>
            </a:r>
            <a:r>
              <a:rPr lang="en-US" dirty="0" smtClean="0"/>
              <a:t>Filial piety</a:t>
            </a:r>
          </a:p>
          <a:p>
            <a:pPr marL="633222" indent="-514350">
              <a:buFont typeface="+mj-lt"/>
              <a:buAutoNum type="arabicPeriod"/>
            </a:pPr>
            <a:r>
              <a:rPr lang="en-US" b="1" dirty="0" smtClean="0"/>
              <a:t>“</a:t>
            </a:r>
            <a:r>
              <a:rPr lang="en-US" b="1" dirty="0" err="1" smtClean="0"/>
              <a:t>Ren</a:t>
            </a:r>
            <a:r>
              <a:rPr lang="en-US" b="1" dirty="0" smtClean="0"/>
              <a:t>” </a:t>
            </a:r>
            <a:r>
              <a:rPr lang="en-US" dirty="0" smtClean="0"/>
              <a:t>meant an attitude of kindness and benevolence</a:t>
            </a:r>
          </a:p>
          <a:p>
            <a:pPr lvl="1"/>
            <a:r>
              <a:rPr lang="en-US" dirty="0" smtClean="0"/>
              <a:t>Someone who is courteous, respectful, diligent, and loyal</a:t>
            </a:r>
          </a:p>
          <a:p>
            <a:pPr lvl="1"/>
            <a:r>
              <a:rPr lang="en-US" dirty="0" smtClean="0"/>
              <a:t>Needed in </a:t>
            </a:r>
            <a:r>
              <a:rPr lang="en-US" dirty="0" err="1" smtClean="0"/>
              <a:t>gov’t</a:t>
            </a:r>
            <a:r>
              <a:rPr lang="en-US" dirty="0" smtClean="0"/>
              <a:t> officials</a:t>
            </a:r>
          </a:p>
          <a:p>
            <a:pPr marL="633222" indent="-514350">
              <a:buFont typeface="+mj-lt"/>
              <a:buAutoNum type="arabicPeriod"/>
            </a:pPr>
            <a:r>
              <a:rPr lang="en-US" b="1" dirty="0" smtClean="0"/>
              <a:t>“Li” </a:t>
            </a:r>
            <a:r>
              <a:rPr lang="en-US" dirty="0" smtClean="0"/>
              <a:t>where individuals have a sense of propriety, (behave in appropriate fashion)</a:t>
            </a:r>
          </a:p>
          <a:p>
            <a:pPr lvl="1"/>
            <a:r>
              <a:rPr lang="en-US" dirty="0" smtClean="0"/>
              <a:t>W/ respect, defer to elders or superiors</a:t>
            </a:r>
          </a:p>
          <a:p>
            <a:endParaRPr lang="en-US" dirty="0" smtClean="0"/>
          </a:p>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Confucius’ Goals for Society</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Individuals who possessed these traits would gain influence in society</a:t>
            </a:r>
          </a:p>
          <a:p>
            <a:r>
              <a:rPr lang="en-US" dirty="0" smtClean="0"/>
              <a:t>These people would have the power of leading others by example</a:t>
            </a:r>
          </a:p>
          <a:p>
            <a:r>
              <a:rPr lang="en-US" dirty="0" smtClean="0"/>
              <a:t>This would restore political and social order in China </a:t>
            </a:r>
          </a:p>
          <a:p>
            <a:endParaRPr lang="en-US" dirty="0" smtClean="0"/>
          </a:p>
          <a:p>
            <a:r>
              <a:rPr lang="en-US" dirty="0" smtClean="0"/>
              <a:t>He wasn’t just interested in just personal morality, but in the creation of </a:t>
            </a:r>
            <a:r>
              <a:rPr lang="en-US" b="1" i="1" dirty="0" err="1" smtClean="0"/>
              <a:t>junzi</a:t>
            </a:r>
            <a:r>
              <a:rPr lang="en-US" b="1" i="1" dirty="0" smtClean="0"/>
              <a:t> </a:t>
            </a:r>
            <a:r>
              <a:rPr lang="en-US" dirty="0" smtClean="0"/>
              <a:t>or </a:t>
            </a:r>
            <a:r>
              <a:rPr lang="en-US" b="1" dirty="0" smtClean="0"/>
              <a:t>“superior individuals” </a:t>
            </a:r>
            <a:r>
              <a:rPr lang="en-US" dirty="0" smtClean="0"/>
              <a:t>who would bring order to the state</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Confucius’ Enduring Legacy</a:t>
            </a:r>
            <a:endParaRPr lang="en-US" dirty="0"/>
          </a:p>
        </p:txBody>
      </p:sp>
      <p:sp>
        <p:nvSpPr>
          <p:cNvPr id="3" name="Content Placeholder 2"/>
          <p:cNvSpPr>
            <a:spLocks noGrp="1"/>
          </p:cNvSpPr>
          <p:nvPr>
            <p:ph sz="half" idx="1"/>
          </p:nvPr>
        </p:nvSpPr>
        <p:spPr>
          <a:xfrm>
            <a:off x="228600" y="1752600"/>
            <a:ext cx="4038600" cy="4623816"/>
          </a:xfrm>
        </p:spPr>
        <p:txBody>
          <a:bodyPr/>
          <a:lstStyle/>
          <a:p>
            <a:r>
              <a:rPr lang="en-US" dirty="0" smtClean="0"/>
              <a:t>Reverence for education</a:t>
            </a:r>
          </a:p>
          <a:p>
            <a:r>
              <a:rPr lang="en-US" dirty="0" smtClean="0"/>
              <a:t>Reciprocal roles of societal relationships</a:t>
            </a:r>
          </a:p>
          <a:p>
            <a:endParaRPr lang="en-US" dirty="0" smtClean="0"/>
          </a:p>
          <a:p>
            <a:endParaRPr lang="en-US" dirty="0"/>
          </a:p>
        </p:txBody>
      </p:sp>
      <p:pic>
        <p:nvPicPr>
          <p:cNvPr id="5" name="Content Placeholder 4" descr="Confucius relationship.jpg"/>
          <p:cNvPicPr>
            <a:picLocks noGrp="1" noChangeAspect="1"/>
          </p:cNvPicPr>
          <p:nvPr>
            <p:ph sz="half" idx="2"/>
          </p:nvPr>
        </p:nvPicPr>
        <p:blipFill>
          <a:blip r:embed="rId2" cstate="print"/>
          <a:stretch>
            <a:fillRect/>
          </a:stretch>
        </p:blipFill>
        <p:spPr>
          <a:xfrm>
            <a:off x="3956566" y="1600200"/>
            <a:ext cx="5187434" cy="5019322"/>
          </a:xfr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3236</TotalTime>
  <Words>2495</Words>
  <Application>Microsoft Office PowerPoint</Application>
  <PresentationFormat>On-screen Show (4:3)</PresentationFormat>
  <Paragraphs>298</Paragraphs>
  <Slides>54</Slides>
  <Notes>24</Notes>
  <HiddenSlides>0</HiddenSlides>
  <MMClips>0</MMClips>
  <ScaleCrop>false</ScaleCrop>
  <HeadingPairs>
    <vt:vector size="4" baseType="variant">
      <vt:variant>
        <vt:lpstr>Theme</vt:lpstr>
      </vt:variant>
      <vt:variant>
        <vt:i4>1</vt:i4>
      </vt:variant>
      <vt:variant>
        <vt:lpstr>Slide Titles</vt:lpstr>
      </vt:variant>
      <vt:variant>
        <vt:i4>54</vt:i4>
      </vt:variant>
    </vt:vector>
  </HeadingPairs>
  <TitlesOfParts>
    <vt:vector size="55" baseType="lpstr">
      <vt:lpstr>Module</vt:lpstr>
      <vt:lpstr> The Unification of China</vt:lpstr>
      <vt:lpstr>AP Exam Tip</vt:lpstr>
      <vt:lpstr>In Search of Political and Social Order</vt:lpstr>
      <vt:lpstr>Mandate of Heaven</vt:lpstr>
      <vt:lpstr>Confucianism</vt:lpstr>
      <vt:lpstr>Confucian Belief about Family </vt:lpstr>
      <vt:lpstr>Confucian Values</vt:lpstr>
      <vt:lpstr>Confucius’ Goals for Society</vt:lpstr>
      <vt:lpstr>Confucius’ Enduring Legacy</vt:lpstr>
      <vt:lpstr>Slide 10</vt:lpstr>
      <vt:lpstr>Mencius 372-289 BCE</vt:lpstr>
      <vt:lpstr>Xunzi 298-238 BCE</vt:lpstr>
      <vt:lpstr>Daoism</vt:lpstr>
      <vt:lpstr>The Dao</vt:lpstr>
      <vt:lpstr>The Doctrine </vt:lpstr>
      <vt:lpstr>Legalism</vt:lpstr>
      <vt:lpstr>Legalist Doctrine</vt:lpstr>
      <vt:lpstr>Unification of China</vt:lpstr>
      <vt:lpstr>The Qin Dynasty (221-207 BCE)</vt:lpstr>
      <vt:lpstr>Shi Huangdi</vt:lpstr>
      <vt:lpstr>Qin Centralization</vt:lpstr>
      <vt:lpstr>Resistance to Qin Policies</vt:lpstr>
      <vt:lpstr>Visual Source Analysis</vt:lpstr>
      <vt:lpstr>Visual Source Analysis 2</vt:lpstr>
      <vt:lpstr>Death of Shi Huangdi</vt:lpstr>
      <vt:lpstr>Terra Cotta Army</vt:lpstr>
      <vt:lpstr>Collapse of Qin dynasty</vt:lpstr>
      <vt:lpstr>Slide 28</vt:lpstr>
      <vt:lpstr>Slide 29</vt:lpstr>
      <vt:lpstr>Slide 30</vt:lpstr>
      <vt:lpstr>The Han Dynasty 202 BCE – 220 CE </vt:lpstr>
      <vt:lpstr>Overthrow of the Qin</vt:lpstr>
      <vt:lpstr>Liu Bang</vt:lpstr>
      <vt:lpstr>Sima Qian</vt:lpstr>
      <vt:lpstr>Han Dynasty</vt:lpstr>
      <vt:lpstr>Chinese Society</vt:lpstr>
      <vt:lpstr>“Mean” People</vt:lpstr>
      <vt:lpstr>Merchants</vt:lpstr>
      <vt:lpstr>Women</vt:lpstr>
      <vt:lpstr>Scholar-gentry</vt:lpstr>
      <vt:lpstr>Technology</vt:lpstr>
      <vt:lpstr>Iron Industry during Han</vt:lpstr>
      <vt:lpstr>Silk Production</vt:lpstr>
      <vt:lpstr>Paper</vt:lpstr>
      <vt:lpstr>Population Growth</vt:lpstr>
      <vt:lpstr>Slide 46</vt:lpstr>
      <vt:lpstr>Economic Difficulties</vt:lpstr>
      <vt:lpstr>Problems of Land distribution</vt:lpstr>
      <vt:lpstr>Social Tensions</vt:lpstr>
      <vt:lpstr>Slide 50</vt:lpstr>
      <vt:lpstr>Slide 51</vt:lpstr>
      <vt:lpstr>Slide 52</vt:lpstr>
      <vt:lpstr>Yellow Turban Rebellion</vt:lpstr>
      <vt:lpstr>Fall of the Han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Unification of China</dc:title>
  <dc:creator>CCSD</dc:creator>
  <cp:lastModifiedBy>Windows User</cp:lastModifiedBy>
  <cp:revision>206</cp:revision>
  <dcterms:created xsi:type="dcterms:W3CDTF">2010-09-05T21:50:06Z</dcterms:created>
  <dcterms:modified xsi:type="dcterms:W3CDTF">2015-09-16T17:56:15Z</dcterms:modified>
</cp:coreProperties>
</file>