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58" r:id="rId4"/>
    <p:sldId id="282" r:id="rId5"/>
    <p:sldId id="284" r:id="rId6"/>
    <p:sldId id="260" r:id="rId7"/>
    <p:sldId id="285" r:id="rId8"/>
    <p:sldId id="259"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34214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300416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416542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85847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41947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208240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359204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36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313055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4464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175EB-DF4B-4D97-9B8A-8654549B6988}"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741E80-6BBB-4AB3-866D-D946EB9D2786}" type="slidenum">
              <a:rPr lang="en-US" smtClean="0"/>
              <a:t>‹#›</a:t>
            </a:fld>
            <a:endParaRPr lang="en-US" dirty="0"/>
          </a:p>
        </p:txBody>
      </p:sp>
    </p:spTree>
    <p:extLst>
      <p:ext uri="{BB962C8B-B14F-4D97-AF65-F5344CB8AC3E}">
        <p14:creationId xmlns:p14="http://schemas.microsoft.com/office/powerpoint/2010/main" val="405703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175EB-DF4B-4D97-9B8A-8654549B6988}" type="datetimeFigureOut">
              <a:rPr lang="en-US" smtClean="0"/>
              <a:t>3/23/2017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41E80-6BBB-4AB3-866D-D946EB9D2786}" type="slidenum">
              <a:rPr lang="en-US" smtClean="0"/>
              <a:t>‹#›</a:t>
            </a:fld>
            <a:endParaRPr lang="en-US" dirty="0"/>
          </a:p>
        </p:txBody>
      </p:sp>
    </p:spTree>
    <p:extLst>
      <p:ext uri="{BB962C8B-B14F-4D97-AF65-F5344CB8AC3E}">
        <p14:creationId xmlns:p14="http://schemas.microsoft.com/office/powerpoint/2010/main" val="1277248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2123658"/>
          </a:xfrm>
          <a:prstGeom prst="rect">
            <a:avLst/>
          </a:prstGeom>
          <a:noFill/>
        </p:spPr>
        <p:txBody>
          <a:bodyPr wrap="square" rtlCol="0">
            <a:spAutoFit/>
          </a:bodyPr>
          <a:lstStyle/>
          <a:p>
            <a:pPr algn="ctr"/>
            <a:r>
              <a:rPr lang="en-US" sz="9600" b="1" dirty="0" smtClean="0">
                <a:solidFill>
                  <a:schemeClr val="tx2"/>
                </a:solidFill>
              </a:rPr>
              <a:t>The Urban Game </a:t>
            </a:r>
          </a:p>
          <a:p>
            <a:pPr algn="ctr"/>
            <a:r>
              <a:rPr lang="en-US" sz="3600" b="1" dirty="0" smtClean="0"/>
              <a:t>Urbanization during the Industrial Revolution</a:t>
            </a:r>
            <a:endParaRPr lang="en-US" sz="36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634" y="2199858"/>
            <a:ext cx="2923166" cy="199114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199858"/>
            <a:ext cx="2801112" cy="191494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2109" y="2199858"/>
            <a:ext cx="3004829" cy="191494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1533" y="4495799"/>
            <a:ext cx="2969368" cy="18859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5044" y="4305429"/>
            <a:ext cx="2878958" cy="226669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92" y="4457699"/>
            <a:ext cx="2879928" cy="196214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4867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THREE</a:t>
            </a:r>
            <a:endParaRPr lang="en-US" sz="2400" b="1" dirty="0">
              <a:solidFill>
                <a:schemeClr val="tx2"/>
              </a:solidFill>
            </a:endParaRPr>
          </a:p>
        </p:txBody>
      </p:sp>
      <p:sp>
        <p:nvSpPr>
          <p:cNvPr id="3" name="Rectangle 2"/>
          <p:cNvSpPr/>
          <p:nvPr/>
        </p:nvSpPr>
        <p:spPr>
          <a:xfrm>
            <a:off x="76200" y="457200"/>
            <a:ext cx="8991600" cy="4401205"/>
          </a:xfrm>
          <a:prstGeom prst="rect">
            <a:avLst/>
          </a:prstGeom>
        </p:spPr>
        <p:txBody>
          <a:bodyPr wrap="square">
            <a:spAutoFit/>
          </a:bodyPr>
          <a:lstStyle/>
          <a:p>
            <a:r>
              <a:rPr lang="en-US" sz="2000" dirty="0" smtClean="0"/>
              <a:t>It is 1760.  The people of your village need a bit more food and goods to meet the needs of the new inhabitants.  Coincidentally, a number of other noteworthy events occur around 1760.  First, a number of new mechanical inventions for farming are developed.  Perhaps the greatest impact was </a:t>
            </a:r>
            <a:r>
              <a:rPr lang="en-US" sz="2000" b="1" dirty="0" smtClean="0"/>
              <a:t>Jethro Tull’s  </a:t>
            </a:r>
            <a:r>
              <a:rPr lang="en-US" sz="2000" dirty="0" smtClean="0"/>
              <a:t>creation of  the </a:t>
            </a:r>
            <a:r>
              <a:rPr lang="en-US" sz="2000" b="1" dirty="0" smtClean="0"/>
              <a:t>seed drill </a:t>
            </a:r>
            <a:r>
              <a:rPr lang="en-US" sz="2000" dirty="0" smtClean="0"/>
              <a:t>and the horse drawn cultivator.  Also, farmers begin to experiment with new, more productive framing practices like </a:t>
            </a:r>
            <a:r>
              <a:rPr lang="en-US" sz="2000" b="1" dirty="0" smtClean="0"/>
              <a:t>crop-rotation</a:t>
            </a:r>
            <a:r>
              <a:rPr lang="en-US" sz="2000" dirty="0" smtClean="0"/>
              <a:t>, </a:t>
            </a:r>
            <a:r>
              <a:rPr lang="en-US" sz="2000" b="1" dirty="0" smtClean="0"/>
              <a:t>new fertilizers </a:t>
            </a:r>
            <a:r>
              <a:rPr lang="en-US" sz="2000" dirty="0" smtClean="0"/>
              <a:t>and new </a:t>
            </a:r>
            <a:r>
              <a:rPr lang="en-US" sz="2000" b="1" dirty="0" smtClean="0"/>
              <a:t>livestock breeding techniques</a:t>
            </a:r>
            <a:r>
              <a:rPr lang="en-US" sz="2000" dirty="0" smtClean="0"/>
              <a:t>.  Consequently, farm production is significantly increased.  But, there is one problem.  Most farmers own one tract of land.  Why should they, or how could they, invest in expensive machines when their land is so small?  What’s more, it’s almost impossible to buy land from anyone!  At the same time, pressure is placed on Parliament to make more land available.  Where is that land coming from?  The ‘</a:t>
            </a:r>
            <a:r>
              <a:rPr lang="en-US" sz="2000" b="1" dirty="0" smtClean="0"/>
              <a:t>commons</a:t>
            </a:r>
            <a:r>
              <a:rPr lang="en-US" sz="2000" dirty="0" smtClean="0"/>
              <a:t>’ of course!  A series of laws call the </a:t>
            </a:r>
            <a:r>
              <a:rPr lang="en-US" sz="2000" b="1" dirty="0" smtClean="0"/>
              <a:t>Enclosure Acts </a:t>
            </a:r>
            <a:r>
              <a:rPr lang="en-US" sz="2000" dirty="0" smtClean="0"/>
              <a:t>are passed by Parliament.  This means that landowners can buy pieces of common land from the government.</a:t>
            </a:r>
            <a:endParaRPr lang="en-US" sz="2000" dirty="0"/>
          </a:p>
        </p:txBody>
      </p:sp>
      <p:sp>
        <p:nvSpPr>
          <p:cNvPr id="5" name="Rectangle 4"/>
          <p:cNvSpPr/>
          <p:nvPr/>
        </p:nvSpPr>
        <p:spPr>
          <a:xfrm>
            <a:off x="76200" y="5036403"/>
            <a:ext cx="8991600" cy="1384995"/>
          </a:xfrm>
          <a:prstGeom prst="rect">
            <a:avLst/>
          </a:prstGeom>
        </p:spPr>
        <p:txBody>
          <a:bodyPr wrap="square">
            <a:spAutoFit/>
          </a:bodyPr>
          <a:lstStyle/>
          <a:p>
            <a:r>
              <a:rPr lang="en-US" sz="2400" dirty="0" smtClean="0">
                <a:solidFill>
                  <a:prstClr val="black"/>
                </a:solidFill>
              </a:rPr>
              <a:t>* </a:t>
            </a:r>
            <a:r>
              <a:rPr lang="en-US" sz="2400" b="1" u="sng" dirty="0" smtClean="0">
                <a:solidFill>
                  <a:prstClr val="black"/>
                </a:solidFill>
              </a:rPr>
              <a:t>DIRECTIONS</a:t>
            </a:r>
            <a:r>
              <a:rPr lang="en-US" sz="2400" dirty="0" smtClean="0">
                <a:solidFill>
                  <a:prstClr val="black"/>
                </a:solidFill>
              </a:rPr>
              <a:t>:  </a:t>
            </a:r>
            <a:r>
              <a:rPr lang="en-US" sz="2400" b="1" dirty="0" smtClean="0"/>
              <a:t>Fence off an area 2x2 inches </a:t>
            </a:r>
            <a:r>
              <a:rPr lang="en-US" sz="2400" dirty="0" smtClean="0"/>
              <a:t>to be reserved as a commons.</a:t>
            </a:r>
          </a:p>
          <a:p>
            <a:endParaRPr lang="en-US" sz="1200" dirty="0" smtClean="0"/>
          </a:p>
          <a:p>
            <a:r>
              <a:rPr lang="en-US" sz="2400" dirty="0" smtClean="0"/>
              <a:t>Add </a:t>
            </a:r>
            <a:r>
              <a:rPr lang="en-US" sz="2400" b="1" dirty="0" smtClean="0"/>
              <a:t>5 houses </a:t>
            </a:r>
            <a:r>
              <a:rPr lang="en-US" sz="2400" dirty="0" smtClean="0"/>
              <a:t>(total 20) and </a:t>
            </a:r>
            <a:r>
              <a:rPr lang="en-US" sz="2400" b="1" dirty="0" smtClean="0"/>
              <a:t>1 nice house</a:t>
            </a:r>
            <a:r>
              <a:rPr lang="en-US" sz="2400" dirty="0" smtClean="0"/>
              <a:t>.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FOUR</a:t>
            </a:r>
            <a:endParaRPr lang="en-US" sz="2400" b="1" dirty="0">
              <a:solidFill>
                <a:schemeClr val="tx2"/>
              </a:solidFill>
            </a:endParaRPr>
          </a:p>
        </p:txBody>
      </p:sp>
      <p:sp>
        <p:nvSpPr>
          <p:cNvPr id="3" name="Rectangle 2"/>
          <p:cNvSpPr/>
          <p:nvPr/>
        </p:nvSpPr>
        <p:spPr>
          <a:xfrm>
            <a:off x="76200" y="457200"/>
            <a:ext cx="8991600" cy="2677656"/>
          </a:xfrm>
          <a:prstGeom prst="rect">
            <a:avLst/>
          </a:prstGeom>
        </p:spPr>
        <p:txBody>
          <a:bodyPr wrap="square">
            <a:spAutoFit/>
          </a:bodyPr>
          <a:lstStyle/>
          <a:p>
            <a:r>
              <a:rPr lang="en-US" sz="2400" dirty="0" smtClean="0"/>
              <a:t>It is now 1773.  A man named </a:t>
            </a:r>
            <a:r>
              <a:rPr lang="en-US" sz="2400" b="1" dirty="0" smtClean="0"/>
              <a:t>Richard Arkwright </a:t>
            </a:r>
            <a:r>
              <a:rPr lang="en-US" sz="2400" dirty="0" smtClean="0"/>
              <a:t>invents a new machine that can spin and weave cloth a hundred times faster than could be done by hand in a farm cottage.  He calls his new machine the </a:t>
            </a:r>
            <a:r>
              <a:rPr lang="en-US" sz="2400" b="1" dirty="0" smtClean="0"/>
              <a:t>Water Frame </a:t>
            </a:r>
            <a:r>
              <a:rPr lang="en-US" sz="2400" dirty="0" smtClean="0"/>
              <a:t>because its principle source of power was water.  Let’s imagine that the first water frame was built in your village (because of the river).  Since the water frame was large, a special building was needed and thus, the first factory for producing cotton cloth was built. </a:t>
            </a:r>
            <a:endParaRPr lang="en-US" sz="2400" dirty="0"/>
          </a:p>
        </p:txBody>
      </p:sp>
      <p:sp>
        <p:nvSpPr>
          <p:cNvPr id="4" name="Rectangle 3"/>
          <p:cNvSpPr/>
          <p:nvPr/>
        </p:nvSpPr>
        <p:spPr>
          <a:xfrm>
            <a:off x="76200" y="3318808"/>
            <a:ext cx="8991600" cy="2123658"/>
          </a:xfrm>
          <a:prstGeom prst="rect">
            <a:avLst/>
          </a:prstGeom>
        </p:spPr>
        <p:txBody>
          <a:bodyPr wrap="square">
            <a:spAutoFit/>
          </a:bodyPr>
          <a:lstStyle/>
          <a:p>
            <a:pPr lvl="0"/>
            <a:r>
              <a:rPr lang="en-US" sz="2400" dirty="0" smtClean="0">
                <a:solidFill>
                  <a:prstClr val="black"/>
                </a:solidFill>
              </a:rPr>
              <a:t>* </a:t>
            </a:r>
            <a:r>
              <a:rPr lang="en-US" sz="2400" b="1" u="sng" dirty="0" smtClean="0">
                <a:solidFill>
                  <a:prstClr val="black"/>
                </a:solidFill>
              </a:rPr>
              <a:t>DIRECTIONS</a:t>
            </a:r>
            <a:r>
              <a:rPr lang="en-US" sz="2400" dirty="0" smtClean="0">
                <a:solidFill>
                  <a:prstClr val="black"/>
                </a:solidFill>
              </a:rPr>
              <a:t>:  </a:t>
            </a:r>
            <a:r>
              <a:rPr lang="en-US" sz="2400" dirty="0">
                <a:solidFill>
                  <a:prstClr val="black"/>
                </a:solidFill>
              </a:rPr>
              <a:t>Add </a:t>
            </a:r>
            <a:r>
              <a:rPr lang="en-US" sz="2400" b="1" dirty="0">
                <a:solidFill>
                  <a:prstClr val="black"/>
                </a:solidFill>
              </a:rPr>
              <a:t>1 factory </a:t>
            </a:r>
            <a:r>
              <a:rPr lang="en-US" sz="2400" dirty="0">
                <a:solidFill>
                  <a:prstClr val="black"/>
                </a:solidFill>
              </a:rPr>
              <a:t>(no smoke—it is powered by water).  Remember, the cotton factory must be placed on the river bank.  Canal water is not swift enough to generate the power to the working parts of the water </a:t>
            </a:r>
            <a:r>
              <a:rPr lang="en-US" sz="2400" dirty="0" smtClean="0">
                <a:solidFill>
                  <a:prstClr val="black"/>
                </a:solidFill>
              </a:rPr>
              <a:t>frame.  </a:t>
            </a:r>
          </a:p>
          <a:p>
            <a:pPr lvl="0"/>
            <a:endParaRPr lang="en-US" sz="1200" dirty="0" smtClean="0">
              <a:solidFill>
                <a:prstClr val="black"/>
              </a:solidFill>
            </a:endParaRPr>
          </a:p>
          <a:p>
            <a:pPr lvl="0"/>
            <a:r>
              <a:rPr lang="en-US" sz="2400" dirty="0" smtClean="0">
                <a:solidFill>
                  <a:prstClr val="black"/>
                </a:solidFill>
              </a:rPr>
              <a:t>Add </a:t>
            </a:r>
            <a:r>
              <a:rPr lang="en-US" sz="2400" b="1" dirty="0">
                <a:solidFill>
                  <a:prstClr val="black"/>
                </a:solidFill>
              </a:rPr>
              <a:t>5 houses </a:t>
            </a:r>
            <a:r>
              <a:rPr lang="en-US" sz="2400" dirty="0">
                <a:solidFill>
                  <a:prstClr val="black"/>
                </a:solidFill>
              </a:rPr>
              <a:t>for workers (total 25</a:t>
            </a:r>
            <a:r>
              <a:rPr lang="en-US" sz="2400" dirty="0" smtClean="0">
                <a:solidFill>
                  <a:prstClr val="black"/>
                </a:solidFill>
              </a:rPr>
              <a:t>).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FIVE</a:t>
            </a:r>
            <a:endParaRPr lang="en-US" sz="2400" b="1" dirty="0">
              <a:solidFill>
                <a:schemeClr val="tx2"/>
              </a:solidFill>
            </a:endParaRPr>
          </a:p>
        </p:txBody>
      </p:sp>
      <p:sp>
        <p:nvSpPr>
          <p:cNvPr id="3" name="Rectangle 2"/>
          <p:cNvSpPr/>
          <p:nvPr/>
        </p:nvSpPr>
        <p:spPr>
          <a:xfrm>
            <a:off x="76200" y="457200"/>
            <a:ext cx="8991600" cy="2308324"/>
          </a:xfrm>
          <a:prstGeom prst="rect">
            <a:avLst/>
          </a:prstGeom>
        </p:spPr>
        <p:txBody>
          <a:bodyPr wrap="square">
            <a:spAutoFit/>
          </a:bodyPr>
          <a:lstStyle/>
          <a:p>
            <a:r>
              <a:rPr lang="en-US" sz="2400" dirty="0" smtClean="0"/>
              <a:t>It is now 1774.  Workers are needed to work in this new factory.  Since many people (women) cannot compete with the spinning and weaving of cloth made in the factory, and there are large numbers of poor families who have lost their livelihood due to the Enclosure Acts, we have an available supply of workers.  People move to your village to find work.</a:t>
            </a:r>
            <a:endParaRPr lang="en-US" sz="2400" dirty="0"/>
          </a:p>
        </p:txBody>
      </p:sp>
      <p:sp>
        <p:nvSpPr>
          <p:cNvPr id="4" name="Rectangle 3"/>
          <p:cNvSpPr/>
          <p:nvPr/>
        </p:nvSpPr>
        <p:spPr>
          <a:xfrm>
            <a:off x="76200" y="2979003"/>
            <a:ext cx="8991600" cy="1384995"/>
          </a:xfrm>
          <a:prstGeom prst="rect">
            <a:avLst/>
          </a:prstGeom>
        </p:spPr>
        <p:txBody>
          <a:bodyPr wrap="square">
            <a:spAutoFit/>
          </a:bodyPr>
          <a:lstStyle/>
          <a:p>
            <a:r>
              <a:rPr lang="en-US" sz="2400" dirty="0" smtClean="0">
                <a:solidFill>
                  <a:prstClr val="black"/>
                </a:solidFill>
              </a:rPr>
              <a:t>* </a:t>
            </a:r>
            <a:r>
              <a:rPr lang="en-US" sz="2400" b="1" u="sng" dirty="0" smtClean="0">
                <a:solidFill>
                  <a:prstClr val="black"/>
                </a:solidFill>
              </a:rPr>
              <a:t>DIRECTIONS</a:t>
            </a:r>
            <a:r>
              <a:rPr lang="en-US" sz="2400" dirty="0">
                <a:solidFill>
                  <a:prstClr val="black"/>
                </a:solidFill>
              </a:rPr>
              <a:t>:  Add  </a:t>
            </a:r>
            <a:r>
              <a:rPr lang="en-US" sz="2400" b="1" dirty="0">
                <a:solidFill>
                  <a:prstClr val="black"/>
                </a:solidFill>
              </a:rPr>
              <a:t>15  houses </a:t>
            </a:r>
            <a:r>
              <a:rPr lang="en-US" sz="2400" dirty="0">
                <a:solidFill>
                  <a:prstClr val="black"/>
                </a:solidFill>
              </a:rPr>
              <a:t>(total 40); </a:t>
            </a:r>
            <a:r>
              <a:rPr lang="en-US" sz="2400" b="1" dirty="0">
                <a:solidFill>
                  <a:prstClr val="black"/>
                </a:solidFill>
              </a:rPr>
              <a:t>1  church </a:t>
            </a:r>
            <a:r>
              <a:rPr lang="en-US" sz="2400" dirty="0">
                <a:solidFill>
                  <a:prstClr val="black"/>
                </a:solidFill>
              </a:rPr>
              <a:t>, </a:t>
            </a:r>
            <a:r>
              <a:rPr lang="en-US" sz="2400" b="1" dirty="0">
                <a:solidFill>
                  <a:prstClr val="black"/>
                </a:solidFill>
              </a:rPr>
              <a:t>1  pub</a:t>
            </a:r>
            <a:r>
              <a:rPr lang="en-US" sz="2400" dirty="0">
                <a:solidFill>
                  <a:prstClr val="black"/>
                </a:solidFill>
              </a:rPr>
              <a:t>, &amp;  </a:t>
            </a:r>
            <a:r>
              <a:rPr lang="en-US" sz="2400" b="1" dirty="0">
                <a:solidFill>
                  <a:prstClr val="black"/>
                </a:solidFill>
              </a:rPr>
              <a:t>1  store</a:t>
            </a:r>
            <a:r>
              <a:rPr lang="en-US" sz="2400" dirty="0">
                <a:solidFill>
                  <a:prstClr val="black"/>
                </a:solidFill>
              </a:rPr>
              <a:t>.  </a:t>
            </a:r>
            <a:endParaRPr lang="en-US" sz="2400" dirty="0" smtClean="0">
              <a:solidFill>
                <a:prstClr val="black"/>
              </a:solidFill>
            </a:endParaRPr>
          </a:p>
          <a:p>
            <a:endParaRPr lang="en-US" sz="1200" dirty="0" smtClean="0">
              <a:solidFill>
                <a:prstClr val="black"/>
              </a:solidFill>
            </a:endParaRPr>
          </a:p>
          <a:p>
            <a:r>
              <a:rPr lang="en-US" sz="2400" dirty="0" smtClean="0">
                <a:solidFill>
                  <a:prstClr val="black"/>
                </a:solidFill>
              </a:rPr>
              <a:t>You </a:t>
            </a:r>
            <a:r>
              <a:rPr lang="en-US" sz="2400" dirty="0">
                <a:solidFill>
                  <a:prstClr val="black"/>
                </a:solidFill>
              </a:rPr>
              <a:t>may draw </a:t>
            </a:r>
            <a:r>
              <a:rPr lang="en-US" sz="2400" dirty="0" smtClean="0">
                <a:solidFill>
                  <a:prstClr val="black"/>
                </a:solidFill>
              </a:rPr>
              <a:t>2 additional </a:t>
            </a:r>
            <a:r>
              <a:rPr lang="en-US" sz="2400" dirty="0">
                <a:solidFill>
                  <a:prstClr val="black"/>
                </a:solidFill>
              </a:rPr>
              <a:t>roads and 1 additional bridge. </a:t>
            </a:r>
            <a:r>
              <a:rPr lang="en-US" sz="2400" dirty="0" smtClean="0">
                <a:solidFill>
                  <a:prstClr val="black"/>
                </a:solidFill>
              </a:rPr>
              <a:t>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SIX</a:t>
            </a:r>
            <a:endParaRPr lang="en-US" sz="2400" b="1" dirty="0">
              <a:solidFill>
                <a:schemeClr val="tx2"/>
              </a:solidFill>
            </a:endParaRPr>
          </a:p>
        </p:txBody>
      </p:sp>
      <p:sp>
        <p:nvSpPr>
          <p:cNvPr id="3" name="Rectangle 2"/>
          <p:cNvSpPr/>
          <p:nvPr/>
        </p:nvSpPr>
        <p:spPr>
          <a:xfrm>
            <a:off x="76200" y="457200"/>
            <a:ext cx="8991600" cy="1200329"/>
          </a:xfrm>
          <a:prstGeom prst="rect">
            <a:avLst/>
          </a:prstGeom>
        </p:spPr>
        <p:txBody>
          <a:bodyPr wrap="square">
            <a:spAutoFit/>
          </a:bodyPr>
          <a:lstStyle/>
          <a:p>
            <a:r>
              <a:rPr lang="en-US" sz="2400" dirty="0" smtClean="0"/>
              <a:t>The profits from the first textile factory are enormous.  It should be no surprise that Richard Arkwright becomes the first millionaire and the “Father of the Factory.”  New factories are built in your community. </a:t>
            </a:r>
            <a:endParaRPr lang="en-US" sz="2400" dirty="0"/>
          </a:p>
        </p:txBody>
      </p:sp>
      <p:sp>
        <p:nvSpPr>
          <p:cNvPr id="4" name="Rectangle 3"/>
          <p:cNvSpPr/>
          <p:nvPr/>
        </p:nvSpPr>
        <p:spPr>
          <a:xfrm>
            <a:off x="76200" y="2263676"/>
            <a:ext cx="8991600" cy="3108543"/>
          </a:xfrm>
          <a:prstGeom prst="rect">
            <a:avLst/>
          </a:prstGeom>
        </p:spPr>
        <p:txBody>
          <a:bodyPr wrap="square">
            <a:spAutoFit/>
          </a:bodyPr>
          <a:lstStyle/>
          <a:p>
            <a:r>
              <a:rPr lang="en-US" sz="2400" dirty="0" smtClean="0">
                <a:solidFill>
                  <a:prstClr val="black"/>
                </a:solidFill>
              </a:rPr>
              <a:t>* </a:t>
            </a:r>
            <a:r>
              <a:rPr lang="en-US" sz="2400" b="1" u="sng" dirty="0" smtClean="0">
                <a:solidFill>
                  <a:prstClr val="black"/>
                </a:solidFill>
              </a:rPr>
              <a:t>DIRECTIONS</a:t>
            </a:r>
            <a:r>
              <a:rPr lang="en-US" sz="2400" dirty="0">
                <a:solidFill>
                  <a:prstClr val="black"/>
                </a:solidFill>
              </a:rPr>
              <a:t>: Add </a:t>
            </a:r>
            <a:r>
              <a:rPr lang="en-US" sz="2400" b="1" dirty="0">
                <a:solidFill>
                  <a:prstClr val="black"/>
                </a:solidFill>
              </a:rPr>
              <a:t>5 new factories </a:t>
            </a:r>
            <a:r>
              <a:rPr lang="en-US" sz="2400" dirty="0">
                <a:solidFill>
                  <a:prstClr val="black"/>
                </a:solidFill>
              </a:rPr>
              <a:t>(must be on the river bank as they need water power).  </a:t>
            </a:r>
            <a:endParaRPr lang="en-US" sz="2400" dirty="0" smtClean="0">
              <a:solidFill>
                <a:prstClr val="black"/>
              </a:solidFill>
            </a:endParaRPr>
          </a:p>
          <a:p>
            <a:endParaRPr lang="en-US" sz="1200" dirty="0" smtClean="0">
              <a:solidFill>
                <a:prstClr val="black"/>
              </a:solidFill>
            </a:endParaRPr>
          </a:p>
          <a:p>
            <a:r>
              <a:rPr lang="en-US" sz="2400" dirty="0" smtClean="0">
                <a:solidFill>
                  <a:prstClr val="black"/>
                </a:solidFill>
              </a:rPr>
              <a:t>The </a:t>
            </a:r>
            <a:r>
              <a:rPr lang="en-US" sz="2400" dirty="0">
                <a:solidFill>
                  <a:prstClr val="black"/>
                </a:solidFill>
              </a:rPr>
              <a:t>early owners of these factories called themselves capitalists because they had the capital or money to purchase the raw material, the </a:t>
            </a:r>
            <a:r>
              <a:rPr lang="en-US" sz="2400" dirty="0" smtClean="0">
                <a:solidFill>
                  <a:prstClr val="black"/>
                </a:solidFill>
              </a:rPr>
              <a:t>building and the </a:t>
            </a:r>
            <a:r>
              <a:rPr lang="en-US" sz="2400" dirty="0">
                <a:solidFill>
                  <a:prstClr val="black"/>
                </a:solidFill>
              </a:rPr>
              <a:t>water frame, and to pay their workers a fixed wage and make a profit.   </a:t>
            </a:r>
            <a:endParaRPr lang="en-US" sz="2400" dirty="0" smtClean="0">
              <a:solidFill>
                <a:prstClr val="black"/>
              </a:solidFill>
            </a:endParaRPr>
          </a:p>
          <a:p>
            <a:endParaRPr lang="en-US" sz="1200" dirty="0">
              <a:solidFill>
                <a:prstClr val="black"/>
              </a:solidFill>
            </a:endParaRPr>
          </a:p>
          <a:p>
            <a:r>
              <a:rPr lang="en-US" sz="2400" dirty="0" smtClean="0">
                <a:solidFill>
                  <a:prstClr val="black"/>
                </a:solidFill>
              </a:rPr>
              <a:t>Add </a:t>
            </a:r>
            <a:r>
              <a:rPr lang="en-US" sz="2400" b="1" dirty="0">
                <a:solidFill>
                  <a:prstClr val="black"/>
                </a:solidFill>
              </a:rPr>
              <a:t>5 houses </a:t>
            </a:r>
            <a:r>
              <a:rPr lang="en-US" sz="2400" dirty="0">
                <a:solidFill>
                  <a:prstClr val="black"/>
                </a:solidFill>
              </a:rPr>
              <a:t>(total 45)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SEVEN</a:t>
            </a:r>
            <a:endParaRPr lang="en-US" sz="2400" b="1" dirty="0">
              <a:solidFill>
                <a:schemeClr val="tx2"/>
              </a:solidFill>
            </a:endParaRPr>
          </a:p>
        </p:txBody>
      </p:sp>
      <p:sp>
        <p:nvSpPr>
          <p:cNvPr id="3" name="Rectangle 2"/>
          <p:cNvSpPr/>
          <p:nvPr/>
        </p:nvSpPr>
        <p:spPr>
          <a:xfrm>
            <a:off x="76200" y="457200"/>
            <a:ext cx="8991600" cy="1938992"/>
          </a:xfrm>
          <a:prstGeom prst="rect">
            <a:avLst/>
          </a:prstGeom>
        </p:spPr>
        <p:txBody>
          <a:bodyPr wrap="square">
            <a:spAutoFit/>
          </a:bodyPr>
          <a:lstStyle/>
          <a:p>
            <a:r>
              <a:rPr lang="en-US" sz="2400" dirty="0" smtClean="0"/>
              <a:t>It is 1780.  Unemployed workers from surrounding areas flood into your community looking for work.  Although wages are very low, they look attractive to starving families.  Housing is in great demand and for the first time a new kind of housing is constructed called </a:t>
            </a:r>
            <a:r>
              <a:rPr lang="en-US" sz="2400" b="1" dirty="0" smtClean="0"/>
              <a:t>Tenements</a:t>
            </a:r>
            <a:r>
              <a:rPr lang="en-US" sz="2400" dirty="0" smtClean="0"/>
              <a:t>.  Here dozens of families reside under one roof. </a:t>
            </a:r>
            <a:endParaRPr lang="en-US" sz="2400" dirty="0"/>
          </a:p>
        </p:txBody>
      </p:sp>
      <p:sp>
        <p:nvSpPr>
          <p:cNvPr id="4" name="Rectangle 3"/>
          <p:cNvSpPr/>
          <p:nvPr/>
        </p:nvSpPr>
        <p:spPr>
          <a:xfrm>
            <a:off x="76200" y="2586335"/>
            <a:ext cx="8991600" cy="46166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5 Tenements</a:t>
            </a:r>
            <a:r>
              <a:rPr lang="en-US" sz="2400" dirty="0" smtClean="0"/>
              <a:t>. </a:t>
            </a:r>
            <a:endParaRPr lang="en-US" sz="24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EIGHT</a:t>
            </a:r>
            <a:endParaRPr lang="en-US" sz="2400" b="1" dirty="0">
              <a:solidFill>
                <a:schemeClr val="tx2"/>
              </a:solidFill>
            </a:endParaRPr>
          </a:p>
        </p:txBody>
      </p:sp>
      <p:sp>
        <p:nvSpPr>
          <p:cNvPr id="3" name="Rectangle 2"/>
          <p:cNvSpPr/>
          <p:nvPr/>
        </p:nvSpPr>
        <p:spPr>
          <a:xfrm>
            <a:off x="76200" y="457200"/>
            <a:ext cx="8991600" cy="830997"/>
          </a:xfrm>
          <a:prstGeom prst="rect">
            <a:avLst/>
          </a:prstGeom>
        </p:spPr>
        <p:txBody>
          <a:bodyPr wrap="square">
            <a:spAutoFit/>
          </a:bodyPr>
          <a:lstStyle/>
          <a:p>
            <a:r>
              <a:rPr lang="en-US" sz="2400" dirty="0" smtClean="0"/>
              <a:t>It is now 1781.  More workers need to live, eat, shop, drink, worship.  We need the social support services to go along with the demand. </a:t>
            </a:r>
            <a:endParaRPr lang="en-US" sz="2400" dirty="0"/>
          </a:p>
        </p:txBody>
      </p:sp>
      <p:sp>
        <p:nvSpPr>
          <p:cNvPr id="4" name="Rectangle 3"/>
          <p:cNvSpPr/>
          <p:nvPr/>
        </p:nvSpPr>
        <p:spPr>
          <a:xfrm>
            <a:off x="76200" y="1490008"/>
            <a:ext cx="8991600" cy="2123658"/>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store</a:t>
            </a:r>
            <a:r>
              <a:rPr lang="en-US" sz="2400" dirty="0" smtClean="0"/>
              <a:t>, </a:t>
            </a:r>
            <a:r>
              <a:rPr lang="en-US" sz="2400" b="1" dirty="0" smtClean="0"/>
              <a:t>1 pub</a:t>
            </a:r>
            <a:r>
              <a:rPr lang="en-US" sz="2400" dirty="0" smtClean="0"/>
              <a:t>, </a:t>
            </a:r>
            <a:r>
              <a:rPr lang="en-US" sz="2400" b="1" dirty="0" smtClean="0"/>
              <a:t>1 church </a:t>
            </a:r>
            <a:r>
              <a:rPr lang="en-US" sz="2400" dirty="0" smtClean="0"/>
              <a:t>and </a:t>
            </a:r>
            <a:r>
              <a:rPr lang="en-US" sz="2400" b="1" dirty="0" smtClean="0"/>
              <a:t>1 school </a:t>
            </a:r>
            <a:r>
              <a:rPr lang="en-US" sz="2400" dirty="0" smtClean="0"/>
              <a:t>for those families wealthy enough to send their children (boys) to school.  </a:t>
            </a:r>
          </a:p>
          <a:p>
            <a:endParaRPr lang="en-US" sz="1200" dirty="0" smtClean="0"/>
          </a:p>
          <a:p>
            <a:r>
              <a:rPr lang="en-US" sz="2400" dirty="0" smtClean="0"/>
              <a:t>Since workers in the factories work 6 days a week, the only day of rest is Sunday.  People flock to your churches so make them convenient for their tired feet</a:t>
            </a:r>
            <a:r>
              <a:rPr lang="en-US" sz="2400" dirty="0"/>
              <a:t>!</a:t>
            </a:r>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NINE</a:t>
            </a:r>
            <a:endParaRPr lang="en-US" sz="2400" b="1" dirty="0">
              <a:solidFill>
                <a:schemeClr val="tx2"/>
              </a:solidFill>
            </a:endParaRPr>
          </a:p>
        </p:txBody>
      </p:sp>
      <p:sp>
        <p:nvSpPr>
          <p:cNvPr id="3" name="Rectangle 2"/>
          <p:cNvSpPr/>
          <p:nvPr/>
        </p:nvSpPr>
        <p:spPr>
          <a:xfrm>
            <a:off x="72736" y="457200"/>
            <a:ext cx="8991600" cy="1938992"/>
          </a:xfrm>
          <a:prstGeom prst="rect">
            <a:avLst/>
          </a:prstGeom>
        </p:spPr>
        <p:txBody>
          <a:bodyPr wrap="square">
            <a:spAutoFit/>
          </a:bodyPr>
          <a:lstStyle/>
          <a:p>
            <a:r>
              <a:rPr lang="en-US" sz="2400" dirty="0" smtClean="0"/>
              <a:t>It is now 1782. Workers work long, hard hours in the factories.  The average work day begins at 6:00 a.m. and ends at 9:00 p.m.  There is only a 30 minute break for lunch.  After work, exhausted and “stressed out” workers stop at their local pub for some relaxation.  Alcohol begins to be consumed throughout England in record amounts.</a:t>
            </a:r>
            <a:endParaRPr lang="en-US" sz="2400" dirty="0"/>
          </a:p>
        </p:txBody>
      </p:sp>
      <p:sp>
        <p:nvSpPr>
          <p:cNvPr id="4" name="Rectangle 3"/>
          <p:cNvSpPr/>
          <p:nvPr/>
        </p:nvSpPr>
        <p:spPr>
          <a:xfrm>
            <a:off x="72736" y="2598003"/>
            <a:ext cx="8995064" cy="1015663"/>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5 more pubs</a:t>
            </a:r>
            <a:r>
              <a:rPr lang="en-US" sz="2400" dirty="0" smtClean="0"/>
              <a:t>.  </a:t>
            </a:r>
          </a:p>
          <a:p>
            <a:endParaRPr lang="en-US" sz="1200" dirty="0" smtClean="0"/>
          </a:p>
          <a:p>
            <a:r>
              <a:rPr lang="en-US" sz="2400" b="1" dirty="0" smtClean="0"/>
              <a:t>Destroy 5 houses </a:t>
            </a:r>
            <a:r>
              <a:rPr lang="en-US" sz="2400" dirty="0" smtClean="0"/>
              <a:t>(total 40), add </a:t>
            </a:r>
            <a:r>
              <a:rPr lang="en-US" sz="2400" b="1" dirty="0" smtClean="0"/>
              <a:t>4 tenements</a:t>
            </a:r>
            <a:r>
              <a:rPr lang="en-US" sz="2400" dirty="0" smtClean="0"/>
              <a:t>.</a:t>
            </a:r>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TEN</a:t>
            </a:r>
            <a:endParaRPr lang="en-US" sz="2400" b="1" dirty="0">
              <a:solidFill>
                <a:schemeClr val="tx2"/>
              </a:solidFill>
            </a:endParaRPr>
          </a:p>
        </p:txBody>
      </p:sp>
      <p:sp>
        <p:nvSpPr>
          <p:cNvPr id="3" name="Rectangle 2"/>
          <p:cNvSpPr/>
          <p:nvPr/>
        </p:nvSpPr>
        <p:spPr>
          <a:xfrm>
            <a:off x="76200" y="457200"/>
            <a:ext cx="8991600" cy="1938992"/>
          </a:xfrm>
          <a:prstGeom prst="rect">
            <a:avLst/>
          </a:prstGeom>
        </p:spPr>
        <p:txBody>
          <a:bodyPr wrap="square">
            <a:spAutoFit/>
          </a:bodyPr>
          <a:lstStyle/>
          <a:p>
            <a:r>
              <a:rPr lang="en-US" sz="2400" dirty="0" smtClean="0"/>
              <a:t>It is now 1783.  Workers barely live a marginal existence.  There is never enough money to save and some workers go into debt.  Few, if any, could afford to send their children to school.  Still, there are a few families whose lifestyle is quite comfortable, even luxurious.  Who are they?  They are the large landowning farmers and factory owners.</a:t>
            </a:r>
            <a:endParaRPr lang="en-US" sz="2400" dirty="0"/>
          </a:p>
        </p:txBody>
      </p:sp>
      <p:sp>
        <p:nvSpPr>
          <p:cNvPr id="4" name="Rectangle 3"/>
          <p:cNvSpPr/>
          <p:nvPr/>
        </p:nvSpPr>
        <p:spPr>
          <a:xfrm>
            <a:off x="76200" y="2568476"/>
            <a:ext cx="8991600" cy="255454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2 special homes </a:t>
            </a:r>
            <a:r>
              <a:rPr lang="en-US" sz="2400" dirty="0" smtClean="0"/>
              <a:t>– handsome manor houses are built and some are lavishly furnished with art.  These new rich are not part of the aristocratic class of England but they now can enjoy some of the refinements of the aristocratic rich such as food, servants, furniture, education, fine clothing, carriages, etc.  </a:t>
            </a:r>
          </a:p>
          <a:p>
            <a:endParaRPr lang="en-US" sz="1200" dirty="0" smtClean="0"/>
          </a:p>
          <a:p>
            <a:r>
              <a:rPr lang="en-US" sz="2400" dirty="0" smtClean="0"/>
              <a:t>Add </a:t>
            </a:r>
            <a:r>
              <a:rPr lang="en-US" sz="2400" b="1" dirty="0" smtClean="0"/>
              <a:t>1 factory</a:t>
            </a:r>
            <a:r>
              <a:rPr lang="en-US" sz="2400" dirty="0" smtClean="0"/>
              <a:t>, add </a:t>
            </a:r>
            <a:r>
              <a:rPr lang="en-US" sz="2400" b="1" dirty="0" smtClean="0"/>
              <a:t>15 houses </a:t>
            </a:r>
            <a:r>
              <a:rPr lang="en-US" sz="2400" dirty="0" smtClean="0"/>
              <a:t>for management personages (total 55).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ELEVEN</a:t>
            </a:r>
            <a:endParaRPr lang="en-US" sz="2400" b="1" dirty="0">
              <a:solidFill>
                <a:schemeClr val="tx2"/>
              </a:solidFill>
            </a:endParaRPr>
          </a:p>
        </p:txBody>
      </p:sp>
      <p:sp>
        <p:nvSpPr>
          <p:cNvPr id="3" name="Rectangle 2"/>
          <p:cNvSpPr/>
          <p:nvPr/>
        </p:nvSpPr>
        <p:spPr>
          <a:xfrm>
            <a:off x="76200" y="457200"/>
            <a:ext cx="8991600" cy="2308324"/>
          </a:xfrm>
          <a:prstGeom prst="rect">
            <a:avLst/>
          </a:prstGeom>
        </p:spPr>
        <p:txBody>
          <a:bodyPr wrap="square">
            <a:spAutoFit/>
          </a:bodyPr>
          <a:lstStyle/>
          <a:p>
            <a:r>
              <a:rPr lang="en-US" sz="2400" dirty="0" smtClean="0"/>
              <a:t>The year is 1785.  A man named </a:t>
            </a:r>
            <a:r>
              <a:rPr lang="en-US" sz="2400" b="1" dirty="0" smtClean="0"/>
              <a:t>James Watt </a:t>
            </a:r>
            <a:r>
              <a:rPr lang="en-US" sz="2400" dirty="0" smtClean="0"/>
              <a:t>invents a new machine called the </a:t>
            </a:r>
            <a:r>
              <a:rPr lang="en-US" sz="2400" b="1" dirty="0" smtClean="0"/>
              <a:t>steam engine</a:t>
            </a:r>
            <a:r>
              <a:rPr lang="en-US" sz="2400" dirty="0" smtClean="0"/>
              <a:t>.  The steam engine replaces the water frame.  First, it is far more efficient.  Second, it allows factories to be built away from the river.  This source of power is more mobile.  Capitalists quickly replace their water frames with steam powered weaving and spinning machines.  The main business in England is still textile manufacturing. </a:t>
            </a:r>
            <a:endParaRPr lang="en-US" sz="2400" dirty="0"/>
          </a:p>
        </p:txBody>
      </p:sp>
      <p:sp>
        <p:nvSpPr>
          <p:cNvPr id="4" name="Rectangle 3"/>
          <p:cNvSpPr/>
          <p:nvPr/>
        </p:nvSpPr>
        <p:spPr>
          <a:xfrm>
            <a:off x="76200" y="2990671"/>
            <a:ext cx="8991600" cy="2000548"/>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10 factories with smoke</a:t>
            </a:r>
            <a:r>
              <a:rPr lang="en-US" sz="2400" dirty="0" smtClean="0"/>
              <a:t>.  </a:t>
            </a:r>
            <a:r>
              <a:rPr lang="en-US" sz="2400" b="1" dirty="0" smtClean="0"/>
              <a:t>Add smoke to all other pre-existing factories</a:t>
            </a:r>
            <a:r>
              <a:rPr lang="en-US" sz="2400" dirty="0" smtClean="0"/>
              <a:t>.  </a:t>
            </a:r>
          </a:p>
          <a:p>
            <a:endParaRPr lang="en-US" sz="1200" dirty="0" smtClean="0"/>
          </a:p>
          <a:p>
            <a:r>
              <a:rPr lang="en-US" sz="2400" dirty="0" smtClean="0"/>
              <a:t>Also, add </a:t>
            </a:r>
            <a:r>
              <a:rPr lang="en-US" sz="2400" b="1" dirty="0" smtClean="0"/>
              <a:t>1 nicer house </a:t>
            </a:r>
            <a:r>
              <a:rPr lang="en-US" sz="2400" dirty="0" smtClean="0"/>
              <a:t>because people continue to get rich.  </a:t>
            </a:r>
          </a:p>
          <a:p>
            <a:endParaRPr lang="en-US" sz="1200" dirty="0"/>
          </a:p>
          <a:p>
            <a:r>
              <a:rPr lang="en-US" sz="2400" dirty="0" smtClean="0"/>
              <a:t>Add </a:t>
            </a:r>
            <a:r>
              <a:rPr lang="en-US" sz="2400" b="1" dirty="0" smtClean="0"/>
              <a:t>5 houses </a:t>
            </a:r>
            <a:r>
              <a:rPr lang="en-US" sz="2400" dirty="0" smtClean="0"/>
              <a:t>(total 60) and </a:t>
            </a:r>
            <a:r>
              <a:rPr lang="en-US" sz="2400" b="1" dirty="0" smtClean="0"/>
              <a:t>1 tenement</a:t>
            </a:r>
            <a:r>
              <a:rPr lang="en-US" sz="2400" dirty="0" smtClean="0"/>
              <a:t>.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TWELVE</a:t>
            </a:r>
            <a:endParaRPr lang="en-US" sz="2400" b="1" dirty="0">
              <a:solidFill>
                <a:schemeClr val="tx2"/>
              </a:solidFill>
            </a:endParaRPr>
          </a:p>
        </p:txBody>
      </p:sp>
      <p:sp>
        <p:nvSpPr>
          <p:cNvPr id="3" name="Rectangle 2"/>
          <p:cNvSpPr/>
          <p:nvPr/>
        </p:nvSpPr>
        <p:spPr>
          <a:xfrm>
            <a:off x="76200" y="457200"/>
            <a:ext cx="8991600" cy="2677656"/>
          </a:xfrm>
          <a:prstGeom prst="rect">
            <a:avLst/>
          </a:prstGeom>
        </p:spPr>
        <p:txBody>
          <a:bodyPr wrap="square">
            <a:spAutoFit/>
          </a:bodyPr>
          <a:lstStyle/>
          <a:p>
            <a:r>
              <a:rPr lang="en-US" sz="2400" dirty="0" smtClean="0"/>
              <a:t>The year is 1800.  A man named </a:t>
            </a:r>
            <a:r>
              <a:rPr lang="en-US" sz="2400" b="1" dirty="0" smtClean="0"/>
              <a:t>Henry C</a:t>
            </a:r>
            <a:r>
              <a:rPr lang="en-US" sz="2400" dirty="0" smtClean="0"/>
              <a:t>ort has just invented the </a:t>
            </a:r>
            <a:r>
              <a:rPr lang="en-US" sz="2400" b="1" dirty="0" smtClean="0"/>
              <a:t>puddling process</a:t>
            </a:r>
            <a:r>
              <a:rPr lang="en-US" sz="2400" dirty="0" smtClean="0"/>
              <a:t>.  This process makes it possible for coal, which is, fortunately, in abundant supply in England, to be used as the primary fuel in the new iron industry.  Consequently, your town is thrust into the “</a:t>
            </a:r>
            <a:r>
              <a:rPr lang="en-US" sz="2400" b="1" dirty="0" smtClean="0"/>
              <a:t>New Age of Heavy Industry</a:t>
            </a:r>
            <a:r>
              <a:rPr lang="en-US" sz="2400" dirty="0" smtClean="0"/>
              <a:t>.”  Larger factory districts appear which manufacture iron at low prices and that can easily be transported by your canal.</a:t>
            </a:r>
            <a:endParaRPr lang="en-US" sz="2400" dirty="0"/>
          </a:p>
        </p:txBody>
      </p:sp>
      <p:sp>
        <p:nvSpPr>
          <p:cNvPr id="4" name="Rectangle 3"/>
          <p:cNvSpPr/>
          <p:nvPr/>
        </p:nvSpPr>
        <p:spPr>
          <a:xfrm>
            <a:off x="76200" y="3360003"/>
            <a:ext cx="8991600" cy="138499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coal mine </a:t>
            </a:r>
            <a:r>
              <a:rPr lang="en-US" sz="2400" dirty="0" smtClean="0"/>
              <a:t>and </a:t>
            </a:r>
            <a:r>
              <a:rPr lang="en-US" sz="2400" b="1" dirty="0" smtClean="0"/>
              <a:t>1 new iron bridge </a:t>
            </a:r>
            <a:r>
              <a:rPr lang="en-US" sz="2400" dirty="0" smtClean="0"/>
              <a:t>to replace the old wooden one.  </a:t>
            </a:r>
          </a:p>
          <a:p>
            <a:endParaRPr lang="en-US" sz="1200" b="1" dirty="0" smtClean="0"/>
          </a:p>
          <a:p>
            <a:r>
              <a:rPr lang="en-US" sz="2400" b="1" dirty="0" smtClean="0"/>
              <a:t>Add 5 houses </a:t>
            </a:r>
            <a:r>
              <a:rPr lang="en-US" sz="2400" dirty="0" smtClean="0"/>
              <a:t>(total 65).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599218" cy="6858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86600" y="2521059"/>
            <a:ext cx="1981200" cy="1815882"/>
          </a:xfrm>
          <a:prstGeom prst="rect">
            <a:avLst/>
          </a:prstGeom>
          <a:noFill/>
        </p:spPr>
        <p:txBody>
          <a:bodyPr wrap="square" rtlCol="0">
            <a:spAutoFit/>
          </a:bodyPr>
          <a:lstStyle/>
          <a:p>
            <a:pPr algn="ctr"/>
            <a:r>
              <a:rPr lang="en-US" sz="2800" dirty="0" smtClean="0"/>
              <a:t>* </a:t>
            </a:r>
            <a:r>
              <a:rPr lang="en-US" sz="2800" b="1" dirty="0" smtClean="0"/>
              <a:t>DO NOT </a:t>
            </a:r>
            <a:r>
              <a:rPr lang="en-US" sz="2800" dirty="0" smtClean="0"/>
              <a:t>make your pictures this big! </a:t>
            </a:r>
            <a:endParaRPr lang="en-US" sz="2800" dirty="0"/>
          </a:p>
        </p:txBody>
      </p:sp>
    </p:spTree>
    <p:extLst>
      <p:ext uri="{BB962C8B-B14F-4D97-AF65-F5344CB8AC3E}">
        <p14:creationId xmlns:p14="http://schemas.microsoft.com/office/powerpoint/2010/main" val="1871376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THIRTEEN</a:t>
            </a:r>
            <a:endParaRPr lang="en-US" sz="2400" b="1" dirty="0">
              <a:solidFill>
                <a:schemeClr val="tx2"/>
              </a:solidFill>
            </a:endParaRPr>
          </a:p>
        </p:txBody>
      </p:sp>
      <p:sp>
        <p:nvSpPr>
          <p:cNvPr id="3" name="Rectangle 2"/>
          <p:cNvSpPr/>
          <p:nvPr/>
        </p:nvSpPr>
        <p:spPr>
          <a:xfrm>
            <a:off x="76200" y="457200"/>
            <a:ext cx="8991600" cy="3416320"/>
          </a:xfrm>
          <a:prstGeom prst="rect">
            <a:avLst/>
          </a:prstGeom>
        </p:spPr>
        <p:txBody>
          <a:bodyPr wrap="square">
            <a:spAutoFit/>
          </a:bodyPr>
          <a:lstStyle/>
          <a:p>
            <a:r>
              <a:rPr lang="en-US" sz="2400" dirty="0" smtClean="0"/>
              <a:t>The year is 1815.  Coal miners are busy mining coal.  There is a great demand for coal right now:  home-heating, fuel for the steam engines and for the production of iron.  Although, in the 1700s, coal miners were adults who worked in the winter to supplement their wages, in the 1800s, they are typically children between the ages of 8 and 14.  The work is dangerous and unhealthy.  Children become victims of black lung, explosions and accidents.  Their growth is stunted as they spend their 14 hour day stooped over.  They are malnourished and unable to exercise or eat properly.  Casualty rates go up.</a:t>
            </a:r>
            <a:endParaRPr lang="en-US" sz="2400" dirty="0"/>
          </a:p>
        </p:txBody>
      </p:sp>
      <p:sp>
        <p:nvSpPr>
          <p:cNvPr id="4" name="Rectangle 3"/>
          <p:cNvSpPr/>
          <p:nvPr/>
        </p:nvSpPr>
        <p:spPr>
          <a:xfrm>
            <a:off x="76200" y="4110335"/>
            <a:ext cx="8991600" cy="46166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coal mine </a:t>
            </a:r>
            <a:r>
              <a:rPr lang="en-US" sz="2400" dirty="0" smtClean="0"/>
              <a:t>and </a:t>
            </a:r>
            <a:r>
              <a:rPr lang="en-US" sz="2400" b="1" dirty="0" smtClean="0"/>
              <a:t>1 cemetery</a:t>
            </a:r>
            <a:r>
              <a:rPr lang="en-US" sz="2400" dirty="0" smtClean="0"/>
              <a:t>.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FOURTEEN</a:t>
            </a:r>
            <a:endParaRPr lang="en-US" sz="2400" b="1" dirty="0">
              <a:solidFill>
                <a:schemeClr val="tx2"/>
              </a:solidFill>
            </a:endParaRPr>
          </a:p>
        </p:txBody>
      </p:sp>
      <p:sp>
        <p:nvSpPr>
          <p:cNvPr id="3" name="Rectangle 2"/>
          <p:cNvSpPr/>
          <p:nvPr/>
        </p:nvSpPr>
        <p:spPr>
          <a:xfrm>
            <a:off x="76200" y="457200"/>
            <a:ext cx="8991600" cy="1938992"/>
          </a:xfrm>
          <a:prstGeom prst="rect">
            <a:avLst/>
          </a:prstGeom>
        </p:spPr>
        <p:txBody>
          <a:bodyPr wrap="square">
            <a:spAutoFit/>
          </a:bodyPr>
          <a:lstStyle/>
          <a:p>
            <a:r>
              <a:rPr lang="en-US" sz="2400" dirty="0" smtClean="0"/>
              <a:t>It is 1820.  The existing canals and dirt roads cannot accommodate the heavy industrial traffic.  New experiments with transportation using the power of a steam engine are tried.  The most successful appears to be a steam engine that pulls a series of wagons or cars on an iron track.  The first </a:t>
            </a:r>
            <a:r>
              <a:rPr lang="en-US" sz="2400" b="1" dirty="0" smtClean="0"/>
              <a:t>railroad</a:t>
            </a:r>
            <a:r>
              <a:rPr lang="en-US" sz="2400" dirty="0" smtClean="0"/>
              <a:t> is tested and proves to be quite effective.</a:t>
            </a:r>
            <a:endParaRPr lang="en-US" sz="2400" dirty="0"/>
          </a:p>
        </p:txBody>
      </p:sp>
      <p:sp>
        <p:nvSpPr>
          <p:cNvPr id="4" name="Rectangle 3"/>
          <p:cNvSpPr/>
          <p:nvPr/>
        </p:nvSpPr>
        <p:spPr>
          <a:xfrm>
            <a:off x="76200" y="2621340"/>
            <a:ext cx="8991600" cy="2123658"/>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major railroad line </a:t>
            </a:r>
            <a:r>
              <a:rPr lang="en-US" sz="2400" dirty="0" smtClean="0"/>
              <a:t>connecting all your factories to your coal mines.  This is one continuous track which must connect all factories and mines (you may build additional railroad bridges only as needed).  </a:t>
            </a:r>
          </a:p>
          <a:p>
            <a:endParaRPr lang="en-US" sz="1200" dirty="0" smtClean="0"/>
          </a:p>
          <a:p>
            <a:r>
              <a:rPr lang="en-US" sz="2400" dirty="0" smtClean="0"/>
              <a:t>Add </a:t>
            </a:r>
            <a:r>
              <a:rPr lang="en-US" sz="2400" b="1" dirty="0" smtClean="0"/>
              <a:t>5 houses </a:t>
            </a:r>
            <a:r>
              <a:rPr lang="en-US" sz="2400" dirty="0" smtClean="0"/>
              <a:t>(total 70) for railroad builders.</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FIFTEEN</a:t>
            </a:r>
            <a:endParaRPr lang="en-US" sz="2400" b="1" dirty="0">
              <a:solidFill>
                <a:schemeClr val="tx2"/>
              </a:solidFill>
            </a:endParaRPr>
          </a:p>
        </p:txBody>
      </p:sp>
      <p:sp>
        <p:nvSpPr>
          <p:cNvPr id="3" name="Rectangle 2"/>
          <p:cNvSpPr/>
          <p:nvPr/>
        </p:nvSpPr>
        <p:spPr>
          <a:xfrm>
            <a:off x="76200" y="457200"/>
            <a:ext cx="8991600" cy="4154984"/>
          </a:xfrm>
          <a:prstGeom prst="rect">
            <a:avLst/>
          </a:prstGeom>
        </p:spPr>
        <p:txBody>
          <a:bodyPr wrap="square">
            <a:spAutoFit/>
          </a:bodyPr>
          <a:lstStyle/>
          <a:p>
            <a:r>
              <a:rPr lang="en-US" sz="2400" dirty="0" smtClean="0"/>
              <a:t>It is 1827.  This new “revolution” in transportation draws thousands of people to your community.  Soon there becomes a surplus of workers.  Capitalists who wish to ensure their profits decide to hire women and children over men because can perform the same factory labor at one-half to one-quarter the price.  More and more children leave their homes to work.  Depressed, ashamed and angry about their wives and children toiling in factories, many men turn to crime and the social life of the pub.  For the first time in England’s history, </a:t>
            </a:r>
            <a:r>
              <a:rPr lang="en-US" sz="2400" b="1" dirty="0" smtClean="0"/>
              <a:t>alcoholism</a:t>
            </a:r>
            <a:r>
              <a:rPr lang="en-US" sz="2400" dirty="0" smtClean="0"/>
              <a:t> appears in epidemic proportions.  Family life that existed for hundreds of years in England is disrupted.  Family members seldom eat together or see each other.</a:t>
            </a:r>
            <a:endParaRPr lang="en-US" sz="2400" dirty="0"/>
          </a:p>
        </p:txBody>
      </p:sp>
      <p:sp>
        <p:nvSpPr>
          <p:cNvPr id="4" name="Rectangle 3"/>
          <p:cNvSpPr/>
          <p:nvPr/>
        </p:nvSpPr>
        <p:spPr>
          <a:xfrm>
            <a:off x="76200" y="4796135"/>
            <a:ext cx="8991600" cy="46166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jail</a:t>
            </a:r>
            <a:r>
              <a:rPr lang="en-US" sz="2400" dirty="0" smtClean="0"/>
              <a:t>, </a:t>
            </a:r>
            <a:r>
              <a:rPr lang="en-US" sz="2400" b="1" dirty="0" smtClean="0"/>
              <a:t>2 pubs </a:t>
            </a:r>
            <a:r>
              <a:rPr lang="en-US" sz="2400" dirty="0" smtClean="0"/>
              <a:t>and </a:t>
            </a:r>
            <a:r>
              <a:rPr lang="en-US" sz="2400" b="1" dirty="0" smtClean="0"/>
              <a:t>2 tenements</a:t>
            </a:r>
            <a:r>
              <a:rPr lang="en-US" sz="2400" dirty="0" smtClean="0"/>
              <a:t>.</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SIXTEEN</a:t>
            </a:r>
            <a:endParaRPr lang="en-US" sz="2400" b="1" dirty="0">
              <a:solidFill>
                <a:schemeClr val="tx2"/>
              </a:solidFill>
            </a:endParaRPr>
          </a:p>
        </p:txBody>
      </p:sp>
      <p:sp>
        <p:nvSpPr>
          <p:cNvPr id="3" name="Rectangle 2"/>
          <p:cNvSpPr/>
          <p:nvPr/>
        </p:nvSpPr>
        <p:spPr>
          <a:xfrm>
            <a:off x="76200" y="457200"/>
            <a:ext cx="8991600" cy="4893647"/>
          </a:xfrm>
          <a:prstGeom prst="rect">
            <a:avLst/>
          </a:prstGeom>
        </p:spPr>
        <p:txBody>
          <a:bodyPr wrap="square">
            <a:spAutoFit/>
          </a:bodyPr>
          <a:lstStyle/>
          <a:p>
            <a:r>
              <a:rPr lang="en-US" sz="2400" dirty="0" smtClean="0"/>
              <a:t>It is 1838.  Let’s look at the working conditions in the factories.  The two predominant factories are </a:t>
            </a:r>
            <a:r>
              <a:rPr lang="en-US" sz="2400" b="1" dirty="0" smtClean="0"/>
              <a:t>textile</a:t>
            </a:r>
            <a:r>
              <a:rPr lang="en-US" sz="2400" dirty="0" smtClean="0"/>
              <a:t> and </a:t>
            </a:r>
            <a:r>
              <a:rPr lang="en-US" sz="2400" b="1" dirty="0" smtClean="0"/>
              <a:t>iron</a:t>
            </a:r>
            <a:r>
              <a:rPr lang="en-US" sz="2400" dirty="0" smtClean="0"/>
              <a:t>.  Working conditions in either of these factories were appalling.  Many workers contacted the deadly factory fever or </a:t>
            </a:r>
            <a:r>
              <a:rPr lang="en-US" sz="2400" b="1" dirty="0" smtClean="0"/>
              <a:t>white lung </a:t>
            </a:r>
            <a:r>
              <a:rPr lang="en-US" sz="2400" dirty="0" smtClean="0"/>
              <a:t>disease (probably a variety of lung ailments:  cancer, tuberculosis, emphysema, etc.)  Other workers were injured on the job in factory accidents.  There were no protective railings around the huge moving mechanical parts of machinery.  Children, weakened from lack of proper sleep or diet, stumbled into machinery and were mutilated.  Women with long hair that became undone often found themselves caught in moving machinery.  Regardless, if you were unable to work, you were fired. There was no health insurance.  There was always a daily line of unemployed workers waiting to fill vacant jobs.</a:t>
            </a:r>
            <a:endParaRPr lang="en-US" sz="2400" dirty="0"/>
          </a:p>
        </p:txBody>
      </p:sp>
      <p:sp>
        <p:nvSpPr>
          <p:cNvPr id="4" name="Rectangle 3"/>
          <p:cNvSpPr/>
          <p:nvPr/>
        </p:nvSpPr>
        <p:spPr>
          <a:xfrm>
            <a:off x="76200" y="5558135"/>
            <a:ext cx="8991600" cy="46166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2 hospitals </a:t>
            </a:r>
            <a:r>
              <a:rPr lang="en-US" sz="2400" dirty="0" smtClean="0"/>
              <a:t>and </a:t>
            </a:r>
            <a:r>
              <a:rPr lang="en-US" sz="2400" b="1" dirty="0" smtClean="0"/>
              <a:t>1 cemetery</a:t>
            </a:r>
            <a:r>
              <a:rPr lang="en-US" sz="2400" dirty="0" smtClean="0"/>
              <a:t>.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SEVENTEEN</a:t>
            </a:r>
            <a:endParaRPr lang="en-US" sz="2400" b="1" dirty="0">
              <a:solidFill>
                <a:schemeClr val="tx2"/>
              </a:solidFill>
            </a:endParaRPr>
          </a:p>
        </p:txBody>
      </p:sp>
      <p:sp>
        <p:nvSpPr>
          <p:cNvPr id="3" name="Rectangle 2"/>
          <p:cNvSpPr/>
          <p:nvPr/>
        </p:nvSpPr>
        <p:spPr>
          <a:xfrm>
            <a:off x="76200" y="457200"/>
            <a:ext cx="8991600" cy="1938992"/>
          </a:xfrm>
          <a:prstGeom prst="rect">
            <a:avLst/>
          </a:prstGeom>
        </p:spPr>
        <p:txBody>
          <a:bodyPr wrap="square">
            <a:spAutoFit/>
          </a:bodyPr>
          <a:lstStyle/>
          <a:p>
            <a:r>
              <a:rPr lang="en-US" sz="2400" dirty="0" smtClean="0"/>
              <a:t>It is 1840.  There is a need for quicker transportation.  Coal, iron, finished products and raw materials must all be transported from one area of England to another.  In Ireland in the late 1830s, a devastating potato famine drove hundreds of thousands of Irish into England.  Here was the cheapest of labor possible to build more railroads. </a:t>
            </a:r>
            <a:endParaRPr lang="en-US" sz="2400" dirty="0"/>
          </a:p>
        </p:txBody>
      </p:sp>
      <p:sp>
        <p:nvSpPr>
          <p:cNvPr id="4" name="Rectangle 3"/>
          <p:cNvSpPr/>
          <p:nvPr/>
        </p:nvSpPr>
        <p:spPr>
          <a:xfrm>
            <a:off x="76200" y="2609671"/>
            <a:ext cx="8991600" cy="138499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more railroad line </a:t>
            </a:r>
            <a:r>
              <a:rPr lang="en-US" sz="2400" dirty="0" smtClean="0"/>
              <a:t>passing east to west through your town.   </a:t>
            </a:r>
          </a:p>
          <a:p>
            <a:endParaRPr lang="en-US" sz="1200" dirty="0" smtClean="0"/>
          </a:p>
          <a:p>
            <a:r>
              <a:rPr lang="en-US" sz="2400" dirty="0" smtClean="0"/>
              <a:t>Add </a:t>
            </a:r>
            <a:r>
              <a:rPr lang="en-US" sz="2400" b="1" dirty="0" smtClean="0"/>
              <a:t>5 houses </a:t>
            </a:r>
            <a:r>
              <a:rPr lang="en-US" sz="2400" dirty="0" smtClean="0"/>
              <a:t>(total 75) and </a:t>
            </a:r>
            <a:r>
              <a:rPr lang="en-US" sz="2400" b="1" dirty="0" smtClean="0"/>
              <a:t>1 tenement </a:t>
            </a:r>
            <a:r>
              <a:rPr lang="en-US" sz="2400" dirty="0" smtClean="0"/>
              <a:t>for the new railroad workers.</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EIGHTEEN</a:t>
            </a:r>
            <a:endParaRPr lang="en-US" sz="2400" b="1" dirty="0">
              <a:solidFill>
                <a:schemeClr val="tx2"/>
              </a:solidFill>
            </a:endParaRPr>
          </a:p>
        </p:txBody>
      </p:sp>
      <p:sp>
        <p:nvSpPr>
          <p:cNvPr id="3" name="Rectangle 2"/>
          <p:cNvSpPr/>
          <p:nvPr/>
        </p:nvSpPr>
        <p:spPr>
          <a:xfrm>
            <a:off x="76200" y="457200"/>
            <a:ext cx="8991600" cy="2308324"/>
          </a:xfrm>
          <a:prstGeom prst="rect">
            <a:avLst/>
          </a:prstGeom>
        </p:spPr>
        <p:txBody>
          <a:bodyPr wrap="square">
            <a:spAutoFit/>
          </a:bodyPr>
          <a:lstStyle/>
          <a:p>
            <a:r>
              <a:rPr lang="en-US" sz="2400" dirty="0" smtClean="0"/>
              <a:t>It is 1842.  There are some advantages to urban dwellers.  City life is very different from the country life.  For the small but growing middle classes, a whole new </a:t>
            </a:r>
            <a:r>
              <a:rPr lang="en-US" sz="2400" b="1" dirty="0" smtClean="0"/>
              <a:t>cultural life </a:t>
            </a:r>
            <a:r>
              <a:rPr lang="en-US" sz="2400" dirty="0" smtClean="0"/>
              <a:t>is available.  Museums, theater, opera, restaurants, plays and concerts are made available.  Whereas, before only the aristocrats could afford the arts, now the </a:t>
            </a:r>
            <a:r>
              <a:rPr lang="en-US" sz="2400" b="1" dirty="0" smtClean="0"/>
              <a:t>middle class </a:t>
            </a:r>
            <a:r>
              <a:rPr lang="en-US" sz="2400" dirty="0" smtClean="0"/>
              <a:t>enjoys the fine life of culture and good living. </a:t>
            </a:r>
            <a:endParaRPr lang="en-US" sz="2400" dirty="0"/>
          </a:p>
        </p:txBody>
      </p:sp>
      <p:sp>
        <p:nvSpPr>
          <p:cNvPr id="4" name="Rectangle 3"/>
          <p:cNvSpPr/>
          <p:nvPr/>
        </p:nvSpPr>
        <p:spPr>
          <a:xfrm>
            <a:off x="76200" y="2990671"/>
            <a:ext cx="8991600" cy="2000548"/>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theater </a:t>
            </a:r>
            <a:r>
              <a:rPr lang="en-US" sz="2400" dirty="0" smtClean="0"/>
              <a:t>and </a:t>
            </a:r>
            <a:r>
              <a:rPr lang="en-US" sz="2400" b="1" dirty="0" smtClean="0"/>
              <a:t>1 museum</a:t>
            </a:r>
            <a:r>
              <a:rPr lang="en-US" sz="2400" dirty="0" smtClean="0"/>
              <a:t>.  </a:t>
            </a:r>
          </a:p>
          <a:p>
            <a:endParaRPr lang="en-US" sz="1200" dirty="0" smtClean="0"/>
          </a:p>
          <a:p>
            <a:r>
              <a:rPr lang="en-US" sz="2400" dirty="0" smtClean="0"/>
              <a:t>Add </a:t>
            </a:r>
            <a:r>
              <a:rPr lang="en-US" sz="2400" b="1" dirty="0" smtClean="0"/>
              <a:t>2 private schools </a:t>
            </a:r>
            <a:r>
              <a:rPr lang="en-US" sz="2400" dirty="0" smtClean="0"/>
              <a:t>for upper class students (mark these schools with the letter ‘P’).  </a:t>
            </a:r>
          </a:p>
          <a:p>
            <a:endParaRPr lang="en-US" sz="1200" dirty="0"/>
          </a:p>
          <a:p>
            <a:r>
              <a:rPr lang="en-US" sz="2400" dirty="0" smtClean="0"/>
              <a:t>Add </a:t>
            </a:r>
            <a:r>
              <a:rPr lang="en-US" sz="2400" b="1" dirty="0" smtClean="0"/>
              <a:t>1 nice house</a:t>
            </a:r>
            <a:r>
              <a:rPr lang="en-US" sz="2400" dirty="0" smtClean="0"/>
              <a:t>. </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NINETEEN</a:t>
            </a:r>
            <a:endParaRPr lang="en-US" sz="2400" b="1" dirty="0">
              <a:solidFill>
                <a:schemeClr val="tx2"/>
              </a:solidFill>
            </a:endParaRPr>
          </a:p>
        </p:txBody>
      </p:sp>
      <p:sp>
        <p:nvSpPr>
          <p:cNvPr id="3" name="Rectangle 2"/>
          <p:cNvSpPr/>
          <p:nvPr/>
        </p:nvSpPr>
        <p:spPr>
          <a:xfrm>
            <a:off x="76200" y="457200"/>
            <a:ext cx="8991600" cy="3785652"/>
          </a:xfrm>
          <a:prstGeom prst="rect">
            <a:avLst/>
          </a:prstGeom>
        </p:spPr>
        <p:txBody>
          <a:bodyPr wrap="square">
            <a:spAutoFit/>
          </a:bodyPr>
          <a:lstStyle/>
          <a:p>
            <a:r>
              <a:rPr lang="en-US" sz="2400" dirty="0" smtClean="0"/>
              <a:t>It is 1845.  There are no pollution controls so the air in your community looks dark.  Windows, walls even trees are covered with layers of </a:t>
            </a:r>
            <a:r>
              <a:rPr lang="en-US" sz="2400" b="1" dirty="0" smtClean="0"/>
              <a:t>soot</a:t>
            </a:r>
            <a:r>
              <a:rPr lang="en-US" sz="2400" dirty="0" smtClean="0"/>
              <a:t> and </a:t>
            </a:r>
            <a:r>
              <a:rPr lang="en-US" sz="2400" b="1" dirty="0" smtClean="0"/>
              <a:t>coke</a:t>
            </a:r>
            <a:r>
              <a:rPr lang="en-US" sz="2400" dirty="0" smtClean="0"/>
              <a:t>.  The river that once flowed through your quiet village for hundreds of years is now unfit for drinking, bathing or laundry.  A new disease begins to take the lives of people.  Malignant tumors grow in peoples’ bodies and the term </a:t>
            </a:r>
            <a:r>
              <a:rPr lang="en-US" sz="2400" b="1" dirty="0" smtClean="0"/>
              <a:t>cancer</a:t>
            </a:r>
            <a:r>
              <a:rPr lang="en-US" sz="2400" dirty="0" smtClean="0"/>
              <a:t> is first used in the medical profession.  The average life expectancy for the poor classes is now 30 years of age.  Your city is overcrowded and shrouded in factory smoke.  The noises, the loss of privacy and the loss of the family unit shatters the peace of the old ways.  Suicide rates double and then triple.</a:t>
            </a:r>
            <a:endParaRPr lang="en-US" sz="2400" dirty="0"/>
          </a:p>
        </p:txBody>
      </p:sp>
      <p:sp>
        <p:nvSpPr>
          <p:cNvPr id="4" name="Rectangle 3"/>
          <p:cNvSpPr/>
          <p:nvPr/>
        </p:nvSpPr>
        <p:spPr>
          <a:xfrm>
            <a:off x="76200" y="4426803"/>
            <a:ext cx="8991600" cy="830997"/>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1 cemetery</a:t>
            </a:r>
            <a:r>
              <a:rPr lang="en-US" sz="2400" dirty="0" smtClean="0"/>
              <a:t>, </a:t>
            </a:r>
            <a:r>
              <a:rPr lang="en-US" sz="2400" b="1" dirty="0" smtClean="0"/>
              <a:t>1 jail </a:t>
            </a:r>
            <a:r>
              <a:rPr lang="en-US" sz="2400" dirty="0" smtClean="0"/>
              <a:t>and </a:t>
            </a:r>
            <a:r>
              <a:rPr lang="en-US" sz="2400" b="1" dirty="0" smtClean="0"/>
              <a:t>1 hospital </a:t>
            </a:r>
            <a:r>
              <a:rPr lang="en-US" sz="2400" dirty="0" smtClean="0"/>
              <a:t>to accommodate the victims of urban life.</a:t>
            </a:r>
            <a:endParaRPr lang="en-US" sz="2400" dirty="0"/>
          </a:p>
        </p:txBody>
      </p:sp>
      <p:sp>
        <p:nvSpPr>
          <p:cNvPr id="5" name="Rectangle 4"/>
          <p:cNvSpPr/>
          <p:nvPr/>
        </p:nvSpPr>
        <p:spPr>
          <a:xfrm>
            <a:off x="76200" y="6211669"/>
            <a:ext cx="8991600" cy="400110"/>
          </a:xfrm>
          <a:prstGeom prst="rect">
            <a:avLst/>
          </a:prstGeom>
        </p:spPr>
        <p:txBody>
          <a:bodyPr wrap="square">
            <a:spAutoFit/>
          </a:bodyPr>
          <a:lstStyle/>
          <a:p>
            <a:r>
              <a:rPr lang="en-US" sz="2000" dirty="0" smtClean="0"/>
              <a:t>* </a:t>
            </a:r>
            <a:r>
              <a:rPr lang="en-US" sz="2000" b="1" dirty="0" smtClean="0"/>
              <a:t>Note</a:t>
            </a:r>
            <a:r>
              <a:rPr lang="en-US" sz="2000" dirty="0" smtClean="0"/>
              <a:t>:  from this point on trees may be removed if you need space. </a:t>
            </a:r>
            <a:endParaRPr lang="en-US" sz="20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TWENTY</a:t>
            </a:r>
            <a:endParaRPr lang="en-US" sz="2400" b="1" dirty="0">
              <a:solidFill>
                <a:schemeClr val="tx2"/>
              </a:solidFill>
            </a:endParaRPr>
          </a:p>
        </p:txBody>
      </p:sp>
      <p:sp>
        <p:nvSpPr>
          <p:cNvPr id="3" name="Rectangle 2"/>
          <p:cNvSpPr/>
          <p:nvPr/>
        </p:nvSpPr>
        <p:spPr>
          <a:xfrm>
            <a:off x="76200" y="457200"/>
            <a:ext cx="8991600" cy="4893647"/>
          </a:xfrm>
          <a:prstGeom prst="rect">
            <a:avLst/>
          </a:prstGeom>
        </p:spPr>
        <p:txBody>
          <a:bodyPr wrap="square">
            <a:spAutoFit/>
          </a:bodyPr>
          <a:lstStyle/>
          <a:p>
            <a:r>
              <a:rPr lang="en-US" sz="2400" dirty="0" smtClean="0"/>
              <a:t>It is 1850.  By this year several million acres of good English land has been enclosed and sold to private parties who own large estates.  Despite the misery this creates for England’s landless poor, the economy benefits for the rich are obvious.  These farmers purchase the newest power-driven machinery and can easily feed the working class of England (including the Irish).  The small landowning farmer is crushed by the enclosed commons.  They cannot afford the machinery and therefore cannot compete and grow food profitably.  Thousands of these folk leave their villages (where their ancestors had lived for hundreds of years) and move to towns and cities looking for work to feed their families.  Some refused to leave but took jobs working for the large landowning farmers.  By the thousands, they moved to the bleak, uninviting towns of the north and the new cotton mills.</a:t>
            </a:r>
            <a:endParaRPr lang="en-US" sz="2400" dirty="0"/>
          </a:p>
        </p:txBody>
      </p:sp>
      <p:sp>
        <p:nvSpPr>
          <p:cNvPr id="4" name="Rectangle 3"/>
          <p:cNvSpPr/>
          <p:nvPr/>
        </p:nvSpPr>
        <p:spPr>
          <a:xfrm>
            <a:off x="76200" y="5569803"/>
            <a:ext cx="8991600" cy="830997"/>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20 houses </a:t>
            </a:r>
            <a:r>
              <a:rPr lang="en-US" sz="2400" dirty="0" smtClean="0"/>
              <a:t>(total 95), </a:t>
            </a:r>
            <a:r>
              <a:rPr lang="en-US" sz="2400" b="1" dirty="0" smtClean="0"/>
              <a:t>5 tenements</a:t>
            </a:r>
            <a:r>
              <a:rPr lang="en-US" sz="2400" dirty="0" smtClean="0"/>
              <a:t>, </a:t>
            </a:r>
            <a:r>
              <a:rPr lang="en-US" sz="2400" b="1" dirty="0" smtClean="0"/>
              <a:t>2 stores</a:t>
            </a:r>
            <a:r>
              <a:rPr lang="en-US" sz="2400" dirty="0" smtClean="0"/>
              <a:t>, </a:t>
            </a:r>
            <a:r>
              <a:rPr lang="en-US" sz="2400" b="1" dirty="0" smtClean="0"/>
              <a:t>1</a:t>
            </a:r>
            <a:r>
              <a:rPr lang="en-US" sz="2400" dirty="0" smtClean="0"/>
              <a:t> </a:t>
            </a:r>
            <a:r>
              <a:rPr lang="en-US" sz="2400" b="1" dirty="0" smtClean="0"/>
              <a:t>church</a:t>
            </a:r>
            <a:r>
              <a:rPr lang="en-US" sz="2400" dirty="0" smtClean="0"/>
              <a:t>, </a:t>
            </a:r>
            <a:r>
              <a:rPr lang="en-US" sz="2400" b="1" dirty="0" smtClean="0"/>
              <a:t>5 factories</a:t>
            </a:r>
            <a:r>
              <a:rPr lang="en-US" sz="2400" dirty="0" smtClean="0"/>
              <a:t>, </a:t>
            </a:r>
            <a:r>
              <a:rPr lang="en-US" sz="2400" b="1" dirty="0" smtClean="0"/>
              <a:t>1 pub</a:t>
            </a:r>
            <a:r>
              <a:rPr lang="en-US" sz="2400" dirty="0" smtClean="0"/>
              <a:t>, </a:t>
            </a:r>
            <a:r>
              <a:rPr lang="en-US" sz="2400" b="1" dirty="0" smtClean="0"/>
              <a:t>2 more nice houses </a:t>
            </a:r>
            <a:r>
              <a:rPr lang="en-US" sz="2400" dirty="0" smtClean="0"/>
              <a:t>and </a:t>
            </a:r>
            <a:r>
              <a:rPr lang="en-US" sz="2400" b="1" dirty="0" smtClean="0"/>
              <a:t>1 special house</a:t>
            </a:r>
            <a:r>
              <a:rPr lang="en-US" sz="2400" dirty="0" smtClean="0"/>
              <a:t>.</a:t>
            </a:r>
            <a:endParaRPr lang="en-US" sz="2400" dirty="0"/>
          </a:p>
        </p:txBody>
      </p:sp>
    </p:spTree>
    <p:extLst>
      <p:ext uri="{BB962C8B-B14F-4D97-AF65-F5344CB8AC3E}">
        <p14:creationId xmlns:p14="http://schemas.microsoft.com/office/powerpoint/2010/main" val="362409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34077"/>
            <a:ext cx="8991600" cy="2585323"/>
          </a:xfrm>
          <a:prstGeom prst="rect">
            <a:avLst/>
          </a:prstGeom>
          <a:noFill/>
        </p:spPr>
        <p:txBody>
          <a:bodyPr wrap="square" rtlCol="0">
            <a:spAutoFit/>
          </a:bodyPr>
          <a:lstStyle/>
          <a:p>
            <a:pPr algn="ctr"/>
            <a:r>
              <a:rPr lang="en-US" sz="5400" dirty="0" smtClean="0"/>
              <a:t>* </a:t>
            </a:r>
            <a:r>
              <a:rPr lang="en-US" sz="5400" b="1" dirty="0" smtClean="0"/>
              <a:t>LIST </a:t>
            </a:r>
            <a:r>
              <a:rPr lang="en-US" sz="5400" b="1" dirty="0" smtClean="0">
                <a:solidFill>
                  <a:schemeClr val="tx2"/>
                </a:solidFill>
              </a:rPr>
              <a:t>FIVE PROBLEMS </a:t>
            </a:r>
            <a:r>
              <a:rPr lang="en-US" sz="5400" b="1" dirty="0" smtClean="0"/>
              <a:t>THAT YOU ENCOUNTERED AS YOU WERE DRAWING YOUR CITY</a:t>
            </a:r>
            <a:r>
              <a:rPr lang="en-US" sz="5400" dirty="0" smtClean="0"/>
              <a:t>…</a:t>
            </a:r>
            <a:endParaRPr lang="en-US" sz="5400" dirty="0"/>
          </a:p>
        </p:txBody>
      </p:sp>
      <p:sp>
        <p:nvSpPr>
          <p:cNvPr id="4" name="TextBox 3"/>
          <p:cNvSpPr txBox="1"/>
          <p:nvPr/>
        </p:nvSpPr>
        <p:spPr>
          <a:xfrm>
            <a:off x="76200" y="3276600"/>
            <a:ext cx="8991600" cy="3416320"/>
          </a:xfrm>
          <a:prstGeom prst="rect">
            <a:avLst/>
          </a:prstGeom>
          <a:noFill/>
        </p:spPr>
        <p:txBody>
          <a:bodyPr wrap="square" rtlCol="0">
            <a:spAutoFit/>
          </a:bodyPr>
          <a:lstStyle/>
          <a:p>
            <a:pPr algn="ctr"/>
            <a:r>
              <a:rPr lang="en-US" sz="5400" dirty="0" smtClean="0"/>
              <a:t>* </a:t>
            </a:r>
            <a:r>
              <a:rPr lang="en-US" sz="5400" b="1" cap="all" dirty="0" smtClean="0"/>
              <a:t>List </a:t>
            </a:r>
            <a:r>
              <a:rPr lang="en-US" sz="5400" b="1" cap="all" dirty="0" smtClean="0">
                <a:solidFill>
                  <a:schemeClr val="tx2"/>
                </a:solidFill>
              </a:rPr>
              <a:t>five effects </a:t>
            </a:r>
            <a:r>
              <a:rPr lang="en-US" sz="5400" b="1" cap="all" dirty="0" smtClean="0"/>
              <a:t>that </a:t>
            </a:r>
            <a:r>
              <a:rPr lang="en-US" sz="5400" b="1" i="1" cap="all" dirty="0" smtClean="0"/>
              <a:t>urbanization</a:t>
            </a:r>
            <a:r>
              <a:rPr lang="en-US" sz="5400" b="1" cap="all" dirty="0" smtClean="0"/>
              <a:t> had on society during the industrial revolution</a:t>
            </a:r>
            <a:r>
              <a:rPr lang="en-US" sz="5400" cap="all" dirty="0" smtClean="0"/>
              <a:t>…</a:t>
            </a:r>
            <a:endParaRPr lang="en-US" sz="5400" dirty="0"/>
          </a:p>
        </p:txBody>
      </p:sp>
    </p:spTree>
    <p:extLst>
      <p:ext uri="{BB962C8B-B14F-4D97-AF65-F5344CB8AC3E}">
        <p14:creationId xmlns:p14="http://schemas.microsoft.com/office/powerpoint/2010/main" val="387552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INTRODUCTION</a:t>
            </a:r>
            <a:endParaRPr lang="en-US" sz="2400" b="1" dirty="0">
              <a:solidFill>
                <a:schemeClr val="tx2"/>
              </a:solidFill>
            </a:endParaRPr>
          </a:p>
        </p:txBody>
      </p:sp>
      <p:sp>
        <p:nvSpPr>
          <p:cNvPr id="3" name="Rectangle 2"/>
          <p:cNvSpPr/>
          <p:nvPr/>
        </p:nvSpPr>
        <p:spPr>
          <a:xfrm>
            <a:off x="76200" y="457200"/>
            <a:ext cx="8991600" cy="3970318"/>
          </a:xfrm>
          <a:prstGeom prst="rect">
            <a:avLst/>
          </a:prstGeom>
        </p:spPr>
        <p:txBody>
          <a:bodyPr wrap="square">
            <a:spAutoFit/>
          </a:bodyPr>
          <a:lstStyle/>
          <a:p>
            <a:pPr lvl="0"/>
            <a:r>
              <a:rPr lang="en-US" sz="2400" dirty="0" smtClean="0"/>
              <a:t>The year is 1700.  The scene is a </a:t>
            </a:r>
            <a:r>
              <a:rPr lang="en-US" sz="2400" b="1" dirty="0" smtClean="0"/>
              <a:t>rural village </a:t>
            </a:r>
            <a:r>
              <a:rPr lang="en-US" sz="2400" dirty="0" smtClean="0"/>
              <a:t>in the </a:t>
            </a:r>
            <a:r>
              <a:rPr lang="en-US" sz="2400" b="1" dirty="0" smtClean="0"/>
              <a:t>English countryside</a:t>
            </a:r>
            <a:r>
              <a:rPr lang="en-US" sz="2400" dirty="0" smtClean="0"/>
              <a:t>. </a:t>
            </a:r>
          </a:p>
          <a:p>
            <a:pPr lvl="0"/>
            <a:endParaRPr lang="en-US" sz="1200" dirty="0">
              <a:solidFill>
                <a:prstClr val="black"/>
              </a:solidFill>
            </a:endParaRPr>
          </a:p>
          <a:p>
            <a:pPr lvl="0"/>
            <a:r>
              <a:rPr lang="en-US" sz="2400" dirty="0" smtClean="0">
                <a:solidFill>
                  <a:prstClr val="black"/>
                </a:solidFill>
              </a:rPr>
              <a:t>Life in the rural English </a:t>
            </a:r>
            <a:r>
              <a:rPr lang="en-US" sz="2400" dirty="0">
                <a:solidFill>
                  <a:prstClr val="black"/>
                </a:solidFill>
              </a:rPr>
              <a:t>village is similar to other villages throughout Europe in the </a:t>
            </a:r>
            <a:r>
              <a:rPr lang="en-US" sz="2400" dirty="0" smtClean="0">
                <a:solidFill>
                  <a:prstClr val="black"/>
                </a:solidFill>
              </a:rPr>
              <a:t>18</a:t>
            </a:r>
            <a:r>
              <a:rPr lang="en-US" sz="2400" baseline="30000" dirty="0" smtClean="0">
                <a:solidFill>
                  <a:prstClr val="black"/>
                </a:solidFill>
              </a:rPr>
              <a:t>th</a:t>
            </a:r>
            <a:r>
              <a:rPr lang="en-US" sz="2400" dirty="0" smtClean="0">
                <a:solidFill>
                  <a:prstClr val="black"/>
                </a:solidFill>
              </a:rPr>
              <a:t> century</a:t>
            </a:r>
            <a:r>
              <a:rPr lang="en-US" sz="2400" dirty="0">
                <a:solidFill>
                  <a:prstClr val="black"/>
                </a:solidFill>
              </a:rPr>
              <a:t>.  Change </a:t>
            </a:r>
            <a:r>
              <a:rPr lang="en-US" sz="2400" dirty="0" smtClean="0">
                <a:solidFill>
                  <a:prstClr val="black"/>
                </a:solidFill>
              </a:rPr>
              <a:t>comes </a:t>
            </a:r>
            <a:r>
              <a:rPr lang="en-US" sz="2400" dirty="0">
                <a:solidFill>
                  <a:prstClr val="black"/>
                </a:solidFill>
              </a:rPr>
              <a:t>very slowly.  People </a:t>
            </a:r>
            <a:r>
              <a:rPr lang="en-US" sz="2400" dirty="0" smtClean="0">
                <a:solidFill>
                  <a:prstClr val="black"/>
                </a:solidFill>
              </a:rPr>
              <a:t>move at </a:t>
            </a:r>
            <a:r>
              <a:rPr lang="en-US" sz="2400" dirty="0">
                <a:solidFill>
                  <a:prstClr val="black"/>
                </a:solidFill>
              </a:rPr>
              <a:t>a much slower pace and </a:t>
            </a:r>
            <a:r>
              <a:rPr lang="en-US" sz="2400" dirty="0" smtClean="0">
                <a:solidFill>
                  <a:prstClr val="black"/>
                </a:solidFill>
              </a:rPr>
              <a:t>have access </a:t>
            </a:r>
            <a:r>
              <a:rPr lang="en-US" sz="2400" dirty="0">
                <a:solidFill>
                  <a:prstClr val="black"/>
                </a:solidFill>
              </a:rPr>
              <a:t>to very little information about the world outside </a:t>
            </a:r>
            <a:r>
              <a:rPr lang="en-US" sz="2400" dirty="0" smtClean="0">
                <a:solidFill>
                  <a:prstClr val="black"/>
                </a:solidFill>
              </a:rPr>
              <a:t>of their village.  Three </a:t>
            </a:r>
            <a:r>
              <a:rPr lang="en-US" sz="2400" dirty="0">
                <a:solidFill>
                  <a:prstClr val="black"/>
                </a:solidFill>
              </a:rPr>
              <a:t>out of every four Englishmen </a:t>
            </a:r>
            <a:r>
              <a:rPr lang="en-US" sz="2400" dirty="0" smtClean="0">
                <a:solidFill>
                  <a:prstClr val="black"/>
                </a:solidFill>
              </a:rPr>
              <a:t>live </a:t>
            </a:r>
            <a:r>
              <a:rPr lang="en-US" sz="2400" dirty="0">
                <a:solidFill>
                  <a:prstClr val="black"/>
                </a:solidFill>
              </a:rPr>
              <a:t>in small villages like this one.  The average village </a:t>
            </a:r>
            <a:r>
              <a:rPr lang="en-US" sz="2400" dirty="0" smtClean="0">
                <a:solidFill>
                  <a:prstClr val="black"/>
                </a:solidFill>
              </a:rPr>
              <a:t>is inhabited </a:t>
            </a:r>
            <a:r>
              <a:rPr lang="en-US" sz="2400" dirty="0">
                <a:solidFill>
                  <a:prstClr val="black"/>
                </a:solidFill>
              </a:rPr>
              <a:t>by </a:t>
            </a:r>
            <a:r>
              <a:rPr lang="en-US" sz="2400" dirty="0" smtClean="0">
                <a:solidFill>
                  <a:prstClr val="black"/>
                </a:solidFill>
              </a:rPr>
              <a:t>anywhere from 200 to 400 </a:t>
            </a:r>
            <a:r>
              <a:rPr lang="en-US" sz="2400" dirty="0">
                <a:solidFill>
                  <a:prstClr val="black"/>
                </a:solidFill>
              </a:rPr>
              <a:t>people.  </a:t>
            </a:r>
            <a:r>
              <a:rPr lang="en-US" sz="2400" dirty="0" smtClean="0">
                <a:solidFill>
                  <a:prstClr val="black"/>
                </a:solidFill>
              </a:rPr>
              <a:t>Generally, the </a:t>
            </a:r>
            <a:r>
              <a:rPr lang="en-US" sz="2400" dirty="0">
                <a:solidFill>
                  <a:prstClr val="black"/>
                </a:solidFill>
              </a:rPr>
              <a:t>tallest structure in the village </a:t>
            </a:r>
            <a:r>
              <a:rPr lang="en-US" sz="2400" dirty="0" smtClean="0">
                <a:solidFill>
                  <a:prstClr val="black"/>
                </a:solidFill>
              </a:rPr>
              <a:t>is the church (the </a:t>
            </a:r>
            <a:r>
              <a:rPr lang="en-US" sz="2400" dirty="0">
                <a:solidFill>
                  <a:prstClr val="black"/>
                </a:solidFill>
              </a:rPr>
              <a:t>religion of England is </a:t>
            </a:r>
            <a:r>
              <a:rPr lang="en-US" sz="2400" b="1" dirty="0" smtClean="0">
                <a:solidFill>
                  <a:prstClr val="black"/>
                </a:solidFill>
              </a:rPr>
              <a:t>Anglican</a:t>
            </a:r>
            <a:r>
              <a:rPr lang="en-US" sz="2400" dirty="0" smtClean="0">
                <a:solidFill>
                  <a:prstClr val="black"/>
                </a:solidFill>
              </a:rPr>
              <a:t> – ‘Church </a:t>
            </a:r>
            <a:r>
              <a:rPr lang="en-US" sz="2400" dirty="0">
                <a:solidFill>
                  <a:prstClr val="black"/>
                </a:solidFill>
              </a:rPr>
              <a:t>of </a:t>
            </a:r>
            <a:r>
              <a:rPr lang="en-US" sz="2400" dirty="0" smtClean="0">
                <a:solidFill>
                  <a:prstClr val="black"/>
                </a:solidFill>
              </a:rPr>
              <a:t>England’).</a:t>
            </a:r>
          </a:p>
        </p:txBody>
      </p:sp>
    </p:spTree>
    <p:extLst>
      <p:ext uri="{BB962C8B-B14F-4D97-AF65-F5344CB8AC3E}">
        <p14:creationId xmlns:p14="http://schemas.microsoft.com/office/powerpoint/2010/main" val="2368603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INTRODUCTION</a:t>
            </a:r>
            <a:endParaRPr lang="en-US" sz="2400" b="1" dirty="0">
              <a:solidFill>
                <a:schemeClr val="tx2"/>
              </a:solidFill>
            </a:endParaRPr>
          </a:p>
        </p:txBody>
      </p:sp>
      <p:sp>
        <p:nvSpPr>
          <p:cNvPr id="3" name="Rectangle 2"/>
          <p:cNvSpPr/>
          <p:nvPr/>
        </p:nvSpPr>
        <p:spPr>
          <a:xfrm>
            <a:off x="76200" y="457200"/>
            <a:ext cx="8991600" cy="4339650"/>
          </a:xfrm>
          <a:prstGeom prst="rect">
            <a:avLst/>
          </a:prstGeom>
        </p:spPr>
        <p:txBody>
          <a:bodyPr wrap="square">
            <a:spAutoFit/>
          </a:bodyPr>
          <a:lstStyle/>
          <a:p>
            <a:pPr lvl="0"/>
            <a:r>
              <a:rPr lang="en-US" sz="2400" dirty="0" smtClean="0">
                <a:solidFill>
                  <a:prstClr val="black"/>
                </a:solidFill>
              </a:rPr>
              <a:t>Home </a:t>
            </a:r>
            <a:r>
              <a:rPr lang="en-US" sz="2400" dirty="0">
                <a:solidFill>
                  <a:prstClr val="black"/>
                </a:solidFill>
              </a:rPr>
              <a:t>life </a:t>
            </a:r>
            <a:r>
              <a:rPr lang="en-US" sz="2400" dirty="0" smtClean="0">
                <a:solidFill>
                  <a:prstClr val="black"/>
                </a:solidFill>
              </a:rPr>
              <a:t>and work </a:t>
            </a:r>
            <a:r>
              <a:rPr lang="en-US" sz="2400" dirty="0">
                <a:solidFill>
                  <a:prstClr val="black"/>
                </a:solidFill>
              </a:rPr>
              <a:t>life </a:t>
            </a:r>
            <a:r>
              <a:rPr lang="en-US" sz="2400" dirty="0" smtClean="0">
                <a:solidFill>
                  <a:prstClr val="black"/>
                </a:solidFill>
              </a:rPr>
              <a:t>is closely </a:t>
            </a:r>
            <a:r>
              <a:rPr lang="en-US" sz="2400" dirty="0">
                <a:solidFill>
                  <a:prstClr val="black"/>
                </a:solidFill>
              </a:rPr>
              <a:t>integrated as most work </a:t>
            </a:r>
            <a:r>
              <a:rPr lang="en-US" sz="2400" dirty="0" smtClean="0">
                <a:solidFill>
                  <a:prstClr val="black"/>
                </a:solidFill>
              </a:rPr>
              <a:t>is done </a:t>
            </a:r>
            <a:r>
              <a:rPr lang="en-US" sz="2400" dirty="0">
                <a:solidFill>
                  <a:prstClr val="black"/>
                </a:solidFill>
              </a:rPr>
              <a:t>in nearby fields or in the home or </a:t>
            </a:r>
            <a:r>
              <a:rPr lang="en-US" sz="2400" dirty="0" smtClean="0">
                <a:solidFill>
                  <a:prstClr val="black"/>
                </a:solidFill>
              </a:rPr>
              <a:t>by an adjoining </a:t>
            </a:r>
            <a:r>
              <a:rPr lang="en-US" sz="2400" dirty="0">
                <a:solidFill>
                  <a:prstClr val="black"/>
                </a:solidFill>
              </a:rPr>
              <a:t>workshop.  The family </a:t>
            </a:r>
            <a:r>
              <a:rPr lang="en-US" sz="2400" dirty="0" smtClean="0">
                <a:solidFill>
                  <a:prstClr val="black"/>
                </a:solidFill>
              </a:rPr>
              <a:t>is an </a:t>
            </a:r>
            <a:r>
              <a:rPr lang="en-US" sz="2400" dirty="0">
                <a:solidFill>
                  <a:prstClr val="black"/>
                </a:solidFill>
              </a:rPr>
              <a:t>economical unit as well as a social unit.  Every member of the family </a:t>
            </a:r>
            <a:r>
              <a:rPr lang="en-US" sz="2400" dirty="0" smtClean="0">
                <a:solidFill>
                  <a:prstClr val="black"/>
                </a:solidFill>
              </a:rPr>
              <a:t>works very </a:t>
            </a:r>
            <a:r>
              <a:rPr lang="en-US" sz="2400" dirty="0">
                <a:solidFill>
                  <a:prstClr val="black"/>
                </a:solidFill>
              </a:rPr>
              <a:t>hard from sun-up to sun-down.  Even small children </a:t>
            </a:r>
            <a:r>
              <a:rPr lang="en-US" sz="2400" dirty="0" smtClean="0">
                <a:solidFill>
                  <a:prstClr val="black"/>
                </a:solidFill>
              </a:rPr>
              <a:t>have chores</a:t>
            </a:r>
            <a:r>
              <a:rPr lang="en-US" sz="2400" dirty="0">
                <a:solidFill>
                  <a:prstClr val="black"/>
                </a:solidFill>
              </a:rPr>
              <a:t>.  </a:t>
            </a:r>
            <a:endParaRPr lang="en-US" sz="2400" dirty="0" smtClean="0">
              <a:solidFill>
                <a:prstClr val="black"/>
              </a:solidFill>
            </a:endParaRPr>
          </a:p>
          <a:p>
            <a:pPr lvl="0"/>
            <a:endParaRPr lang="en-US" sz="1200" dirty="0">
              <a:solidFill>
                <a:prstClr val="black"/>
              </a:solidFill>
            </a:endParaRPr>
          </a:p>
          <a:p>
            <a:pPr lvl="0"/>
            <a:r>
              <a:rPr lang="en-US" sz="2400" dirty="0" smtClean="0">
                <a:solidFill>
                  <a:prstClr val="black"/>
                </a:solidFill>
              </a:rPr>
              <a:t>The </a:t>
            </a:r>
            <a:r>
              <a:rPr lang="en-US" sz="2400" dirty="0">
                <a:solidFill>
                  <a:prstClr val="black"/>
                </a:solidFill>
              </a:rPr>
              <a:t>homes of villagers </a:t>
            </a:r>
            <a:r>
              <a:rPr lang="en-US" sz="2400" dirty="0" smtClean="0">
                <a:solidFill>
                  <a:prstClr val="black"/>
                </a:solidFill>
              </a:rPr>
              <a:t>are very </a:t>
            </a:r>
            <a:r>
              <a:rPr lang="en-US" sz="2400" dirty="0">
                <a:solidFill>
                  <a:prstClr val="black"/>
                </a:solidFill>
              </a:rPr>
              <a:t>small with earthen floors and inadequate lighting and ventilation.  All members of the family </a:t>
            </a:r>
            <a:r>
              <a:rPr lang="en-US" sz="2400" dirty="0" smtClean="0">
                <a:solidFill>
                  <a:prstClr val="black"/>
                </a:solidFill>
              </a:rPr>
              <a:t>sleep in </a:t>
            </a:r>
            <a:r>
              <a:rPr lang="en-US" sz="2400" dirty="0">
                <a:solidFill>
                  <a:prstClr val="black"/>
                </a:solidFill>
              </a:rPr>
              <a:t>the same room and sometimes shared living quarters with the livestock.  Sons </a:t>
            </a:r>
            <a:r>
              <a:rPr lang="en-US" sz="2400" dirty="0" smtClean="0">
                <a:solidFill>
                  <a:prstClr val="black"/>
                </a:solidFill>
              </a:rPr>
              <a:t>work with </a:t>
            </a:r>
            <a:r>
              <a:rPr lang="en-US" sz="2400" dirty="0">
                <a:solidFill>
                  <a:prstClr val="black"/>
                </a:solidFill>
              </a:rPr>
              <a:t>their fathers farming and tending livestock while daughters </a:t>
            </a:r>
            <a:r>
              <a:rPr lang="en-US" sz="2400" dirty="0" smtClean="0">
                <a:solidFill>
                  <a:prstClr val="black"/>
                </a:solidFill>
              </a:rPr>
              <a:t>work with </a:t>
            </a:r>
            <a:r>
              <a:rPr lang="en-US" sz="2400" dirty="0">
                <a:solidFill>
                  <a:prstClr val="black"/>
                </a:solidFill>
              </a:rPr>
              <a:t>their mothers cleaning, cooking, sewing and </a:t>
            </a:r>
            <a:r>
              <a:rPr lang="en-US" sz="2400" dirty="0" smtClean="0">
                <a:solidFill>
                  <a:prstClr val="black"/>
                </a:solidFill>
              </a:rPr>
              <a:t>other </a:t>
            </a:r>
            <a:r>
              <a:rPr lang="en-US" sz="2400" dirty="0">
                <a:solidFill>
                  <a:prstClr val="black"/>
                </a:solidFill>
              </a:rPr>
              <a:t>domestic chores. </a:t>
            </a:r>
            <a:endParaRPr lang="en-US" sz="2400" dirty="0" smtClean="0">
              <a:solidFill>
                <a:prstClr val="black"/>
              </a:solidFill>
            </a:endParaRPr>
          </a:p>
        </p:txBody>
      </p:sp>
    </p:spTree>
    <p:extLst>
      <p:ext uri="{BB962C8B-B14F-4D97-AF65-F5344CB8AC3E}">
        <p14:creationId xmlns:p14="http://schemas.microsoft.com/office/powerpoint/2010/main" val="4282830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INTRODUCTION</a:t>
            </a:r>
            <a:endParaRPr lang="en-US" sz="2400" b="1" dirty="0">
              <a:solidFill>
                <a:schemeClr val="tx2"/>
              </a:solidFill>
            </a:endParaRPr>
          </a:p>
        </p:txBody>
      </p:sp>
      <p:sp>
        <p:nvSpPr>
          <p:cNvPr id="3" name="Rectangle 2"/>
          <p:cNvSpPr/>
          <p:nvPr/>
        </p:nvSpPr>
        <p:spPr>
          <a:xfrm>
            <a:off x="76200" y="457200"/>
            <a:ext cx="8991600" cy="5078313"/>
          </a:xfrm>
          <a:prstGeom prst="rect">
            <a:avLst/>
          </a:prstGeom>
        </p:spPr>
        <p:txBody>
          <a:bodyPr wrap="square">
            <a:spAutoFit/>
          </a:bodyPr>
          <a:lstStyle/>
          <a:p>
            <a:pPr lvl="0"/>
            <a:r>
              <a:rPr lang="en-US" sz="2400" dirty="0" smtClean="0">
                <a:solidFill>
                  <a:prstClr val="black"/>
                </a:solidFill>
              </a:rPr>
              <a:t>Life </a:t>
            </a:r>
            <a:r>
              <a:rPr lang="en-US" sz="2400" dirty="0">
                <a:solidFill>
                  <a:prstClr val="black"/>
                </a:solidFill>
              </a:rPr>
              <a:t>expectancy </a:t>
            </a:r>
            <a:r>
              <a:rPr lang="en-US" sz="2400" dirty="0" smtClean="0">
                <a:solidFill>
                  <a:prstClr val="black"/>
                </a:solidFill>
              </a:rPr>
              <a:t>is slightly </a:t>
            </a:r>
            <a:r>
              <a:rPr lang="en-US" sz="2400" dirty="0">
                <a:solidFill>
                  <a:prstClr val="black"/>
                </a:solidFill>
              </a:rPr>
              <a:t>over 40 years of age.  Most people </a:t>
            </a:r>
            <a:r>
              <a:rPr lang="en-US" sz="2400" dirty="0" smtClean="0">
                <a:solidFill>
                  <a:prstClr val="black"/>
                </a:solidFill>
              </a:rPr>
              <a:t>get married </a:t>
            </a:r>
            <a:r>
              <a:rPr lang="en-US" sz="2400" dirty="0">
                <a:solidFill>
                  <a:prstClr val="black"/>
                </a:solidFill>
              </a:rPr>
              <a:t>in their </a:t>
            </a:r>
            <a:r>
              <a:rPr lang="en-US" sz="2400" dirty="0" smtClean="0">
                <a:solidFill>
                  <a:prstClr val="black"/>
                </a:solidFill>
              </a:rPr>
              <a:t>mid-teens </a:t>
            </a:r>
            <a:r>
              <a:rPr lang="en-US" sz="2400" dirty="0">
                <a:solidFill>
                  <a:prstClr val="black"/>
                </a:solidFill>
              </a:rPr>
              <a:t>and </a:t>
            </a:r>
            <a:r>
              <a:rPr lang="en-US" sz="2400" dirty="0" smtClean="0">
                <a:solidFill>
                  <a:prstClr val="black"/>
                </a:solidFill>
              </a:rPr>
              <a:t>have </a:t>
            </a:r>
            <a:r>
              <a:rPr lang="en-US" sz="2400" dirty="0">
                <a:solidFill>
                  <a:prstClr val="black"/>
                </a:solidFill>
              </a:rPr>
              <a:t>babies </a:t>
            </a:r>
            <a:r>
              <a:rPr lang="en-US" sz="2400" dirty="0" smtClean="0">
                <a:solidFill>
                  <a:prstClr val="black"/>
                </a:solidFill>
              </a:rPr>
              <a:t>by the time they are </a:t>
            </a:r>
            <a:r>
              <a:rPr lang="en-US" sz="2400" dirty="0">
                <a:solidFill>
                  <a:prstClr val="black"/>
                </a:solidFill>
              </a:rPr>
              <a:t>20.  It </a:t>
            </a:r>
            <a:r>
              <a:rPr lang="en-US" sz="2400" dirty="0" smtClean="0">
                <a:solidFill>
                  <a:prstClr val="black"/>
                </a:solidFill>
              </a:rPr>
              <a:t>is common </a:t>
            </a:r>
            <a:r>
              <a:rPr lang="en-US" sz="2400" dirty="0">
                <a:solidFill>
                  <a:prstClr val="black"/>
                </a:solidFill>
              </a:rPr>
              <a:t>for women to die during </a:t>
            </a:r>
            <a:r>
              <a:rPr lang="en-US" sz="2400" dirty="0" smtClean="0">
                <a:solidFill>
                  <a:prstClr val="black"/>
                </a:solidFill>
              </a:rPr>
              <a:t>childbirth.  Step-mothers </a:t>
            </a:r>
            <a:r>
              <a:rPr lang="en-US" sz="2400" dirty="0">
                <a:solidFill>
                  <a:prstClr val="black"/>
                </a:solidFill>
              </a:rPr>
              <a:t>and </a:t>
            </a:r>
            <a:r>
              <a:rPr lang="en-US" sz="2400" dirty="0" smtClean="0">
                <a:solidFill>
                  <a:prstClr val="black"/>
                </a:solidFill>
              </a:rPr>
              <a:t>step-fathers are common in rural villages such as this one.  </a:t>
            </a:r>
            <a:r>
              <a:rPr lang="en-US" sz="2400" dirty="0">
                <a:solidFill>
                  <a:prstClr val="black"/>
                </a:solidFill>
              </a:rPr>
              <a:t>One baby out of three </a:t>
            </a:r>
            <a:r>
              <a:rPr lang="en-US" sz="2400" dirty="0" smtClean="0">
                <a:solidFill>
                  <a:prstClr val="black"/>
                </a:solidFill>
              </a:rPr>
              <a:t>dies before </a:t>
            </a:r>
            <a:r>
              <a:rPr lang="en-US" sz="2400" dirty="0">
                <a:solidFill>
                  <a:prstClr val="black"/>
                </a:solidFill>
              </a:rPr>
              <a:t>their first </a:t>
            </a:r>
            <a:r>
              <a:rPr lang="en-US" sz="2400" dirty="0" smtClean="0">
                <a:solidFill>
                  <a:prstClr val="black"/>
                </a:solidFill>
              </a:rPr>
              <a:t>birthday and only </a:t>
            </a:r>
            <a:r>
              <a:rPr lang="en-US" sz="2400" dirty="0">
                <a:solidFill>
                  <a:prstClr val="black"/>
                </a:solidFill>
              </a:rPr>
              <a:t>one child in two </a:t>
            </a:r>
            <a:r>
              <a:rPr lang="en-US" sz="2400" dirty="0" smtClean="0">
                <a:solidFill>
                  <a:prstClr val="black"/>
                </a:solidFill>
              </a:rPr>
              <a:t>lives to see </a:t>
            </a:r>
            <a:r>
              <a:rPr lang="en-US" sz="2400" dirty="0">
                <a:solidFill>
                  <a:prstClr val="black"/>
                </a:solidFill>
              </a:rPr>
              <a:t>their </a:t>
            </a:r>
            <a:r>
              <a:rPr lang="en-US" sz="2400" dirty="0" smtClean="0">
                <a:solidFill>
                  <a:prstClr val="black"/>
                </a:solidFill>
              </a:rPr>
              <a:t>21</a:t>
            </a:r>
            <a:r>
              <a:rPr lang="en-US" sz="2400" baseline="30000" dirty="0" smtClean="0">
                <a:solidFill>
                  <a:prstClr val="black"/>
                </a:solidFill>
              </a:rPr>
              <a:t>st</a:t>
            </a:r>
            <a:r>
              <a:rPr lang="en-US" sz="2400" dirty="0" smtClean="0">
                <a:solidFill>
                  <a:prstClr val="black"/>
                </a:solidFill>
              </a:rPr>
              <a:t> birthday.</a:t>
            </a:r>
          </a:p>
          <a:p>
            <a:pPr lvl="0"/>
            <a:endParaRPr lang="en-US" sz="1200" dirty="0">
              <a:solidFill>
                <a:prstClr val="black"/>
              </a:solidFill>
            </a:endParaRPr>
          </a:p>
          <a:p>
            <a:pPr lvl="0"/>
            <a:r>
              <a:rPr lang="en-US" sz="2400" dirty="0">
                <a:solidFill>
                  <a:prstClr val="black"/>
                </a:solidFill>
              </a:rPr>
              <a:t>The main occupation of England </a:t>
            </a:r>
            <a:r>
              <a:rPr lang="en-US" sz="2400" dirty="0" smtClean="0">
                <a:solidFill>
                  <a:prstClr val="black"/>
                </a:solidFill>
              </a:rPr>
              <a:t>is </a:t>
            </a:r>
            <a:r>
              <a:rPr lang="en-US" sz="2400" b="1" dirty="0" smtClean="0">
                <a:solidFill>
                  <a:prstClr val="black"/>
                </a:solidFill>
              </a:rPr>
              <a:t>farming</a:t>
            </a:r>
            <a:r>
              <a:rPr lang="en-US" sz="2400" dirty="0">
                <a:solidFill>
                  <a:prstClr val="black"/>
                </a:solidFill>
              </a:rPr>
              <a:t>.  </a:t>
            </a:r>
            <a:r>
              <a:rPr lang="en-US" sz="2400" dirty="0" smtClean="0">
                <a:solidFill>
                  <a:prstClr val="black"/>
                </a:solidFill>
              </a:rPr>
              <a:t>Generally, private </a:t>
            </a:r>
            <a:r>
              <a:rPr lang="en-US" sz="2400" dirty="0">
                <a:solidFill>
                  <a:prstClr val="black"/>
                </a:solidFill>
              </a:rPr>
              <a:t>and public lands </a:t>
            </a:r>
            <a:r>
              <a:rPr lang="en-US" sz="2400" dirty="0" smtClean="0">
                <a:solidFill>
                  <a:prstClr val="black"/>
                </a:solidFill>
              </a:rPr>
              <a:t>are not </a:t>
            </a:r>
            <a:r>
              <a:rPr lang="en-US" sz="2400" dirty="0">
                <a:solidFill>
                  <a:prstClr val="black"/>
                </a:solidFill>
              </a:rPr>
              <a:t>separated by fences as they are today.  Every village </a:t>
            </a:r>
            <a:r>
              <a:rPr lang="en-US" sz="2400" dirty="0" smtClean="0">
                <a:solidFill>
                  <a:prstClr val="black"/>
                </a:solidFill>
              </a:rPr>
              <a:t>has a </a:t>
            </a:r>
            <a:r>
              <a:rPr lang="en-US" sz="2400" dirty="0">
                <a:solidFill>
                  <a:prstClr val="black"/>
                </a:solidFill>
              </a:rPr>
              <a:t>public area called the </a:t>
            </a:r>
            <a:r>
              <a:rPr lang="en-US" sz="2400" dirty="0" smtClean="0">
                <a:solidFill>
                  <a:prstClr val="black"/>
                </a:solidFill>
              </a:rPr>
              <a:t>‘</a:t>
            </a:r>
            <a:r>
              <a:rPr lang="en-US" sz="2400" b="1" dirty="0" smtClean="0">
                <a:solidFill>
                  <a:prstClr val="black"/>
                </a:solidFill>
              </a:rPr>
              <a:t>commons</a:t>
            </a:r>
            <a:r>
              <a:rPr lang="en-US" sz="2400" dirty="0" smtClean="0">
                <a:solidFill>
                  <a:prstClr val="black"/>
                </a:solidFill>
              </a:rPr>
              <a:t>.’  </a:t>
            </a:r>
            <a:r>
              <a:rPr lang="en-US" sz="2400" dirty="0">
                <a:solidFill>
                  <a:prstClr val="black"/>
                </a:solidFill>
              </a:rPr>
              <a:t>This </a:t>
            </a:r>
            <a:r>
              <a:rPr lang="en-US" sz="2400" dirty="0" smtClean="0">
                <a:solidFill>
                  <a:prstClr val="black"/>
                </a:solidFill>
              </a:rPr>
              <a:t>is land </a:t>
            </a:r>
            <a:r>
              <a:rPr lang="en-US" sz="2400" dirty="0">
                <a:solidFill>
                  <a:prstClr val="black"/>
                </a:solidFill>
              </a:rPr>
              <a:t>which </a:t>
            </a:r>
            <a:r>
              <a:rPr lang="en-US" sz="2400" dirty="0" smtClean="0">
                <a:solidFill>
                  <a:prstClr val="black"/>
                </a:solidFill>
              </a:rPr>
              <a:t>is </a:t>
            </a:r>
            <a:r>
              <a:rPr lang="en-US" sz="2400" dirty="0">
                <a:solidFill>
                  <a:prstClr val="black"/>
                </a:solidFill>
              </a:rPr>
              <a:t>available to anyone for pasturing, hunting, </a:t>
            </a:r>
            <a:r>
              <a:rPr lang="en-US" sz="2400" dirty="0" smtClean="0">
                <a:solidFill>
                  <a:prstClr val="black"/>
                </a:solidFill>
              </a:rPr>
              <a:t>gathering fire </a:t>
            </a:r>
            <a:r>
              <a:rPr lang="en-US" sz="2400" dirty="0">
                <a:solidFill>
                  <a:prstClr val="black"/>
                </a:solidFill>
              </a:rPr>
              <a:t>wood, growing of crops, </a:t>
            </a:r>
            <a:r>
              <a:rPr lang="en-US" sz="2400" dirty="0" smtClean="0">
                <a:solidFill>
                  <a:prstClr val="black"/>
                </a:solidFill>
              </a:rPr>
              <a:t>etc.  Poor </a:t>
            </a:r>
            <a:r>
              <a:rPr lang="en-US" sz="2400" dirty="0">
                <a:solidFill>
                  <a:prstClr val="black"/>
                </a:solidFill>
              </a:rPr>
              <a:t>farmers who did not own their own land, or rented, could </a:t>
            </a:r>
            <a:r>
              <a:rPr lang="en-US" sz="2400" dirty="0" smtClean="0">
                <a:solidFill>
                  <a:prstClr val="black"/>
                </a:solidFill>
              </a:rPr>
              <a:t>make out a </a:t>
            </a:r>
            <a:r>
              <a:rPr lang="en-US" sz="2400" dirty="0">
                <a:solidFill>
                  <a:prstClr val="black"/>
                </a:solidFill>
              </a:rPr>
              <a:t>marginal living by depending on the </a:t>
            </a:r>
            <a:r>
              <a:rPr lang="en-US" sz="2400" dirty="0" smtClean="0">
                <a:solidFill>
                  <a:prstClr val="black"/>
                </a:solidFill>
              </a:rPr>
              <a:t>‘commons.’</a:t>
            </a:r>
            <a:endParaRPr lang="en-US" sz="2400" dirty="0" smtClean="0"/>
          </a:p>
        </p:txBody>
      </p:sp>
    </p:spTree>
    <p:extLst>
      <p:ext uri="{BB962C8B-B14F-4D97-AF65-F5344CB8AC3E}">
        <p14:creationId xmlns:p14="http://schemas.microsoft.com/office/powerpoint/2010/main" val="18588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INTRODUCTION</a:t>
            </a:r>
            <a:endParaRPr lang="en-US" dirty="0"/>
          </a:p>
        </p:txBody>
      </p:sp>
      <p:sp>
        <p:nvSpPr>
          <p:cNvPr id="3" name="Rectangle 2"/>
          <p:cNvSpPr/>
          <p:nvPr/>
        </p:nvSpPr>
        <p:spPr>
          <a:xfrm>
            <a:off x="76200" y="457200"/>
            <a:ext cx="8991600" cy="3970318"/>
          </a:xfrm>
          <a:prstGeom prst="rect">
            <a:avLst/>
          </a:prstGeom>
        </p:spPr>
        <p:txBody>
          <a:bodyPr wrap="square">
            <a:spAutoFit/>
          </a:bodyPr>
          <a:lstStyle/>
          <a:p>
            <a:r>
              <a:rPr lang="en-US" sz="2400" dirty="0" smtClean="0"/>
              <a:t>Villages are connected by a system of dirt roads that become almost impassable during the wet season.  As a result, transportation is often slow and trade beyond the village is not easy.  People make their own food, clothes, furniture, tools and homes.  A few items which cannot be produced can be obtained by wandering peddlers.</a:t>
            </a:r>
          </a:p>
          <a:p>
            <a:endParaRPr lang="en-US" sz="1200" dirty="0" smtClean="0"/>
          </a:p>
          <a:p>
            <a:r>
              <a:rPr lang="en-US" sz="2400" dirty="0" smtClean="0"/>
              <a:t>Finally, for fuel, there are two sources: </a:t>
            </a:r>
            <a:r>
              <a:rPr lang="en-US" sz="2400" b="1" dirty="0" smtClean="0"/>
              <a:t>firewood</a:t>
            </a:r>
            <a:r>
              <a:rPr lang="en-US" sz="2400" dirty="0" smtClean="0"/>
              <a:t> and </a:t>
            </a:r>
            <a:r>
              <a:rPr lang="en-US" sz="2400" b="1" dirty="0" smtClean="0"/>
              <a:t>coal</a:t>
            </a:r>
            <a:r>
              <a:rPr lang="en-US" sz="2400" dirty="0" smtClean="0"/>
              <a:t>.  Nearly every English village has a coal mining operation.  These mines employ a small number of village dwellers, especially in the winter.  Coal pits from which coal is extracted belong to the owner of the property where the coal mine is situated.</a:t>
            </a:r>
          </a:p>
        </p:txBody>
      </p:sp>
    </p:spTree>
    <p:extLst>
      <p:ext uri="{BB962C8B-B14F-4D97-AF65-F5344CB8AC3E}">
        <p14:creationId xmlns:p14="http://schemas.microsoft.com/office/powerpoint/2010/main" val="253746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INTRODUCTION</a:t>
            </a:r>
            <a:endParaRPr lang="en-US" dirty="0"/>
          </a:p>
        </p:txBody>
      </p:sp>
      <p:sp>
        <p:nvSpPr>
          <p:cNvPr id="3" name="Rectangle 2"/>
          <p:cNvSpPr/>
          <p:nvPr/>
        </p:nvSpPr>
        <p:spPr>
          <a:xfrm>
            <a:off x="76200" y="457200"/>
            <a:ext cx="8991600" cy="1200329"/>
          </a:xfrm>
          <a:prstGeom prst="rect">
            <a:avLst/>
          </a:prstGeom>
        </p:spPr>
        <p:txBody>
          <a:bodyPr wrap="square">
            <a:spAutoFit/>
          </a:bodyPr>
          <a:lstStyle/>
          <a:p>
            <a:r>
              <a:rPr lang="en-US" sz="2400" dirty="0" smtClean="0"/>
              <a:t>Over the next 100 years, a significant </a:t>
            </a:r>
            <a:r>
              <a:rPr lang="en-US" sz="2400" b="1" dirty="0" smtClean="0"/>
              <a:t>revolution</a:t>
            </a:r>
            <a:r>
              <a:rPr lang="en-US" sz="2400" dirty="0" smtClean="0"/>
              <a:t> will completely change life in your village.  Some historians believe that this revolution is the most fundamental change in human history. </a:t>
            </a:r>
            <a:endParaRPr lang="en-US" sz="2400" dirty="0"/>
          </a:p>
        </p:txBody>
      </p:sp>
      <p:sp>
        <p:nvSpPr>
          <p:cNvPr id="4" name="Rectangle 3"/>
          <p:cNvSpPr/>
          <p:nvPr/>
        </p:nvSpPr>
        <p:spPr>
          <a:xfrm>
            <a:off x="76200" y="1882676"/>
            <a:ext cx="8991600" cy="3662541"/>
          </a:xfrm>
          <a:prstGeom prst="rect">
            <a:avLst/>
          </a:prstGeom>
        </p:spPr>
        <p:txBody>
          <a:bodyPr wrap="square">
            <a:spAutoFit/>
          </a:bodyPr>
          <a:lstStyle/>
          <a:p>
            <a:pPr lvl="0"/>
            <a:r>
              <a:rPr lang="en-US" sz="2400" dirty="0" smtClean="0">
                <a:solidFill>
                  <a:prstClr val="black"/>
                </a:solidFill>
              </a:rPr>
              <a:t>* </a:t>
            </a:r>
            <a:r>
              <a:rPr lang="en-US" sz="2400" b="1" u="sng" dirty="0" smtClean="0">
                <a:solidFill>
                  <a:prstClr val="black"/>
                </a:solidFill>
              </a:rPr>
              <a:t>DIRECTIONS</a:t>
            </a:r>
            <a:r>
              <a:rPr lang="en-US" sz="2400" dirty="0" smtClean="0">
                <a:solidFill>
                  <a:prstClr val="black"/>
                </a:solidFill>
              </a:rPr>
              <a:t>:  </a:t>
            </a:r>
            <a:r>
              <a:rPr lang="en-US" sz="2400" dirty="0">
                <a:solidFill>
                  <a:prstClr val="black"/>
                </a:solidFill>
              </a:rPr>
              <a:t>Draw a </a:t>
            </a:r>
            <a:r>
              <a:rPr lang="en-US" sz="2400" b="1" dirty="0">
                <a:solidFill>
                  <a:prstClr val="black"/>
                </a:solidFill>
              </a:rPr>
              <a:t>river</a:t>
            </a:r>
            <a:r>
              <a:rPr lang="en-US" sz="2400" dirty="0">
                <a:solidFill>
                  <a:prstClr val="black"/>
                </a:solidFill>
              </a:rPr>
              <a:t> across your paper connecting east to west; the river should be about 1 inch </a:t>
            </a:r>
            <a:r>
              <a:rPr lang="en-US" sz="2400" dirty="0" smtClean="0">
                <a:solidFill>
                  <a:prstClr val="black"/>
                </a:solidFill>
              </a:rPr>
              <a:t>wide.</a:t>
            </a:r>
          </a:p>
          <a:p>
            <a:pPr lvl="0"/>
            <a:endParaRPr lang="en-US" sz="1200" dirty="0" smtClean="0">
              <a:solidFill>
                <a:prstClr val="black"/>
              </a:solidFill>
            </a:endParaRPr>
          </a:p>
          <a:p>
            <a:pPr lvl="0"/>
            <a:r>
              <a:rPr lang="en-US" sz="2400" dirty="0" smtClean="0">
                <a:solidFill>
                  <a:prstClr val="black"/>
                </a:solidFill>
              </a:rPr>
              <a:t>Draw </a:t>
            </a:r>
            <a:r>
              <a:rPr lang="en-US" sz="2400" dirty="0">
                <a:solidFill>
                  <a:prstClr val="black"/>
                </a:solidFill>
              </a:rPr>
              <a:t>a simple </a:t>
            </a:r>
            <a:r>
              <a:rPr lang="en-US" sz="2400" b="1" dirty="0">
                <a:solidFill>
                  <a:prstClr val="black"/>
                </a:solidFill>
              </a:rPr>
              <a:t>wooden bridge</a:t>
            </a:r>
            <a:r>
              <a:rPr lang="en-US" sz="2400" dirty="0">
                <a:solidFill>
                  <a:prstClr val="black"/>
                </a:solidFill>
              </a:rPr>
              <a:t> crossing the </a:t>
            </a:r>
            <a:r>
              <a:rPr lang="en-US" sz="2400" dirty="0" smtClean="0">
                <a:solidFill>
                  <a:prstClr val="black"/>
                </a:solidFill>
              </a:rPr>
              <a:t>river. </a:t>
            </a:r>
          </a:p>
          <a:p>
            <a:pPr lvl="0"/>
            <a:endParaRPr lang="en-US" sz="1200" dirty="0" smtClean="0">
              <a:solidFill>
                <a:prstClr val="black"/>
              </a:solidFill>
            </a:endParaRPr>
          </a:p>
          <a:p>
            <a:pPr lvl="0"/>
            <a:r>
              <a:rPr lang="en-US" sz="2400" dirty="0" smtClean="0">
                <a:solidFill>
                  <a:prstClr val="black"/>
                </a:solidFill>
              </a:rPr>
              <a:t>Draw </a:t>
            </a:r>
            <a:r>
              <a:rPr lang="en-US" sz="2400" b="1" dirty="0">
                <a:solidFill>
                  <a:prstClr val="black"/>
                </a:solidFill>
              </a:rPr>
              <a:t>2 roads </a:t>
            </a:r>
            <a:r>
              <a:rPr lang="en-US" sz="2400" dirty="0">
                <a:solidFill>
                  <a:prstClr val="black"/>
                </a:solidFill>
              </a:rPr>
              <a:t>one running north to south and crossing the river at the bridge and one running from east to west.  Neither road </a:t>
            </a:r>
            <a:r>
              <a:rPr lang="en-US" sz="2400" dirty="0" smtClean="0">
                <a:solidFill>
                  <a:prstClr val="black"/>
                </a:solidFill>
              </a:rPr>
              <a:t>needs to </a:t>
            </a:r>
            <a:r>
              <a:rPr lang="en-US" sz="2400" dirty="0">
                <a:solidFill>
                  <a:prstClr val="black"/>
                </a:solidFill>
              </a:rPr>
              <a:t>be a straight line.  </a:t>
            </a:r>
            <a:endParaRPr lang="en-US" sz="2400" dirty="0" smtClean="0">
              <a:solidFill>
                <a:prstClr val="black"/>
              </a:solidFill>
            </a:endParaRPr>
          </a:p>
          <a:p>
            <a:pPr lvl="0"/>
            <a:endParaRPr lang="en-US" sz="1200" dirty="0">
              <a:solidFill>
                <a:prstClr val="black"/>
              </a:solidFill>
            </a:endParaRPr>
          </a:p>
          <a:p>
            <a:pPr lvl="0"/>
            <a:r>
              <a:rPr lang="en-US" sz="2400" dirty="0" smtClean="0">
                <a:solidFill>
                  <a:prstClr val="black"/>
                </a:solidFill>
              </a:rPr>
              <a:t>Draw </a:t>
            </a:r>
            <a:r>
              <a:rPr lang="en-US" sz="2400" b="1" dirty="0">
                <a:solidFill>
                  <a:prstClr val="black"/>
                </a:solidFill>
              </a:rPr>
              <a:t>10 houses</a:t>
            </a:r>
            <a:r>
              <a:rPr lang="en-US" sz="2400" dirty="0">
                <a:solidFill>
                  <a:prstClr val="black"/>
                </a:solidFill>
              </a:rPr>
              <a:t>; </a:t>
            </a:r>
            <a:r>
              <a:rPr lang="en-US" sz="2400" b="1" dirty="0">
                <a:solidFill>
                  <a:prstClr val="black"/>
                </a:solidFill>
              </a:rPr>
              <a:t>1 church</a:t>
            </a:r>
            <a:r>
              <a:rPr lang="en-US" sz="2400" dirty="0">
                <a:solidFill>
                  <a:prstClr val="black"/>
                </a:solidFill>
              </a:rPr>
              <a:t>; </a:t>
            </a:r>
            <a:r>
              <a:rPr lang="en-US" sz="2400" b="1" dirty="0">
                <a:solidFill>
                  <a:prstClr val="black"/>
                </a:solidFill>
              </a:rPr>
              <a:t>1</a:t>
            </a:r>
            <a:r>
              <a:rPr lang="en-US" sz="2400" dirty="0">
                <a:solidFill>
                  <a:prstClr val="black"/>
                </a:solidFill>
              </a:rPr>
              <a:t> </a:t>
            </a:r>
            <a:r>
              <a:rPr lang="en-US" sz="2400" b="1" dirty="0">
                <a:solidFill>
                  <a:prstClr val="black"/>
                </a:solidFill>
              </a:rPr>
              <a:t>cemetery</a:t>
            </a:r>
            <a:r>
              <a:rPr lang="en-US" sz="2400" dirty="0">
                <a:solidFill>
                  <a:prstClr val="black"/>
                </a:solidFill>
              </a:rPr>
              <a:t>; </a:t>
            </a:r>
            <a:r>
              <a:rPr lang="en-US" sz="2400" b="1" dirty="0">
                <a:solidFill>
                  <a:prstClr val="black"/>
                </a:solidFill>
              </a:rPr>
              <a:t>1 store</a:t>
            </a:r>
            <a:r>
              <a:rPr lang="en-US" sz="2400" dirty="0">
                <a:solidFill>
                  <a:prstClr val="black"/>
                </a:solidFill>
              </a:rPr>
              <a:t>; </a:t>
            </a:r>
            <a:r>
              <a:rPr lang="en-US" sz="2400" b="1" dirty="0">
                <a:solidFill>
                  <a:prstClr val="black"/>
                </a:solidFill>
              </a:rPr>
              <a:t>1 pub</a:t>
            </a:r>
            <a:r>
              <a:rPr lang="en-US" sz="2400" dirty="0">
                <a:solidFill>
                  <a:prstClr val="black"/>
                </a:solidFill>
              </a:rPr>
              <a:t>; </a:t>
            </a:r>
            <a:r>
              <a:rPr lang="en-US" sz="2400" b="1" dirty="0">
                <a:solidFill>
                  <a:prstClr val="black"/>
                </a:solidFill>
              </a:rPr>
              <a:t>1 </a:t>
            </a:r>
            <a:r>
              <a:rPr lang="en-US" sz="2400" b="1" dirty="0" smtClean="0">
                <a:solidFill>
                  <a:prstClr val="black"/>
                </a:solidFill>
              </a:rPr>
              <a:t>coal mine </a:t>
            </a:r>
            <a:r>
              <a:rPr lang="en-US" sz="2400" dirty="0" smtClean="0">
                <a:solidFill>
                  <a:prstClr val="black"/>
                </a:solidFill>
              </a:rPr>
              <a:t>and at </a:t>
            </a:r>
            <a:r>
              <a:rPr lang="en-US" sz="2400" dirty="0">
                <a:solidFill>
                  <a:prstClr val="black"/>
                </a:solidFill>
              </a:rPr>
              <a:t>least </a:t>
            </a:r>
            <a:r>
              <a:rPr lang="en-US" sz="2400" b="1" dirty="0">
                <a:solidFill>
                  <a:prstClr val="black"/>
                </a:solidFill>
              </a:rPr>
              <a:t>50 trees</a:t>
            </a:r>
            <a:r>
              <a:rPr lang="en-US" sz="2400" dirty="0" smtClean="0">
                <a:solidFill>
                  <a:prstClr val="black"/>
                </a:solidFill>
              </a:rPr>
              <a:t>!</a:t>
            </a:r>
            <a:endParaRPr lang="en-US" sz="2400" dirty="0">
              <a:solidFill>
                <a:prstClr val="black"/>
              </a:solidFill>
            </a:endParaRPr>
          </a:p>
        </p:txBody>
      </p:sp>
    </p:spTree>
    <p:extLst>
      <p:ext uri="{BB962C8B-B14F-4D97-AF65-F5344CB8AC3E}">
        <p14:creationId xmlns:p14="http://schemas.microsoft.com/office/powerpoint/2010/main" val="30320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ONE</a:t>
            </a:r>
            <a:endParaRPr lang="en-US" sz="2400" b="1" dirty="0">
              <a:solidFill>
                <a:schemeClr val="tx2"/>
              </a:solidFill>
            </a:endParaRPr>
          </a:p>
        </p:txBody>
      </p:sp>
      <p:sp>
        <p:nvSpPr>
          <p:cNvPr id="3" name="Rectangle 2"/>
          <p:cNvSpPr/>
          <p:nvPr/>
        </p:nvSpPr>
        <p:spPr>
          <a:xfrm>
            <a:off x="76200" y="457200"/>
            <a:ext cx="8991600" cy="4154984"/>
          </a:xfrm>
          <a:prstGeom prst="rect">
            <a:avLst/>
          </a:prstGeom>
        </p:spPr>
        <p:txBody>
          <a:bodyPr wrap="square">
            <a:spAutoFit/>
          </a:bodyPr>
          <a:lstStyle/>
          <a:p>
            <a:r>
              <a:rPr lang="en-US" sz="2400" dirty="0" smtClean="0"/>
              <a:t>It is now 1745.  England’s geography is unique in that no section of the country is more than 90 miles from the sea and there are many navigable rivers that crisscross the countryside.  An enterprising young capitalist (you) decides to invest money in the construction of a </a:t>
            </a:r>
            <a:r>
              <a:rPr lang="en-US" sz="2400" b="1" dirty="0" smtClean="0"/>
              <a:t>canal</a:t>
            </a:r>
            <a:r>
              <a:rPr lang="en-US" sz="2400" dirty="0" smtClean="0"/>
              <a:t>.  This is not a public venture but rather a private one.  The profits from your canal are astonishing!  For example, one canal built in 1745; the Oxford Canal, yielded a 300% annual return for its investors for a period of more than 30 years.  This new revolution in transportation reduced the price of raw materials and reduced the cost of transportation drastically.  Coal could now be transported from the mines to the towns for half the price of horse-wagon transportation.  </a:t>
            </a:r>
          </a:p>
        </p:txBody>
      </p:sp>
      <p:sp>
        <p:nvSpPr>
          <p:cNvPr id="4" name="Rectangle 3"/>
          <p:cNvSpPr/>
          <p:nvPr/>
        </p:nvSpPr>
        <p:spPr>
          <a:xfrm>
            <a:off x="76200" y="4831140"/>
            <a:ext cx="8991600" cy="1754326"/>
          </a:xfrm>
          <a:prstGeom prst="rect">
            <a:avLst/>
          </a:prstGeom>
        </p:spPr>
        <p:txBody>
          <a:bodyPr wrap="square">
            <a:spAutoFit/>
          </a:bodyPr>
          <a:lstStyle/>
          <a:p>
            <a:pPr lvl="0"/>
            <a:r>
              <a:rPr lang="en-US" sz="2400" dirty="0" smtClean="0">
                <a:solidFill>
                  <a:prstClr val="black"/>
                </a:solidFill>
              </a:rPr>
              <a:t>* </a:t>
            </a:r>
            <a:r>
              <a:rPr lang="en-US" sz="2400" b="1" u="sng" dirty="0" smtClean="0">
                <a:solidFill>
                  <a:prstClr val="black"/>
                </a:solidFill>
              </a:rPr>
              <a:t>DIRECTIONS</a:t>
            </a:r>
            <a:r>
              <a:rPr lang="en-US" sz="2400" dirty="0">
                <a:solidFill>
                  <a:prstClr val="black"/>
                </a:solidFill>
              </a:rPr>
              <a:t>:  Since you invested your money, thereby making a tidy profit, build yourself </a:t>
            </a:r>
            <a:r>
              <a:rPr lang="en-US" sz="2400" b="1" dirty="0">
                <a:solidFill>
                  <a:prstClr val="black"/>
                </a:solidFill>
              </a:rPr>
              <a:t>1 nice </a:t>
            </a:r>
            <a:r>
              <a:rPr lang="en-US" sz="2400" b="1" dirty="0" smtClean="0">
                <a:solidFill>
                  <a:prstClr val="black"/>
                </a:solidFill>
              </a:rPr>
              <a:t>house </a:t>
            </a:r>
            <a:r>
              <a:rPr lang="en-US" sz="2400" dirty="0" smtClean="0">
                <a:solidFill>
                  <a:prstClr val="black"/>
                </a:solidFill>
              </a:rPr>
              <a:t>anywhere </a:t>
            </a:r>
            <a:r>
              <a:rPr lang="en-US" sz="2400" dirty="0">
                <a:solidFill>
                  <a:prstClr val="black"/>
                </a:solidFill>
              </a:rPr>
              <a:t>on the map you would like it to be.  </a:t>
            </a:r>
            <a:endParaRPr lang="en-US" sz="2400" dirty="0" smtClean="0">
              <a:solidFill>
                <a:prstClr val="black"/>
              </a:solidFill>
            </a:endParaRPr>
          </a:p>
          <a:p>
            <a:pPr lvl="0"/>
            <a:endParaRPr lang="en-US" sz="1200" dirty="0" smtClean="0">
              <a:solidFill>
                <a:prstClr val="black"/>
              </a:solidFill>
            </a:endParaRPr>
          </a:p>
          <a:p>
            <a:pPr lvl="0"/>
            <a:r>
              <a:rPr lang="en-US" sz="2400" dirty="0" smtClean="0">
                <a:solidFill>
                  <a:prstClr val="black"/>
                </a:solidFill>
              </a:rPr>
              <a:t>Don’t </a:t>
            </a:r>
            <a:r>
              <a:rPr lang="en-US" sz="2400" dirty="0">
                <a:solidFill>
                  <a:prstClr val="black"/>
                </a:solidFill>
              </a:rPr>
              <a:t>forget to construct the </a:t>
            </a:r>
            <a:r>
              <a:rPr lang="en-US" sz="2400" b="1" dirty="0">
                <a:solidFill>
                  <a:prstClr val="black"/>
                </a:solidFill>
              </a:rPr>
              <a:t>canal</a:t>
            </a:r>
            <a:r>
              <a:rPr lang="en-US" sz="2400" dirty="0">
                <a:solidFill>
                  <a:prstClr val="black"/>
                </a:solidFill>
              </a:rPr>
              <a:t>.  It must run parallel to the river.</a:t>
            </a:r>
          </a:p>
        </p:txBody>
      </p:sp>
    </p:spTree>
    <p:extLst>
      <p:ext uri="{BB962C8B-B14F-4D97-AF65-F5344CB8AC3E}">
        <p14:creationId xmlns:p14="http://schemas.microsoft.com/office/powerpoint/2010/main" val="425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1735"/>
            <a:ext cx="8991600" cy="461665"/>
          </a:xfrm>
          <a:prstGeom prst="rect">
            <a:avLst/>
          </a:prstGeom>
          <a:noFill/>
        </p:spPr>
        <p:txBody>
          <a:bodyPr wrap="square" rtlCol="0">
            <a:spAutoFit/>
          </a:bodyPr>
          <a:lstStyle/>
          <a:p>
            <a:r>
              <a:rPr lang="en-US" sz="2400" b="1" dirty="0" smtClean="0">
                <a:solidFill>
                  <a:schemeClr val="tx2"/>
                </a:solidFill>
              </a:rPr>
              <a:t>ROUND TWO</a:t>
            </a:r>
            <a:endParaRPr lang="en-US" sz="2400" b="1" dirty="0">
              <a:solidFill>
                <a:schemeClr val="tx2"/>
              </a:solidFill>
            </a:endParaRPr>
          </a:p>
        </p:txBody>
      </p:sp>
      <p:sp>
        <p:nvSpPr>
          <p:cNvPr id="5" name="Rectangle 4"/>
          <p:cNvSpPr/>
          <p:nvPr/>
        </p:nvSpPr>
        <p:spPr>
          <a:xfrm>
            <a:off x="76200" y="457200"/>
            <a:ext cx="8991600" cy="1938992"/>
          </a:xfrm>
          <a:prstGeom prst="rect">
            <a:avLst/>
          </a:prstGeom>
        </p:spPr>
        <p:txBody>
          <a:bodyPr wrap="square">
            <a:spAutoFit/>
          </a:bodyPr>
          <a:lstStyle/>
          <a:p>
            <a:r>
              <a:rPr lang="en-US" sz="2400" dirty="0" smtClean="0"/>
              <a:t>It is now 1750.  For a variety of different reasons (soap, diet, sanitation, etc.) there is a </a:t>
            </a:r>
            <a:r>
              <a:rPr lang="en-US" sz="2400" b="1" dirty="0" smtClean="0"/>
              <a:t>population explosion </a:t>
            </a:r>
            <a:r>
              <a:rPr lang="en-US" sz="2400" dirty="0" smtClean="0"/>
              <a:t>in England and in your village.  The Bubonic Plague, which for centuries wiped out your village, has been virtually eliminated due to the disposal of sewage in the canals and then ultimately the ocean. </a:t>
            </a:r>
            <a:endParaRPr lang="en-US" sz="2400" dirty="0"/>
          </a:p>
        </p:txBody>
      </p:sp>
      <p:sp>
        <p:nvSpPr>
          <p:cNvPr id="6" name="Rectangle 5"/>
          <p:cNvSpPr/>
          <p:nvPr/>
        </p:nvSpPr>
        <p:spPr>
          <a:xfrm>
            <a:off x="76200" y="2586335"/>
            <a:ext cx="8991600" cy="461665"/>
          </a:xfrm>
          <a:prstGeom prst="rect">
            <a:avLst/>
          </a:prstGeom>
        </p:spPr>
        <p:txBody>
          <a:bodyPr wrap="square">
            <a:spAutoFit/>
          </a:bodyPr>
          <a:lstStyle/>
          <a:p>
            <a:r>
              <a:rPr lang="en-US" sz="2400" dirty="0" smtClean="0"/>
              <a:t>* </a:t>
            </a:r>
            <a:r>
              <a:rPr lang="en-US" sz="2400" b="1" u="sng" dirty="0" smtClean="0"/>
              <a:t>DIRECTIONS</a:t>
            </a:r>
            <a:r>
              <a:rPr lang="en-US" sz="2400" dirty="0" smtClean="0"/>
              <a:t>:  Add </a:t>
            </a:r>
            <a:r>
              <a:rPr lang="en-US" sz="2400" b="1" dirty="0" smtClean="0"/>
              <a:t>5 houses </a:t>
            </a:r>
            <a:r>
              <a:rPr lang="en-US" sz="2400" dirty="0" smtClean="0"/>
              <a:t>(total 15).</a:t>
            </a:r>
            <a:endParaRPr lang="en-US" sz="2400" dirty="0"/>
          </a:p>
        </p:txBody>
      </p:sp>
    </p:spTree>
    <p:extLst>
      <p:ext uri="{BB962C8B-B14F-4D97-AF65-F5344CB8AC3E}">
        <p14:creationId xmlns:p14="http://schemas.microsoft.com/office/powerpoint/2010/main" val="265037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3473</Words>
  <Application>Microsoft Office PowerPoint</Application>
  <PresentationFormat>On-screen Show (4:3)</PresentationFormat>
  <Paragraphs>132</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Beavercreek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ankromp</dc:creator>
  <cp:lastModifiedBy>ELIZABETH CAIN</cp:lastModifiedBy>
  <cp:revision>57</cp:revision>
  <dcterms:created xsi:type="dcterms:W3CDTF">2013-11-14T13:44:57Z</dcterms:created>
  <dcterms:modified xsi:type="dcterms:W3CDTF">2017-03-23T18:57:58Z</dcterms:modified>
</cp:coreProperties>
</file>