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257" r:id="rId3"/>
    <p:sldId id="258" r:id="rId4"/>
    <p:sldId id="259" r:id="rId5"/>
    <p:sldId id="269" r:id="rId6"/>
    <p:sldId id="260" r:id="rId7"/>
    <p:sldId id="291" r:id="rId8"/>
    <p:sldId id="261" r:id="rId9"/>
    <p:sldId id="292" r:id="rId10"/>
    <p:sldId id="262" r:id="rId11"/>
    <p:sldId id="263" r:id="rId12"/>
    <p:sldId id="270" r:id="rId13"/>
    <p:sldId id="264" r:id="rId14"/>
    <p:sldId id="271" r:id="rId15"/>
    <p:sldId id="265" r:id="rId16"/>
    <p:sldId id="293" r:id="rId17"/>
    <p:sldId id="267" r:id="rId18"/>
    <p:sldId id="268" r:id="rId19"/>
    <p:sldId id="266" r:id="rId20"/>
    <p:sldId id="272" r:id="rId21"/>
    <p:sldId id="273" r:id="rId22"/>
    <p:sldId id="277" r:id="rId23"/>
    <p:sldId id="276" r:id="rId24"/>
    <p:sldId id="278" r:id="rId25"/>
    <p:sldId id="297" r:id="rId26"/>
    <p:sldId id="295" r:id="rId27"/>
    <p:sldId id="279" r:id="rId28"/>
    <p:sldId id="280" r:id="rId29"/>
    <p:sldId id="296" r:id="rId30"/>
    <p:sldId id="281" r:id="rId31"/>
    <p:sldId id="287" r:id="rId32"/>
    <p:sldId id="282" r:id="rId33"/>
    <p:sldId id="283" r:id="rId34"/>
    <p:sldId id="284" r:id="rId35"/>
    <p:sldId id="285" r:id="rId36"/>
    <p:sldId id="288" r:id="rId37"/>
    <p:sldId id="289" r:id="rId38"/>
    <p:sldId id="290" r:id="rId39"/>
    <p:sldId id="298" r:id="rId40"/>
    <p:sldId id="286" r:id="rId41"/>
    <p:sldId id="294" r:id="rId42"/>
    <p:sldId id="299" r:id="rId43"/>
    <p:sldId id="301" r:id="rId44"/>
    <p:sldId id="302" r:id="rId45"/>
    <p:sldId id="303" r:id="rId46"/>
    <p:sldId id="304" r:id="rId47"/>
    <p:sldId id="305" r:id="rId48"/>
    <p:sldId id="306" r:id="rId49"/>
    <p:sldId id="300" r:id="rId50"/>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63" d="100"/>
          <a:sy n="63" d="100"/>
        </p:scale>
        <p:origin x="7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8C3E20AB-01A5-49A9-BD97-1E19D22FC056}" type="datetimeFigureOut">
              <a:rPr lang="en-US" smtClean="0"/>
              <a:pPr/>
              <a:t>1/3/2017</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9146E088-F239-48F5-B8E1-09B7F7296524}" type="slidenum">
              <a:rPr lang="en-US" smtClean="0"/>
              <a:pPr/>
              <a:t>‹#›</a:t>
            </a:fld>
            <a:endParaRPr lang="en-US"/>
          </a:p>
        </p:txBody>
      </p:sp>
    </p:spTree>
    <p:extLst>
      <p:ext uri="{BB962C8B-B14F-4D97-AF65-F5344CB8AC3E}">
        <p14:creationId xmlns:p14="http://schemas.microsoft.com/office/powerpoint/2010/main" val="24020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7066FE9C-61F2-4B82-B181-320063396910}" type="datetimeFigureOut">
              <a:rPr lang="en-US" smtClean="0"/>
              <a:pPr/>
              <a:t>1/3/2017</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59A5552D-14A7-4965-9D2F-178AA25FC53D}" type="slidenum">
              <a:rPr lang="en-US" smtClean="0"/>
              <a:pPr/>
              <a:t>‹#›</a:t>
            </a:fld>
            <a:endParaRPr lang="en-US"/>
          </a:p>
        </p:txBody>
      </p:sp>
    </p:spTree>
    <p:extLst>
      <p:ext uri="{BB962C8B-B14F-4D97-AF65-F5344CB8AC3E}">
        <p14:creationId xmlns:p14="http://schemas.microsoft.com/office/powerpoint/2010/main" val="115443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A5552D-14A7-4965-9D2F-178AA25FC53D}" type="slidenum">
              <a:rPr lang="en-US" smtClean="0"/>
              <a:pPr/>
              <a:t>10</a:t>
            </a:fld>
            <a:endParaRPr lang="en-US"/>
          </a:p>
        </p:txBody>
      </p:sp>
    </p:spTree>
    <p:extLst>
      <p:ext uri="{BB962C8B-B14F-4D97-AF65-F5344CB8AC3E}">
        <p14:creationId xmlns:p14="http://schemas.microsoft.com/office/powerpoint/2010/main" val="211118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2413" cy="6858000"/>
            <a:chOff x="0" y="0"/>
            <a:chExt cx="5759" cy="4320"/>
          </a:xfrm>
        </p:grpSpPr>
        <p:sp>
          <p:nvSpPr>
            <p:cNvPr id="5" name="Rectangle 3"/>
            <p:cNvSpPr>
              <a:spLocks noChangeArrowheads="1"/>
            </p:cNvSpPr>
            <p:nvPr/>
          </p:nvSpPr>
          <p:spPr bwMode="auto">
            <a:xfrm>
              <a:off x="0" y="0"/>
              <a:ext cx="910" cy="432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lang="en-US"/>
            </a:p>
          </p:txBody>
        </p:sp>
        <p:grpSp>
          <p:nvGrpSpPr>
            <p:cNvPr id="3" name="Group 4"/>
            <p:cNvGrpSpPr>
              <a:grpSpLocks/>
            </p:cNvGrpSpPr>
            <p:nvPr/>
          </p:nvGrpSpPr>
          <p:grpSpPr bwMode="auto">
            <a:xfrm>
              <a:off x="381" y="2280"/>
              <a:ext cx="5369" cy="48"/>
              <a:chOff x="381" y="2280"/>
              <a:chExt cx="5369" cy="48"/>
            </a:xfrm>
          </p:grpSpPr>
          <p:sp>
            <p:nvSpPr>
              <p:cNvPr id="8" name="Line 5"/>
              <p:cNvSpPr>
                <a:spLocks noChangeShapeType="1"/>
              </p:cNvSpPr>
              <p:nvPr/>
            </p:nvSpPr>
            <p:spPr bwMode="auto">
              <a:xfrm>
                <a:off x="381" y="2328"/>
                <a:ext cx="5369" cy="0"/>
              </a:xfrm>
              <a:prstGeom prst="line">
                <a:avLst/>
              </a:prstGeom>
              <a:noFill/>
              <a:ln w="25400" cap="sq">
                <a:solidFill>
                  <a:schemeClr val="hlink"/>
                </a:solidFill>
                <a:round/>
                <a:headEnd type="none" w="sm" len="sm"/>
                <a:tailEnd type="none" w="sm" len="sm"/>
              </a:ln>
              <a:effectLst/>
            </p:spPr>
            <p:txBody>
              <a:bodyPr/>
              <a:lstStyle/>
              <a:p>
                <a:pPr>
                  <a:defRPr/>
                </a:pPr>
                <a:endParaRPr lang="en-US"/>
              </a:p>
            </p:txBody>
          </p:sp>
          <p:sp>
            <p:nvSpPr>
              <p:cNvPr id="9" name="Line 6"/>
              <p:cNvSpPr>
                <a:spLocks noChangeShapeType="1"/>
              </p:cNvSpPr>
              <p:nvPr/>
            </p:nvSpPr>
            <p:spPr bwMode="auto">
              <a:xfrm>
                <a:off x="381" y="2280"/>
                <a:ext cx="5369" cy="0"/>
              </a:xfrm>
              <a:prstGeom prst="line">
                <a:avLst/>
              </a:prstGeom>
              <a:noFill/>
              <a:ln w="76200" cap="sq">
                <a:solidFill>
                  <a:schemeClr val="hlink"/>
                </a:solidFill>
                <a:round/>
                <a:headEnd type="none" w="sm" len="sm"/>
                <a:tailEnd type="none" w="sm" len="sm"/>
              </a:ln>
              <a:effectLst/>
            </p:spPr>
            <p:txBody>
              <a:bodyPr/>
              <a:lstStyle/>
              <a:p>
                <a:pPr>
                  <a:defRPr/>
                </a:pPr>
                <a:endParaRPr lang="en-US"/>
              </a:p>
            </p:txBody>
          </p:sp>
        </p:grpSp>
        <p:sp>
          <p:nvSpPr>
            <p:cNvPr id="7" name="Rectangle 7"/>
            <p:cNvSpPr>
              <a:spLocks noChangeArrowheads="1"/>
            </p:cNvSpPr>
            <p:nvPr/>
          </p:nvSpPr>
          <p:spPr bwMode="auto">
            <a:xfrm>
              <a:off x="384" y="960"/>
              <a:ext cx="5375" cy="384"/>
            </a:xfrm>
            <a:prstGeom prst="rect">
              <a:avLst/>
            </a:prstGeom>
            <a:gradFill rotWithShape="0">
              <a:gsLst>
                <a:gs pos="0">
                  <a:schemeClr val="accent1"/>
                </a:gs>
                <a:gs pos="100000">
                  <a:schemeClr val="bg2"/>
                </a:gs>
              </a:gsLst>
              <a:lin ang="0" scaled="1"/>
            </a:gradFill>
            <a:ln w="9525">
              <a:noFill/>
              <a:miter lim="800000"/>
              <a:headEnd/>
              <a:tailEnd/>
            </a:ln>
            <a:effectLst/>
          </p:spPr>
          <p:txBody>
            <a:bodyPr/>
            <a:lstStyle/>
            <a:p>
              <a:pPr>
                <a:defRPr/>
              </a:pPr>
              <a:endParaRPr lang="en-US"/>
            </a:p>
          </p:txBody>
        </p:sp>
      </p:grpSp>
      <p:sp>
        <p:nvSpPr>
          <p:cNvPr id="29704" name="Rectangle 8"/>
          <p:cNvSpPr>
            <a:spLocks noGrp="1" noChangeArrowheads="1"/>
          </p:cNvSpPr>
          <p:nvPr>
            <p:ph type="ctrTitle" sz="quarter"/>
          </p:nvPr>
        </p:nvSpPr>
        <p:spPr>
          <a:xfrm>
            <a:off x="685800" y="2286000"/>
            <a:ext cx="7772400" cy="1143000"/>
          </a:xfrm>
        </p:spPr>
        <p:txBody>
          <a:bodyPr anchor="ctr"/>
          <a:lstStyle>
            <a:lvl1pPr algn="ctr">
              <a:defRPr/>
            </a:lvl1pPr>
          </a:lstStyle>
          <a:p>
            <a:r>
              <a:rPr lang="en-US" smtClean="0"/>
              <a:t>Click to edit Master title style</a:t>
            </a:r>
            <a:endParaRPr lang="en-US"/>
          </a:p>
        </p:txBody>
      </p:sp>
      <p:sp>
        <p:nvSpPr>
          <p:cNvPr id="29705" name="Rectangle 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0" name="Rectangle 10"/>
          <p:cNvSpPr>
            <a:spLocks noGrp="1" noChangeArrowheads="1"/>
          </p:cNvSpPr>
          <p:nvPr>
            <p:ph type="ftr" sz="quarter" idx="10"/>
          </p:nvPr>
        </p:nvSpPr>
        <p:spPr/>
        <p:txBody>
          <a:bodyPr/>
          <a:lstStyle>
            <a:lvl1pPr>
              <a:defRPr/>
            </a:lvl1pPr>
          </a:lstStyle>
          <a:p>
            <a:endParaRPr lang="en-US"/>
          </a:p>
        </p:txBody>
      </p:sp>
      <p:sp>
        <p:nvSpPr>
          <p:cNvPr id="11" name="Rectangle 11"/>
          <p:cNvSpPr>
            <a:spLocks noGrp="1" noChangeArrowheads="1"/>
          </p:cNvSpPr>
          <p:nvPr>
            <p:ph type="sldNum" sz="quarter" idx="11"/>
          </p:nvPr>
        </p:nvSpPr>
        <p:spPr/>
        <p:txBody>
          <a:bodyPr/>
          <a:lstStyle>
            <a:lvl1pPr>
              <a:defRPr/>
            </a:lvl1pPr>
          </a:lstStyle>
          <a:p>
            <a:fld id="{C32CA1B5-9D92-4389-9215-46125047A6AA}" type="slidenum">
              <a:rPr lang="en-US" smtClean="0"/>
              <a:pPr/>
              <a:t>‹#›</a:t>
            </a:fld>
            <a:endParaRPr lang="en-US"/>
          </a:p>
        </p:txBody>
      </p:sp>
      <p:sp>
        <p:nvSpPr>
          <p:cNvPr id="12" name="Rectangle 12"/>
          <p:cNvSpPr>
            <a:spLocks noGrp="1" noChangeArrowheads="1"/>
          </p:cNvSpPr>
          <p:nvPr>
            <p:ph type="dt" sz="half" idx="12"/>
          </p:nvPr>
        </p:nvSpPr>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6"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6"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790700"/>
            <a:ext cx="38100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7"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790700"/>
            <a:ext cx="381000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790700"/>
            <a:ext cx="3810000" cy="211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4057650"/>
            <a:ext cx="3810000" cy="211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endParaRPr lang="en-US"/>
          </a:p>
        </p:txBody>
      </p:sp>
      <p:sp>
        <p:nvSpPr>
          <p:cNvPr id="7"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8"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6"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6"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7"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endParaRPr lang="en-US"/>
          </a:p>
        </p:txBody>
      </p:sp>
      <p:sp>
        <p:nvSpPr>
          <p:cNvPr id="8"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9"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endParaRPr lang="en-US"/>
          </a:p>
        </p:txBody>
      </p:sp>
      <p:sp>
        <p:nvSpPr>
          <p:cNvPr id="4"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5"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p>
        </p:txBody>
      </p:sp>
      <p:sp>
        <p:nvSpPr>
          <p:cNvPr id="3"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4"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7"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32CA1B5-9D92-4389-9215-46125047A6AA}" type="slidenum">
              <a:rPr lang="en-US" smtClean="0"/>
              <a:pPr/>
              <a:t>‹#›</a:t>
            </a:fld>
            <a:endParaRPr lang="en-US"/>
          </a:p>
        </p:txBody>
      </p:sp>
      <p:sp>
        <p:nvSpPr>
          <p:cNvPr id="7" name="Rectangle 10"/>
          <p:cNvSpPr>
            <a:spLocks noGrp="1" noChangeArrowheads="1"/>
          </p:cNvSpPr>
          <p:nvPr>
            <p:ph type="dt" sz="half" idx="12"/>
          </p:nvPr>
        </p:nvSpPr>
        <p:spPr>
          <a:ln/>
        </p:spPr>
        <p:txBody>
          <a:bodyPr/>
          <a:lstStyle>
            <a:lvl1pPr>
              <a:defRPr/>
            </a:lvl1pPr>
          </a:lstStyle>
          <a:p>
            <a:fld id="{60E449E8-792A-49A5-BCC7-F7FDA40FB37D}" type="datetimeFigureOut">
              <a:rPr lang="en-US" smtClean="0"/>
              <a:pPr/>
              <a:t>1/3/2017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1444625" cy="6858000"/>
          </a:xfrm>
          <a:prstGeom prst="rect">
            <a:avLst/>
          </a:prstGeom>
          <a:gradFill rotWithShape="0">
            <a:gsLst>
              <a:gs pos="0">
                <a:schemeClr val="bg1"/>
              </a:gs>
              <a:gs pos="100000">
                <a:schemeClr val="accent1"/>
              </a:gs>
            </a:gsLst>
            <a:lin ang="5400000" scaled="1"/>
          </a:gradFill>
          <a:ln w="9525">
            <a:noFill/>
            <a:miter lim="800000"/>
            <a:headEnd/>
            <a:tailEnd/>
          </a:ln>
          <a:effectLst/>
        </p:spPr>
        <p:txBody>
          <a:bodyPr/>
          <a:lstStyle/>
          <a:p>
            <a:pPr>
              <a:defRPr/>
            </a:pPr>
            <a:endParaRPr kumimoji="1" lang="en-US"/>
          </a:p>
        </p:txBody>
      </p:sp>
      <p:grpSp>
        <p:nvGrpSpPr>
          <p:cNvPr id="2" name="Group 3"/>
          <p:cNvGrpSpPr>
            <a:grpSpLocks/>
          </p:cNvGrpSpPr>
          <p:nvPr/>
        </p:nvGrpSpPr>
        <p:grpSpPr bwMode="auto">
          <a:xfrm>
            <a:off x="620713" y="1447800"/>
            <a:ext cx="8523287" cy="76200"/>
            <a:chOff x="381" y="888"/>
            <a:chExt cx="5369" cy="48"/>
          </a:xfrm>
        </p:grpSpPr>
        <p:sp>
          <p:nvSpPr>
            <p:cNvPr id="28676" name="Line 4"/>
            <p:cNvSpPr>
              <a:spLocks noChangeShapeType="1"/>
            </p:cNvSpPr>
            <p:nvPr/>
          </p:nvSpPr>
          <p:spPr bwMode="auto">
            <a:xfrm>
              <a:off x="381" y="936"/>
              <a:ext cx="5369" cy="0"/>
            </a:xfrm>
            <a:prstGeom prst="line">
              <a:avLst/>
            </a:prstGeom>
            <a:noFill/>
            <a:ln w="25400" cap="sq">
              <a:solidFill>
                <a:schemeClr val="hlink"/>
              </a:solidFill>
              <a:round/>
              <a:headEnd type="none" w="sm" len="sm"/>
              <a:tailEnd type="none" w="sm" len="sm"/>
            </a:ln>
            <a:effectLst/>
          </p:spPr>
          <p:txBody>
            <a:bodyPr/>
            <a:lstStyle/>
            <a:p>
              <a:pPr>
                <a:defRPr/>
              </a:pPr>
              <a:endParaRPr lang="en-US"/>
            </a:p>
          </p:txBody>
        </p:sp>
        <p:sp>
          <p:nvSpPr>
            <p:cNvPr id="28677" name="Line 5"/>
            <p:cNvSpPr>
              <a:spLocks noChangeShapeType="1"/>
            </p:cNvSpPr>
            <p:nvPr/>
          </p:nvSpPr>
          <p:spPr bwMode="auto">
            <a:xfrm>
              <a:off x="381" y="888"/>
              <a:ext cx="5369" cy="0"/>
            </a:xfrm>
            <a:prstGeom prst="line">
              <a:avLst/>
            </a:prstGeom>
            <a:noFill/>
            <a:ln w="76200" cap="sq">
              <a:solidFill>
                <a:schemeClr val="hlink"/>
              </a:solidFill>
              <a:round/>
              <a:headEnd type="none" w="sm" len="sm"/>
              <a:tailEnd type="none" w="sm" len="sm"/>
            </a:ln>
            <a:effectLst/>
          </p:spPr>
          <p:txBody>
            <a:bodyPr/>
            <a:lstStyle/>
            <a:p>
              <a:pPr>
                <a:defRPr/>
              </a:pPr>
              <a:endParaRPr lang="en-US"/>
            </a:p>
          </p:txBody>
        </p:sp>
      </p:grpSp>
      <p:sp>
        <p:nvSpPr>
          <p:cNvPr id="28678" name="Rectangle 6"/>
          <p:cNvSpPr>
            <a:spLocks noGrp="1" noChangeArrowheads="1"/>
          </p:cNvSpPr>
          <p:nvPr>
            <p:ph type="title"/>
          </p:nvPr>
        </p:nvSpPr>
        <p:spPr bwMode="auto">
          <a:xfrm>
            <a:off x="590550" y="2667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1143000" y="1790700"/>
            <a:ext cx="7772400" cy="4381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80" name="Rectangle 8"/>
          <p:cNvSpPr>
            <a:spLocks noGrp="1" noChangeArrowheads="1"/>
          </p:cNvSpPr>
          <p:nvPr>
            <p:ph type="ftr" sz="quarter" idx="3"/>
          </p:nvPr>
        </p:nvSpPr>
        <p:spPr bwMode="auto">
          <a:xfrm>
            <a:off x="3276600" y="64008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28681" name="Rectangle 9"/>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fld id="{C32CA1B5-9D92-4389-9215-46125047A6AA}" type="slidenum">
              <a:rPr lang="en-US" smtClean="0"/>
              <a:pPr/>
              <a:t>‹#›</a:t>
            </a:fld>
            <a:endParaRPr lang="en-US"/>
          </a:p>
        </p:txBody>
      </p:sp>
      <p:sp>
        <p:nvSpPr>
          <p:cNvPr id="28682" name="Rectangle 10"/>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fld id="{60E449E8-792A-49A5-BCC7-F7FDA40FB37D}" type="datetimeFigureOut">
              <a:rPr lang="en-US" smtClean="0"/>
              <a:pPr/>
              <a:t>1/3/2017</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lnSpc>
          <a:spcPct val="80000"/>
        </a:lnSpc>
        <a:spcBef>
          <a:spcPct val="0"/>
        </a:spcBef>
        <a:spcAft>
          <a:spcPct val="0"/>
        </a:spcAft>
        <a:defRPr sz="4400">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tx2"/>
          </a:solidFill>
          <a:latin typeface="Garamond" pitchFamily="18" charset="0"/>
        </a:defRPr>
      </a:lvl2pPr>
      <a:lvl3pPr algn="l" rtl="0" eaLnBrk="1" fontAlgn="base" hangingPunct="1">
        <a:lnSpc>
          <a:spcPct val="80000"/>
        </a:lnSpc>
        <a:spcBef>
          <a:spcPct val="0"/>
        </a:spcBef>
        <a:spcAft>
          <a:spcPct val="0"/>
        </a:spcAft>
        <a:defRPr sz="4400">
          <a:solidFill>
            <a:schemeClr val="tx2"/>
          </a:solidFill>
          <a:latin typeface="Garamond" pitchFamily="18" charset="0"/>
        </a:defRPr>
      </a:lvl3pPr>
      <a:lvl4pPr algn="l" rtl="0" eaLnBrk="1" fontAlgn="base" hangingPunct="1">
        <a:lnSpc>
          <a:spcPct val="80000"/>
        </a:lnSpc>
        <a:spcBef>
          <a:spcPct val="0"/>
        </a:spcBef>
        <a:spcAft>
          <a:spcPct val="0"/>
        </a:spcAft>
        <a:defRPr sz="4400">
          <a:solidFill>
            <a:schemeClr val="tx2"/>
          </a:solidFill>
          <a:latin typeface="Garamond" pitchFamily="18" charset="0"/>
        </a:defRPr>
      </a:lvl4pPr>
      <a:lvl5pPr algn="l" rtl="0" eaLnBrk="1" fontAlgn="base" hangingPunct="1">
        <a:lnSpc>
          <a:spcPct val="80000"/>
        </a:lnSpc>
        <a:spcBef>
          <a:spcPct val="0"/>
        </a:spcBef>
        <a:spcAft>
          <a:spcPct val="0"/>
        </a:spcAft>
        <a:defRPr sz="4400">
          <a:solidFill>
            <a:schemeClr val="tx2"/>
          </a:solidFill>
          <a:latin typeface="Garamond" pitchFamily="18" charset="0"/>
        </a:defRPr>
      </a:lvl5pPr>
      <a:lvl6pPr marL="457200" algn="l" rtl="0" eaLnBrk="1" fontAlgn="base" hangingPunct="1">
        <a:lnSpc>
          <a:spcPct val="80000"/>
        </a:lnSpc>
        <a:spcBef>
          <a:spcPct val="0"/>
        </a:spcBef>
        <a:spcAft>
          <a:spcPct val="0"/>
        </a:spcAft>
        <a:defRPr sz="4400">
          <a:solidFill>
            <a:schemeClr val="tx2"/>
          </a:solidFill>
          <a:latin typeface="Garamond" pitchFamily="18" charset="0"/>
        </a:defRPr>
      </a:lvl6pPr>
      <a:lvl7pPr marL="914400" algn="l" rtl="0" eaLnBrk="1" fontAlgn="base" hangingPunct="1">
        <a:lnSpc>
          <a:spcPct val="80000"/>
        </a:lnSpc>
        <a:spcBef>
          <a:spcPct val="0"/>
        </a:spcBef>
        <a:spcAft>
          <a:spcPct val="0"/>
        </a:spcAft>
        <a:defRPr sz="4400">
          <a:solidFill>
            <a:schemeClr val="tx2"/>
          </a:solidFill>
          <a:latin typeface="Garamond" pitchFamily="18" charset="0"/>
        </a:defRPr>
      </a:lvl7pPr>
      <a:lvl8pPr marL="1371600" algn="l" rtl="0" eaLnBrk="1" fontAlgn="base" hangingPunct="1">
        <a:lnSpc>
          <a:spcPct val="80000"/>
        </a:lnSpc>
        <a:spcBef>
          <a:spcPct val="0"/>
        </a:spcBef>
        <a:spcAft>
          <a:spcPct val="0"/>
        </a:spcAft>
        <a:defRPr sz="4400">
          <a:solidFill>
            <a:schemeClr val="tx2"/>
          </a:solidFill>
          <a:latin typeface="Garamond" pitchFamily="18" charset="0"/>
        </a:defRPr>
      </a:lvl8pPr>
      <a:lvl9pPr marL="1828800" algn="l" rtl="0" eaLnBrk="1" fontAlgn="base" hangingPunct="1">
        <a:lnSpc>
          <a:spcPct val="80000"/>
        </a:lnSpc>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3200">
          <a:solidFill>
            <a:schemeClr val="tx1"/>
          </a:solidFill>
          <a:latin typeface="+mn-lt"/>
        </a:defRPr>
      </a:lvl2pPr>
      <a:lvl3pPr marL="1143000" indent="-228600" algn="l" rtl="0" eaLnBrk="1" fontAlgn="base" hangingPunct="1">
        <a:spcBef>
          <a:spcPct val="20000"/>
        </a:spcBef>
        <a:spcAft>
          <a:spcPct val="0"/>
        </a:spcAft>
        <a:buClr>
          <a:schemeClr val="tx2"/>
        </a:buClr>
        <a:buSzPct val="75000"/>
        <a:buFont typeface="Wingdings" pitchFamily="2" charset="2"/>
        <a:buChar char="v"/>
        <a:defRPr sz="3200">
          <a:solidFill>
            <a:schemeClr val="tx1"/>
          </a:solidFill>
          <a:latin typeface="+mn-lt"/>
        </a:defRPr>
      </a:lvl3pPr>
      <a:lvl4pPr marL="1600200" indent="-228600" algn="l" rtl="0" eaLnBrk="1" fontAlgn="base" hangingPunct="1">
        <a:spcBef>
          <a:spcPct val="20000"/>
        </a:spcBef>
        <a:spcAft>
          <a:spcPct val="0"/>
        </a:spcAft>
        <a:buClr>
          <a:schemeClr val="tx2"/>
        </a:buClr>
        <a:buChar char="–"/>
        <a:defRPr sz="3200">
          <a:solidFill>
            <a:schemeClr val="tx1"/>
          </a:solidFill>
          <a:latin typeface="+mn-lt"/>
        </a:defRPr>
      </a:lvl4pPr>
      <a:lvl5pPr marL="2057400" indent="-228600" algn="l" rtl="0" eaLnBrk="1" fontAlgn="base" hangingPunct="1">
        <a:spcBef>
          <a:spcPct val="20000"/>
        </a:spcBef>
        <a:spcAft>
          <a:spcPct val="0"/>
        </a:spcAft>
        <a:buClr>
          <a:schemeClr val="tx2"/>
        </a:buClr>
        <a:buChar char="–"/>
        <a:defRPr sz="3200">
          <a:solidFill>
            <a:schemeClr val="tx1"/>
          </a:solidFill>
          <a:latin typeface="+mn-lt"/>
        </a:defRPr>
      </a:lvl5pPr>
      <a:lvl6pPr marL="2514600" indent="-228600" algn="l" rtl="0" eaLnBrk="1" fontAlgn="base" hangingPunct="1">
        <a:spcBef>
          <a:spcPct val="20000"/>
        </a:spcBef>
        <a:spcAft>
          <a:spcPct val="0"/>
        </a:spcAft>
        <a:buClr>
          <a:schemeClr val="tx2"/>
        </a:buClr>
        <a:buChar char="–"/>
        <a:defRPr sz="3200">
          <a:solidFill>
            <a:schemeClr val="tx1"/>
          </a:solidFill>
          <a:latin typeface="+mn-lt"/>
        </a:defRPr>
      </a:lvl6pPr>
      <a:lvl7pPr marL="2971800" indent="-228600" algn="l" rtl="0" eaLnBrk="1" fontAlgn="base" hangingPunct="1">
        <a:spcBef>
          <a:spcPct val="20000"/>
        </a:spcBef>
        <a:spcAft>
          <a:spcPct val="0"/>
        </a:spcAft>
        <a:buClr>
          <a:schemeClr val="tx2"/>
        </a:buClr>
        <a:buChar char="–"/>
        <a:defRPr sz="3200">
          <a:solidFill>
            <a:schemeClr val="tx1"/>
          </a:solidFill>
          <a:latin typeface="+mn-lt"/>
        </a:defRPr>
      </a:lvl7pPr>
      <a:lvl8pPr marL="3429000" indent="-228600" algn="l" rtl="0" eaLnBrk="1" fontAlgn="base" hangingPunct="1">
        <a:spcBef>
          <a:spcPct val="20000"/>
        </a:spcBef>
        <a:spcAft>
          <a:spcPct val="0"/>
        </a:spcAft>
        <a:buClr>
          <a:schemeClr val="tx2"/>
        </a:buClr>
        <a:buChar char="–"/>
        <a:defRPr sz="3200">
          <a:solidFill>
            <a:schemeClr val="tx1"/>
          </a:solidFill>
          <a:latin typeface="+mn-lt"/>
        </a:defRPr>
      </a:lvl8pPr>
      <a:lvl9pPr marL="3886200" indent="-228600" algn="l" rtl="0" eaLnBrk="1" fontAlgn="base" hangingPunct="1">
        <a:spcBef>
          <a:spcPct val="20000"/>
        </a:spcBef>
        <a:spcAft>
          <a:spcPct val="0"/>
        </a:spcAft>
        <a:buClr>
          <a:schemeClr val="tx2"/>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gi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Western Europe during the High Middle Ages</a:t>
            </a:r>
            <a:endParaRPr lang="en-US" dirty="0"/>
          </a:p>
        </p:txBody>
      </p:sp>
      <p:pic>
        <p:nvPicPr>
          <p:cNvPr id="4" name="Picture 4" descr="windmill"/>
          <p:cNvPicPr>
            <a:picLocks noGrp="1" noChangeAspect="1" noChangeArrowheads="1"/>
          </p:cNvPicPr>
          <p:nvPr>
            <p:ph sz="half" idx="2"/>
          </p:nvPr>
        </p:nvPicPr>
        <p:blipFill>
          <a:blip r:embed="rId2" cstate="print"/>
          <a:srcRect/>
          <a:stretch>
            <a:fillRect/>
          </a:stretch>
        </p:blipFill>
        <p:spPr>
          <a:xfrm>
            <a:off x="5638800" y="4114800"/>
            <a:ext cx="3200400" cy="2400300"/>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States</a:t>
            </a:r>
            <a:endParaRPr lang="en-US" dirty="0"/>
          </a:p>
        </p:txBody>
      </p:sp>
      <p:sp>
        <p:nvSpPr>
          <p:cNvPr id="3" name="Content Placeholder 2"/>
          <p:cNvSpPr>
            <a:spLocks noGrp="1"/>
          </p:cNvSpPr>
          <p:nvPr>
            <p:ph sz="half" idx="1"/>
          </p:nvPr>
        </p:nvSpPr>
        <p:spPr>
          <a:xfrm>
            <a:off x="152400" y="1524000"/>
            <a:ext cx="5791200" cy="4648200"/>
          </a:xfrm>
        </p:spPr>
        <p:txBody>
          <a:bodyPr/>
          <a:lstStyle/>
          <a:p>
            <a:r>
              <a:rPr lang="en-US" sz="2000" dirty="0" smtClean="0"/>
              <a:t>No single regime controlled peninsula</a:t>
            </a:r>
          </a:p>
          <a:p>
            <a:r>
              <a:rPr lang="en-US" sz="2000" dirty="0" smtClean="0"/>
              <a:t>“Ecclesiastical” states</a:t>
            </a:r>
          </a:p>
          <a:p>
            <a:pPr lvl="1"/>
            <a:r>
              <a:rPr lang="en-US" sz="2000" dirty="0" smtClean="0"/>
              <a:t>Popes and bishops of major cities had huge influence in political affairs</a:t>
            </a:r>
          </a:p>
          <a:p>
            <a:r>
              <a:rPr lang="en-US" sz="2000" dirty="0" smtClean="0"/>
              <a:t>- City-states </a:t>
            </a:r>
          </a:p>
          <a:p>
            <a:pPr lvl="1"/>
            <a:r>
              <a:rPr lang="en-US" sz="2000" dirty="0" smtClean="0"/>
              <a:t>Florence, Bologna, Milan, Venice etc. </a:t>
            </a:r>
          </a:p>
          <a:p>
            <a:r>
              <a:rPr lang="en-US" sz="2000" dirty="0" smtClean="0"/>
              <a:t>Papal States</a:t>
            </a:r>
            <a:endParaRPr lang="en-US" sz="2000" dirty="0"/>
          </a:p>
          <a:p>
            <a:pPr lvl="1"/>
            <a:r>
              <a:rPr lang="en-US" sz="2000" dirty="0" smtClean="0"/>
              <a:t>Central Italy</a:t>
            </a:r>
          </a:p>
          <a:p>
            <a:pPr lvl="1"/>
            <a:r>
              <a:rPr lang="en-US" sz="2000" dirty="0" smtClean="0"/>
              <a:t>Popes rule</a:t>
            </a:r>
          </a:p>
          <a:p>
            <a:r>
              <a:rPr lang="en-US" sz="2000" dirty="0" smtClean="0"/>
              <a:t>Normans conquer Southern Italy</a:t>
            </a:r>
          </a:p>
          <a:p>
            <a:pPr lvl="1"/>
            <a:r>
              <a:rPr lang="en-US" sz="2000" dirty="0" smtClean="0"/>
              <a:t>Laid foundation of kingdom of Naples</a:t>
            </a:r>
          </a:p>
          <a:p>
            <a:pPr lvl="1"/>
            <a:r>
              <a:rPr lang="en-US" sz="2000" dirty="0" smtClean="0"/>
              <a:t>Helped conquer from Byzantine and Muslim authorities in South</a:t>
            </a:r>
          </a:p>
        </p:txBody>
      </p:sp>
      <p:pic>
        <p:nvPicPr>
          <p:cNvPr id="5" name="Content Placeholder 4" descr="florence"/>
          <p:cNvPicPr>
            <a:picLocks noGrp="1" noChangeAspect="1" noChangeArrowheads="1"/>
          </p:cNvPicPr>
          <p:nvPr>
            <p:ph sz="half" idx="2"/>
          </p:nvPr>
        </p:nvPicPr>
        <p:blipFill>
          <a:blip r:embed="rId3" cstate="print"/>
          <a:srcRect/>
          <a:stretch>
            <a:fillRect/>
          </a:stretch>
        </p:blipFill>
        <p:spPr>
          <a:xfrm>
            <a:off x="5334000" y="1981200"/>
            <a:ext cx="3810000" cy="3167440"/>
          </a:xfrm>
          <a:noFill/>
        </p:spPr>
      </p:pic>
      <p:sp>
        <p:nvSpPr>
          <p:cNvPr id="8" name="TextBox 7"/>
          <p:cNvSpPr txBox="1"/>
          <p:nvPr/>
        </p:nvSpPr>
        <p:spPr>
          <a:xfrm>
            <a:off x="5791200" y="5486400"/>
            <a:ext cx="3048000" cy="923330"/>
          </a:xfrm>
          <a:prstGeom prst="rect">
            <a:avLst/>
          </a:prstGeom>
          <a:noFill/>
        </p:spPr>
        <p:txBody>
          <a:bodyPr wrap="square" rtlCol="0">
            <a:spAutoFit/>
          </a:bodyPr>
          <a:lstStyle/>
          <a:p>
            <a:r>
              <a:rPr lang="en-US" dirty="0" smtClean="0"/>
              <a:t>Florence grew rapidly during the High Middle Ages-early 14</a:t>
            </a:r>
            <a:r>
              <a:rPr lang="en-US" baseline="30000" dirty="0" smtClean="0"/>
              <a:t>th</a:t>
            </a:r>
            <a:r>
              <a:rPr lang="en-US" dirty="0" smtClean="0"/>
              <a:t> century.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and Muslim States In Iberia</a:t>
            </a:r>
            <a:endParaRPr lang="en-US" dirty="0"/>
          </a:p>
        </p:txBody>
      </p:sp>
      <p:sp>
        <p:nvSpPr>
          <p:cNvPr id="3" name="Content Placeholder 2"/>
          <p:cNvSpPr>
            <a:spLocks noGrp="1"/>
          </p:cNvSpPr>
          <p:nvPr>
            <p:ph sz="half" idx="1"/>
          </p:nvPr>
        </p:nvSpPr>
        <p:spPr>
          <a:xfrm>
            <a:off x="533400" y="1790700"/>
            <a:ext cx="4953000" cy="4381500"/>
          </a:xfrm>
        </p:spPr>
        <p:txBody>
          <a:bodyPr/>
          <a:lstStyle/>
          <a:p>
            <a:r>
              <a:rPr lang="en-US" dirty="0" smtClean="0"/>
              <a:t>Regional states</a:t>
            </a:r>
          </a:p>
          <a:p>
            <a:r>
              <a:rPr lang="en-US" dirty="0" smtClean="0"/>
              <a:t>Muslims ruled most of peninsula from 8</a:t>
            </a:r>
            <a:r>
              <a:rPr lang="en-US" baseline="30000" dirty="0" smtClean="0"/>
              <a:t>th</a:t>
            </a:r>
            <a:r>
              <a:rPr lang="en-US" dirty="0" smtClean="0"/>
              <a:t> – mid-11</a:t>
            </a:r>
            <a:r>
              <a:rPr lang="en-US" baseline="30000" dirty="0" smtClean="0"/>
              <a:t>th</a:t>
            </a:r>
            <a:r>
              <a:rPr lang="en-US" dirty="0" smtClean="0"/>
              <a:t> century</a:t>
            </a:r>
          </a:p>
          <a:p>
            <a:r>
              <a:rPr lang="en-US" dirty="0" smtClean="0"/>
              <a:t>By 13</a:t>
            </a:r>
            <a:r>
              <a:rPr lang="en-US" baseline="30000" dirty="0" smtClean="0"/>
              <a:t>th</a:t>
            </a:r>
            <a:r>
              <a:rPr lang="en-US" dirty="0" smtClean="0"/>
              <a:t> c., Christian kingdoms of Castile, Aragon, and Portugal controlled most of Iberian Peninsula</a:t>
            </a:r>
          </a:p>
          <a:p>
            <a:r>
              <a:rPr lang="en-US" b="1" dirty="0" smtClean="0"/>
              <a:t>Granada only Muslim kingdom</a:t>
            </a:r>
            <a:endParaRPr lang="en-US" b="1"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5105400" y="2437343"/>
            <a:ext cx="3810000" cy="3088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1524000"/>
            <a:ext cx="7239000" cy="51487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sz="half" idx="1"/>
          </p:nvPr>
        </p:nvSpPr>
        <p:spPr>
          <a:xfrm>
            <a:off x="533400" y="1790700"/>
            <a:ext cx="4419600" cy="4381500"/>
          </a:xfrm>
        </p:spPr>
        <p:txBody>
          <a:bodyPr/>
          <a:lstStyle/>
          <a:p>
            <a:r>
              <a:rPr lang="en-US" sz="2000" dirty="0" smtClean="0"/>
              <a:t>Expansion of arable land</a:t>
            </a:r>
          </a:p>
          <a:p>
            <a:pPr lvl="1"/>
            <a:r>
              <a:rPr lang="en-US" sz="1600" dirty="0" smtClean="0"/>
              <a:t>Clear forests, drain swamps</a:t>
            </a:r>
          </a:p>
          <a:p>
            <a:pPr lvl="1"/>
            <a:r>
              <a:rPr lang="en-US" sz="1600" dirty="0" smtClean="0"/>
              <a:t>By 1300, forest cover reduced to 20% of land area</a:t>
            </a:r>
          </a:p>
          <a:p>
            <a:r>
              <a:rPr lang="en-US" sz="2000" dirty="0" smtClean="0"/>
              <a:t>Improved techniques</a:t>
            </a:r>
          </a:p>
          <a:p>
            <a:pPr lvl="1"/>
            <a:r>
              <a:rPr lang="en-US" sz="2000" dirty="0" smtClean="0"/>
              <a:t>3 field system</a:t>
            </a:r>
          </a:p>
          <a:p>
            <a:r>
              <a:rPr lang="en-US" sz="2000" dirty="0" smtClean="0"/>
              <a:t>New tools and technologies</a:t>
            </a:r>
          </a:p>
          <a:p>
            <a:pPr lvl="1"/>
            <a:r>
              <a:rPr lang="en-US" sz="2000" dirty="0" smtClean="0"/>
              <a:t>Water mills and windmills</a:t>
            </a:r>
          </a:p>
          <a:p>
            <a:pPr lvl="1"/>
            <a:r>
              <a:rPr lang="en-US" sz="2000" dirty="0" smtClean="0"/>
              <a:t>Heavy plows </a:t>
            </a:r>
          </a:p>
          <a:p>
            <a:pPr lvl="1"/>
            <a:r>
              <a:rPr lang="en-US" sz="2000" dirty="0" smtClean="0"/>
              <a:t>Horseshoe and horse collar</a:t>
            </a:r>
          </a:p>
          <a:p>
            <a:r>
              <a:rPr lang="en-US" sz="2000" dirty="0" smtClean="0"/>
              <a:t>New crops</a:t>
            </a:r>
          </a:p>
          <a:p>
            <a:pPr lvl="1"/>
            <a:r>
              <a:rPr lang="en-US" sz="2000" dirty="0" smtClean="0"/>
              <a:t>Beans, peas</a:t>
            </a:r>
          </a:p>
          <a:p>
            <a:pPr lvl="1"/>
            <a:r>
              <a:rPr lang="en-US" sz="2000" dirty="0" smtClean="0"/>
              <a:t>Wheat, rice, spinach, artichoke, eggplant, lemon, lime, oranges, melon</a:t>
            </a:r>
          </a:p>
          <a:p>
            <a:pPr lvl="1"/>
            <a:endParaRPr lang="en-US" sz="16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29200" y="2286000"/>
            <a:ext cx="3200400" cy="2400300"/>
          </a:xfrm>
          <a:prstGeom prst="rect">
            <a:avLst/>
          </a:prstGeom>
          <a:noFill/>
          <a:ln w="9525">
            <a:noFill/>
            <a:miter lim="800000"/>
            <a:headEnd/>
            <a:tailEnd/>
          </a:ln>
          <a:effectLst/>
        </p:spPr>
      </p:pic>
      <p:pic>
        <p:nvPicPr>
          <p:cNvPr id="3077" name="Picture 5" descr="C:\Documents and Settings\ELIZABETH_CAIN\Local Settings\Temporary Internet Files\Content.IE5\CXITODCZ\MC900151065[1].wmf"/>
          <p:cNvPicPr>
            <a:picLocks noChangeAspect="1" noChangeArrowheads="1"/>
          </p:cNvPicPr>
          <p:nvPr/>
        </p:nvPicPr>
        <p:blipFill>
          <a:blip r:embed="rId3" cstate="print"/>
          <a:srcRect/>
          <a:stretch>
            <a:fillRect/>
          </a:stretch>
        </p:blipFill>
        <p:spPr bwMode="auto">
          <a:xfrm>
            <a:off x="6629400" y="381000"/>
            <a:ext cx="1118189" cy="1526743"/>
          </a:xfrm>
          <a:prstGeom prst="rect">
            <a:avLst/>
          </a:prstGeom>
          <a:noFill/>
        </p:spPr>
      </p:pic>
      <p:pic>
        <p:nvPicPr>
          <p:cNvPr id="3078" name="Picture 6" descr="C:\Documents and Settings\ELIZABETH_CAIN\Local Settings\Temporary Internet Files\Content.IE5\01234567\MC900154180[1].wmf"/>
          <p:cNvPicPr>
            <a:picLocks noChangeAspect="1" noChangeArrowheads="1"/>
          </p:cNvPicPr>
          <p:nvPr/>
        </p:nvPicPr>
        <p:blipFill>
          <a:blip r:embed="rId4" cstate="print"/>
          <a:srcRect/>
          <a:stretch>
            <a:fillRect/>
          </a:stretch>
        </p:blipFill>
        <p:spPr bwMode="auto">
          <a:xfrm>
            <a:off x="3810000" y="457200"/>
            <a:ext cx="1295400" cy="1523866"/>
          </a:xfrm>
          <a:prstGeom prst="rect">
            <a:avLst/>
          </a:prstGeom>
          <a:noFill/>
        </p:spPr>
      </p:pic>
      <p:pic>
        <p:nvPicPr>
          <p:cNvPr id="3081" name="Picture 9" descr="C:\Documents and Settings\ELIZABETH_CAIN\Local Settings\Temporary Internet Files\Content.IE5\CXITODCZ\MC900272234[1].wmf"/>
          <p:cNvPicPr>
            <a:picLocks noChangeAspect="1" noChangeArrowheads="1"/>
          </p:cNvPicPr>
          <p:nvPr/>
        </p:nvPicPr>
        <p:blipFill>
          <a:blip r:embed="rId5" cstate="print"/>
          <a:srcRect/>
          <a:stretch>
            <a:fillRect/>
          </a:stretch>
        </p:blipFill>
        <p:spPr bwMode="auto">
          <a:xfrm>
            <a:off x="7315200" y="5205067"/>
            <a:ext cx="1603401" cy="1652933"/>
          </a:xfrm>
          <a:prstGeom prst="rect">
            <a:avLst/>
          </a:prstGeom>
          <a:noFill/>
        </p:spPr>
      </p:pic>
      <p:pic>
        <p:nvPicPr>
          <p:cNvPr id="3084" name="Picture 12" descr="C:\Documents and Settings\ELIZABETH_CAIN\Local Settings\Temporary Internet Files\Content.IE5\UP25GL47\MC900331428[1].wmf"/>
          <p:cNvPicPr>
            <a:picLocks noChangeAspect="1" noChangeArrowheads="1"/>
          </p:cNvPicPr>
          <p:nvPr/>
        </p:nvPicPr>
        <p:blipFill>
          <a:blip r:embed="rId6" cstate="print"/>
          <a:srcRect/>
          <a:stretch>
            <a:fillRect/>
          </a:stretch>
        </p:blipFill>
        <p:spPr bwMode="auto">
          <a:xfrm>
            <a:off x="4495800" y="4876800"/>
            <a:ext cx="1641695" cy="17956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457200" y="1905000"/>
          <a:ext cx="8223250" cy="4530725"/>
        </p:xfrm>
        <a:graphic>
          <a:graphicData uri="http://schemas.openxmlformats.org/presentationml/2006/ole">
            <mc:AlternateContent xmlns:mc="http://schemas.openxmlformats.org/markup-compatibility/2006">
              <mc:Choice xmlns:v="urn:schemas-microsoft-com:vml" Requires="v">
                <p:oleObj spid="_x0000_s4124" name="Chart" r:id="rId3" imgW="8229600" imgH="4533995" progId="MSGraph.Chart.8">
                  <p:embed followColorScheme="full"/>
                </p:oleObj>
              </mc:Choice>
              <mc:Fallback>
                <p:oleObj name="Chart" r:id="rId3" imgW="8229600" imgH="453399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8223250" cy="453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p:txBody>
          <a:bodyPr/>
          <a:lstStyle/>
          <a:p>
            <a:r>
              <a:rPr lang="en-US" dirty="0" smtClean="0"/>
              <a:t>European Population 800-1300 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Towns and Trade</a:t>
            </a:r>
            <a:endParaRPr lang="en-US" dirty="0"/>
          </a:p>
        </p:txBody>
      </p:sp>
      <p:sp>
        <p:nvSpPr>
          <p:cNvPr id="3" name="Content Placeholder 2"/>
          <p:cNvSpPr>
            <a:spLocks noGrp="1"/>
          </p:cNvSpPr>
          <p:nvPr>
            <p:ph sz="half" idx="1"/>
          </p:nvPr>
        </p:nvSpPr>
        <p:spPr>
          <a:xfrm>
            <a:off x="152400" y="1600200"/>
            <a:ext cx="5181600" cy="4381500"/>
          </a:xfrm>
        </p:spPr>
        <p:txBody>
          <a:bodyPr/>
          <a:lstStyle/>
          <a:p>
            <a:r>
              <a:rPr lang="en-US" dirty="0" smtClean="0"/>
              <a:t>Urbanization w/ increase of food</a:t>
            </a:r>
          </a:p>
          <a:p>
            <a:pPr lvl="1"/>
            <a:r>
              <a:rPr lang="en-US" dirty="0" smtClean="0"/>
              <a:t>Paris, London, Toledo</a:t>
            </a:r>
          </a:p>
          <a:p>
            <a:r>
              <a:rPr lang="en-US" dirty="0" smtClean="0"/>
              <a:t>Increasing manufacturing and trade</a:t>
            </a:r>
          </a:p>
          <a:p>
            <a:pPr lvl="1"/>
            <a:r>
              <a:rPr lang="en-US" dirty="0" smtClean="0"/>
              <a:t>Textile production</a:t>
            </a:r>
          </a:p>
          <a:p>
            <a:r>
              <a:rPr lang="en-US" dirty="0" smtClean="0"/>
              <a:t>Mediterranean trade </a:t>
            </a:r>
          </a:p>
          <a:p>
            <a:pPr lvl="1"/>
            <a:r>
              <a:rPr lang="en-US" b="1" i="1" dirty="0" smtClean="0"/>
              <a:t>Urban society most pronounced in Italy</a:t>
            </a:r>
          </a:p>
          <a:p>
            <a:pPr lvl="1"/>
            <a:r>
              <a:rPr lang="en-US" b="1" dirty="0" smtClean="0"/>
              <a:t>Merchants in Venice engage in trade w/ Byzantine &amp; Muslim partners</a:t>
            </a:r>
            <a:endParaRPr lang="en-US" b="1" dirty="0"/>
          </a:p>
        </p:txBody>
      </p:sp>
      <p:pic>
        <p:nvPicPr>
          <p:cNvPr id="5125" name="Picture 5"/>
          <p:cNvPicPr>
            <a:picLocks noGrp="1" noChangeAspect="1" noChangeArrowheads="1"/>
          </p:cNvPicPr>
          <p:nvPr>
            <p:ph sz="half" idx="2"/>
          </p:nvPr>
        </p:nvPicPr>
        <p:blipFill>
          <a:blip r:embed="rId2" cstate="print"/>
          <a:srcRect/>
          <a:stretch>
            <a:fillRect/>
          </a:stretch>
        </p:blipFill>
        <p:spPr bwMode="auto">
          <a:xfrm>
            <a:off x="5105400" y="1752600"/>
            <a:ext cx="3810000" cy="1171575"/>
          </a:xfrm>
          <a:prstGeom prst="rect">
            <a:avLst/>
          </a:prstGeom>
          <a:noFill/>
          <a:ln w="9525">
            <a:noFill/>
            <a:miter lim="800000"/>
            <a:headEnd/>
            <a:tailEnd/>
          </a:ln>
          <a:effectLst/>
        </p:spPr>
      </p:pic>
      <p:pic>
        <p:nvPicPr>
          <p:cNvPr id="11" name="Picture 6"/>
          <p:cNvPicPr>
            <a:picLocks noChangeAspect="1" noChangeArrowheads="1"/>
          </p:cNvPicPr>
          <p:nvPr/>
        </p:nvPicPr>
        <p:blipFill>
          <a:blip r:embed="rId3" cstate="print"/>
          <a:srcRect/>
          <a:stretch>
            <a:fillRect/>
          </a:stretch>
        </p:blipFill>
        <p:spPr bwMode="auto">
          <a:xfrm rot="11226534" flipV="1">
            <a:off x="6254226" y="4615631"/>
            <a:ext cx="2771794" cy="2078846"/>
          </a:xfrm>
          <a:prstGeom prst="rect">
            <a:avLst/>
          </a:prstGeom>
          <a:noFill/>
          <a:ln w="9525">
            <a:noFill/>
            <a:miter lim="800000"/>
            <a:headEnd/>
            <a:tailEnd/>
          </a:ln>
          <a:effectLst/>
        </p:spPr>
      </p:pic>
      <p:pic>
        <p:nvPicPr>
          <p:cNvPr id="14" name="Picture 13" descr="Queen's_Theatre_by_Day.jpg"/>
          <p:cNvPicPr>
            <a:picLocks noChangeAspect="1"/>
          </p:cNvPicPr>
          <p:nvPr/>
        </p:nvPicPr>
        <p:blipFill>
          <a:blip r:embed="rId4" cstate="print"/>
          <a:stretch>
            <a:fillRect/>
          </a:stretch>
        </p:blipFill>
        <p:spPr>
          <a:xfrm>
            <a:off x="4851400" y="3124200"/>
            <a:ext cx="2844800" cy="2133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ice.jpg"/>
          <p:cNvPicPr>
            <a:picLocks noChangeAspect="1"/>
          </p:cNvPicPr>
          <p:nvPr/>
        </p:nvPicPr>
        <p:blipFill>
          <a:blip r:embed="rId2"/>
          <a:stretch>
            <a:fillRect/>
          </a:stretch>
        </p:blipFill>
        <p:spPr>
          <a:xfrm>
            <a:off x="3276600" y="381000"/>
            <a:ext cx="5867401" cy="6118862"/>
          </a:xfrm>
          <a:prstGeom prst="rect">
            <a:avLst/>
          </a:prstGeom>
        </p:spPr>
      </p:pic>
      <p:sp>
        <p:nvSpPr>
          <p:cNvPr id="6" name="Title 5"/>
          <p:cNvSpPr>
            <a:spLocks noGrp="1"/>
          </p:cNvSpPr>
          <p:nvPr>
            <p:ph type="title"/>
          </p:nvPr>
        </p:nvSpPr>
        <p:spPr/>
        <p:txBody>
          <a:bodyPr/>
          <a:lstStyle/>
          <a:p>
            <a:r>
              <a:rPr lang="en-US" sz="4000" dirty="0" smtClean="0"/>
              <a:t>Venice</a:t>
            </a:r>
            <a:endParaRPr lang="en-US" sz="4000" dirty="0"/>
          </a:p>
        </p:txBody>
      </p:sp>
      <p:sp>
        <p:nvSpPr>
          <p:cNvPr id="8" name="Text Placeholder 7"/>
          <p:cNvSpPr>
            <a:spLocks noGrp="1"/>
          </p:cNvSpPr>
          <p:nvPr>
            <p:ph type="body" sz="half" idx="2"/>
          </p:nvPr>
        </p:nvSpPr>
        <p:spPr>
          <a:xfrm>
            <a:off x="304800" y="1905000"/>
            <a:ext cx="2895601" cy="4572000"/>
          </a:xfrm>
        </p:spPr>
        <p:txBody>
          <a:bodyPr/>
          <a:lstStyle/>
          <a:p>
            <a:r>
              <a:rPr lang="en-US" sz="2000" dirty="0" smtClean="0"/>
              <a:t>Venice, home of Marco Polo and a legion of merchants, drew enormous prosperity from trade. Street vendors, shopkeepers, and merchant ships figure prominently in this illustration from a fourteenth-century manuscript. How did its geographic location help Venice become a center of Mediterranean trade?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Hanseatic League</a:t>
            </a:r>
            <a:endParaRPr lang="en-US" dirty="0"/>
          </a:p>
        </p:txBody>
      </p:sp>
      <p:sp>
        <p:nvSpPr>
          <p:cNvPr id="3" name="Content Placeholder 2"/>
          <p:cNvSpPr>
            <a:spLocks noGrp="1"/>
          </p:cNvSpPr>
          <p:nvPr>
            <p:ph sz="half" idx="1"/>
          </p:nvPr>
        </p:nvSpPr>
        <p:spPr>
          <a:xfrm>
            <a:off x="0" y="1600200"/>
            <a:ext cx="4648200" cy="4572000"/>
          </a:xfrm>
        </p:spPr>
        <p:txBody>
          <a:bodyPr/>
          <a:lstStyle/>
          <a:p>
            <a:r>
              <a:rPr lang="en-US" sz="2000" b="1" dirty="0" smtClean="0"/>
              <a:t>The trade network that grew in the North and Baltic Sea</a:t>
            </a:r>
          </a:p>
          <a:p>
            <a:pPr lvl="1"/>
            <a:r>
              <a:rPr lang="en-US" sz="2000" dirty="0" smtClean="0"/>
              <a:t>Also known as the </a:t>
            </a:r>
            <a:r>
              <a:rPr lang="en-US" sz="2000" dirty="0" err="1" smtClean="0"/>
              <a:t>Hansa</a:t>
            </a:r>
            <a:endParaRPr lang="en-US" sz="2000" dirty="0" smtClean="0"/>
          </a:p>
          <a:p>
            <a:pPr lvl="1"/>
            <a:r>
              <a:rPr lang="en-US" sz="2000" b="1" dirty="0" smtClean="0"/>
              <a:t>Banned together to establish common trade practices or monopoly from region to world</a:t>
            </a:r>
          </a:p>
          <a:p>
            <a:pPr lvl="1"/>
            <a:r>
              <a:rPr lang="en-US" sz="2000" dirty="0" smtClean="0"/>
              <a:t>Over 100 cities join</a:t>
            </a:r>
          </a:p>
          <a:p>
            <a:r>
              <a:rPr lang="en-US" sz="2000" dirty="0" smtClean="0"/>
              <a:t>Dominates trade in fish, fur, timber, and pitch</a:t>
            </a:r>
          </a:p>
          <a:p>
            <a:r>
              <a:rPr lang="en-US" sz="2000" dirty="0" smtClean="0"/>
              <a:t>Rivers link it to the Mediterranean trade networks</a:t>
            </a:r>
          </a:p>
          <a:p>
            <a:r>
              <a:rPr lang="en-US" sz="2000" b="1" dirty="0" smtClean="0"/>
              <a:t>Significance:  Leads to large middle-class in Northern Europe and sets precedent for the Dutch and English Trading Companies later</a:t>
            </a:r>
          </a:p>
          <a:p>
            <a:endParaRPr lang="en-US" sz="2400"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330350" y="1752600"/>
            <a:ext cx="4813650" cy="3688620"/>
          </a:xfrm>
          <a:prstGeom prst="rect">
            <a:avLst/>
          </a:prstGeom>
          <a:noFill/>
          <a:ln w="9525">
            <a:noFill/>
            <a:miter lim="800000"/>
            <a:headEnd/>
            <a:tailEnd/>
          </a:ln>
          <a:effectLst/>
        </p:spPr>
      </p:pic>
      <p:sp>
        <p:nvSpPr>
          <p:cNvPr id="5" name="TextBox 4"/>
          <p:cNvSpPr txBox="1"/>
          <p:nvPr/>
        </p:nvSpPr>
        <p:spPr>
          <a:xfrm>
            <a:off x="5638800" y="5479267"/>
            <a:ext cx="2971800" cy="1200329"/>
          </a:xfrm>
          <a:prstGeom prst="rect">
            <a:avLst/>
          </a:prstGeom>
          <a:noFill/>
        </p:spPr>
        <p:txBody>
          <a:bodyPr wrap="square" rtlCol="0">
            <a:spAutoFit/>
          </a:bodyPr>
          <a:lstStyle/>
          <a:p>
            <a:r>
              <a:rPr lang="en-US" dirty="0" smtClean="0"/>
              <a:t>Hanseatic League</a:t>
            </a:r>
          </a:p>
          <a:p>
            <a:pPr marL="0" lvl="1"/>
            <a:r>
              <a:rPr lang="en-US" dirty="0"/>
              <a:t>*</a:t>
            </a:r>
            <a:r>
              <a:rPr lang="en-US" dirty="0" smtClean="0"/>
              <a:t>Stretched </a:t>
            </a:r>
            <a:r>
              <a:rPr lang="en-US" dirty="0"/>
              <a:t>from </a:t>
            </a:r>
            <a:r>
              <a:rPr lang="en-US" dirty="0" smtClean="0"/>
              <a:t>Novgorod, Russia </a:t>
            </a:r>
            <a:r>
              <a:rPr lang="en-US" dirty="0"/>
              <a:t>to London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66700"/>
            <a:ext cx="4800600" cy="1104900"/>
          </a:xfrm>
        </p:spPr>
        <p:txBody>
          <a:bodyPr/>
          <a:lstStyle/>
          <a:p>
            <a:pPr algn="ctr"/>
            <a:r>
              <a:rPr lang="en-US" dirty="0" smtClean="0"/>
              <a:t>Improved Business Techniques</a:t>
            </a:r>
            <a:endParaRPr lang="en-US" dirty="0"/>
          </a:p>
        </p:txBody>
      </p:sp>
      <p:sp>
        <p:nvSpPr>
          <p:cNvPr id="3" name="Content Placeholder 2"/>
          <p:cNvSpPr>
            <a:spLocks noGrp="1"/>
          </p:cNvSpPr>
          <p:nvPr>
            <p:ph sz="half" idx="2"/>
          </p:nvPr>
        </p:nvSpPr>
        <p:spPr>
          <a:xfrm>
            <a:off x="4114800" y="1790700"/>
            <a:ext cx="4800600" cy="4381500"/>
          </a:xfrm>
        </p:spPr>
        <p:txBody>
          <a:bodyPr/>
          <a:lstStyle/>
          <a:p>
            <a:r>
              <a:rPr lang="en-US" sz="2000" b="1" dirty="0" smtClean="0"/>
              <a:t>Development of credit, banking</a:t>
            </a:r>
          </a:p>
          <a:p>
            <a:pPr lvl="1"/>
            <a:r>
              <a:rPr lang="en-US" sz="2000" b="1" dirty="0" smtClean="0"/>
              <a:t>Ex.  Letters of credit</a:t>
            </a:r>
          </a:p>
          <a:p>
            <a:pPr lvl="2"/>
            <a:r>
              <a:rPr lang="en-US" sz="2000" dirty="0" smtClean="0"/>
              <a:t>Didn’t have to carry large amounts of cash or bullion</a:t>
            </a:r>
          </a:p>
          <a:p>
            <a:pPr lvl="2"/>
            <a:r>
              <a:rPr lang="en-US" sz="2000" dirty="0" smtClean="0"/>
              <a:t>W/out them, it would be impossible to carry out long-distance trade</a:t>
            </a:r>
          </a:p>
          <a:p>
            <a:r>
              <a:rPr lang="en-US" sz="2000" dirty="0" smtClean="0"/>
              <a:t>Partnerships with other merchants to spread out risk</a:t>
            </a:r>
          </a:p>
          <a:p>
            <a:endParaRPr lang="en-US" sz="2000" dirty="0" smtClean="0"/>
          </a:p>
          <a:p>
            <a:r>
              <a:rPr lang="en-US" sz="2000" dirty="0" smtClean="0"/>
              <a:t>Genoese bankers change money and check the accounts of their clients in this fourteenth-century manuscript illustration. </a:t>
            </a:r>
            <a:endParaRPr lang="en-US" sz="2000" dirty="0"/>
          </a:p>
        </p:txBody>
      </p:sp>
      <p:pic>
        <p:nvPicPr>
          <p:cNvPr id="5" name="Picture 4" descr="genoese bankers.jpg"/>
          <p:cNvPicPr>
            <a:picLocks noChangeAspect="1"/>
          </p:cNvPicPr>
          <p:nvPr/>
        </p:nvPicPr>
        <p:blipFill>
          <a:blip r:embed="rId2"/>
          <a:stretch>
            <a:fillRect/>
          </a:stretch>
        </p:blipFill>
        <p:spPr>
          <a:xfrm>
            <a:off x="0" y="0"/>
            <a:ext cx="4073457"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Change</a:t>
            </a:r>
            <a:endParaRPr lang="en-US" dirty="0"/>
          </a:p>
        </p:txBody>
      </p:sp>
      <p:sp>
        <p:nvSpPr>
          <p:cNvPr id="3" name="Content Placeholder 2"/>
          <p:cNvSpPr>
            <a:spLocks noGrp="1"/>
          </p:cNvSpPr>
          <p:nvPr>
            <p:ph idx="1"/>
          </p:nvPr>
        </p:nvSpPr>
        <p:spPr>
          <a:xfrm>
            <a:off x="457200" y="1790700"/>
            <a:ext cx="8458200" cy="4381500"/>
          </a:xfrm>
        </p:spPr>
        <p:txBody>
          <a:bodyPr/>
          <a:lstStyle/>
          <a:p>
            <a:r>
              <a:rPr lang="en-US" b="1" dirty="0" smtClean="0"/>
              <a:t>The Three Estates</a:t>
            </a:r>
          </a:p>
          <a:p>
            <a:pPr marL="514350" indent="-514350">
              <a:buFont typeface="+mj-lt"/>
              <a:buAutoNum type="arabicPeriod"/>
            </a:pPr>
            <a:r>
              <a:rPr lang="en-US" sz="2800" dirty="0" smtClean="0"/>
              <a:t>Those who pray:  clergy</a:t>
            </a:r>
          </a:p>
          <a:p>
            <a:pPr lvl="1"/>
            <a:r>
              <a:rPr lang="en-US" sz="2800" dirty="0" smtClean="0"/>
              <a:t>Priest, bishop, cardinal, popes</a:t>
            </a:r>
          </a:p>
          <a:p>
            <a:pPr marL="514350" indent="-514350">
              <a:buFont typeface="+mj-lt"/>
              <a:buAutoNum type="arabicPeriod"/>
            </a:pPr>
            <a:r>
              <a:rPr lang="en-US" sz="2800" dirty="0" smtClean="0"/>
              <a:t>Those who fight:  knights</a:t>
            </a:r>
          </a:p>
          <a:p>
            <a:pPr lvl="1"/>
            <a:r>
              <a:rPr lang="en-US" sz="2800" dirty="0" smtClean="0"/>
              <a:t>Nobles, inherited position, educated in military</a:t>
            </a:r>
          </a:p>
          <a:p>
            <a:pPr marL="514350" indent="-514350">
              <a:buFont typeface="+mj-lt"/>
              <a:buAutoNum type="arabicPeriod"/>
            </a:pPr>
            <a:r>
              <a:rPr lang="en-US" sz="2800" dirty="0" smtClean="0"/>
              <a:t>Those who work:  peasants</a:t>
            </a:r>
            <a:endParaRPr lang="en-US" sz="2800" dirty="0"/>
          </a:p>
          <a:p>
            <a:pPr lvl="1"/>
            <a:r>
              <a:rPr lang="en-US" sz="2800" dirty="0" smtClean="0"/>
              <a:t>Majority of population</a:t>
            </a:r>
          </a:p>
          <a:p>
            <a:r>
              <a:rPr lang="en-US" sz="2800" dirty="0" smtClean="0"/>
              <a:t>Society marked by political, social, economic inequality</a:t>
            </a:r>
          </a:p>
        </p:txBody>
      </p:sp>
      <p:pic>
        <p:nvPicPr>
          <p:cNvPr id="8197" name="Picture 5" descr="C:\Documents and Settings\ELIZABETH_CAIN\Local Settings\Temporary Internet Files\Content.IE5\7UOVQSAO\MC900332802[1].wmf"/>
          <p:cNvPicPr>
            <a:picLocks noChangeAspect="1" noChangeArrowheads="1"/>
          </p:cNvPicPr>
          <p:nvPr/>
        </p:nvPicPr>
        <p:blipFill>
          <a:blip r:embed="rId2" cstate="print"/>
          <a:srcRect/>
          <a:stretch>
            <a:fillRect/>
          </a:stretch>
        </p:blipFill>
        <p:spPr bwMode="auto">
          <a:xfrm>
            <a:off x="5257800" y="381000"/>
            <a:ext cx="1828800" cy="1828800"/>
          </a:xfrm>
          <a:prstGeom prst="rect">
            <a:avLst/>
          </a:prstGeom>
          <a:noFill/>
        </p:spPr>
      </p:pic>
      <p:pic>
        <p:nvPicPr>
          <p:cNvPr id="8198" name="Picture 6" descr="C:\Documents and Settings\ELIZABETH_CAIN\Local Settings\Temporary Internet Files\Content.IE5\UP25GL47\MC900116156[1].wmf"/>
          <p:cNvPicPr>
            <a:picLocks noChangeAspect="1" noChangeArrowheads="1"/>
          </p:cNvPicPr>
          <p:nvPr/>
        </p:nvPicPr>
        <p:blipFill>
          <a:blip r:embed="rId3" cstate="print"/>
          <a:srcRect/>
          <a:stretch>
            <a:fillRect/>
          </a:stretch>
        </p:blipFill>
        <p:spPr bwMode="auto">
          <a:xfrm>
            <a:off x="7391400" y="2133600"/>
            <a:ext cx="1410310" cy="1647149"/>
          </a:xfrm>
          <a:prstGeom prst="rect">
            <a:avLst/>
          </a:prstGeom>
          <a:noFill/>
        </p:spPr>
      </p:pic>
      <p:pic>
        <p:nvPicPr>
          <p:cNvPr id="8200" name="Picture 8" descr="C:\Documents and Settings\ELIZABETH_CAIN\Local Settings\Temporary Internet Files\Content.IE5\01234567\MP900448648[1].jpg"/>
          <p:cNvPicPr>
            <a:picLocks noChangeAspect="1" noChangeArrowheads="1"/>
          </p:cNvPicPr>
          <p:nvPr/>
        </p:nvPicPr>
        <p:blipFill>
          <a:blip r:embed="rId4" cstate="print"/>
          <a:srcRect/>
          <a:stretch>
            <a:fillRect/>
          </a:stretch>
        </p:blipFill>
        <p:spPr bwMode="auto">
          <a:xfrm>
            <a:off x="6400800" y="4419600"/>
            <a:ext cx="857250"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Establishment of Regional States</a:t>
            </a:r>
            <a:endParaRPr lang="en-US" dirty="0"/>
          </a:p>
        </p:txBody>
      </p:sp>
      <p:sp>
        <p:nvSpPr>
          <p:cNvPr id="3" name="Content Placeholder 2"/>
          <p:cNvSpPr>
            <a:spLocks noGrp="1"/>
          </p:cNvSpPr>
          <p:nvPr>
            <p:ph sz="half" idx="1"/>
          </p:nvPr>
        </p:nvSpPr>
        <p:spPr/>
        <p:txBody>
          <a:bodyPr/>
          <a:lstStyle/>
          <a:p>
            <a:r>
              <a:rPr lang="en-US" dirty="0" smtClean="0"/>
              <a:t>Holy Roman Empire</a:t>
            </a:r>
          </a:p>
          <a:p>
            <a:r>
              <a:rPr lang="en-US" dirty="0" smtClean="0"/>
              <a:t>France</a:t>
            </a:r>
          </a:p>
          <a:p>
            <a:r>
              <a:rPr lang="en-US" dirty="0" smtClean="0"/>
              <a:t>England</a:t>
            </a:r>
          </a:p>
          <a:p>
            <a:r>
              <a:rPr lang="en-US" dirty="0" smtClean="0"/>
              <a:t>Italian States</a:t>
            </a:r>
            <a:endParaRPr lang="en-US" dirty="0"/>
          </a:p>
        </p:txBody>
      </p:sp>
      <p:pic>
        <p:nvPicPr>
          <p:cNvPr id="6" name="Content Placeholder 5" descr="ben06937_m2001"/>
          <p:cNvPicPr>
            <a:picLocks noGrp="1" noChangeAspect="1" noChangeArrowheads="1"/>
          </p:cNvPicPr>
          <p:nvPr>
            <p:ph sz="half" idx="2"/>
          </p:nvPr>
        </p:nvPicPr>
        <p:blipFill>
          <a:blip r:embed="rId2" cstate="print"/>
          <a:srcRect/>
          <a:stretch>
            <a:fillRect/>
          </a:stretch>
        </p:blipFill>
        <p:spPr bwMode="auto">
          <a:xfrm>
            <a:off x="3657600" y="2527429"/>
            <a:ext cx="5257800" cy="401309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Chivalry</a:t>
            </a:r>
            <a:endParaRPr lang="en-US" dirty="0"/>
          </a:p>
        </p:txBody>
      </p:sp>
      <p:sp>
        <p:nvSpPr>
          <p:cNvPr id="3" name="Content Placeholder 2"/>
          <p:cNvSpPr>
            <a:spLocks noGrp="1"/>
          </p:cNvSpPr>
          <p:nvPr>
            <p:ph sz="half" idx="1"/>
          </p:nvPr>
        </p:nvSpPr>
        <p:spPr>
          <a:xfrm>
            <a:off x="0" y="1790700"/>
            <a:ext cx="5410200" cy="4381500"/>
          </a:xfrm>
        </p:spPr>
        <p:txBody>
          <a:bodyPr/>
          <a:lstStyle/>
          <a:p>
            <a:r>
              <a:rPr lang="en-US" b="1" dirty="0" smtClean="0"/>
              <a:t>Code of conduct for nobles</a:t>
            </a:r>
          </a:p>
          <a:p>
            <a:pPr lvl="1"/>
            <a:r>
              <a:rPr lang="en-US" b="1" dirty="0" smtClean="0"/>
              <a:t>Compared to bushido in Japan</a:t>
            </a:r>
          </a:p>
          <a:p>
            <a:r>
              <a:rPr lang="en-US" dirty="0" smtClean="0"/>
              <a:t>Sponsored by Church to minimize fighting among Christians</a:t>
            </a:r>
          </a:p>
          <a:p>
            <a:r>
              <a:rPr lang="en-US" dirty="0" smtClean="0"/>
              <a:t>Technically, knight to dedicate his efforts to promotion of Christianity</a:t>
            </a:r>
          </a:p>
          <a:p>
            <a:pPr lvl="1"/>
            <a:r>
              <a:rPr lang="en-US" dirty="0" smtClean="0"/>
              <a:t>Devote himself to order, piety, and Christian faith</a:t>
            </a:r>
          </a:p>
          <a:p>
            <a:pPr lvl="1"/>
            <a:r>
              <a:rPr lang="en-US" dirty="0" smtClean="0"/>
              <a:t>Protection of women</a:t>
            </a:r>
          </a:p>
          <a:p>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5638800" y="1600200"/>
            <a:ext cx="3219864"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Troubadours</a:t>
            </a:r>
            <a:endParaRPr lang="en-US" dirty="0"/>
          </a:p>
        </p:txBody>
      </p:sp>
      <p:sp>
        <p:nvSpPr>
          <p:cNvPr id="4" name="Content Placeholder 3"/>
          <p:cNvSpPr>
            <a:spLocks noGrp="1"/>
          </p:cNvSpPr>
          <p:nvPr>
            <p:ph sz="half" idx="2"/>
          </p:nvPr>
        </p:nvSpPr>
        <p:spPr>
          <a:xfrm>
            <a:off x="3886200" y="1600200"/>
            <a:ext cx="5105400" cy="4381500"/>
          </a:xfrm>
        </p:spPr>
        <p:txBody>
          <a:bodyPr/>
          <a:lstStyle/>
          <a:p>
            <a:r>
              <a:rPr lang="en-US" sz="2400" b="1" dirty="0" smtClean="0"/>
              <a:t>Class of traveling poets, minstrels, entertainers</a:t>
            </a:r>
          </a:p>
          <a:p>
            <a:r>
              <a:rPr lang="en-US" sz="2400" b="1" dirty="0" smtClean="0"/>
              <a:t>Borrowed Islamic traditions of love poetry</a:t>
            </a:r>
          </a:p>
          <a:p>
            <a:r>
              <a:rPr lang="en-US" sz="2400" dirty="0" smtClean="0"/>
              <a:t>Spread of cultural ideas to Europe</a:t>
            </a:r>
          </a:p>
          <a:p>
            <a:pPr lvl="1"/>
            <a:r>
              <a:rPr lang="en-US" dirty="0" smtClean="0"/>
              <a:t>Popular among aristocratic women</a:t>
            </a:r>
          </a:p>
          <a:p>
            <a:pPr lvl="1"/>
            <a:r>
              <a:rPr lang="en-US" dirty="0" smtClean="0"/>
              <a:t>Eleanor of Aquitaine (1122-1204) major supporter</a:t>
            </a:r>
          </a:p>
          <a:p>
            <a:r>
              <a:rPr lang="en-US" sz="2400" dirty="0" smtClean="0"/>
              <a:t>Popularization of idea of romantic love, refinement of European knights</a:t>
            </a:r>
          </a:p>
          <a:p>
            <a:endParaRPr lang="en-US" dirty="0"/>
          </a:p>
        </p:txBody>
      </p:sp>
      <p:pic>
        <p:nvPicPr>
          <p:cNvPr id="6" name="Content Placeholder 5" descr="troubadors.jpg"/>
          <p:cNvPicPr>
            <a:picLocks noGrp="1" noChangeAspect="1"/>
          </p:cNvPicPr>
          <p:nvPr>
            <p:ph sz="half" idx="1"/>
          </p:nvPr>
        </p:nvPicPr>
        <p:blipFill>
          <a:blip r:embed="rId2" cstate="print"/>
          <a:stretch>
            <a:fillRect/>
          </a:stretch>
        </p:blipFill>
        <p:spPr>
          <a:xfrm>
            <a:off x="0" y="1447800"/>
            <a:ext cx="3810000" cy="3588224"/>
          </a:xfrm>
        </p:spPr>
      </p:pic>
      <p:sp>
        <p:nvSpPr>
          <p:cNvPr id="8" name="TextBox 7"/>
          <p:cNvSpPr txBox="1"/>
          <p:nvPr/>
        </p:nvSpPr>
        <p:spPr>
          <a:xfrm>
            <a:off x="0" y="5105400"/>
            <a:ext cx="4348009" cy="1754326"/>
          </a:xfrm>
          <a:prstGeom prst="rect">
            <a:avLst/>
          </a:prstGeom>
          <a:noFill/>
        </p:spPr>
        <p:txBody>
          <a:bodyPr wrap="square" rtlCol="0">
            <a:spAutoFit/>
          </a:bodyPr>
          <a:lstStyle/>
          <a:p>
            <a:r>
              <a:rPr lang="en-US" dirty="0" smtClean="0"/>
              <a:t>A thirteenth-century manuscript illustration depicts two lute players: Muslim (left) and Christian (right). Muslim artists deeply influenced the poetry and music of the medieval troubadours.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Guilds</a:t>
            </a:r>
            <a:endParaRPr lang="en-US" dirty="0"/>
          </a:p>
        </p:txBody>
      </p:sp>
      <p:pic>
        <p:nvPicPr>
          <p:cNvPr id="4" name="Picture 7" descr="CraftGuild"/>
          <p:cNvPicPr>
            <a:picLocks noGrp="1" noChangeAspect="1" noChangeArrowheads="1"/>
          </p:cNvPicPr>
          <p:nvPr>
            <p:ph idx="1"/>
          </p:nvPr>
        </p:nvPicPr>
        <p:blipFill>
          <a:blip r:embed="rId2" cstate="print"/>
          <a:srcRect/>
          <a:stretch>
            <a:fillRect/>
          </a:stretch>
        </p:blipFill>
        <p:spPr>
          <a:xfrm>
            <a:off x="567559" y="1676400"/>
            <a:ext cx="8576441" cy="51816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Women</a:t>
            </a:r>
            <a:endParaRPr lang="en-US" dirty="0"/>
          </a:p>
        </p:txBody>
      </p:sp>
      <p:sp>
        <p:nvSpPr>
          <p:cNvPr id="3" name="Content Placeholder 2"/>
          <p:cNvSpPr>
            <a:spLocks noGrp="1"/>
          </p:cNvSpPr>
          <p:nvPr>
            <p:ph sz="half" idx="1"/>
          </p:nvPr>
        </p:nvSpPr>
        <p:spPr>
          <a:xfrm>
            <a:off x="228600" y="1524000"/>
            <a:ext cx="4495800" cy="4648200"/>
          </a:xfrm>
        </p:spPr>
        <p:txBody>
          <a:bodyPr/>
          <a:lstStyle/>
          <a:p>
            <a:r>
              <a:rPr lang="en-US" sz="2000" dirty="0" smtClean="0"/>
              <a:t>Fresh opportunities for women in cities as well as men</a:t>
            </a:r>
          </a:p>
          <a:p>
            <a:r>
              <a:rPr lang="en-US" sz="2000" dirty="0" smtClean="0"/>
              <a:t>Most guilds admitted them</a:t>
            </a:r>
          </a:p>
          <a:p>
            <a:r>
              <a:rPr lang="en-US" sz="2000" dirty="0" smtClean="0"/>
              <a:t>Work along w/ men</a:t>
            </a:r>
          </a:p>
          <a:p>
            <a:pPr lvl="1"/>
            <a:r>
              <a:rPr lang="en-US" sz="2000" dirty="0" smtClean="0"/>
              <a:t>Baker, brewer, candle maker, fishmonger, shoemaker etc.</a:t>
            </a:r>
          </a:p>
          <a:p>
            <a:r>
              <a:rPr lang="en-US" sz="2000" dirty="0" smtClean="0"/>
              <a:t>Dominated certain professions</a:t>
            </a:r>
          </a:p>
          <a:p>
            <a:pPr lvl="1"/>
            <a:r>
              <a:rPr lang="en-US" sz="2000" dirty="0" smtClean="0"/>
              <a:t>Sewing, spinning, weaving, making hats, wigs, fur garments</a:t>
            </a:r>
          </a:p>
          <a:p>
            <a:pPr lvl="1"/>
            <a:endParaRPr lang="en-US" sz="2000" dirty="0" smtClean="0"/>
          </a:p>
        </p:txBody>
      </p:sp>
      <p:pic>
        <p:nvPicPr>
          <p:cNvPr id="6" name="Picture 5" descr="medieval women.jpg"/>
          <p:cNvPicPr>
            <a:picLocks noChangeAspect="1"/>
          </p:cNvPicPr>
          <p:nvPr/>
        </p:nvPicPr>
        <p:blipFill>
          <a:blip r:embed="rId2" cstate="print"/>
          <a:stretch>
            <a:fillRect/>
          </a:stretch>
        </p:blipFill>
        <p:spPr>
          <a:xfrm>
            <a:off x="4581525" y="1676400"/>
            <a:ext cx="4562475" cy="42628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European Christianity During High Middle Ages</a:t>
            </a:r>
            <a:endParaRPr lang="en-US" dirty="0"/>
          </a:p>
        </p:txBody>
      </p:sp>
      <p:sp>
        <p:nvSpPr>
          <p:cNvPr id="3" name="Content Placeholder 2"/>
          <p:cNvSpPr>
            <a:spLocks noGrp="1"/>
          </p:cNvSpPr>
          <p:nvPr>
            <p:ph sz="half" idx="1"/>
          </p:nvPr>
        </p:nvSpPr>
        <p:spPr>
          <a:xfrm>
            <a:off x="228600" y="1790700"/>
            <a:ext cx="4953000" cy="5067300"/>
          </a:xfrm>
        </p:spPr>
        <p:txBody>
          <a:bodyPr/>
          <a:lstStyle/>
          <a:p>
            <a:r>
              <a:rPr lang="en-US" dirty="0" smtClean="0"/>
              <a:t>In cities, increase in  wealth allowed more resources for education </a:t>
            </a:r>
          </a:p>
          <a:p>
            <a:r>
              <a:rPr lang="en-US" dirty="0" smtClean="0"/>
              <a:t>Started w/ Cathedral Schools</a:t>
            </a:r>
          </a:p>
          <a:p>
            <a:pPr lvl="1"/>
            <a:r>
              <a:rPr lang="en-US" sz="2200" dirty="0" smtClean="0"/>
              <a:t>Curriculum of Latin writings</a:t>
            </a:r>
          </a:p>
          <a:p>
            <a:pPr lvl="1"/>
            <a:r>
              <a:rPr lang="en-US" sz="2200" dirty="0" smtClean="0"/>
              <a:t>Emphasize literature, philosophy	</a:t>
            </a:r>
          </a:p>
          <a:p>
            <a:pPr lvl="2"/>
            <a:r>
              <a:rPr lang="en-US" sz="1800" dirty="0" smtClean="0"/>
              <a:t>Bible, writings of Church fathers</a:t>
            </a:r>
          </a:p>
          <a:p>
            <a:pPr lvl="1"/>
            <a:r>
              <a:rPr lang="en-US" sz="2200" dirty="0" smtClean="0"/>
              <a:t>Some law, medicine, theology</a:t>
            </a:r>
          </a:p>
        </p:txBody>
      </p:sp>
      <p:pic>
        <p:nvPicPr>
          <p:cNvPr id="5" name="Content Placeholder 4" descr="university medieval.jpg"/>
          <p:cNvPicPr>
            <a:picLocks noGrp="1" noChangeAspect="1"/>
          </p:cNvPicPr>
          <p:nvPr>
            <p:ph sz="half" idx="2"/>
          </p:nvPr>
        </p:nvPicPr>
        <p:blipFill>
          <a:blip r:embed="rId2" cstate="print"/>
          <a:stretch>
            <a:fillRect/>
          </a:stretch>
        </p:blipFill>
        <p:spPr>
          <a:xfrm>
            <a:off x="5025197" y="1524000"/>
            <a:ext cx="4118803" cy="3276600"/>
          </a:xfrm>
        </p:spPr>
      </p:pic>
      <p:sp>
        <p:nvSpPr>
          <p:cNvPr id="6" name="TextBox 5"/>
          <p:cNvSpPr txBox="1"/>
          <p:nvPr/>
        </p:nvSpPr>
        <p:spPr>
          <a:xfrm>
            <a:off x="5257800" y="4876800"/>
            <a:ext cx="3581400" cy="2031325"/>
          </a:xfrm>
          <a:prstGeom prst="rect">
            <a:avLst/>
          </a:prstGeom>
          <a:noFill/>
        </p:spPr>
        <p:txBody>
          <a:bodyPr wrap="square" rtlCol="0">
            <a:spAutoFit/>
          </a:bodyPr>
          <a:lstStyle/>
          <a:p>
            <a:r>
              <a:rPr lang="en-US" dirty="0" smtClean="0"/>
              <a:t>A manuscript illustration depicts a professor, at top left, lecturing in a medieval German university. About half the students listen and take notes diligently, while the others catch up on their sleep or chat with friends.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learning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8" y="0"/>
            <a:ext cx="697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315200" y="1981200"/>
            <a:ext cx="1600200" cy="1200329"/>
          </a:xfrm>
          <a:prstGeom prst="rect">
            <a:avLst/>
          </a:prstGeom>
          <a:noFill/>
        </p:spPr>
        <p:txBody>
          <a:bodyPr wrap="square" rtlCol="0">
            <a:spAutoFit/>
          </a:bodyPr>
          <a:lstStyle/>
          <a:p>
            <a:r>
              <a:rPr lang="en-US" dirty="0" smtClean="0"/>
              <a:t>What can be learned from the following map?</a:t>
            </a:r>
            <a:endParaRPr lang="en-US" dirty="0"/>
          </a:p>
        </p:txBody>
      </p:sp>
    </p:spTree>
    <p:extLst>
      <p:ext uri="{BB962C8B-B14F-4D97-AF65-F5344CB8AC3E}">
        <p14:creationId xmlns:p14="http://schemas.microsoft.com/office/powerpoint/2010/main" val="290015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Universities</a:t>
            </a:r>
            <a:endParaRPr lang="en-US" dirty="0"/>
          </a:p>
        </p:txBody>
      </p:sp>
      <p:sp>
        <p:nvSpPr>
          <p:cNvPr id="5" name="Text Placeholder 4"/>
          <p:cNvSpPr>
            <a:spLocks noGrp="1"/>
          </p:cNvSpPr>
          <p:nvPr>
            <p:ph type="body" sz="half" idx="1"/>
          </p:nvPr>
        </p:nvSpPr>
        <p:spPr>
          <a:xfrm>
            <a:off x="381000" y="1524000"/>
            <a:ext cx="4800600" cy="4648200"/>
          </a:xfrm>
        </p:spPr>
        <p:txBody>
          <a:bodyPr/>
          <a:lstStyle/>
          <a:p>
            <a:r>
              <a:rPr lang="en-US" dirty="0" smtClean="0"/>
              <a:t>Academic and faculty guilds formed in 12</a:t>
            </a:r>
            <a:r>
              <a:rPr lang="en-US" baseline="30000" dirty="0" smtClean="0"/>
              <a:t>th</a:t>
            </a:r>
            <a:r>
              <a:rPr lang="en-US" dirty="0" smtClean="0"/>
              <a:t> century </a:t>
            </a:r>
          </a:p>
          <a:p>
            <a:pPr lvl="1"/>
            <a:r>
              <a:rPr lang="en-US" dirty="0" smtClean="0"/>
              <a:t>Bestow academic degrees that served as licenses to teach</a:t>
            </a:r>
          </a:p>
          <a:p>
            <a:pPr lvl="1"/>
            <a:r>
              <a:rPr lang="en-US" dirty="0" smtClean="0"/>
              <a:t>Control the curriculum</a:t>
            </a:r>
          </a:p>
          <a:p>
            <a:r>
              <a:rPr lang="en-US" dirty="0" smtClean="0"/>
              <a:t>Higher standards of education promoted</a:t>
            </a:r>
          </a:p>
          <a:p>
            <a:pPr>
              <a:buNone/>
            </a:pPr>
            <a:endParaRPr lang="en-US" dirty="0" smtClean="0"/>
          </a:p>
          <a:p>
            <a:endParaRPr lang="en-US" dirty="0"/>
          </a:p>
        </p:txBody>
      </p:sp>
      <p:pic>
        <p:nvPicPr>
          <p:cNvPr id="7" name="Content Placeholder 6" descr="sorbonne.jpg"/>
          <p:cNvPicPr>
            <a:picLocks noGrp="1" noChangeAspect="1"/>
          </p:cNvPicPr>
          <p:nvPr>
            <p:ph sz="quarter" idx="2"/>
          </p:nvPr>
        </p:nvPicPr>
        <p:blipFill>
          <a:blip r:embed="rId2"/>
          <a:stretch>
            <a:fillRect/>
          </a:stretch>
        </p:blipFill>
        <p:spPr>
          <a:xfrm>
            <a:off x="5486400" y="1676400"/>
            <a:ext cx="3280484" cy="2188083"/>
          </a:xfrm>
        </p:spPr>
      </p:pic>
      <p:pic>
        <p:nvPicPr>
          <p:cNvPr id="8" name="Content Placeholder 7" descr="oxford.jpg"/>
          <p:cNvPicPr>
            <a:picLocks noGrp="1" noChangeAspect="1"/>
          </p:cNvPicPr>
          <p:nvPr>
            <p:ph sz="quarter" idx="3"/>
          </p:nvPr>
        </p:nvPicPr>
        <p:blipFill>
          <a:blip r:embed="rId3"/>
          <a:stretch>
            <a:fillRect/>
          </a:stretch>
        </p:blipFill>
        <p:spPr>
          <a:xfrm>
            <a:off x="5334000" y="4572000"/>
            <a:ext cx="3810000" cy="1714500"/>
          </a:xfrm>
        </p:spPr>
      </p:pic>
      <p:sp>
        <p:nvSpPr>
          <p:cNvPr id="9" name="TextBox 8"/>
          <p:cNvSpPr txBox="1"/>
          <p:nvPr/>
        </p:nvSpPr>
        <p:spPr>
          <a:xfrm>
            <a:off x="5943600" y="6400800"/>
            <a:ext cx="2210862" cy="369332"/>
          </a:xfrm>
          <a:prstGeom prst="rect">
            <a:avLst/>
          </a:prstGeom>
          <a:noFill/>
        </p:spPr>
        <p:txBody>
          <a:bodyPr wrap="square" rtlCol="0">
            <a:spAutoFit/>
          </a:bodyPr>
          <a:lstStyle/>
          <a:p>
            <a:r>
              <a:rPr lang="en-US" dirty="0" smtClean="0"/>
              <a:t>University of Oxford</a:t>
            </a:r>
            <a:endParaRPr lang="en-US" dirty="0"/>
          </a:p>
        </p:txBody>
      </p:sp>
      <p:sp>
        <p:nvSpPr>
          <p:cNvPr id="10" name="TextBox 9"/>
          <p:cNvSpPr txBox="1"/>
          <p:nvPr/>
        </p:nvSpPr>
        <p:spPr>
          <a:xfrm>
            <a:off x="5638800" y="4038600"/>
            <a:ext cx="3121367" cy="369332"/>
          </a:xfrm>
          <a:prstGeom prst="rect">
            <a:avLst/>
          </a:prstGeom>
          <a:noFill/>
        </p:spPr>
        <p:txBody>
          <a:bodyPr wrap="square" rtlCol="0">
            <a:spAutoFit/>
          </a:bodyPr>
          <a:lstStyle/>
          <a:p>
            <a:r>
              <a:rPr lang="en-US" dirty="0" smtClean="0"/>
              <a:t>University of Paris-Sorbonne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Aristotle</a:t>
            </a:r>
            <a:endParaRPr lang="en-US" dirty="0"/>
          </a:p>
        </p:txBody>
      </p:sp>
      <p:sp>
        <p:nvSpPr>
          <p:cNvPr id="3" name="Content Placeholder 2"/>
          <p:cNvSpPr>
            <a:spLocks noGrp="1"/>
          </p:cNvSpPr>
          <p:nvPr>
            <p:ph sz="half" idx="1"/>
          </p:nvPr>
        </p:nvSpPr>
        <p:spPr>
          <a:xfrm>
            <a:off x="152400" y="1524000"/>
            <a:ext cx="5791200" cy="4381500"/>
          </a:xfrm>
        </p:spPr>
        <p:txBody>
          <a:bodyPr/>
          <a:lstStyle/>
          <a:p>
            <a:r>
              <a:rPr lang="en-US" sz="2400" dirty="0" smtClean="0"/>
              <a:t>Latin translations of Byzantine Greek texts circulate in Europe</a:t>
            </a:r>
          </a:p>
          <a:p>
            <a:r>
              <a:rPr lang="en-US" sz="2400" dirty="0" smtClean="0"/>
              <a:t>Jewish and Muslim scholars provide other translations from Arabic translations</a:t>
            </a:r>
          </a:p>
          <a:p>
            <a:pPr marL="342900" lvl="1" indent="-342900">
              <a:buSzPct val="90000"/>
              <a:buFont typeface="Wingdings" pitchFamily="2" charset="2"/>
              <a:buChar char="n"/>
            </a:pPr>
            <a:r>
              <a:rPr lang="en-US" b="1" dirty="0" smtClean="0"/>
              <a:t>Leads </a:t>
            </a:r>
            <a:r>
              <a:rPr lang="en-US" b="1" smtClean="0"/>
              <a:t>to scholasticism</a:t>
            </a:r>
            <a:endParaRPr lang="en-US" b="1" dirty="0" smtClean="0"/>
          </a:p>
          <a:p>
            <a:pPr marL="742950" lvl="2" indent="-342900">
              <a:buSzPct val="90000"/>
              <a:buFont typeface="Wingdings" pitchFamily="2" charset="2"/>
              <a:buChar char="n"/>
            </a:pPr>
            <a:r>
              <a:rPr lang="en-US" sz="2400" dirty="0" smtClean="0"/>
              <a:t>Synthesis of Christianity and Aristotle</a:t>
            </a:r>
          </a:p>
          <a:p>
            <a:r>
              <a:rPr lang="en-US" sz="2400" b="1" dirty="0" smtClean="0"/>
              <a:t>St. Thomas Aquinas(1225-1274</a:t>
            </a:r>
            <a:r>
              <a:rPr lang="en-US" sz="2400" dirty="0" smtClean="0"/>
              <a:t>), major proponent of Scholasticism</a:t>
            </a:r>
          </a:p>
          <a:p>
            <a:pPr lvl="1"/>
            <a:r>
              <a:rPr lang="en-US" dirty="0" smtClean="0"/>
              <a:t>Career at University of Paris</a:t>
            </a:r>
          </a:p>
          <a:p>
            <a:pPr lvl="1"/>
            <a:r>
              <a:rPr lang="en-US" b="1" i="1" dirty="0" smtClean="0"/>
              <a:t>Summa </a:t>
            </a:r>
            <a:r>
              <a:rPr lang="en-US" b="1" i="1" dirty="0" err="1" smtClean="0"/>
              <a:t>Theologica</a:t>
            </a:r>
            <a:endParaRPr lang="en-US" b="1" i="1" dirty="0" smtClean="0"/>
          </a:p>
          <a:p>
            <a:pPr lvl="1"/>
            <a:r>
              <a:rPr lang="en-US" dirty="0" smtClean="0"/>
              <a:t>Synthesized faith and reason</a:t>
            </a:r>
          </a:p>
          <a:p>
            <a:endParaRPr lang="en-US" dirty="0"/>
          </a:p>
        </p:txBody>
      </p:sp>
      <p:pic>
        <p:nvPicPr>
          <p:cNvPr id="33" name="Picture 32" descr="st. thomas aquinas.jpg"/>
          <p:cNvPicPr>
            <a:picLocks noChangeAspect="1"/>
          </p:cNvPicPr>
          <p:nvPr/>
        </p:nvPicPr>
        <p:blipFill>
          <a:blip r:embed="rId2" cstate="print"/>
          <a:stretch>
            <a:fillRect/>
          </a:stretch>
        </p:blipFill>
        <p:spPr>
          <a:xfrm>
            <a:off x="5714999" y="685800"/>
            <a:ext cx="3378115" cy="5071406"/>
          </a:xfrm>
          <a:prstGeom prst="rect">
            <a:avLst/>
          </a:prstGeom>
        </p:spPr>
      </p:pic>
      <p:sp>
        <p:nvSpPr>
          <p:cNvPr id="34" name="TextBox 33"/>
          <p:cNvSpPr txBox="1"/>
          <p:nvPr/>
        </p:nvSpPr>
        <p:spPr>
          <a:xfrm>
            <a:off x="5791200" y="5791200"/>
            <a:ext cx="3564616" cy="369332"/>
          </a:xfrm>
          <a:prstGeom prst="rect">
            <a:avLst/>
          </a:prstGeom>
          <a:noFill/>
        </p:spPr>
        <p:txBody>
          <a:bodyPr wrap="square" rtlCol="0">
            <a:spAutoFit/>
          </a:bodyPr>
          <a:lstStyle/>
          <a:p>
            <a:r>
              <a:rPr lang="en-US" dirty="0" smtClean="0"/>
              <a:t>St. Thomas Aquinas 1225-1274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Popular Religion</a:t>
            </a:r>
            <a:endParaRPr lang="en-US" dirty="0"/>
          </a:p>
        </p:txBody>
      </p:sp>
      <p:sp>
        <p:nvSpPr>
          <p:cNvPr id="4" name="Content Placeholder 3"/>
          <p:cNvSpPr>
            <a:spLocks noGrp="1"/>
          </p:cNvSpPr>
          <p:nvPr>
            <p:ph sz="half" idx="2"/>
          </p:nvPr>
        </p:nvSpPr>
        <p:spPr>
          <a:xfrm>
            <a:off x="3352800" y="1676400"/>
            <a:ext cx="5562600" cy="4495800"/>
          </a:xfrm>
        </p:spPr>
        <p:txBody>
          <a:bodyPr/>
          <a:lstStyle/>
          <a:p>
            <a:r>
              <a:rPr lang="en-US" sz="1800" dirty="0" smtClean="0"/>
              <a:t>Population at large remained unaffected by Scholasticism</a:t>
            </a:r>
          </a:p>
          <a:p>
            <a:r>
              <a:rPr lang="en-US" sz="1800" dirty="0" smtClean="0"/>
              <a:t>The Seven Sacraments gain ritual popularity</a:t>
            </a:r>
          </a:p>
          <a:p>
            <a:pPr lvl="1"/>
            <a:r>
              <a:rPr lang="en-US" sz="1800" dirty="0" smtClean="0"/>
              <a:t>Esp. Eucharist</a:t>
            </a:r>
          </a:p>
          <a:p>
            <a:r>
              <a:rPr lang="en-US" sz="1800" dirty="0" smtClean="0"/>
              <a:t>Devotion to Saints</a:t>
            </a:r>
          </a:p>
          <a:p>
            <a:pPr lvl="1"/>
            <a:r>
              <a:rPr lang="en-US" sz="1800" dirty="0" smtClean="0"/>
              <a:t>Pray for saints to look after their spiritual interests </a:t>
            </a:r>
          </a:p>
          <a:p>
            <a:r>
              <a:rPr lang="en-US" sz="1800" dirty="0" smtClean="0"/>
              <a:t>Most popular saint:  The Virgin Mary</a:t>
            </a:r>
          </a:p>
          <a:p>
            <a:pPr lvl="1"/>
            <a:r>
              <a:rPr lang="en-US" sz="1800" dirty="0" smtClean="0"/>
              <a:t>Ideal mother</a:t>
            </a:r>
          </a:p>
          <a:p>
            <a:pPr lvl="1"/>
            <a:r>
              <a:rPr lang="en-US" sz="1800" dirty="0" smtClean="0"/>
              <a:t>100s of churches and cathedrals devoted to her</a:t>
            </a:r>
          </a:p>
          <a:p>
            <a:pPr lvl="1"/>
            <a:r>
              <a:rPr lang="en-US" sz="1800" dirty="0" smtClean="0"/>
              <a:t>Notre Dame dedicated to her “Our Lady”</a:t>
            </a:r>
          </a:p>
          <a:p>
            <a:r>
              <a:rPr lang="en-US" sz="1800" dirty="0" smtClean="0"/>
              <a:t>Saints’ relics</a:t>
            </a:r>
          </a:p>
          <a:p>
            <a:pPr lvl="1"/>
            <a:r>
              <a:rPr lang="en-US" sz="1800" dirty="0" smtClean="0"/>
              <a:t>Venerate relics or physical remains</a:t>
            </a:r>
          </a:p>
          <a:p>
            <a:pPr lvl="1"/>
            <a:r>
              <a:rPr lang="en-US" sz="1800" dirty="0" smtClean="0"/>
              <a:t>Ex. Clothes, locks of hair, hair, teeth, bones</a:t>
            </a:r>
          </a:p>
          <a:p>
            <a:r>
              <a:rPr lang="en-US" sz="1800" dirty="0" smtClean="0"/>
              <a:t>Pilgrimage to Rome, Jerusalem etc.</a:t>
            </a:r>
          </a:p>
          <a:p>
            <a:pPr>
              <a:buNone/>
            </a:pPr>
            <a:endParaRPr lang="en-US" dirty="0"/>
          </a:p>
        </p:txBody>
      </p:sp>
      <p:pic>
        <p:nvPicPr>
          <p:cNvPr id="8" name="Content Placeholder 7" descr="mary notre dame.jpg"/>
          <p:cNvPicPr>
            <a:picLocks noGrp="1" noChangeAspect="1"/>
          </p:cNvPicPr>
          <p:nvPr>
            <p:ph sz="half" idx="1"/>
          </p:nvPr>
        </p:nvPicPr>
        <p:blipFill>
          <a:blip r:embed="rId2" cstate="print"/>
          <a:stretch>
            <a:fillRect/>
          </a:stretch>
        </p:blipFill>
        <p:spPr>
          <a:xfrm>
            <a:off x="0" y="0"/>
            <a:ext cx="3200400" cy="5220950"/>
          </a:xfrm>
        </p:spPr>
      </p:pic>
      <p:sp>
        <p:nvSpPr>
          <p:cNvPr id="6" name="TextBox 5"/>
          <p:cNvSpPr txBox="1"/>
          <p:nvPr/>
        </p:nvSpPr>
        <p:spPr>
          <a:xfrm>
            <a:off x="0" y="5181600"/>
            <a:ext cx="3657600" cy="1754326"/>
          </a:xfrm>
          <a:prstGeom prst="rect">
            <a:avLst/>
          </a:prstGeom>
          <a:noFill/>
        </p:spPr>
        <p:txBody>
          <a:bodyPr wrap="square" rtlCol="0">
            <a:spAutoFit/>
          </a:bodyPr>
          <a:lstStyle/>
          <a:p>
            <a:r>
              <a:rPr lang="en-US" dirty="0" smtClean="0"/>
              <a:t>Here a  </a:t>
            </a:r>
            <a:r>
              <a:rPr lang="en-US" smtClean="0"/>
              <a:t>14</a:t>
            </a:r>
            <a:r>
              <a:rPr lang="en-US" baseline="30000" smtClean="0"/>
              <a:t>th</a:t>
            </a:r>
            <a:r>
              <a:rPr lang="en-US" smtClean="0"/>
              <a:t> century </a:t>
            </a:r>
            <a:r>
              <a:rPr lang="en-US" dirty="0" smtClean="0"/>
              <a:t>stained glass window from the Notre Dame Cathedral in Evreux, France, represents the Virgin holding the infant Jesus in the company of an admirer.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Notre Dame in Paris</a:t>
            </a:r>
            <a:endParaRPr lang="en-US" dirty="0"/>
          </a:p>
        </p:txBody>
      </p:sp>
      <p:pic>
        <p:nvPicPr>
          <p:cNvPr id="7" name="Content Placeholder 6" descr="NotreDameParis.jpg"/>
          <p:cNvPicPr>
            <a:picLocks noGrp="1" noChangeAspect="1"/>
          </p:cNvPicPr>
          <p:nvPr>
            <p:ph idx="1"/>
          </p:nvPr>
        </p:nvPicPr>
        <p:blipFill>
          <a:blip r:embed="rId2"/>
          <a:stretch>
            <a:fillRect/>
          </a:stretch>
        </p:blipFill>
        <p:spPr>
          <a:xfrm>
            <a:off x="685800" y="1640014"/>
            <a:ext cx="6934200" cy="52179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Middle Ages</a:t>
            </a:r>
            <a:endParaRPr lang="en-US" dirty="0"/>
          </a:p>
        </p:txBody>
      </p:sp>
      <p:sp>
        <p:nvSpPr>
          <p:cNvPr id="3" name="Content Placeholder 2"/>
          <p:cNvSpPr>
            <a:spLocks noGrp="1"/>
          </p:cNvSpPr>
          <p:nvPr>
            <p:ph sz="half" idx="1"/>
          </p:nvPr>
        </p:nvSpPr>
        <p:spPr/>
        <p:txBody>
          <a:bodyPr/>
          <a:lstStyle/>
          <a:p>
            <a:r>
              <a:rPr lang="en-US" dirty="0" smtClean="0"/>
              <a:t>1000 – 1300 CE</a:t>
            </a:r>
          </a:p>
          <a:p>
            <a:r>
              <a:rPr lang="en-US" dirty="0" smtClean="0"/>
              <a:t>Europeans built a vibrant and powerful society on the political, economic, and cultural foundations of the early Middle Ages</a:t>
            </a:r>
            <a:endParaRPr lang="en-US" dirty="0"/>
          </a:p>
        </p:txBody>
      </p:sp>
      <p:pic>
        <p:nvPicPr>
          <p:cNvPr id="1026" name="Picture 2" descr="C:\Documents and Settings\ELIZABETH_CAIN\Local Settings\Temporary Internet Files\Content.IE5\CXITODCZ\MC900194114[1].wmf"/>
          <p:cNvPicPr>
            <a:picLocks noChangeAspect="1" noChangeArrowheads="1"/>
          </p:cNvPicPr>
          <p:nvPr/>
        </p:nvPicPr>
        <p:blipFill>
          <a:blip r:embed="rId2" cstate="print"/>
          <a:srcRect/>
          <a:stretch>
            <a:fillRect/>
          </a:stretch>
        </p:blipFill>
        <p:spPr bwMode="auto">
          <a:xfrm>
            <a:off x="381000" y="2971800"/>
            <a:ext cx="758309" cy="2133600"/>
          </a:xfrm>
          <a:prstGeom prst="rect">
            <a:avLst/>
          </a:prstGeom>
          <a:noFill/>
        </p:spPr>
      </p:pic>
      <p:pic>
        <p:nvPicPr>
          <p:cNvPr id="1028" name="Picture 4" descr="C:\Documents and Settings\ELIZABETH_CAIN\Local Settings\Temporary Internet Files\Content.IE5\CXITODCZ\MP900400525[1].jpg"/>
          <p:cNvPicPr>
            <a:picLocks noChangeAspect="1" noChangeArrowheads="1"/>
          </p:cNvPicPr>
          <p:nvPr/>
        </p:nvPicPr>
        <p:blipFill>
          <a:blip r:embed="rId3" cstate="print"/>
          <a:srcRect/>
          <a:stretch>
            <a:fillRect/>
          </a:stretch>
        </p:blipFill>
        <p:spPr bwMode="auto">
          <a:xfrm>
            <a:off x="5486400" y="1671730"/>
            <a:ext cx="3238947" cy="4957670"/>
          </a:xfrm>
          <a:prstGeom prst="rect">
            <a:avLst/>
          </a:prstGeom>
          <a:noFill/>
        </p:spPr>
      </p:pic>
      <p:pic>
        <p:nvPicPr>
          <p:cNvPr id="1029" name="Picture 5" descr="C:\Documents and Settings\ELIZABETH_CAIN\Local Settings\Temporary Internet Files\Content.IE5\01234567\MC900432659[1].png"/>
          <p:cNvPicPr>
            <a:picLocks noChangeAspect="1" noChangeArrowheads="1"/>
          </p:cNvPicPr>
          <p:nvPr/>
        </p:nvPicPr>
        <p:blipFill>
          <a:blip r:embed="rId4" cstate="print"/>
          <a:srcRect/>
          <a:stretch>
            <a:fillRect/>
          </a:stretch>
        </p:blipFill>
        <p:spPr bwMode="auto">
          <a:xfrm>
            <a:off x="5029200" y="152400"/>
            <a:ext cx="1524000" cy="1524000"/>
          </a:xfrm>
          <a:prstGeom prst="rect">
            <a:avLst/>
          </a:prstGeom>
          <a:noFill/>
        </p:spPr>
      </p:pic>
      <p:pic>
        <p:nvPicPr>
          <p:cNvPr id="1030" name="Picture 6" descr="C:\Documents and Settings\ELIZABETH_CAIN\Local Settings\Temporary Internet Files\Content.IE5\7UOVQSAO\MM900178248[1].gif"/>
          <p:cNvPicPr>
            <a:picLocks noChangeAspect="1" noChangeArrowheads="1" noCrop="1"/>
          </p:cNvPicPr>
          <p:nvPr/>
        </p:nvPicPr>
        <p:blipFill>
          <a:blip r:embed="rId5" cstate="print"/>
          <a:srcRect/>
          <a:stretch>
            <a:fillRect/>
          </a:stretch>
        </p:blipFill>
        <p:spPr bwMode="auto">
          <a:xfrm>
            <a:off x="609600" y="5372100"/>
            <a:ext cx="1257300" cy="1257300"/>
          </a:xfrm>
          <a:prstGeom prst="rect">
            <a:avLst/>
          </a:prstGeom>
          <a:noFill/>
        </p:spPr>
      </p:pic>
      <p:pic>
        <p:nvPicPr>
          <p:cNvPr id="1031" name="Picture 7" descr="C:\Documents and Settings\ELIZABETH_CAIN\Local Settings\Temporary Internet Files\Content.IE5\UP25GL47\MC900015890[1].wmf"/>
          <p:cNvPicPr>
            <a:picLocks noChangeAspect="1" noChangeArrowheads="1"/>
          </p:cNvPicPr>
          <p:nvPr/>
        </p:nvPicPr>
        <p:blipFill>
          <a:blip r:embed="rId6" cstate="print"/>
          <a:srcRect/>
          <a:stretch>
            <a:fillRect/>
          </a:stretch>
        </p:blipFill>
        <p:spPr bwMode="auto">
          <a:xfrm>
            <a:off x="3048000" y="5589533"/>
            <a:ext cx="1575207" cy="126846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Movements</a:t>
            </a:r>
            <a:endParaRPr lang="en-US" dirty="0"/>
          </a:p>
        </p:txBody>
      </p:sp>
      <p:sp>
        <p:nvSpPr>
          <p:cNvPr id="4" name="Content Placeholder 3"/>
          <p:cNvSpPr>
            <a:spLocks noGrp="1"/>
          </p:cNvSpPr>
          <p:nvPr>
            <p:ph sz="half" idx="2"/>
          </p:nvPr>
        </p:nvSpPr>
        <p:spPr>
          <a:xfrm>
            <a:off x="3886200" y="1790700"/>
            <a:ext cx="5029200" cy="4610100"/>
          </a:xfrm>
        </p:spPr>
        <p:txBody>
          <a:bodyPr/>
          <a:lstStyle/>
          <a:p>
            <a:r>
              <a:rPr lang="en-US" sz="2000" dirty="0" smtClean="0"/>
              <a:t>Rebellion against perceived materialism of Roman Catholic Church</a:t>
            </a:r>
          </a:p>
          <a:p>
            <a:r>
              <a:rPr lang="en-US" sz="2000" dirty="0" smtClean="0"/>
              <a:t>St. Dominic (1170-1221) and </a:t>
            </a:r>
            <a:r>
              <a:rPr lang="en-US" sz="2000" b="1" dirty="0" smtClean="0"/>
              <a:t>St. Francis </a:t>
            </a:r>
            <a:r>
              <a:rPr lang="en-US" sz="2000" dirty="0" smtClean="0"/>
              <a:t>(1182-1226) create orders of mendicants or “beggars”</a:t>
            </a:r>
          </a:p>
          <a:p>
            <a:pPr lvl="1"/>
            <a:r>
              <a:rPr lang="en-US" sz="2000" dirty="0" smtClean="0"/>
              <a:t>Vows of poverty</a:t>
            </a:r>
          </a:p>
          <a:p>
            <a:r>
              <a:rPr lang="en-US" sz="2000" dirty="0" smtClean="0"/>
              <a:t>Popular preachers</a:t>
            </a:r>
          </a:p>
          <a:p>
            <a:r>
              <a:rPr lang="en-US" sz="2000" dirty="0" smtClean="0"/>
              <a:t>Religious zealots, very opposed to heretical movements</a:t>
            </a:r>
          </a:p>
          <a:p>
            <a:pPr>
              <a:buNone/>
            </a:pPr>
            <a:endParaRPr lang="en-US" dirty="0"/>
          </a:p>
        </p:txBody>
      </p:sp>
      <p:pic>
        <p:nvPicPr>
          <p:cNvPr id="6" name="Picture 5" descr="st. francis of assisi.jpg"/>
          <p:cNvPicPr>
            <a:picLocks noChangeAspect="1"/>
          </p:cNvPicPr>
          <p:nvPr/>
        </p:nvPicPr>
        <p:blipFill>
          <a:blip r:embed="rId2" cstate="print"/>
          <a:stretch>
            <a:fillRect/>
          </a:stretch>
        </p:blipFill>
        <p:spPr>
          <a:xfrm>
            <a:off x="228600" y="1676400"/>
            <a:ext cx="3494154" cy="496482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rusades.jpg"/>
          <p:cNvPicPr>
            <a:picLocks noGrp="1" noChangeAspect="1"/>
          </p:cNvPicPr>
          <p:nvPr>
            <p:ph type="pic" idx="4294967295"/>
          </p:nvPr>
        </p:nvPicPr>
        <p:blipFill>
          <a:blip r:embed="rId2" cstate="print"/>
          <a:srcRect t="3729" b="3729"/>
          <a:stretch>
            <a:fillRect/>
          </a:stretch>
        </p:blipFill>
        <p:spPr>
          <a:xfrm>
            <a:off x="228600" y="304800"/>
            <a:ext cx="8737600" cy="6553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Medieval Expansion of Europe</a:t>
            </a:r>
            <a:endParaRPr lang="en-US" dirty="0"/>
          </a:p>
        </p:txBody>
      </p:sp>
      <p:sp>
        <p:nvSpPr>
          <p:cNvPr id="5" name="Content Placeholder 4"/>
          <p:cNvSpPr>
            <a:spLocks noGrp="1"/>
          </p:cNvSpPr>
          <p:nvPr>
            <p:ph idx="1"/>
          </p:nvPr>
        </p:nvSpPr>
        <p:spPr>
          <a:xfrm>
            <a:off x="685800" y="1790700"/>
            <a:ext cx="8229600" cy="4381500"/>
          </a:xfrm>
        </p:spPr>
        <p:txBody>
          <a:bodyPr/>
          <a:lstStyle/>
          <a:p>
            <a:r>
              <a:rPr lang="en-US" dirty="0" smtClean="0"/>
              <a:t>Atlantic and Baltic Colonization</a:t>
            </a:r>
          </a:p>
          <a:p>
            <a:pPr lvl="1"/>
            <a:r>
              <a:rPr lang="en-US" dirty="0" smtClean="0"/>
              <a:t>Scandinavians explore North Atlantic Ocean</a:t>
            </a:r>
          </a:p>
          <a:p>
            <a:pPr lvl="2"/>
            <a:r>
              <a:rPr lang="en-US" dirty="0" smtClean="0"/>
              <a:t>Iceland, Greenland, Vinland (Canada)</a:t>
            </a:r>
          </a:p>
          <a:p>
            <a:pPr lvl="2"/>
            <a:r>
              <a:rPr lang="en-US" dirty="0" smtClean="0"/>
              <a:t>Canadian settlements do not succeed</a:t>
            </a:r>
          </a:p>
          <a:p>
            <a:pPr lvl="1"/>
            <a:r>
              <a:rPr lang="en-US" dirty="0" smtClean="0"/>
              <a:t>Kings of Denmark nominally convert to Christianity, Sweden and Finland follow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Reconquest</a:t>
            </a:r>
            <a:r>
              <a:rPr lang="en-US" dirty="0" smtClean="0"/>
              <a:t> of Sicily and Spain</a:t>
            </a:r>
            <a:endParaRPr lang="en-US" dirty="0"/>
          </a:p>
        </p:txBody>
      </p:sp>
      <p:sp>
        <p:nvSpPr>
          <p:cNvPr id="3" name="Content Placeholder 2"/>
          <p:cNvSpPr>
            <a:spLocks noGrp="1"/>
          </p:cNvSpPr>
          <p:nvPr>
            <p:ph idx="1"/>
          </p:nvPr>
        </p:nvSpPr>
        <p:spPr>
          <a:xfrm>
            <a:off x="152400" y="1790700"/>
            <a:ext cx="8763000" cy="4381500"/>
          </a:xfrm>
        </p:spPr>
        <p:txBody>
          <a:bodyPr/>
          <a:lstStyle/>
          <a:p>
            <a:r>
              <a:rPr lang="en-US" sz="2400" b="1" dirty="0" smtClean="0"/>
              <a:t>Expansion of Christian Europe in Med.</a:t>
            </a:r>
          </a:p>
          <a:p>
            <a:r>
              <a:rPr lang="en-US" sz="2400" b="1" dirty="0" smtClean="0"/>
              <a:t>Sicily taken by Muslims in 9</a:t>
            </a:r>
            <a:r>
              <a:rPr lang="en-US" sz="2400" b="1" baseline="30000" dirty="0" smtClean="0"/>
              <a:t>th</a:t>
            </a:r>
            <a:r>
              <a:rPr lang="en-US" sz="2400" b="1" dirty="0" smtClean="0"/>
              <a:t> century, reconquered by Normans in 11</a:t>
            </a:r>
            <a:r>
              <a:rPr lang="en-US" sz="2400" b="1" baseline="30000" dirty="0" smtClean="0"/>
              <a:t>th</a:t>
            </a:r>
            <a:r>
              <a:rPr lang="en-US" sz="2400" b="1" dirty="0" smtClean="0"/>
              <a:t> centu</a:t>
            </a:r>
            <a:r>
              <a:rPr lang="en-US" sz="2400" dirty="0" smtClean="0"/>
              <a:t>ry</a:t>
            </a:r>
          </a:p>
          <a:p>
            <a:pPr lvl="1"/>
            <a:r>
              <a:rPr lang="en-US" sz="2400" dirty="0" smtClean="0"/>
              <a:t>Missionaries and clergy reintroduce it </a:t>
            </a:r>
          </a:p>
          <a:p>
            <a:pPr lvl="1"/>
            <a:r>
              <a:rPr lang="en-US" sz="2400" dirty="0" smtClean="0"/>
              <a:t>Muslims scholars introduced them to Arabic translations that led to scholastic philosophers</a:t>
            </a:r>
          </a:p>
          <a:p>
            <a:r>
              <a:rPr lang="en-US" sz="2400" b="1" i="1" dirty="0" err="1" smtClean="0"/>
              <a:t>Reconquista</a:t>
            </a:r>
            <a:r>
              <a:rPr lang="en-US" sz="2400" b="1" i="1" dirty="0" smtClean="0"/>
              <a:t> </a:t>
            </a:r>
            <a:r>
              <a:rPr lang="en-US" sz="2400" b="1" dirty="0" smtClean="0"/>
              <a:t>of Spain</a:t>
            </a:r>
          </a:p>
          <a:p>
            <a:pPr lvl="1"/>
            <a:r>
              <a:rPr lang="en-US" sz="2400" dirty="0" smtClean="0"/>
              <a:t>Began in 1060s</a:t>
            </a:r>
          </a:p>
          <a:p>
            <a:pPr lvl="1"/>
            <a:r>
              <a:rPr lang="en-US" sz="2400" dirty="0" smtClean="0"/>
              <a:t>Christian forces lured reinforcements from France and England </a:t>
            </a:r>
          </a:p>
          <a:p>
            <a:pPr lvl="1"/>
            <a:r>
              <a:rPr lang="en-US" sz="2400" dirty="0" smtClean="0"/>
              <a:t>Campaigns led forces all the way to kingdom of Granada</a:t>
            </a:r>
          </a:p>
          <a:p>
            <a:pPr lvl="1"/>
            <a:r>
              <a:rPr lang="en-US" sz="2400" dirty="0" smtClean="0"/>
              <a:t>Granada survives until 1492</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the Crusades </a:t>
            </a:r>
            <a:endParaRPr lang="en-US" dirty="0"/>
          </a:p>
        </p:txBody>
      </p:sp>
      <p:sp>
        <p:nvSpPr>
          <p:cNvPr id="3" name="Content Placeholder 2"/>
          <p:cNvSpPr>
            <a:spLocks noGrp="1"/>
          </p:cNvSpPr>
          <p:nvPr>
            <p:ph sz="half" idx="1"/>
          </p:nvPr>
        </p:nvSpPr>
        <p:spPr>
          <a:xfrm>
            <a:off x="228600" y="1752600"/>
            <a:ext cx="6705600" cy="4305300"/>
          </a:xfrm>
        </p:spPr>
        <p:txBody>
          <a:bodyPr/>
          <a:lstStyle/>
          <a:p>
            <a:r>
              <a:rPr lang="en-US" b="1" dirty="0" smtClean="0"/>
              <a:t>Pope Urban II </a:t>
            </a:r>
            <a:r>
              <a:rPr lang="en-US" dirty="0" smtClean="0"/>
              <a:t>calls for liberation of Jerusalem from Muslim control, 1095</a:t>
            </a:r>
          </a:p>
          <a:p>
            <a:r>
              <a:rPr lang="en-US" dirty="0" smtClean="0"/>
              <a:t>Salvation promised for casualties</a:t>
            </a:r>
          </a:p>
          <a:p>
            <a:r>
              <a:rPr lang="en-US" dirty="0" smtClean="0"/>
              <a:t>Rapid, enthusiastic response</a:t>
            </a:r>
          </a:p>
          <a:p>
            <a:r>
              <a:rPr lang="en-US" dirty="0" smtClean="0"/>
              <a:t>Peter the Hermit raises popular frenzy</a:t>
            </a:r>
          </a:p>
          <a:p>
            <a:pPr lvl="1"/>
            <a:r>
              <a:rPr lang="en-US" sz="2000" dirty="0" smtClean="0"/>
              <a:t>Organizes a ragtag army (no training, discipline, weapons, supplies or plans)</a:t>
            </a:r>
          </a:p>
          <a:p>
            <a:pPr lvl="1"/>
            <a:r>
              <a:rPr lang="en-US" sz="2000" dirty="0" smtClean="0"/>
              <a:t>Fought Greeks, Turks and themselves on way</a:t>
            </a:r>
          </a:p>
          <a:p>
            <a:pPr lvl="1"/>
            <a:r>
              <a:rPr lang="en-US" sz="2000" dirty="0" smtClean="0"/>
              <a:t>Some died, captured by Turks &amp; sold into slavery</a:t>
            </a:r>
          </a:p>
          <a:p>
            <a:pPr lvl="1"/>
            <a:r>
              <a:rPr lang="en-US" sz="2000" dirty="0" smtClean="0"/>
              <a:t>Few made it to Jerusalem</a:t>
            </a:r>
          </a:p>
          <a:p>
            <a:endParaRPr lang="en-US" dirty="0"/>
          </a:p>
        </p:txBody>
      </p:sp>
      <p:pic>
        <p:nvPicPr>
          <p:cNvPr id="5" name="Content Placeholder 4" descr="180px-B_Urban_II2"/>
          <p:cNvPicPr>
            <a:picLocks noGrp="1" noChangeAspect="1" noChangeArrowheads="1"/>
          </p:cNvPicPr>
          <p:nvPr>
            <p:ph sz="half" idx="2"/>
          </p:nvPr>
        </p:nvPicPr>
        <p:blipFill>
          <a:blip r:embed="rId2" cstate="print"/>
          <a:srcRect/>
          <a:stretch>
            <a:fillRect/>
          </a:stretch>
        </p:blipFill>
        <p:spPr>
          <a:xfrm>
            <a:off x="6934200" y="2133600"/>
            <a:ext cx="1884390" cy="2941744"/>
          </a:xfrm>
          <a:noFill/>
          <a:ln/>
        </p:spPr>
      </p:pic>
      <p:sp>
        <p:nvSpPr>
          <p:cNvPr id="6" name="TextBox 5"/>
          <p:cNvSpPr txBox="1"/>
          <p:nvPr/>
        </p:nvSpPr>
        <p:spPr>
          <a:xfrm>
            <a:off x="7010400" y="5602069"/>
            <a:ext cx="1828800" cy="646331"/>
          </a:xfrm>
          <a:prstGeom prst="rect">
            <a:avLst/>
          </a:prstGeom>
          <a:noFill/>
        </p:spPr>
        <p:txBody>
          <a:bodyPr wrap="square" rtlCol="0">
            <a:spAutoFit/>
          </a:bodyPr>
          <a:lstStyle/>
          <a:p>
            <a:r>
              <a:rPr lang="en-US" dirty="0" smtClean="0"/>
              <a:t>“Deus </a:t>
            </a:r>
            <a:r>
              <a:rPr lang="en-US" dirty="0" err="1" smtClean="0"/>
              <a:t>vult</a:t>
            </a:r>
            <a:r>
              <a:rPr lang="en-US" dirty="0" smtClean="0"/>
              <a:t>-”God Wills It”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Crusade</a:t>
            </a:r>
            <a:endParaRPr lang="en-US" dirty="0"/>
          </a:p>
        </p:txBody>
      </p:sp>
      <p:sp>
        <p:nvSpPr>
          <p:cNvPr id="4" name="Content Placeholder 3"/>
          <p:cNvSpPr>
            <a:spLocks noGrp="1"/>
          </p:cNvSpPr>
          <p:nvPr>
            <p:ph sz="half" idx="2"/>
          </p:nvPr>
        </p:nvSpPr>
        <p:spPr>
          <a:xfrm>
            <a:off x="228600" y="1676400"/>
            <a:ext cx="8458200" cy="4457700"/>
          </a:xfrm>
        </p:spPr>
        <p:txBody>
          <a:bodyPr/>
          <a:lstStyle/>
          <a:p>
            <a:r>
              <a:rPr lang="en-US" dirty="0" smtClean="0"/>
              <a:t>1096-1099 more organized expedition</a:t>
            </a:r>
          </a:p>
          <a:p>
            <a:r>
              <a:rPr lang="en-US" b="1" dirty="0" smtClean="0"/>
              <a:t>Captures Jerusalem, largely due to poor Muslim organization</a:t>
            </a:r>
          </a:p>
          <a:p>
            <a:r>
              <a:rPr lang="en-US" dirty="0" err="1" smtClean="0"/>
              <a:t>Salah</a:t>
            </a:r>
            <a:r>
              <a:rPr lang="en-US" dirty="0" smtClean="0"/>
              <a:t> al-Din (Saladin) recaptures Jerusalem in 1187</a:t>
            </a:r>
          </a:p>
        </p:txBody>
      </p:sp>
      <p:pic>
        <p:nvPicPr>
          <p:cNvPr id="5" name="Content Placeholder 4" descr="Taking_Jerusalem"/>
          <p:cNvPicPr>
            <a:picLocks noGrp="1" noChangeAspect="1" noChangeArrowheads="1"/>
          </p:cNvPicPr>
          <p:nvPr>
            <p:ph sz="half" idx="1"/>
          </p:nvPr>
        </p:nvPicPr>
        <p:blipFill>
          <a:blip r:embed="rId2" cstate="print"/>
          <a:srcRect/>
          <a:stretch>
            <a:fillRect/>
          </a:stretch>
        </p:blipFill>
        <p:spPr>
          <a:xfrm>
            <a:off x="2209800" y="3657599"/>
            <a:ext cx="5434642" cy="3200401"/>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609600"/>
          </a:xfrm>
        </p:spPr>
        <p:txBody>
          <a:bodyPr/>
          <a:lstStyle/>
          <a:p>
            <a:pPr algn="ctr"/>
            <a:r>
              <a:rPr lang="en-US" sz="3600" dirty="0" smtClean="0"/>
              <a:t>Fourth Crusade</a:t>
            </a:r>
            <a:endParaRPr lang="en-US" sz="3600" dirty="0"/>
          </a:p>
        </p:txBody>
      </p:sp>
      <p:pic>
        <p:nvPicPr>
          <p:cNvPr id="4" name="Content Placeholder 3" descr="bronze horses.jpg"/>
          <p:cNvPicPr>
            <a:picLocks noGrp="1" noChangeAspect="1"/>
          </p:cNvPicPr>
          <p:nvPr>
            <p:ph type="pic" idx="1"/>
          </p:nvPr>
        </p:nvPicPr>
        <p:blipFill>
          <a:blip r:embed="rId2" cstate="print"/>
          <a:srcRect l="50" r="50"/>
          <a:stretch>
            <a:fillRect/>
          </a:stretch>
        </p:blipFill>
        <p:spPr>
          <a:xfrm>
            <a:off x="1219201" y="0"/>
            <a:ext cx="6629399" cy="4972049"/>
          </a:xfrm>
        </p:spPr>
      </p:pic>
      <p:sp>
        <p:nvSpPr>
          <p:cNvPr id="6" name="Text Placeholder 5"/>
          <p:cNvSpPr>
            <a:spLocks noGrp="1"/>
          </p:cNvSpPr>
          <p:nvPr>
            <p:ph type="body" sz="half" idx="2"/>
          </p:nvPr>
        </p:nvSpPr>
        <p:spPr>
          <a:xfrm>
            <a:off x="381000" y="5638800"/>
            <a:ext cx="8763000" cy="685800"/>
          </a:xfrm>
        </p:spPr>
        <p:txBody>
          <a:bodyPr/>
          <a:lstStyle/>
          <a:p>
            <a:r>
              <a:rPr lang="en-US" sz="1800" dirty="0" smtClean="0"/>
              <a:t>During the sack of Constantinople in 1204, crusading forces seized and carted away Byzantine treasures of all sorts-including the great bronze horses that now stand over the entrance to St. Mark’s Basilica in Venice.</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Atrocities during the Crusades</a:t>
            </a:r>
            <a:endParaRPr lang="en-US" sz="2400" dirty="0"/>
          </a:p>
        </p:txBody>
      </p:sp>
      <p:pic>
        <p:nvPicPr>
          <p:cNvPr id="5" name="Content Placeholder 4" descr="crusade atrocities.jpg"/>
          <p:cNvPicPr>
            <a:picLocks noGrp="1" noChangeAspect="1"/>
          </p:cNvPicPr>
          <p:nvPr>
            <p:ph idx="1"/>
          </p:nvPr>
        </p:nvPicPr>
        <p:blipFill>
          <a:blip r:embed="rId2" cstate="print"/>
          <a:stretch>
            <a:fillRect/>
          </a:stretch>
        </p:blipFill>
        <p:spPr>
          <a:xfrm>
            <a:off x="3733800" y="762000"/>
            <a:ext cx="5111750" cy="5378782"/>
          </a:xfrm>
        </p:spPr>
      </p:pic>
      <p:sp>
        <p:nvSpPr>
          <p:cNvPr id="4" name="Text Placeholder 3"/>
          <p:cNvSpPr>
            <a:spLocks noGrp="1"/>
          </p:cNvSpPr>
          <p:nvPr>
            <p:ph type="body" sz="half" idx="2"/>
          </p:nvPr>
        </p:nvSpPr>
        <p:spPr/>
        <p:txBody>
          <a:bodyPr/>
          <a:lstStyle/>
          <a:p>
            <a:r>
              <a:rPr lang="en-US" sz="2000" dirty="0" smtClean="0"/>
              <a:t>The Crusades involved brutal conflict and atrocities from all sides.  In the 12</a:t>
            </a:r>
            <a:r>
              <a:rPr lang="en-US" sz="2000" baseline="30000" dirty="0" smtClean="0"/>
              <a:t>th</a:t>
            </a:r>
            <a:r>
              <a:rPr lang="en-US" sz="2000" dirty="0" smtClean="0"/>
              <a:t> century manuscript illustration, crusaders lob severed heads at Muslims defending a fortress.</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Atrocities</a:t>
            </a:r>
            <a:endParaRPr lang="en-US" sz="2400" dirty="0"/>
          </a:p>
        </p:txBody>
      </p:sp>
      <p:pic>
        <p:nvPicPr>
          <p:cNvPr id="5" name="Content Placeholder 4" descr="Muslim in crusade.jpg"/>
          <p:cNvPicPr>
            <a:picLocks noGrp="1" noChangeAspect="1"/>
          </p:cNvPicPr>
          <p:nvPr>
            <p:ph idx="1"/>
          </p:nvPr>
        </p:nvPicPr>
        <p:blipFill>
          <a:blip r:embed="rId2" cstate="print"/>
          <a:stretch>
            <a:fillRect/>
          </a:stretch>
        </p:blipFill>
        <p:spPr>
          <a:xfrm>
            <a:off x="3124200" y="1752600"/>
            <a:ext cx="5740752" cy="4172756"/>
          </a:xfrm>
        </p:spPr>
      </p:pic>
      <p:sp>
        <p:nvSpPr>
          <p:cNvPr id="4" name="Text Placeholder 3"/>
          <p:cNvSpPr>
            <a:spLocks noGrp="1"/>
          </p:cNvSpPr>
          <p:nvPr>
            <p:ph type="body" sz="half" idx="2"/>
          </p:nvPr>
        </p:nvSpPr>
        <p:spPr/>
        <p:txBody>
          <a:bodyPr/>
          <a:lstStyle/>
          <a:p>
            <a:r>
              <a:rPr lang="en-US" sz="2400" dirty="0" smtClean="0"/>
              <a:t>A 14</a:t>
            </a:r>
            <a:r>
              <a:rPr lang="en-US" sz="2400" baseline="30000" dirty="0" smtClean="0"/>
              <a:t>th</a:t>
            </a:r>
            <a:r>
              <a:rPr lang="en-US" sz="2400" dirty="0" smtClean="0"/>
              <a:t> century manuscript illustration depicts Muslims burning captured crusaders at the stake.</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81400" cy="1162050"/>
          </a:xfrm>
        </p:spPr>
        <p:txBody>
          <a:bodyPr/>
          <a:lstStyle/>
          <a:p>
            <a:r>
              <a:rPr lang="en-US" sz="2800" dirty="0" smtClean="0"/>
              <a:t>Christians and Muslims</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404" y="1744185"/>
            <a:ext cx="5288197" cy="4381977"/>
          </a:xfrm>
        </p:spPr>
      </p:pic>
      <p:sp>
        <p:nvSpPr>
          <p:cNvPr id="4" name="Text Placeholder 3"/>
          <p:cNvSpPr>
            <a:spLocks noGrp="1"/>
          </p:cNvSpPr>
          <p:nvPr>
            <p:ph type="body" sz="half" idx="2"/>
          </p:nvPr>
        </p:nvSpPr>
        <p:spPr>
          <a:xfrm>
            <a:off x="457200" y="1600200"/>
            <a:ext cx="3008313" cy="4525963"/>
          </a:xfrm>
        </p:spPr>
        <p:txBody>
          <a:bodyPr/>
          <a:lstStyle/>
          <a:p>
            <a:r>
              <a:rPr lang="en-US" sz="1800" dirty="0"/>
              <a:t>This fourteenth-century painting illustrates the Christian seizure of Jerusalem during the First Crusade in 1099.The crowned figure in the center is </a:t>
            </a:r>
            <a:r>
              <a:rPr lang="en-US" sz="1800" dirty="0" err="1"/>
              <a:t>Godefroi</a:t>
            </a:r>
            <a:r>
              <a:rPr lang="en-US" sz="1800" dirty="0"/>
              <a:t> de </a:t>
            </a:r>
            <a:r>
              <a:rPr lang="en-US" sz="1800" dirty="0" err="1"/>
              <a:t>Bouillon,a</a:t>
            </a:r>
            <a:r>
              <a:rPr lang="en-US" sz="1800" dirty="0"/>
              <a:t> French knight and nobleman who played a prominent role in the attack and was briefly known as the king of Jerusalem. (</a:t>
            </a:r>
            <a:r>
              <a:rPr lang="en-US" sz="1800" dirty="0" err="1"/>
              <a:t>Snark</a:t>
            </a:r>
            <a:r>
              <a:rPr lang="en-US" sz="1800" dirty="0"/>
              <a:t>/Art Resource, NY)</a:t>
            </a:r>
          </a:p>
        </p:txBody>
      </p:sp>
    </p:spTree>
    <p:extLst>
      <p:ext uri="{BB962C8B-B14F-4D97-AF65-F5344CB8AC3E}">
        <p14:creationId xmlns:p14="http://schemas.microsoft.com/office/powerpoint/2010/main" val="4072600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Holy Roman Empire </a:t>
            </a:r>
            <a:endParaRPr lang="en-US" dirty="0"/>
          </a:p>
        </p:txBody>
      </p:sp>
      <p:sp>
        <p:nvSpPr>
          <p:cNvPr id="5" name="Content Placeholder 4"/>
          <p:cNvSpPr>
            <a:spLocks noGrp="1"/>
          </p:cNvSpPr>
          <p:nvPr>
            <p:ph sz="half" idx="1"/>
          </p:nvPr>
        </p:nvSpPr>
        <p:spPr/>
        <p:txBody>
          <a:bodyPr/>
          <a:lstStyle/>
          <a:p>
            <a:r>
              <a:rPr lang="en-US" sz="1600" dirty="0" smtClean="0"/>
              <a:t>Late 10</a:t>
            </a:r>
            <a:r>
              <a:rPr lang="en-US" sz="1600" baseline="30000" dirty="0" smtClean="0"/>
              <a:t>th</a:t>
            </a:r>
            <a:r>
              <a:rPr lang="en-US" sz="1600" dirty="0" smtClean="0"/>
              <a:t> c., German princes formed it</a:t>
            </a:r>
          </a:p>
          <a:p>
            <a:r>
              <a:rPr lang="en-US" sz="1600" dirty="0" smtClean="0"/>
              <a:t>Viewed as a revival of the Roman Empire, however never really was</a:t>
            </a:r>
          </a:p>
          <a:p>
            <a:r>
              <a:rPr lang="en-US" sz="1600" b="1" dirty="0" smtClean="0"/>
              <a:t>Otto I or Otto the Great</a:t>
            </a:r>
          </a:p>
          <a:p>
            <a:pPr lvl="1"/>
            <a:r>
              <a:rPr lang="en-US" sz="1600" dirty="0" smtClean="0"/>
              <a:t>Extended their rule to eastern Europe</a:t>
            </a:r>
          </a:p>
          <a:p>
            <a:pPr lvl="1"/>
            <a:r>
              <a:rPr lang="en-US" sz="1600" b="1" dirty="0" smtClean="0"/>
              <a:t>B/c of his aid to the Church, he was crowned emperor in 962</a:t>
            </a:r>
          </a:p>
          <a:p>
            <a:pPr lvl="1"/>
            <a:r>
              <a:rPr lang="en-US" sz="1600" dirty="0" smtClean="0"/>
              <a:t>Despite this, tension surrounded popes/emperors</a:t>
            </a:r>
          </a:p>
          <a:p>
            <a:r>
              <a:rPr lang="en-US" sz="1600" b="1" dirty="0" smtClean="0"/>
              <a:t>Investiture contest</a:t>
            </a:r>
          </a:p>
          <a:p>
            <a:pPr lvl="1"/>
            <a:r>
              <a:rPr lang="en-US" sz="1200" dirty="0" smtClean="0"/>
              <a:t>Gregory VII banned </a:t>
            </a:r>
            <a:r>
              <a:rPr lang="en-US" sz="1200" b="1" dirty="0" smtClean="0"/>
              <a:t>lay investiture</a:t>
            </a:r>
          </a:p>
          <a:p>
            <a:pPr lvl="1"/>
            <a:r>
              <a:rPr lang="en-US" sz="1200" dirty="0" smtClean="0"/>
              <a:t>Emperor Henry IV rejected </a:t>
            </a:r>
            <a:r>
              <a:rPr lang="en-US" sz="1400" dirty="0" smtClean="0"/>
              <a:t>policy</a:t>
            </a:r>
          </a:p>
          <a:p>
            <a:pPr lvl="1"/>
            <a:r>
              <a:rPr lang="en-US" sz="1400" dirty="0" smtClean="0"/>
              <a:t>Pope intervenes w/ help of supportive German princes</a:t>
            </a:r>
          </a:p>
          <a:p>
            <a:pPr lvl="1"/>
            <a:r>
              <a:rPr lang="en-US" sz="1400" dirty="0" smtClean="0"/>
              <a:t>Gives German princes more power and diminishes Emperor</a:t>
            </a:r>
          </a:p>
          <a:p>
            <a:endParaRPr lang="en-US" sz="1800" b="1" dirty="0" smtClean="0"/>
          </a:p>
          <a:p>
            <a:endParaRPr lang="en-US" dirty="0"/>
          </a:p>
        </p:txBody>
      </p:sp>
      <p:sp>
        <p:nvSpPr>
          <p:cNvPr id="6" name="Content Placeholder 5"/>
          <p:cNvSpPr>
            <a:spLocks noGrp="1"/>
          </p:cNvSpPr>
          <p:nvPr>
            <p:ph sz="half" idx="2"/>
          </p:nvPr>
        </p:nvSpPr>
        <p:spPr/>
        <p:txBody>
          <a:bodyPr/>
          <a:lstStyle/>
          <a:p>
            <a:r>
              <a:rPr lang="en-US" sz="1800" b="1" dirty="0" smtClean="0"/>
              <a:t>Frederick Barbarossa</a:t>
            </a:r>
          </a:p>
          <a:p>
            <a:r>
              <a:rPr lang="en-US" sz="1800" dirty="0" smtClean="0"/>
              <a:t>“the Red Beard”</a:t>
            </a:r>
          </a:p>
          <a:p>
            <a:r>
              <a:rPr lang="en-US" sz="1800" dirty="0" smtClean="0"/>
              <a:t>1152 CE -1190 CE</a:t>
            </a:r>
          </a:p>
          <a:p>
            <a:r>
              <a:rPr lang="en-US" sz="1800" dirty="0" smtClean="0"/>
              <a:t>Sought to absorb </a:t>
            </a:r>
            <a:r>
              <a:rPr lang="en-US" sz="1800" dirty="0" err="1" smtClean="0"/>
              <a:t>N.Italy</a:t>
            </a:r>
            <a:r>
              <a:rPr lang="en-US" sz="1800" dirty="0" smtClean="0"/>
              <a:t> however popes w/ help of other European states forced him to relinquish his rights there</a:t>
            </a:r>
          </a:p>
          <a:p>
            <a:r>
              <a:rPr lang="en-US" sz="1800" b="1" dirty="0" smtClean="0"/>
              <a:t>Another example of how papal authority limited the rule of emperor </a:t>
            </a:r>
          </a:p>
          <a:p>
            <a:endParaRPr lang="en-US" dirty="0"/>
          </a:p>
        </p:txBody>
      </p:sp>
      <p:pic>
        <p:nvPicPr>
          <p:cNvPr id="2050" name="Picture 2" descr="C:\Documents and Settings\ELIZABETH_CAIN\Local Settings\Temporary Internet Files\Content.IE5\CXITODCZ\MP900444355[1].jpg"/>
          <p:cNvPicPr>
            <a:picLocks noChangeAspect="1" noChangeArrowheads="1"/>
          </p:cNvPicPr>
          <p:nvPr/>
        </p:nvPicPr>
        <p:blipFill>
          <a:blip r:embed="rId2" cstate="print"/>
          <a:srcRect/>
          <a:stretch>
            <a:fillRect/>
          </a:stretch>
        </p:blipFill>
        <p:spPr bwMode="auto">
          <a:xfrm>
            <a:off x="7772400" y="152400"/>
            <a:ext cx="1104900" cy="1473200"/>
          </a:xfrm>
          <a:prstGeom prst="rect">
            <a:avLst/>
          </a:prstGeom>
          <a:noFill/>
        </p:spPr>
      </p:pic>
      <p:pic>
        <p:nvPicPr>
          <p:cNvPr id="7" name="Picture 4" descr="Heinrich_4_g"/>
          <p:cNvPicPr>
            <a:picLocks noChangeAspect="1" noChangeArrowheads="1"/>
          </p:cNvPicPr>
          <p:nvPr/>
        </p:nvPicPr>
        <p:blipFill>
          <a:blip r:embed="rId3" cstate="print"/>
          <a:srcRect/>
          <a:stretch>
            <a:fillRect/>
          </a:stretch>
        </p:blipFill>
        <p:spPr bwMode="auto">
          <a:xfrm>
            <a:off x="457200" y="5122333"/>
            <a:ext cx="999744" cy="1735667"/>
          </a:xfrm>
          <a:prstGeom prst="rect">
            <a:avLst/>
          </a:prstGeom>
          <a:noFill/>
          <a:ln w="9525">
            <a:noFill/>
            <a:miter lim="800000"/>
            <a:headEnd/>
            <a:tailEnd/>
          </a:ln>
        </p:spPr>
      </p:pic>
      <p:pic>
        <p:nvPicPr>
          <p:cNvPr id="8" name="Picture 4" descr="300px-Barbarossa"/>
          <p:cNvPicPr>
            <a:picLocks noChangeAspect="1" noChangeArrowheads="1"/>
          </p:cNvPicPr>
          <p:nvPr/>
        </p:nvPicPr>
        <p:blipFill>
          <a:blip r:embed="rId4" cstate="print"/>
          <a:srcRect/>
          <a:stretch>
            <a:fillRect/>
          </a:stretch>
        </p:blipFill>
        <p:spPr bwMode="auto">
          <a:xfrm>
            <a:off x="6553200" y="4724400"/>
            <a:ext cx="1955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and Consequences of Crusades</a:t>
            </a:r>
            <a:endParaRPr lang="en-US" dirty="0"/>
          </a:p>
        </p:txBody>
      </p:sp>
      <p:sp>
        <p:nvSpPr>
          <p:cNvPr id="4" name="Content Placeholder 3"/>
          <p:cNvSpPr>
            <a:spLocks noGrp="1"/>
          </p:cNvSpPr>
          <p:nvPr>
            <p:ph idx="1"/>
          </p:nvPr>
        </p:nvSpPr>
        <p:spPr>
          <a:xfrm>
            <a:off x="381000" y="1524000"/>
            <a:ext cx="8153400" cy="4533900"/>
          </a:xfrm>
        </p:spPr>
        <p:txBody>
          <a:bodyPr/>
          <a:lstStyle/>
          <a:p>
            <a:r>
              <a:rPr lang="en-US" sz="2400" b="1" dirty="0" smtClean="0"/>
              <a:t>Failure as military venture, but reason for European reintegration into the eastern hemisphere</a:t>
            </a:r>
          </a:p>
          <a:p>
            <a:r>
              <a:rPr lang="en-US" sz="2400" dirty="0" smtClean="0"/>
              <a:t>Five crusades by mid-13</a:t>
            </a:r>
            <a:r>
              <a:rPr lang="en-US" sz="2400" baseline="30000" dirty="0" smtClean="0"/>
              <a:t>th</a:t>
            </a:r>
            <a:r>
              <a:rPr lang="en-US" sz="2400" dirty="0" smtClean="0"/>
              <a:t> century, none successful</a:t>
            </a:r>
          </a:p>
          <a:p>
            <a:r>
              <a:rPr lang="en-US" sz="2400" b="1" dirty="0" smtClean="0"/>
              <a:t>Fourth Crusade destroys Constantinople</a:t>
            </a:r>
            <a:r>
              <a:rPr lang="en-US" sz="2400" dirty="0" smtClean="0"/>
              <a:t>, 1202-1204</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Consequences of the Crusades</a:t>
            </a:r>
            <a:endParaRPr lang="en-US" dirty="0"/>
          </a:p>
        </p:txBody>
      </p:sp>
      <p:sp>
        <p:nvSpPr>
          <p:cNvPr id="3" name="Content Placeholder 2"/>
          <p:cNvSpPr>
            <a:spLocks noGrp="1"/>
          </p:cNvSpPr>
          <p:nvPr>
            <p:ph idx="1"/>
          </p:nvPr>
        </p:nvSpPr>
        <p:spPr/>
        <p:txBody>
          <a:bodyPr/>
          <a:lstStyle/>
          <a:p>
            <a:r>
              <a:rPr lang="en-US" sz="2400" b="1" dirty="0" smtClean="0"/>
              <a:t>Provides direct contact with Muslim ideologies, trade</a:t>
            </a:r>
          </a:p>
          <a:p>
            <a:pPr lvl="1"/>
            <a:r>
              <a:rPr lang="en-US" sz="2400" b="1" dirty="0" smtClean="0"/>
              <a:t>Aristotle, “Arabic” numerals, paper production</a:t>
            </a:r>
          </a:p>
          <a:p>
            <a:pPr lvl="1"/>
            <a:r>
              <a:rPr lang="en-US" sz="2400" b="1" dirty="0" smtClean="0"/>
              <a:t>New foods, spices, silk, cotton textiles, carpet, tapestries</a:t>
            </a:r>
          </a:p>
          <a:p>
            <a:r>
              <a:rPr lang="en-US" sz="2400" b="1" dirty="0" smtClean="0"/>
              <a:t>Demand for new commodities increased allowing Italian merchants to develop and market them in port cities </a:t>
            </a:r>
          </a:p>
          <a:p>
            <a:pPr lvl="1"/>
            <a:r>
              <a:rPr lang="en-US" sz="2400" b="1" dirty="0" smtClean="0"/>
              <a:t>Ex. Marco Polo</a:t>
            </a:r>
          </a:p>
          <a:p>
            <a:r>
              <a:rPr lang="en-US" sz="2400" b="1" dirty="0" smtClean="0"/>
              <a:t>Travel well beyond Egypt, Palestine to avoid Muslim intermediaries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sz="half" idx="1"/>
          </p:nvPr>
        </p:nvSpPr>
        <p:spPr/>
        <p:txBody>
          <a:bodyPr/>
          <a:lstStyle/>
          <a:p>
            <a:r>
              <a:rPr lang="en-US" sz="2400" dirty="0"/>
              <a:t>An illustration from a manuscript of 1282 depicts a Christian (left) playing chess with a Muslim (right). Chess was one of many cultural elements that passed from Muslim to Christian societies during the crusading era.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7583" y="1600200"/>
            <a:ext cx="4132309" cy="4724400"/>
          </a:xfrm>
        </p:spPr>
      </p:pic>
    </p:spTree>
    <p:extLst>
      <p:ext uri="{BB962C8B-B14F-4D97-AF65-F5344CB8AC3E}">
        <p14:creationId xmlns:p14="http://schemas.microsoft.com/office/powerpoint/2010/main" val="332922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The Black Death</a:t>
            </a: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523" y="0"/>
            <a:ext cx="4898571" cy="6858000"/>
          </a:xfrm>
        </p:spPr>
      </p:pic>
      <p:sp>
        <p:nvSpPr>
          <p:cNvPr id="6" name="Text Placeholder 5"/>
          <p:cNvSpPr>
            <a:spLocks noGrp="1"/>
          </p:cNvSpPr>
          <p:nvPr>
            <p:ph type="body" sz="half" idx="2"/>
          </p:nvPr>
        </p:nvSpPr>
        <p:spPr>
          <a:xfrm>
            <a:off x="457199" y="1435100"/>
            <a:ext cx="3008313" cy="4691063"/>
          </a:xfrm>
        </p:spPr>
        <p:txBody>
          <a:bodyPr/>
          <a:lstStyle/>
          <a:p>
            <a:r>
              <a:rPr lang="en-US" sz="2000" dirty="0"/>
              <a:t>A painting of 1503 graphically communicates the horror felt by medieval Europeans when bubonic plague struck their communities. Here death takes away a cartload of victims while others die beside the road</a:t>
            </a:r>
            <a:r>
              <a:rPr lang="en-US" dirty="0"/>
              <a:t>. </a:t>
            </a:r>
          </a:p>
        </p:txBody>
      </p:sp>
    </p:spTree>
    <p:extLst>
      <p:ext uri="{BB962C8B-B14F-4D97-AF65-F5344CB8AC3E}">
        <p14:creationId xmlns:p14="http://schemas.microsoft.com/office/powerpoint/2010/main" val="2196603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Flagellants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9120"/>
            <a:ext cx="7700434" cy="4950279"/>
          </a:xfrm>
        </p:spPr>
      </p:pic>
    </p:spTree>
    <p:extLst>
      <p:ext uri="{BB962C8B-B14F-4D97-AF65-F5344CB8AC3E}">
        <p14:creationId xmlns:p14="http://schemas.microsoft.com/office/powerpoint/2010/main" val="195518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Burying the Dead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1629986"/>
            <a:ext cx="8487011" cy="5151814"/>
          </a:xfrm>
        </p:spPr>
      </p:pic>
    </p:spTree>
    <p:extLst>
      <p:ext uri="{BB962C8B-B14F-4D97-AF65-F5344CB8AC3E}">
        <p14:creationId xmlns:p14="http://schemas.microsoft.com/office/powerpoint/2010/main" val="2160366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Death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4829"/>
            <a:ext cx="9144000" cy="3039626"/>
          </a:xfrm>
        </p:spPr>
      </p:pic>
      <p:sp>
        <p:nvSpPr>
          <p:cNvPr id="5" name="TextBox 4"/>
          <p:cNvSpPr txBox="1"/>
          <p:nvPr/>
        </p:nvSpPr>
        <p:spPr>
          <a:xfrm>
            <a:off x="2895600" y="5029200"/>
            <a:ext cx="3048000" cy="1785104"/>
          </a:xfrm>
          <a:prstGeom prst="rect">
            <a:avLst/>
          </a:prstGeom>
          <a:noFill/>
        </p:spPr>
        <p:txBody>
          <a:bodyPr wrap="square" rtlCol="0">
            <a:spAutoFit/>
          </a:bodyPr>
          <a:lstStyle/>
          <a:p>
            <a:r>
              <a:rPr lang="en-US" sz="1100" b="1" dirty="0" smtClean="0"/>
              <a:t>Empress:</a:t>
            </a:r>
            <a:r>
              <a:rPr lang="en-US" sz="1100" dirty="0" smtClean="0"/>
              <a:t>  </a:t>
            </a:r>
          </a:p>
          <a:p>
            <a:r>
              <a:rPr lang="en-US" sz="1100" dirty="0" smtClean="0"/>
              <a:t>I know, Death means me!</a:t>
            </a:r>
          </a:p>
          <a:p>
            <a:r>
              <a:rPr lang="en-US" sz="1100" dirty="0" smtClean="0"/>
              <a:t>I was never terrified so greatly!</a:t>
            </a:r>
          </a:p>
          <a:p>
            <a:r>
              <a:rPr lang="en-US" sz="1100" dirty="0" smtClean="0"/>
              <a:t>I thought he was not in his right mind,</a:t>
            </a:r>
          </a:p>
          <a:p>
            <a:r>
              <a:rPr lang="en-US" sz="1100" dirty="0" smtClean="0"/>
              <a:t>after all, I am young and also an empress.</a:t>
            </a:r>
          </a:p>
          <a:p>
            <a:r>
              <a:rPr lang="en-US" sz="1100" dirty="0" smtClean="0"/>
              <a:t>I thought I had a lot of power,</a:t>
            </a:r>
          </a:p>
          <a:p>
            <a:r>
              <a:rPr lang="en-US" sz="1100" dirty="0" smtClean="0"/>
              <a:t>I had not thought of him</a:t>
            </a:r>
          </a:p>
          <a:p>
            <a:r>
              <a:rPr lang="en-US" sz="1100" dirty="0" smtClean="0"/>
              <a:t>or that anybody could do something against me.</a:t>
            </a:r>
          </a:p>
          <a:p>
            <a:r>
              <a:rPr lang="en-US" sz="1100" dirty="0" smtClean="0"/>
              <a:t>Oh, let me live on, this I implore you!</a:t>
            </a:r>
            <a:endParaRPr lang="en-US" sz="1100" dirty="0"/>
          </a:p>
        </p:txBody>
      </p:sp>
      <p:sp>
        <p:nvSpPr>
          <p:cNvPr id="6" name="TextBox 5"/>
          <p:cNvSpPr txBox="1"/>
          <p:nvPr/>
        </p:nvSpPr>
        <p:spPr>
          <a:xfrm>
            <a:off x="6096000" y="5029200"/>
            <a:ext cx="3048000" cy="1785104"/>
          </a:xfrm>
          <a:prstGeom prst="rect">
            <a:avLst/>
          </a:prstGeom>
          <a:noFill/>
        </p:spPr>
        <p:txBody>
          <a:bodyPr wrap="square" rtlCol="0">
            <a:spAutoFit/>
          </a:bodyPr>
          <a:lstStyle/>
          <a:p>
            <a:r>
              <a:rPr lang="en-US" sz="1100" b="1" dirty="0" smtClean="0"/>
              <a:t>Death’s reply: </a:t>
            </a:r>
          </a:p>
          <a:p>
            <a:r>
              <a:rPr lang="en-US" sz="1100" dirty="0" smtClean="0"/>
              <a:t>Empress</a:t>
            </a:r>
            <a:r>
              <a:rPr lang="en-US" sz="1100" dirty="0"/>
              <a:t>, highly presumptuous,</a:t>
            </a:r>
          </a:p>
          <a:p>
            <a:r>
              <a:rPr lang="en-US" sz="1100" dirty="0"/>
              <a:t>I think, you have forgotten me.</a:t>
            </a:r>
          </a:p>
          <a:p>
            <a:r>
              <a:rPr lang="en-US" sz="1100" dirty="0"/>
              <a:t>Fall in! It is now time.</a:t>
            </a:r>
          </a:p>
          <a:p>
            <a:r>
              <a:rPr lang="en-US" sz="1100" dirty="0"/>
              <a:t>You thought I should let you off?</a:t>
            </a:r>
          </a:p>
          <a:p>
            <a:r>
              <a:rPr lang="en-US" sz="1100" dirty="0"/>
              <a:t>No way! And were you ever so much,</a:t>
            </a:r>
          </a:p>
          <a:p>
            <a:r>
              <a:rPr lang="en-US" sz="1100" dirty="0"/>
              <a:t>You must participate in this play,</a:t>
            </a:r>
          </a:p>
          <a:p>
            <a:r>
              <a:rPr lang="en-US" sz="1100" dirty="0"/>
              <a:t>And you others, everybody—</a:t>
            </a:r>
          </a:p>
          <a:p>
            <a:r>
              <a:rPr lang="en-US" sz="1100" dirty="0"/>
              <a:t>Hold on! Follow me, </a:t>
            </a:r>
            <a:r>
              <a:rPr lang="en-US" sz="1100" dirty="0" err="1"/>
              <a:t>Mr</a:t>
            </a:r>
            <a:r>
              <a:rPr lang="en-US" sz="1100" dirty="0"/>
              <a:t> Cardinal!</a:t>
            </a:r>
            <a:r>
              <a:rPr lang="en-US" sz="1100" b="1" baseline="30000" dirty="0"/>
              <a:t>47</a:t>
            </a:r>
            <a:endParaRPr lang="en-US" sz="1100" dirty="0"/>
          </a:p>
          <a:p>
            <a:endParaRPr lang="en-US" sz="1100" dirty="0"/>
          </a:p>
        </p:txBody>
      </p:sp>
      <p:sp>
        <p:nvSpPr>
          <p:cNvPr id="7" name="TextBox 6"/>
          <p:cNvSpPr txBox="1"/>
          <p:nvPr/>
        </p:nvSpPr>
        <p:spPr>
          <a:xfrm>
            <a:off x="76201" y="5056909"/>
            <a:ext cx="2514600" cy="1754326"/>
          </a:xfrm>
          <a:prstGeom prst="rect">
            <a:avLst/>
          </a:prstGeom>
          <a:noFill/>
        </p:spPr>
        <p:txBody>
          <a:bodyPr wrap="square" rtlCol="0">
            <a:spAutoFit/>
          </a:bodyPr>
          <a:lstStyle/>
          <a:p>
            <a:r>
              <a:rPr lang="en-US" sz="1200" b="1" dirty="0"/>
              <a:t>In the inscriptions at the bottom of the painting, each living character addresses a skeletal figure, who in turn makes a reply. Here is the exchange between the empress (shown in a red dress at the far right of the image) and Death. First, the empress speaks:</a:t>
            </a:r>
          </a:p>
        </p:txBody>
      </p:sp>
    </p:spTree>
    <p:extLst>
      <p:ext uri="{BB962C8B-B14F-4D97-AF65-F5344CB8AC3E}">
        <p14:creationId xmlns:p14="http://schemas.microsoft.com/office/powerpoint/2010/main" val="4195250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Questioning of Faith</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9413" y="0"/>
            <a:ext cx="4754587" cy="6858000"/>
          </a:xfrm>
        </p:spPr>
      </p:pic>
      <p:sp>
        <p:nvSpPr>
          <p:cNvPr id="6" name="TextBox 5"/>
          <p:cNvSpPr txBox="1"/>
          <p:nvPr/>
        </p:nvSpPr>
        <p:spPr>
          <a:xfrm>
            <a:off x="304801" y="1752600"/>
            <a:ext cx="4084612" cy="4339650"/>
          </a:xfrm>
          <a:prstGeom prst="rect">
            <a:avLst/>
          </a:prstGeom>
          <a:noFill/>
        </p:spPr>
        <p:txBody>
          <a:bodyPr wrap="square" rtlCol="0">
            <a:spAutoFit/>
          </a:bodyPr>
          <a:lstStyle/>
          <a:p>
            <a:r>
              <a:rPr lang="en-US" dirty="0" smtClean="0"/>
              <a:t>In the</a:t>
            </a:r>
            <a:r>
              <a:rPr lang="en-US" dirty="0"/>
              <a:t> late-fourteenth-century clergyman in England expressed the dismay that many must have felt</a:t>
            </a:r>
            <a:r>
              <a:rPr lang="en-US" dirty="0" smtClean="0"/>
              <a:t>:</a:t>
            </a:r>
          </a:p>
          <a:p>
            <a:endParaRPr lang="en-US" dirty="0"/>
          </a:p>
          <a:p>
            <a:r>
              <a:rPr lang="en-US" dirty="0" smtClean="0"/>
              <a:t>“For </a:t>
            </a:r>
            <a:r>
              <a:rPr lang="en-US" dirty="0"/>
              <a:t>God is deaf nowadays and will not hear us</a:t>
            </a:r>
          </a:p>
          <a:p>
            <a:r>
              <a:rPr lang="en-US" dirty="0"/>
              <a:t>And for our guilt, he grinds good men to </a:t>
            </a:r>
            <a:r>
              <a:rPr lang="en-US" dirty="0" smtClean="0"/>
              <a:t>dust.</a:t>
            </a:r>
            <a:r>
              <a:rPr lang="en-US" b="1" baseline="30000" dirty="0" smtClean="0"/>
              <a:t>”</a:t>
            </a:r>
          </a:p>
          <a:p>
            <a:endParaRPr lang="en-US" b="1" baseline="30000" dirty="0"/>
          </a:p>
          <a:p>
            <a:endParaRPr lang="en-US" b="1" baseline="30000" dirty="0" smtClean="0"/>
          </a:p>
          <a:p>
            <a:endParaRPr lang="en-US" b="1" baseline="30000" dirty="0"/>
          </a:p>
          <a:p>
            <a:r>
              <a:rPr lang="en-US" sz="1200" dirty="0"/>
              <a:t>The captions, from top to bottom, read: Christ figure: “</a:t>
            </a:r>
            <a:r>
              <a:rPr lang="en-US" sz="1200" dirty="0" err="1"/>
              <a:t>Tho</a:t>
            </a:r>
            <a:r>
              <a:rPr lang="en-US" sz="1200" dirty="0"/>
              <a:t> it be late ere thou </a:t>
            </a:r>
            <a:r>
              <a:rPr lang="en-US" sz="1200" dirty="0" err="1"/>
              <a:t>mercie</a:t>
            </a:r>
            <a:r>
              <a:rPr lang="en-US" sz="1200" dirty="0"/>
              <a:t> came: yet </a:t>
            </a:r>
            <a:r>
              <a:rPr lang="en-US" sz="1200" dirty="0" err="1"/>
              <a:t>mercie</a:t>
            </a:r>
            <a:r>
              <a:rPr lang="en-US" sz="1200" dirty="0"/>
              <a:t> thou shalt have.” Priest </a:t>
            </a:r>
            <a:r>
              <a:rPr lang="en-US" sz="1200" dirty="0" err="1"/>
              <a:t>figure:“Commit</a:t>
            </a:r>
            <a:r>
              <a:rPr lang="en-US" sz="1200" dirty="0"/>
              <a:t> thy body to the grave: pray Christ thy soul to save.” Death figure: “I have sought thee many a day: for to have thee to my pray</a:t>
            </a:r>
            <a:r>
              <a:rPr lang="en-US" sz="1200" dirty="0" smtClean="0"/>
              <a:t>.”</a:t>
            </a:r>
          </a:p>
          <a:p>
            <a:endParaRPr lang="en-US" sz="1200" dirty="0"/>
          </a:p>
          <a:p>
            <a:r>
              <a:rPr lang="en-US" sz="1200" dirty="0" smtClean="0"/>
              <a:t>* </a:t>
            </a:r>
            <a:r>
              <a:rPr lang="en-US" sz="1200" dirty="0"/>
              <a:t>How do these captions influence your understanding of the painting?</a:t>
            </a:r>
          </a:p>
        </p:txBody>
      </p:sp>
    </p:spTree>
    <p:extLst>
      <p:ext uri="{BB962C8B-B14F-4D97-AF65-F5344CB8AC3E}">
        <p14:creationId xmlns:p14="http://schemas.microsoft.com/office/powerpoint/2010/main" val="401941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600" b="1" dirty="0"/>
              <a:t>Assessing motives:</a:t>
            </a:r>
            <a:r>
              <a:rPr lang="en-US" sz="1600" dirty="0"/>
              <a:t> Do you think the artists who created these visual sources sought to reinforce traditional Christian teachings or to challenge them?</a:t>
            </a:r>
          </a:p>
          <a:p>
            <a:r>
              <a:rPr lang="en-US" sz="1600" b="1" dirty="0"/>
              <a:t>Using art as evidence:</a:t>
            </a:r>
            <a:r>
              <a:rPr lang="en-US" sz="1600" dirty="0"/>
              <a:t> What do these visual sources tell you about the impact of and responses to the plague in fourteenth-and fifteenth-century Western Europe?</a:t>
            </a:r>
          </a:p>
          <a:p>
            <a:r>
              <a:rPr lang="en-US" sz="1600" b="1" dirty="0"/>
              <a:t>Connecting past and present:</a:t>
            </a:r>
            <a:r>
              <a:rPr lang="en-US" sz="1600" dirty="0"/>
              <a:t> Considering the various ways that people sought to avert, cope with, or explain the plague in these visual sources, what parallels to the human responses to crises or catastrophes in more recent centuries or in our own time can you identify?</a:t>
            </a:r>
          </a:p>
          <a:p>
            <a:endParaRPr lang="en-US" sz="1600" dirty="0"/>
          </a:p>
        </p:txBody>
      </p:sp>
    </p:spTree>
    <p:extLst>
      <p:ext uri="{BB962C8B-B14F-4D97-AF65-F5344CB8AC3E}">
        <p14:creationId xmlns:p14="http://schemas.microsoft.com/office/powerpoint/2010/main" val="947310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000" dirty="0"/>
              <a:t>English forces besiege a French citadel during the </a:t>
            </a:r>
            <a:r>
              <a:rPr lang="en-US" sz="2000" b="1" dirty="0"/>
              <a:t>Hundred Years' War </a:t>
            </a:r>
            <a:r>
              <a:rPr lang="en-US" sz="2000" dirty="0"/>
              <a:t>(1337–1453). Note that the besiegers on the left side of this manuscript illustration employ cannons and smaller firearms that launch gunpowder bombs.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437" y="1557551"/>
            <a:ext cx="7445075" cy="5300449"/>
          </a:xfrm>
        </p:spPr>
      </p:pic>
    </p:spTree>
    <p:extLst>
      <p:ext uri="{BB962C8B-B14F-4D97-AF65-F5344CB8AC3E}">
        <p14:creationId xmlns:p14="http://schemas.microsoft.com/office/powerpoint/2010/main" val="457185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Voltaire, 18</a:t>
            </a:r>
            <a:r>
              <a:rPr lang="en-US" baseline="30000" dirty="0" smtClean="0"/>
              <a:t>th</a:t>
            </a:r>
            <a:r>
              <a:rPr lang="en-US" dirty="0" smtClean="0"/>
              <a:t> century, on the Holy Roman Empire</a:t>
            </a:r>
            <a:br>
              <a:rPr lang="en-US" dirty="0" smtClean="0"/>
            </a:br>
            <a:endParaRPr lang="en-US" dirty="0"/>
          </a:p>
        </p:txBody>
      </p:sp>
      <p:sp>
        <p:nvSpPr>
          <p:cNvPr id="9" name="Text Placeholder 8"/>
          <p:cNvSpPr>
            <a:spLocks noGrp="1"/>
          </p:cNvSpPr>
          <p:nvPr>
            <p:ph type="body" sz="half" idx="2"/>
          </p:nvPr>
        </p:nvSpPr>
        <p:spPr/>
        <p:txBody>
          <a:bodyPr/>
          <a:lstStyle/>
          <a:p>
            <a:endParaRPr lang="en-US" sz="1800" dirty="0" smtClean="0"/>
          </a:p>
          <a:p>
            <a:endParaRPr lang="en-US" sz="1800" dirty="0" smtClean="0"/>
          </a:p>
          <a:p>
            <a:r>
              <a:rPr lang="en-US" sz="1800" dirty="0" smtClean="0"/>
              <a:t>“The Holy Roman Empire is neither holy, nor Roman, nor an empire.”</a:t>
            </a:r>
          </a:p>
          <a:p>
            <a:endParaRPr lang="en-US" sz="1800" dirty="0" smtClean="0"/>
          </a:p>
          <a:p>
            <a:r>
              <a:rPr lang="en-US" sz="1800" dirty="0" smtClean="0"/>
              <a:t>Empire only in name</a:t>
            </a:r>
          </a:p>
          <a:p>
            <a:endParaRPr lang="en-US" sz="1800" dirty="0" smtClean="0"/>
          </a:p>
          <a:p>
            <a:r>
              <a:rPr lang="en-US" sz="1800" dirty="0" smtClean="0"/>
              <a:t>Just a regional state that intermittently wielded influence in eastern Europe and Italy</a:t>
            </a:r>
          </a:p>
          <a:p>
            <a:endParaRPr lang="en-US" sz="1800" dirty="0" smtClean="0"/>
          </a:p>
          <a:p>
            <a:endParaRPr lang="en-US" sz="1800" dirty="0"/>
          </a:p>
        </p:txBody>
      </p:sp>
      <p:pic>
        <p:nvPicPr>
          <p:cNvPr id="10" name="Picture 4" descr="200px-358518"/>
          <p:cNvPicPr>
            <a:picLocks noGrp="1" noChangeAspect="1" noChangeArrowheads="1"/>
          </p:cNvPicPr>
          <p:nvPr>
            <p:ph idx="1"/>
          </p:nvPr>
        </p:nvPicPr>
        <p:blipFill>
          <a:blip r:embed="rId2" cstate="print"/>
          <a:srcRect/>
          <a:stretch>
            <a:fillRect/>
          </a:stretch>
        </p:blipFill>
        <p:spPr>
          <a:xfrm>
            <a:off x="4860925" y="1529556"/>
            <a:ext cx="2540000" cy="33401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Capetian</a:t>
            </a:r>
            <a:r>
              <a:rPr lang="en-US" dirty="0" smtClean="0"/>
              <a:t> France</a:t>
            </a:r>
            <a:endParaRPr lang="en-US" dirty="0"/>
          </a:p>
        </p:txBody>
      </p:sp>
      <p:sp>
        <p:nvSpPr>
          <p:cNvPr id="3" name="Content Placeholder 2"/>
          <p:cNvSpPr>
            <a:spLocks noGrp="1"/>
          </p:cNvSpPr>
          <p:nvPr>
            <p:ph sz="half" idx="1"/>
          </p:nvPr>
        </p:nvSpPr>
        <p:spPr>
          <a:xfrm>
            <a:off x="457200" y="1790700"/>
            <a:ext cx="4724400" cy="4381500"/>
          </a:xfrm>
        </p:spPr>
        <p:txBody>
          <a:bodyPr/>
          <a:lstStyle/>
          <a:p>
            <a:r>
              <a:rPr lang="en-US" sz="2400" dirty="0" smtClean="0"/>
              <a:t>Hugh Capet elected as king in 987 CE by the lords of France</a:t>
            </a:r>
          </a:p>
          <a:p>
            <a:r>
              <a:rPr lang="en-US" sz="2400" dirty="0" smtClean="0"/>
              <a:t>Held only small territory around Paris</a:t>
            </a:r>
          </a:p>
          <a:p>
            <a:r>
              <a:rPr lang="en-US" sz="2400" dirty="0" err="1" smtClean="0"/>
              <a:t>Capetian</a:t>
            </a:r>
            <a:r>
              <a:rPr lang="en-US" sz="2400" dirty="0" smtClean="0"/>
              <a:t> kings gradually added resources and political influence</a:t>
            </a:r>
          </a:p>
          <a:p>
            <a:r>
              <a:rPr lang="en-US" sz="2400" b="1" dirty="0" smtClean="0"/>
              <a:t>By 14</a:t>
            </a:r>
            <a:r>
              <a:rPr lang="en-US" sz="2400" b="1" baseline="30000" dirty="0" smtClean="0"/>
              <a:t>th c.</a:t>
            </a:r>
            <a:r>
              <a:rPr lang="en-US" sz="2400" b="1" dirty="0" smtClean="0"/>
              <a:t>, they had gradually centralized power and authority in France</a:t>
            </a:r>
            <a:endParaRPr lang="en-US" sz="2400" b="1" dirty="0"/>
          </a:p>
        </p:txBody>
      </p:sp>
      <p:pic>
        <p:nvPicPr>
          <p:cNvPr id="4" name="Picture 6" descr="C:\Documents and Settings\ELIZABETH_CAIN\Local Settings\Temporary Internet Files\Content.IE5\7UOVQSAO\MM900178248[1].gif"/>
          <p:cNvPicPr>
            <a:picLocks noChangeAspect="1" noChangeArrowheads="1" noCrop="1"/>
          </p:cNvPicPr>
          <p:nvPr/>
        </p:nvPicPr>
        <p:blipFill>
          <a:blip r:embed="rId2" cstate="print"/>
          <a:srcRect/>
          <a:stretch>
            <a:fillRect/>
          </a:stretch>
        </p:blipFill>
        <p:spPr bwMode="auto">
          <a:xfrm>
            <a:off x="6248400" y="152400"/>
            <a:ext cx="1257300" cy="1257300"/>
          </a:xfrm>
          <a:prstGeom prst="rect">
            <a:avLst/>
          </a:prstGeom>
          <a:noFill/>
        </p:spPr>
      </p:pic>
      <p:pic>
        <p:nvPicPr>
          <p:cNvPr id="6" name="Picture 7" descr="Phillip II in Reims"/>
          <p:cNvPicPr>
            <a:picLocks noGrp="1" noChangeAspect="1" noChangeArrowheads="1"/>
          </p:cNvPicPr>
          <p:nvPr>
            <p:ph sz="half" idx="2"/>
          </p:nvPr>
        </p:nvPicPr>
        <p:blipFill>
          <a:blip r:embed="rId3" cstate="print"/>
          <a:srcRect/>
          <a:stretch>
            <a:fillRect/>
          </a:stretch>
        </p:blipFill>
        <p:spPr>
          <a:xfrm>
            <a:off x="5165758" y="1790700"/>
            <a:ext cx="3689284" cy="4381500"/>
          </a:xfrm>
          <a:noFill/>
          <a:ln/>
        </p:spPr>
      </p:pic>
      <p:sp>
        <p:nvSpPr>
          <p:cNvPr id="7" name="TextBox 6"/>
          <p:cNvSpPr txBox="1"/>
          <p:nvPr/>
        </p:nvSpPr>
        <p:spPr>
          <a:xfrm>
            <a:off x="5410200" y="6553200"/>
            <a:ext cx="3429144" cy="369332"/>
          </a:xfrm>
          <a:prstGeom prst="rect">
            <a:avLst/>
          </a:prstGeom>
          <a:noFill/>
        </p:spPr>
        <p:txBody>
          <a:bodyPr wrap="none" rtlCol="0">
            <a:spAutoFit/>
          </a:bodyPr>
          <a:lstStyle/>
          <a:p>
            <a:r>
              <a:rPr lang="en-US" dirty="0" smtClean="0"/>
              <a:t>Coronation of Philip II of France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uis ix.jpg"/>
          <p:cNvPicPr>
            <a:picLocks noChangeAspect="1"/>
          </p:cNvPicPr>
          <p:nvPr/>
        </p:nvPicPr>
        <p:blipFill>
          <a:blip r:embed="rId2"/>
          <a:stretch>
            <a:fillRect/>
          </a:stretch>
        </p:blipFill>
        <p:spPr>
          <a:xfrm>
            <a:off x="914399" y="1"/>
            <a:ext cx="7391401" cy="5493907"/>
          </a:xfrm>
          <a:prstGeom prst="rect">
            <a:avLst/>
          </a:prstGeom>
        </p:spPr>
      </p:pic>
      <p:sp>
        <p:nvSpPr>
          <p:cNvPr id="2" name="TextBox 1"/>
          <p:cNvSpPr txBox="1"/>
          <p:nvPr/>
        </p:nvSpPr>
        <p:spPr>
          <a:xfrm>
            <a:off x="381000" y="5493909"/>
            <a:ext cx="8516211" cy="1200329"/>
          </a:xfrm>
          <a:prstGeom prst="rect">
            <a:avLst/>
          </a:prstGeom>
          <a:noFill/>
        </p:spPr>
        <p:txBody>
          <a:bodyPr wrap="square" rtlCol="0">
            <a:spAutoFit/>
          </a:bodyPr>
          <a:lstStyle/>
          <a:p>
            <a:r>
              <a:rPr lang="en-US" dirty="0"/>
              <a:t>King Louis IX (reigned 1226–1270), also known as St. Louis, helped to consolidate the Capetian hold on the French monarchy. In this fourteenth-century manuscript illustration, he hears the petitions of humble subjects (right), while hanged criminals (left) serve as a reminder of felony's results.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England</a:t>
            </a:r>
            <a:endParaRPr lang="en-US" dirty="0"/>
          </a:p>
        </p:txBody>
      </p:sp>
      <p:sp>
        <p:nvSpPr>
          <p:cNvPr id="3" name="Content Placeholder 2"/>
          <p:cNvSpPr>
            <a:spLocks noGrp="1"/>
          </p:cNvSpPr>
          <p:nvPr>
            <p:ph sz="half" idx="1"/>
          </p:nvPr>
        </p:nvSpPr>
        <p:spPr/>
        <p:txBody>
          <a:bodyPr/>
          <a:lstStyle/>
          <a:p>
            <a:pPr lvl="1">
              <a:buNone/>
            </a:pPr>
            <a:endParaRPr lang="en-US" dirty="0" smtClean="0"/>
          </a:p>
          <a:p>
            <a:endParaRPr lang="en-US" dirty="0"/>
          </a:p>
        </p:txBody>
      </p:sp>
      <p:sp>
        <p:nvSpPr>
          <p:cNvPr id="5" name="Content Placeholder 4"/>
          <p:cNvSpPr>
            <a:spLocks noGrp="1"/>
          </p:cNvSpPr>
          <p:nvPr>
            <p:ph sz="half" idx="2"/>
          </p:nvPr>
        </p:nvSpPr>
        <p:spPr>
          <a:xfrm>
            <a:off x="4038600" y="1790700"/>
            <a:ext cx="5105400" cy="4381500"/>
          </a:xfrm>
        </p:spPr>
        <p:txBody>
          <a:bodyPr/>
          <a:lstStyle/>
          <a:p>
            <a:r>
              <a:rPr lang="en-US" dirty="0" smtClean="0"/>
              <a:t>Descendants of the Vikings in France (Normandy)</a:t>
            </a:r>
          </a:p>
          <a:p>
            <a:r>
              <a:rPr lang="en-US" b="1" dirty="0" smtClean="0"/>
              <a:t>1066 William, Duke of Normandy, invades England at Battle of Hastings to become King </a:t>
            </a:r>
          </a:p>
          <a:p>
            <a:r>
              <a:rPr lang="en-US" dirty="0" smtClean="0"/>
              <a:t>Rule is more centralized than </a:t>
            </a:r>
            <a:r>
              <a:rPr lang="en-US" dirty="0" err="1" smtClean="0"/>
              <a:t>Capetian</a:t>
            </a:r>
            <a:r>
              <a:rPr lang="en-US" dirty="0" smtClean="0"/>
              <a:t> kings</a:t>
            </a:r>
          </a:p>
          <a:p>
            <a:r>
              <a:rPr lang="en-US" dirty="0" smtClean="0"/>
              <a:t>Periodically battled w/ </a:t>
            </a:r>
            <a:r>
              <a:rPr lang="en-US" dirty="0" err="1" smtClean="0"/>
              <a:t>Capetian</a:t>
            </a:r>
            <a:r>
              <a:rPr lang="en-US" dirty="0" smtClean="0"/>
              <a:t> kings to expand possessions in France</a:t>
            </a:r>
            <a:endParaRPr lang="en-US" dirty="0"/>
          </a:p>
        </p:txBody>
      </p:sp>
      <p:pic>
        <p:nvPicPr>
          <p:cNvPr id="6" name="Picture 4" descr="350px-Bayeuxtap1"/>
          <p:cNvPicPr>
            <a:picLocks noChangeAspect="1" noChangeArrowheads="1"/>
          </p:cNvPicPr>
          <p:nvPr/>
        </p:nvPicPr>
        <p:blipFill>
          <a:blip r:embed="rId2" cstate="print"/>
          <a:srcRect/>
          <a:stretch>
            <a:fillRect/>
          </a:stretch>
        </p:blipFill>
        <p:spPr bwMode="auto">
          <a:xfrm>
            <a:off x="304800" y="1447800"/>
            <a:ext cx="3759200" cy="2895600"/>
          </a:xfrm>
          <a:prstGeom prst="rect">
            <a:avLst/>
          </a:prstGeom>
          <a:noFill/>
        </p:spPr>
      </p:pic>
      <p:sp>
        <p:nvSpPr>
          <p:cNvPr id="8" name="Title 1"/>
          <p:cNvSpPr txBox="1">
            <a:spLocks/>
          </p:cNvSpPr>
          <p:nvPr/>
        </p:nvSpPr>
        <p:spPr bwMode="auto">
          <a:xfrm>
            <a:off x="742950" y="419100"/>
            <a:ext cx="8324850" cy="11049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b"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9" name="Picture 7" descr="C:\Documents and Settings\ELIZABETH_CAIN\Local Settings\Temporary Internet Files\Content.IE5\UP25GL47\MC900015890[1].wmf"/>
          <p:cNvPicPr>
            <a:picLocks noChangeAspect="1" noChangeArrowheads="1"/>
          </p:cNvPicPr>
          <p:nvPr/>
        </p:nvPicPr>
        <p:blipFill>
          <a:blip r:embed="rId3" cstate="print"/>
          <a:srcRect/>
          <a:stretch>
            <a:fillRect/>
          </a:stretch>
        </p:blipFill>
        <p:spPr bwMode="auto">
          <a:xfrm>
            <a:off x="7239000" y="0"/>
            <a:ext cx="1575207" cy="1268467"/>
          </a:xfrm>
          <a:prstGeom prst="rect">
            <a:avLst/>
          </a:prstGeom>
          <a:noFill/>
        </p:spPr>
      </p:pic>
      <p:pic>
        <p:nvPicPr>
          <p:cNvPr id="10" name="Picture 9" descr="bayeaux harold.jpg"/>
          <p:cNvPicPr>
            <a:picLocks noChangeAspect="1"/>
          </p:cNvPicPr>
          <p:nvPr/>
        </p:nvPicPr>
        <p:blipFill>
          <a:blip r:embed="rId4" cstate="print"/>
          <a:stretch>
            <a:fillRect/>
          </a:stretch>
        </p:blipFill>
        <p:spPr>
          <a:xfrm>
            <a:off x="635593" y="4424666"/>
            <a:ext cx="2793407" cy="24333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yeaux tapestry.jpg"/>
          <p:cNvPicPr>
            <a:picLocks noChangeAspect="1"/>
          </p:cNvPicPr>
          <p:nvPr/>
        </p:nvPicPr>
        <p:blipFill>
          <a:blip r:embed="rId2"/>
          <a:stretch>
            <a:fillRect/>
          </a:stretch>
        </p:blipFill>
        <p:spPr>
          <a:xfrm>
            <a:off x="20674" y="1668439"/>
            <a:ext cx="9123326" cy="3513161"/>
          </a:xfrm>
          <a:prstGeom prst="rect">
            <a:avLst/>
          </a:prstGeom>
        </p:spPr>
      </p:pic>
      <p:sp>
        <p:nvSpPr>
          <p:cNvPr id="6" name="Title 5"/>
          <p:cNvSpPr>
            <a:spLocks noGrp="1"/>
          </p:cNvSpPr>
          <p:nvPr>
            <p:ph type="title"/>
          </p:nvPr>
        </p:nvSpPr>
        <p:spPr/>
        <p:txBody>
          <a:bodyPr/>
          <a:lstStyle/>
          <a:p>
            <a:pPr algn="ctr"/>
            <a:r>
              <a:rPr lang="en-US" dirty="0" smtClean="0"/>
              <a:t>Bayeux Tapestry in Normandy</a:t>
            </a:r>
            <a:endParaRPr lang="en-US" dirty="0"/>
          </a:p>
        </p:txBody>
      </p:sp>
      <p:sp>
        <p:nvSpPr>
          <p:cNvPr id="8" name="TextBox 7"/>
          <p:cNvSpPr txBox="1"/>
          <p:nvPr/>
        </p:nvSpPr>
        <p:spPr>
          <a:xfrm>
            <a:off x="0" y="5178460"/>
            <a:ext cx="9144000" cy="1569660"/>
          </a:xfrm>
          <a:prstGeom prst="rect">
            <a:avLst/>
          </a:prstGeom>
          <a:noFill/>
        </p:spPr>
        <p:txBody>
          <a:bodyPr wrap="square" rtlCol="0">
            <a:spAutoFit/>
          </a:bodyPr>
          <a:lstStyle/>
          <a:p>
            <a:r>
              <a:rPr lang="en-US" sz="2400" dirty="0" smtClean="0"/>
              <a:t>The Bayeux tapestry, a magnificent mural of woven linen about 70 meters (230 feet) long, depicts the Norman invasion and conquest of England in 1066. In this section Norman warriors sail across the English Channel and disembark in southern England</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ct Post-Mortem">
  <a:themeElements>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Project Post-Mortem">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ject Post-Mortem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Project Post-Mortem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Project Post-Mortem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Project Post-Mortem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Project Post-Mortem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 13</Template>
  <TotalTime>4577</TotalTime>
  <Words>1972</Words>
  <Application>Microsoft Office PowerPoint</Application>
  <PresentationFormat>On-screen Show (4:3)</PresentationFormat>
  <Paragraphs>278</Paragraphs>
  <Slides>49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Garamond</vt:lpstr>
      <vt:lpstr>Wingdings</vt:lpstr>
      <vt:lpstr>Project Post-Mortem</vt:lpstr>
      <vt:lpstr>Chart</vt:lpstr>
      <vt:lpstr>Western Europe during the High Middle Ages</vt:lpstr>
      <vt:lpstr>The Establishment of Regional States</vt:lpstr>
      <vt:lpstr>High Middle Ages</vt:lpstr>
      <vt:lpstr>Holy Roman Empire </vt:lpstr>
      <vt:lpstr>Voltaire, 18th century, on the Holy Roman Empire </vt:lpstr>
      <vt:lpstr>Capetian France</vt:lpstr>
      <vt:lpstr>PowerPoint Presentation</vt:lpstr>
      <vt:lpstr>Norman England</vt:lpstr>
      <vt:lpstr>Bayeux Tapestry in Normandy</vt:lpstr>
      <vt:lpstr>Italian States</vt:lpstr>
      <vt:lpstr>Christian and Muslim States In Iberia</vt:lpstr>
      <vt:lpstr>PowerPoint Presentation</vt:lpstr>
      <vt:lpstr>Agriculture</vt:lpstr>
      <vt:lpstr>European Population 800-1300 CE</vt:lpstr>
      <vt:lpstr>Growth of Towns and Trade</vt:lpstr>
      <vt:lpstr>Venice</vt:lpstr>
      <vt:lpstr>Hanseatic League</vt:lpstr>
      <vt:lpstr>Improved Business Techniques</vt:lpstr>
      <vt:lpstr>Social Change</vt:lpstr>
      <vt:lpstr>Chivalry</vt:lpstr>
      <vt:lpstr>Troubadours</vt:lpstr>
      <vt:lpstr>Guilds</vt:lpstr>
      <vt:lpstr>Urban Women</vt:lpstr>
      <vt:lpstr>European Christianity During High Middle Ages</vt:lpstr>
      <vt:lpstr>PowerPoint Presentation</vt:lpstr>
      <vt:lpstr>Universities</vt:lpstr>
      <vt:lpstr>Influence of Aristotle</vt:lpstr>
      <vt:lpstr>Popular Religion</vt:lpstr>
      <vt:lpstr>Notre Dame in Paris</vt:lpstr>
      <vt:lpstr>Reform Movements</vt:lpstr>
      <vt:lpstr>PowerPoint Presentation</vt:lpstr>
      <vt:lpstr>The Medieval Expansion of Europe</vt:lpstr>
      <vt:lpstr>Reconquest of Sicily and Spain</vt:lpstr>
      <vt:lpstr>The Beginning of the Crusades </vt:lpstr>
      <vt:lpstr>First Crusade</vt:lpstr>
      <vt:lpstr>Fourth Crusade</vt:lpstr>
      <vt:lpstr>Atrocities during the Crusades</vt:lpstr>
      <vt:lpstr>Atrocities</vt:lpstr>
      <vt:lpstr>Christians and Muslims</vt:lpstr>
      <vt:lpstr>Later and Consequences of Crusades</vt:lpstr>
      <vt:lpstr> Consequences of the Crusades</vt:lpstr>
      <vt:lpstr>PowerPoint Presentation</vt:lpstr>
      <vt:lpstr>The Black Death</vt:lpstr>
      <vt:lpstr>The Flagellants</vt:lpstr>
      <vt:lpstr>Burying the Dead</vt:lpstr>
      <vt:lpstr>Culture of Death</vt:lpstr>
      <vt:lpstr>Questioning of Faith</vt:lpstr>
      <vt:lpstr>PowerPoint Presentation</vt:lpstr>
      <vt:lpstr>English forces besiege a French citadel during the Hundred Years' War (1337–1453). Note that the besiegers on the left side of this manuscript illustration employ cannons and smaller firearms that launch gunpowder bombs.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Europe during the High Middle Ages</dc:title>
  <dc:creator>CCSD</dc:creator>
  <cp:lastModifiedBy>OLIVIA THATCHER</cp:lastModifiedBy>
  <cp:revision>211</cp:revision>
  <dcterms:created xsi:type="dcterms:W3CDTF">2010-11-09T19:54:55Z</dcterms:created>
  <dcterms:modified xsi:type="dcterms:W3CDTF">2017-01-04T12:54:58Z</dcterms:modified>
</cp:coreProperties>
</file>