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57" r:id="rId3"/>
    <p:sldId id="263" r:id="rId4"/>
    <p:sldId id="262" r:id="rId5"/>
    <p:sldId id="258" r:id="rId6"/>
    <p:sldId id="261" r:id="rId7"/>
    <p:sldId id="259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6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62396-5A9B-4816-98A8-8F2472F7041B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E568A-2C1D-4AA7-A714-BB5E4451D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51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581400"/>
            <a:ext cx="8839200" cy="9144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95800"/>
            <a:ext cx="8839200" cy="685800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72DB422C-2AEA-488B-A3EA-4CC87DB6D0E3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D4A3088A-A781-4BBD-BFF2-0EB2E80EF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DB422C-2AEA-488B-A3EA-4CC87DB6D0E3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3088A-A781-4BBD-BFF2-0EB2E80EF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DB422C-2AEA-488B-A3EA-4CC87DB6D0E3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3088A-A781-4BBD-BFF2-0EB2E80EF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DB422C-2AEA-488B-A3EA-4CC87DB6D0E3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3088A-A781-4BBD-BFF2-0EB2E80EF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DB422C-2AEA-488B-A3EA-4CC87DB6D0E3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3088A-A781-4BBD-BFF2-0EB2E80EF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DB422C-2AEA-488B-A3EA-4CC87DB6D0E3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3088A-A781-4BBD-BFF2-0EB2E80EF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DB422C-2AEA-488B-A3EA-4CC87DB6D0E3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3088A-A781-4BBD-BFF2-0EB2E80EF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DB422C-2AEA-488B-A3EA-4CC87DB6D0E3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3088A-A781-4BBD-BFF2-0EB2E80EF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DB422C-2AEA-488B-A3EA-4CC87DB6D0E3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3088A-A781-4BBD-BFF2-0EB2E80EF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DB422C-2AEA-488B-A3EA-4CC87DB6D0E3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3088A-A781-4BBD-BFF2-0EB2E80EF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DB422C-2AEA-488B-A3EA-4CC87DB6D0E3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3088A-A781-4BBD-BFF2-0EB2E80EF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915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/>
            </a:lvl1pPr>
          </a:lstStyle>
          <a:p>
            <a:fld id="{72DB422C-2AEA-488B-A3EA-4CC87DB6D0E3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/>
            </a:lvl1pPr>
          </a:lstStyle>
          <a:p>
            <a:fld id="{D4A3088A-A781-4BBD-BFF2-0EB2E80EF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 thruBlk="1"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“Civilization”?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Ziggurat</a:t>
            </a:r>
          </a:p>
          <a:p>
            <a:r>
              <a:rPr lang="en-US" dirty="0" smtClean="0"/>
              <a:t>Many powerful gods</a:t>
            </a:r>
          </a:p>
          <a:p>
            <a:r>
              <a:rPr lang="en-US" dirty="0" smtClean="0"/>
              <a:t>Divine force in natural objects</a:t>
            </a:r>
          </a:p>
          <a:p>
            <a:r>
              <a:rPr lang="en-US" dirty="0" smtClean="0"/>
              <a:t>Ideas about gods influenced the Old Testament</a:t>
            </a:r>
          </a:p>
          <a:p>
            <a:pPr lvl="1"/>
            <a:r>
              <a:rPr lang="en-US" b="0" dirty="0" smtClean="0"/>
              <a:t>Creation and flood story</a:t>
            </a:r>
          </a:p>
          <a:p>
            <a:r>
              <a:rPr lang="en-US" dirty="0" smtClean="0"/>
              <a:t>Gloomy, afterlife of punishment</a:t>
            </a:r>
          </a:p>
          <a:p>
            <a:pPr lvl="1"/>
            <a:r>
              <a:rPr lang="en-US" b="0" dirty="0" smtClean="0"/>
              <a:t>Original concept of hell</a:t>
            </a:r>
            <a:endParaRPr lang="en-US" b="0" dirty="0"/>
          </a:p>
        </p:txBody>
      </p:sp>
      <p:pic>
        <p:nvPicPr>
          <p:cNvPr id="5" name="Content Placeholder 4" descr="ziggurat_ur_recon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676400"/>
            <a:ext cx="4381500" cy="4435151"/>
          </a:xfrm>
        </p:spPr>
      </p:pic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Structure</a:t>
            </a:r>
            <a:endParaRPr lang="en-US" dirty="0"/>
          </a:p>
        </p:txBody>
      </p:sp>
      <p:pic>
        <p:nvPicPr>
          <p:cNvPr id="5" name="Content Placeholder 4" descr="sarg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676400"/>
            <a:ext cx="2514600" cy="368688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City-states</a:t>
            </a:r>
          </a:p>
          <a:p>
            <a:pPr lvl="1"/>
            <a:r>
              <a:rPr lang="en-US" dirty="0" smtClean="0"/>
              <a:t>Ruled by king who represented gods</a:t>
            </a:r>
          </a:p>
          <a:p>
            <a:pPr lvl="1"/>
            <a:r>
              <a:rPr lang="en-US" dirty="0" smtClean="0"/>
              <a:t>80% of population live in cities</a:t>
            </a:r>
          </a:p>
          <a:p>
            <a:r>
              <a:rPr lang="en-US" dirty="0" smtClean="0"/>
              <a:t>Regulated religion</a:t>
            </a:r>
          </a:p>
          <a:p>
            <a:r>
              <a:rPr lang="en-US" dirty="0" smtClean="0"/>
              <a:t>Provided court system</a:t>
            </a:r>
          </a:p>
          <a:p>
            <a:r>
              <a:rPr lang="en-US" dirty="0" smtClean="0"/>
              <a:t>Kings and priests important</a:t>
            </a:r>
          </a:p>
          <a:p>
            <a:r>
              <a:rPr lang="en-US" dirty="0" smtClean="0"/>
              <a:t>Slaves worked land (could earn freedom)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5943600"/>
            <a:ext cx="3030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Sargon of Akkad, 1</a:t>
            </a:r>
            <a:r>
              <a:rPr lang="en-US" baseline="30000" dirty="0" smtClean="0"/>
              <a:t>st</a:t>
            </a:r>
            <a:r>
              <a:rPr lang="en-US" dirty="0" smtClean="0"/>
              <a:t> Empire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Hammurabi</a:t>
            </a:r>
            <a:endParaRPr lang="en-US" dirty="0"/>
          </a:p>
        </p:txBody>
      </p:sp>
      <p:pic>
        <p:nvPicPr>
          <p:cNvPr id="5" name="Content Placeholder 4" descr="hammurab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775680"/>
            <a:ext cx="4381500" cy="429724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Sumer, Akkad, later the Babylonians rule over the region</a:t>
            </a:r>
          </a:p>
          <a:p>
            <a:r>
              <a:rPr lang="en-US" dirty="0" smtClean="0"/>
              <a:t>Hammurabi’s legacy is his code of law to promote welfare of the people</a:t>
            </a:r>
          </a:p>
          <a:p>
            <a:r>
              <a:rPr lang="en-US" dirty="0" smtClean="0"/>
              <a:t>Established rules of procedure for courts and regulated property rights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According to Stearns, Civilization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8001000" cy="5257800"/>
          </a:xfrm>
        </p:spPr>
        <p:txBody>
          <a:bodyPr/>
          <a:lstStyle/>
          <a:p>
            <a:r>
              <a:rPr lang="en-US" dirty="0" smtClean="0"/>
              <a:t>More subjective…</a:t>
            </a:r>
          </a:p>
          <a:p>
            <a:r>
              <a:rPr lang="en-US" b="0" dirty="0" smtClean="0"/>
              <a:t>Can we call “</a:t>
            </a:r>
            <a:r>
              <a:rPr lang="en-US" b="0" dirty="0" err="1" smtClean="0"/>
              <a:t>Catal</a:t>
            </a:r>
            <a:r>
              <a:rPr lang="en-US" b="0" dirty="0" smtClean="0"/>
              <a:t> </a:t>
            </a:r>
            <a:r>
              <a:rPr lang="en-US" b="0" dirty="0" err="1" smtClean="0"/>
              <a:t>Huyuk</a:t>
            </a:r>
            <a:r>
              <a:rPr lang="en-US" b="0" dirty="0" smtClean="0"/>
              <a:t>” a civilization? Why?</a:t>
            </a:r>
          </a:p>
          <a:p>
            <a:endParaRPr lang="en-US" b="0" dirty="0" smtClean="0"/>
          </a:p>
          <a:p>
            <a:pPr>
              <a:buNone/>
            </a:pPr>
            <a:endParaRPr lang="en-US" b="0" dirty="0"/>
          </a:p>
        </p:txBody>
      </p:sp>
      <p:pic>
        <p:nvPicPr>
          <p:cNvPr id="6" name="Content Placeholder 5" descr="catalhoyu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47800" y="2362200"/>
            <a:ext cx="6889668" cy="4495800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4343400" cy="5638800"/>
          </a:xfrm>
        </p:spPr>
        <p:txBody>
          <a:bodyPr/>
          <a:lstStyle/>
          <a:p>
            <a:r>
              <a:rPr lang="en-US" b="0" dirty="0" smtClean="0"/>
              <a:t>The emergence of civilization occurs in many areas though not all agricultural societies.</a:t>
            </a:r>
          </a:p>
          <a:p>
            <a:r>
              <a:rPr lang="en-US" b="0" dirty="0" smtClean="0"/>
              <a:t>Some agricultural societies did move around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0" dirty="0" smtClean="0"/>
              <a:t>Agricultural people using</a:t>
            </a:r>
            <a:r>
              <a:rPr lang="en-US" dirty="0" smtClean="0"/>
              <a:t> “slash and burn” </a:t>
            </a:r>
            <a:r>
              <a:rPr lang="en-US" b="0" dirty="0" smtClean="0"/>
              <a:t>farming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0" dirty="0" smtClean="0"/>
              <a:t>Herding peoples moved in tribal bands </a:t>
            </a:r>
            <a:endParaRPr lang="en-US" b="0" dirty="0"/>
          </a:p>
        </p:txBody>
      </p:sp>
      <p:pic>
        <p:nvPicPr>
          <p:cNvPr id="7" name="Content Placeholder 6" descr="slash and burn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67200" y="1786972"/>
            <a:ext cx="4867536" cy="3089828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Civilizations need cities?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8686800" cy="5257800"/>
          </a:xfrm>
        </p:spPr>
        <p:txBody>
          <a:bodyPr/>
          <a:lstStyle/>
          <a:p>
            <a:r>
              <a:rPr lang="en-US" dirty="0" smtClean="0"/>
              <a:t>“Civilization” </a:t>
            </a:r>
            <a:r>
              <a:rPr lang="en-US" b="0" dirty="0" smtClean="0"/>
              <a:t>comes from the Latin term for </a:t>
            </a:r>
            <a:r>
              <a:rPr lang="en-US" dirty="0" smtClean="0"/>
              <a:t>city</a:t>
            </a:r>
          </a:p>
          <a:p>
            <a:r>
              <a:rPr lang="en-US" dirty="0" smtClean="0"/>
              <a:t>Civilization depends on significant cities</a:t>
            </a:r>
          </a:p>
          <a:p>
            <a:pPr lvl="1"/>
            <a:r>
              <a:rPr lang="en-US" dirty="0" smtClean="0"/>
              <a:t>Why?</a:t>
            </a:r>
          </a:p>
        </p:txBody>
      </p:sp>
      <p:pic>
        <p:nvPicPr>
          <p:cNvPr id="7" name="Picture 2" descr="map_03_01_1st_civilization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803452"/>
            <a:ext cx="7086600" cy="405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Civilizations develop writing</a:t>
            </a:r>
            <a:endParaRPr lang="en-US" dirty="0"/>
          </a:p>
        </p:txBody>
      </p:sp>
      <p:pic>
        <p:nvPicPr>
          <p:cNvPr id="7" name="Content Placeholder 6" descr="cunieform alphabet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0" y="4886325"/>
            <a:ext cx="2514600" cy="1819275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381500" cy="5257800"/>
          </a:xfrm>
        </p:spPr>
        <p:txBody>
          <a:bodyPr/>
          <a:lstStyle/>
          <a:p>
            <a:r>
              <a:rPr lang="en-US" dirty="0" smtClean="0"/>
              <a:t>Cuneiform emerged in the Middle East 3500 BCE</a:t>
            </a:r>
          </a:p>
          <a:p>
            <a:endParaRPr lang="en-US" dirty="0"/>
          </a:p>
          <a:p>
            <a:r>
              <a:rPr lang="en-US" dirty="0" smtClean="0"/>
              <a:t>What is its use?</a:t>
            </a:r>
          </a:p>
          <a:p>
            <a:pPr lvl="1"/>
            <a:r>
              <a:rPr lang="en-US" dirty="0" smtClean="0"/>
              <a:t>Accounting, recording, specifics of laws etc.</a:t>
            </a:r>
            <a:endParaRPr lang="en-US" dirty="0"/>
          </a:p>
        </p:txBody>
      </p:sp>
      <p:pic>
        <p:nvPicPr>
          <p:cNvPr id="11" name="Picture 10" descr="ancient-mesopotamia-writing-system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5031" y="1447800"/>
            <a:ext cx="4074499" cy="40386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Civilizations develop…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Formal political organizations or states!</a:t>
            </a:r>
          </a:p>
          <a:p>
            <a:pPr lvl="1"/>
            <a:r>
              <a:rPr lang="en-US" dirty="0" smtClean="0"/>
              <a:t>Not just tribes</a:t>
            </a:r>
          </a:p>
          <a:p>
            <a:r>
              <a:rPr lang="en-US" dirty="0" smtClean="0"/>
              <a:t>Religion</a:t>
            </a:r>
          </a:p>
          <a:p>
            <a:r>
              <a:rPr lang="en-US" dirty="0" smtClean="0"/>
              <a:t>Social classes? </a:t>
            </a:r>
          </a:p>
          <a:p>
            <a:r>
              <a:rPr lang="en-US" dirty="0" smtClean="0"/>
              <a:t>Male supremacy?</a:t>
            </a:r>
          </a:p>
          <a:p>
            <a:r>
              <a:rPr lang="en-US" dirty="0" smtClean="0"/>
              <a:t>Artistic and intellectual forms?</a:t>
            </a:r>
          </a:p>
          <a:p>
            <a:r>
              <a:rPr lang="en-US" dirty="0" smtClean="0"/>
              <a:t>Technology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7" descr="civilization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24565" y="1981200"/>
            <a:ext cx="4470293" cy="2786063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 of Earliest Civilization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Writing</a:t>
            </a:r>
          </a:p>
          <a:p>
            <a:r>
              <a:rPr lang="en-US" dirty="0" smtClean="0"/>
              <a:t>Codes of law</a:t>
            </a:r>
          </a:p>
          <a:p>
            <a:r>
              <a:rPr lang="en-US" dirty="0" smtClean="0"/>
              <a:t>City planning</a:t>
            </a:r>
          </a:p>
          <a:p>
            <a:r>
              <a:rPr lang="en-US" dirty="0" smtClean="0"/>
              <a:t>Architecture</a:t>
            </a:r>
          </a:p>
          <a:p>
            <a:r>
              <a:rPr lang="en-US" dirty="0" smtClean="0"/>
              <a:t>Institutions for trade</a:t>
            </a:r>
          </a:p>
          <a:p>
            <a:r>
              <a:rPr lang="en-US" dirty="0" smtClean="0"/>
              <a:t>Use of money</a:t>
            </a:r>
            <a:endParaRPr lang="en-US" dirty="0"/>
          </a:p>
        </p:txBody>
      </p:sp>
      <p:pic>
        <p:nvPicPr>
          <p:cNvPr id="8" name="Content Placeholder 7" descr="civilization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6225" y="2609850"/>
            <a:ext cx="4286250" cy="2628900"/>
          </a:xfrm>
        </p:spPr>
      </p:pic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Tigris-Euphrates Civilization</a:t>
            </a:r>
            <a:endParaRPr lang="en-US" dirty="0"/>
          </a:p>
        </p:txBody>
      </p:sp>
      <p:pic>
        <p:nvPicPr>
          <p:cNvPr id="5" name="Content Placeholder 4" descr="mesopotami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3943350"/>
            <a:ext cx="3886200" cy="29146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295400"/>
            <a:ext cx="8610600" cy="4419600"/>
          </a:xfrm>
        </p:spPr>
        <p:txBody>
          <a:bodyPr/>
          <a:lstStyle/>
          <a:p>
            <a:r>
              <a:rPr lang="en-US" dirty="0" smtClean="0"/>
              <a:t>Mesopotamia </a:t>
            </a:r>
          </a:p>
          <a:p>
            <a:r>
              <a:rPr lang="en-US" dirty="0" smtClean="0"/>
              <a:t>Middle East –Modern Iraq</a:t>
            </a:r>
          </a:p>
          <a:p>
            <a:r>
              <a:rPr lang="en-US" dirty="0" smtClean="0"/>
              <a:t>Imitated no one</a:t>
            </a:r>
          </a:p>
          <a:p>
            <a:r>
              <a:rPr lang="en-US" dirty="0" smtClean="0"/>
              <a:t>River valley –Fertile Crescent</a:t>
            </a:r>
          </a:p>
          <a:p>
            <a:r>
              <a:rPr lang="en-US" dirty="0" smtClean="0"/>
              <a:t>Unpredictable flooding with no natural barriers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Copper/Bronze tools</a:t>
            </a:r>
          </a:p>
          <a:p>
            <a:r>
              <a:rPr lang="en-US" dirty="0" smtClean="0"/>
              <a:t>Wheel</a:t>
            </a:r>
          </a:p>
          <a:p>
            <a:r>
              <a:rPr lang="en-US" dirty="0" smtClean="0"/>
              <a:t>Art</a:t>
            </a:r>
          </a:p>
          <a:p>
            <a:r>
              <a:rPr lang="en-US" dirty="0" smtClean="0"/>
              <a:t>Irrigation </a:t>
            </a:r>
          </a:p>
          <a:p>
            <a:r>
              <a:rPr lang="en-US" dirty="0" smtClean="0"/>
              <a:t>Writing: Cuneiform</a:t>
            </a:r>
          </a:p>
          <a:p>
            <a:r>
              <a:rPr lang="en-US" dirty="0" smtClean="0"/>
              <a:t>Statues</a:t>
            </a:r>
          </a:p>
          <a:p>
            <a:r>
              <a:rPr lang="en-US" dirty="0" smtClean="0"/>
              <a:t>Frescoes</a:t>
            </a:r>
          </a:p>
          <a:p>
            <a:r>
              <a:rPr lang="en-US" dirty="0" smtClean="0"/>
              <a:t>Science: astronomy</a:t>
            </a:r>
          </a:p>
          <a:p>
            <a:r>
              <a:rPr lang="en-US" dirty="0" smtClean="0"/>
              <a:t>Numbers based on units of 10,60,360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mesopotamia astronom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19600" y="2057400"/>
            <a:ext cx="4724400" cy="2961449"/>
          </a:xfrm>
        </p:spPr>
      </p:pic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Crimson landscape design template">
  <a:themeElements>
    <a:clrScheme name="Office Theme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Office Theme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 landscape design template</Template>
  <TotalTime>9548</TotalTime>
  <Words>297</Words>
  <Application>Microsoft Office PowerPoint</Application>
  <PresentationFormat>On-screen Show (4:3)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 Black</vt:lpstr>
      <vt:lpstr>Calibri</vt:lpstr>
      <vt:lpstr>Impact</vt:lpstr>
      <vt:lpstr>Tahoma</vt:lpstr>
      <vt:lpstr>Crimson landscape design template</vt:lpstr>
      <vt:lpstr>What is “Civilization”?</vt:lpstr>
      <vt:lpstr>According to Stearns, Civilization is…</vt:lpstr>
      <vt:lpstr>PowerPoint Presentation</vt:lpstr>
      <vt:lpstr>Civilizations need cities?</vt:lpstr>
      <vt:lpstr>Civilizations develop writing</vt:lpstr>
      <vt:lpstr>Civilizations develop…  </vt:lpstr>
      <vt:lpstr>Achievements of Earliest Civilization</vt:lpstr>
      <vt:lpstr>Tigris-Euphrates Civilization</vt:lpstr>
      <vt:lpstr>Achievements</vt:lpstr>
      <vt:lpstr>Religion</vt:lpstr>
      <vt:lpstr>Political Structure</vt:lpstr>
      <vt:lpstr>King Hammurabi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“Civilization”</dc:title>
  <dc:creator>CCSD</dc:creator>
  <cp:lastModifiedBy>OLIVIA THATCHER</cp:lastModifiedBy>
  <cp:revision>59</cp:revision>
  <dcterms:created xsi:type="dcterms:W3CDTF">2011-08-23T15:50:24Z</dcterms:created>
  <dcterms:modified xsi:type="dcterms:W3CDTF">2016-08-22T16:01:56Z</dcterms:modified>
</cp:coreProperties>
</file>