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84" r:id="rId2"/>
  </p:sldMasterIdLst>
  <p:notesMasterIdLst>
    <p:notesMasterId r:id="rId22"/>
  </p:notesMasterIdLst>
  <p:handoutMasterIdLst>
    <p:handoutMasterId r:id="rId23"/>
  </p:handoutMasterIdLst>
  <p:sldIdLst>
    <p:sldId id="256" r:id="rId3"/>
    <p:sldId id="257" r:id="rId4"/>
    <p:sldId id="258" r:id="rId5"/>
    <p:sldId id="259" r:id="rId6"/>
    <p:sldId id="260" r:id="rId7"/>
    <p:sldId id="272" r:id="rId8"/>
    <p:sldId id="266" r:id="rId9"/>
    <p:sldId id="273" r:id="rId10"/>
    <p:sldId id="261" r:id="rId11"/>
    <p:sldId id="271" r:id="rId12"/>
    <p:sldId id="262" r:id="rId13"/>
    <p:sldId id="270" r:id="rId14"/>
    <p:sldId id="267" r:id="rId15"/>
    <p:sldId id="263" r:id="rId16"/>
    <p:sldId id="274" r:id="rId17"/>
    <p:sldId id="269" r:id="rId18"/>
    <p:sldId id="264" r:id="rId19"/>
    <p:sldId id="275" r:id="rId20"/>
    <p:sldId id="265" r:id="rId21"/>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charset="0"/>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charset="0"/>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charset="0"/>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charset="0"/>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charset="0"/>
      </a:defRPr>
    </a:lvl5pPr>
    <a:lvl6pPr marL="2286000" algn="l" defTabSz="914400" rtl="0" eaLnBrk="1" latinLnBrk="0" hangingPunct="1">
      <a:defRPr kern="1200">
        <a:solidFill>
          <a:schemeClr val="bg1"/>
        </a:solidFill>
        <a:latin typeface="Arial" charset="0"/>
        <a:ea typeface="+mn-ea"/>
        <a:cs typeface="Lucida Sans Unicode" charset="0"/>
      </a:defRPr>
    </a:lvl6pPr>
    <a:lvl7pPr marL="2743200" algn="l" defTabSz="914400" rtl="0" eaLnBrk="1" latinLnBrk="0" hangingPunct="1">
      <a:defRPr kern="1200">
        <a:solidFill>
          <a:schemeClr val="bg1"/>
        </a:solidFill>
        <a:latin typeface="Arial" charset="0"/>
        <a:ea typeface="+mn-ea"/>
        <a:cs typeface="Lucida Sans Unicode" charset="0"/>
      </a:defRPr>
    </a:lvl7pPr>
    <a:lvl8pPr marL="3200400" algn="l" defTabSz="914400" rtl="0" eaLnBrk="1" latinLnBrk="0" hangingPunct="1">
      <a:defRPr kern="1200">
        <a:solidFill>
          <a:schemeClr val="bg1"/>
        </a:solidFill>
        <a:latin typeface="Arial" charset="0"/>
        <a:ea typeface="+mn-ea"/>
        <a:cs typeface="Lucida Sans Unicode" charset="0"/>
      </a:defRPr>
    </a:lvl8pPr>
    <a:lvl9pPr marL="3657600" algn="l" defTabSz="914400" rtl="0" eaLnBrk="1" latinLnBrk="0" hangingPunct="1">
      <a:defRPr kern="1200">
        <a:solidFill>
          <a:schemeClr val="bg1"/>
        </a:solidFill>
        <a:latin typeface="Arial" charset="0"/>
        <a:ea typeface="+mn-ea"/>
        <a:cs typeface="Lucida Sans Unico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306" y="-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6596E-68AE-4ADA-AE1B-6FA88A41BA6A}" type="datetimeFigureOut">
              <a:rPr lang="en-US" smtClean="0"/>
              <a:pPr/>
              <a:t>9/1/2015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DA353-1E1A-4AFA-86F9-666F6E02CF9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p>
        </p:txBody>
      </p:sp>
      <p:sp>
        <p:nvSpPr>
          <p:cNvPr id="2050" name="Text Box 2"/>
          <p:cNvSpPr txBox="1">
            <a:spLocks noChangeArrowheads="1"/>
          </p:cNvSpPr>
          <p:nvPr/>
        </p:nvSpPr>
        <p:spPr bwMode="auto">
          <a:xfrm>
            <a:off x="0" y="0"/>
            <a:ext cx="2971800" cy="460375"/>
          </a:xfrm>
          <a:prstGeom prst="rect">
            <a:avLst/>
          </a:prstGeom>
          <a:noFill/>
          <a:ln w="9525">
            <a:noFill/>
            <a:round/>
            <a:headEnd/>
            <a:tailEnd/>
          </a:ln>
          <a:effectLst/>
        </p:spPr>
        <p:txBody>
          <a:bodyPr wrap="none" anchor="ctr"/>
          <a:lstStyle/>
          <a:p>
            <a:pPr>
              <a:defRPr/>
            </a:pPr>
            <a:endParaRPr lang="en-US"/>
          </a:p>
        </p:txBody>
      </p:sp>
      <p:sp>
        <p:nvSpPr>
          <p:cNvPr id="2051" name="Text Box 3"/>
          <p:cNvSpPr txBox="1">
            <a:spLocks noChangeArrowheads="1"/>
          </p:cNvSpPr>
          <p:nvPr/>
        </p:nvSpPr>
        <p:spPr bwMode="auto">
          <a:xfrm>
            <a:off x="3884613" y="0"/>
            <a:ext cx="2971800" cy="460375"/>
          </a:xfrm>
          <a:prstGeom prst="rect">
            <a:avLst/>
          </a:prstGeom>
          <a:noFill/>
          <a:ln w="9525">
            <a:noFill/>
            <a:round/>
            <a:headEnd/>
            <a:tailEnd/>
          </a:ln>
          <a:effectLst/>
        </p:spPr>
        <p:txBody>
          <a:bodyPr wrap="none" anchor="ctr"/>
          <a:lstStyle/>
          <a:p>
            <a:pPr>
              <a:defRPr/>
            </a:pPr>
            <a:endParaRPr lang="en-US"/>
          </a:p>
        </p:txBody>
      </p:sp>
      <p:sp>
        <p:nvSpPr>
          <p:cNvPr id="12293" name="Rectangle 4"/>
          <p:cNvSpPr>
            <a:spLocks noGrp="1" noRot="1" noChangeAspect="1" noChangeArrowheads="1"/>
          </p:cNvSpPr>
          <p:nvPr>
            <p:ph type="sldImg"/>
          </p:nvPr>
        </p:nvSpPr>
        <p:spPr bwMode="auto">
          <a:xfrm>
            <a:off x="1143000" y="685800"/>
            <a:ext cx="4570413" cy="3427413"/>
          </a:xfrm>
          <a:prstGeom prst="rect">
            <a:avLst/>
          </a:prstGeom>
          <a:noFill/>
          <a:ln w="9360">
            <a:solidFill>
              <a:srgbClr val="000000"/>
            </a:solidFill>
            <a:miter lim="800000"/>
            <a:headEnd/>
            <a:tailEnd/>
          </a:ln>
        </p:spPr>
      </p:sp>
      <p:sp>
        <p:nvSpPr>
          <p:cNvPr id="2053"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2054" name="Text Box 6"/>
          <p:cNvSpPr txBox="1">
            <a:spLocks noChangeArrowheads="1"/>
          </p:cNvSpPr>
          <p:nvPr/>
        </p:nvSpPr>
        <p:spPr bwMode="auto">
          <a:xfrm>
            <a:off x="0" y="8683625"/>
            <a:ext cx="2971800" cy="460375"/>
          </a:xfrm>
          <a:prstGeom prst="rect">
            <a:avLst/>
          </a:prstGeom>
          <a:noFill/>
          <a:ln w="9525">
            <a:noFill/>
            <a:round/>
            <a:headEnd/>
            <a:tailEnd/>
          </a:ln>
          <a:effectLst/>
        </p:spPr>
        <p:txBody>
          <a:bodyPr wrap="none" anchor="ctr"/>
          <a:lstStyle/>
          <a:p>
            <a:pPr>
              <a:defRPr/>
            </a:pPr>
            <a:endParaRPr lang="en-US"/>
          </a:p>
        </p:txBody>
      </p:sp>
      <p:sp>
        <p:nvSpPr>
          <p:cNvPr id="2055"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000000"/>
                </a:solidFill>
              </a:defRPr>
            </a:lvl1pPr>
          </a:lstStyle>
          <a:p>
            <a:pPr>
              <a:defRPr/>
            </a:pPr>
            <a:fld id="{68CA4F33-C52F-4A53-9B7D-C12F3C54528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p:spPr>
        <p:txBody>
          <a:bodyPr/>
          <a:lstStyle/>
          <a:p>
            <a:fld id="{C93AAEFB-85AD-405C-9350-38BEFD75454C}" type="slidenum">
              <a:rPr lang="en-GB"/>
              <a:pPr/>
              <a:t>1</a:t>
            </a:fld>
            <a:endParaRPr lang="en-GB"/>
          </a:p>
        </p:txBody>
      </p:sp>
      <p:sp>
        <p:nvSpPr>
          <p:cNvPr id="1331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BBF9654-C428-4FE9-8E0F-77C73287D98F}" type="slidenum">
              <a:rPr lang="en-GB" sz="12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GB" sz="1200">
              <a:solidFill>
                <a:srgbClr val="000000"/>
              </a:solidFill>
            </a:endParaRPr>
          </a:p>
        </p:txBody>
      </p:sp>
      <p:sp>
        <p:nvSpPr>
          <p:cNvPr id="13316" name="Text Box 2"/>
          <p:cNvSpPr txBox="1">
            <a:spLocks noChangeArrowheads="1"/>
          </p:cNvSpPr>
          <p:nvPr/>
        </p:nvSpPr>
        <p:spPr bwMode="auto">
          <a:xfrm>
            <a:off x="1143000" y="693738"/>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3317" name="Rectangle 3"/>
          <p:cNvSpPr txBox="1">
            <a:spLocks noGrp="1" noChangeArrowheads="1"/>
          </p:cNvSpPr>
          <p:nvPr>
            <p:ph type="body"/>
          </p:nvPr>
        </p:nvSpPr>
        <p:spPr>
          <a:xfrm>
            <a:off x="685800" y="4343400"/>
            <a:ext cx="5486400" cy="4208463"/>
          </a:xfrm>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p:spPr>
        <p:txBody>
          <a:bodyPr/>
          <a:lstStyle/>
          <a:p>
            <a:fld id="{14DCFA53-0D1F-4CAC-9779-1F6E2A20E2FB}" type="slidenum">
              <a:rPr lang="en-GB"/>
              <a:pPr/>
              <a:t>19</a:t>
            </a:fld>
            <a:endParaRPr lang="en-GB"/>
          </a:p>
        </p:txBody>
      </p:sp>
      <p:sp>
        <p:nvSpPr>
          <p:cNvPr id="2253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22532" name="Rectangle 2"/>
          <p:cNvSpPr txBox="1">
            <a:spLocks noGrp="1" noChangeArrowheads="1"/>
          </p:cNvSpPr>
          <p:nvPr>
            <p:ph type="body" idx="1"/>
          </p:nvPr>
        </p:nvSpPr>
        <p:spPr>
          <a:xfrm>
            <a:off x="685800" y="4343400"/>
            <a:ext cx="5486400" cy="4208463"/>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p:nvPr>
        </p:nvSpPr>
        <p:spPr>
          <a:noFill/>
        </p:spPr>
        <p:txBody>
          <a:bodyPr/>
          <a:lstStyle/>
          <a:p>
            <a:fld id="{E9402D04-35F3-4A75-8373-C0456DAAA58E}" type="slidenum">
              <a:rPr lang="en-GB"/>
              <a:pPr/>
              <a:t>2</a:t>
            </a:fld>
            <a:endParaRPr lang="en-GB"/>
          </a:p>
        </p:txBody>
      </p:sp>
      <p:sp>
        <p:nvSpPr>
          <p:cNvPr id="1433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14340" name="Rectangle 2"/>
          <p:cNvSpPr txBox="1">
            <a:spLocks noGrp="1" noChangeArrowheads="1"/>
          </p:cNvSpPr>
          <p:nvPr>
            <p:ph type="body" idx="1"/>
          </p:nvPr>
        </p:nvSpPr>
        <p:spPr>
          <a:xfrm>
            <a:off x="685800" y="4343400"/>
            <a:ext cx="5486400" cy="4208463"/>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p:nvPr>
        </p:nvSpPr>
        <p:spPr>
          <a:noFill/>
        </p:spPr>
        <p:txBody>
          <a:bodyPr/>
          <a:lstStyle/>
          <a:p>
            <a:fld id="{75E7FF4E-C2EF-4C20-A953-165DC8B9628B}" type="slidenum">
              <a:rPr lang="en-GB"/>
              <a:pPr/>
              <a:t>3</a:t>
            </a:fld>
            <a:endParaRPr lang="en-GB"/>
          </a:p>
        </p:txBody>
      </p:sp>
      <p:sp>
        <p:nvSpPr>
          <p:cNvPr id="15363"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00A59A3-E732-43E4-ADCC-FE3CDD281BFD}" type="slidenum">
              <a:rPr lang="en-GB" sz="12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en-GB" sz="1200">
              <a:solidFill>
                <a:srgbClr val="000000"/>
              </a:solidFill>
            </a:endParaRPr>
          </a:p>
        </p:txBody>
      </p:sp>
      <p:sp>
        <p:nvSpPr>
          <p:cNvPr id="15364" name="Text Box 2"/>
          <p:cNvSpPr txBox="1">
            <a:spLocks noChangeArrowheads="1"/>
          </p:cNvSpPr>
          <p:nvPr/>
        </p:nvSpPr>
        <p:spPr bwMode="auto">
          <a:xfrm>
            <a:off x="1143000" y="693738"/>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5365" name="Rectangle 3"/>
          <p:cNvSpPr txBox="1">
            <a:spLocks noGrp="1" noChangeArrowheads="1"/>
          </p:cNvSpPr>
          <p:nvPr>
            <p:ph type="body"/>
          </p:nvPr>
        </p:nvSpPr>
        <p:spPr>
          <a:xfrm>
            <a:off x="685800" y="4343400"/>
            <a:ext cx="5486400" cy="4208463"/>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fld id="{633C5401-54D5-4322-8B9E-321E3AD7D4DD}" type="slidenum">
              <a:rPr lang="en-GB"/>
              <a:pPr/>
              <a:t>4</a:t>
            </a:fld>
            <a:endParaRPr lang="en-GB"/>
          </a:p>
        </p:txBody>
      </p:sp>
      <p:sp>
        <p:nvSpPr>
          <p:cNvPr id="1638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16388" name="Rectangle 2"/>
          <p:cNvSpPr txBox="1">
            <a:spLocks noGrp="1" noChangeArrowheads="1"/>
          </p:cNvSpPr>
          <p:nvPr>
            <p:ph type="body" idx="1"/>
          </p:nvPr>
        </p:nvSpPr>
        <p:spPr>
          <a:xfrm>
            <a:off x="685800" y="4343400"/>
            <a:ext cx="5486400" cy="4208463"/>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fld id="{C108D7E5-C6B6-449B-994F-87CA8AA7A3DD}" type="slidenum">
              <a:rPr lang="en-GB"/>
              <a:pPr/>
              <a:t>5</a:t>
            </a:fld>
            <a:endParaRPr lang="en-GB"/>
          </a:p>
        </p:txBody>
      </p:sp>
      <p:sp>
        <p:nvSpPr>
          <p:cNvPr id="1741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17412" name="Rectangle 2"/>
          <p:cNvSpPr txBox="1">
            <a:spLocks noGrp="1" noChangeArrowheads="1"/>
          </p:cNvSpPr>
          <p:nvPr>
            <p:ph type="body" idx="1"/>
          </p:nvPr>
        </p:nvSpPr>
        <p:spPr>
          <a:xfrm>
            <a:off x="685800" y="4343400"/>
            <a:ext cx="5486400" cy="4208463"/>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p:spPr>
        <p:txBody>
          <a:bodyPr/>
          <a:lstStyle/>
          <a:p>
            <a:fld id="{8AB1986B-7C14-4D8C-A724-807F7AB34B4E}" type="slidenum">
              <a:rPr lang="en-GB"/>
              <a:pPr/>
              <a:t>9</a:t>
            </a:fld>
            <a:endParaRPr lang="en-GB"/>
          </a:p>
        </p:txBody>
      </p:sp>
      <p:sp>
        <p:nvSpPr>
          <p:cNvPr id="1843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18436" name="Rectangle 2"/>
          <p:cNvSpPr txBox="1">
            <a:spLocks noGrp="1" noChangeArrowheads="1"/>
          </p:cNvSpPr>
          <p:nvPr>
            <p:ph type="body" idx="1"/>
          </p:nvPr>
        </p:nvSpPr>
        <p:spPr>
          <a:xfrm>
            <a:off x="685800" y="4343400"/>
            <a:ext cx="5486400" cy="4208463"/>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p:spPr>
        <p:txBody>
          <a:bodyPr/>
          <a:lstStyle/>
          <a:p>
            <a:fld id="{3656B395-0EA7-4AA5-A47B-8F0BD8E101F2}" type="slidenum">
              <a:rPr lang="en-GB"/>
              <a:pPr/>
              <a:t>11</a:t>
            </a:fld>
            <a:endParaRPr lang="en-GB"/>
          </a:p>
        </p:txBody>
      </p:sp>
      <p:sp>
        <p:nvSpPr>
          <p:cNvPr id="1945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19460" name="Rectangle 2"/>
          <p:cNvSpPr txBox="1">
            <a:spLocks noGrp="1" noChangeArrowheads="1"/>
          </p:cNvSpPr>
          <p:nvPr>
            <p:ph type="body" idx="1"/>
          </p:nvPr>
        </p:nvSpPr>
        <p:spPr>
          <a:xfrm>
            <a:off x="685800" y="4343400"/>
            <a:ext cx="5486400" cy="4208463"/>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p:spPr>
        <p:txBody>
          <a:bodyPr/>
          <a:lstStyle/>
          <a:p>
            <a:fld id="{957F2409-DB8E-41BC-A0E9-21CB895871E5}" type="slidenum">
              <a:rPr lang="en-GB"/>
              <a:pPr/>
              <a:t>14</a:t>
            </a:fld>
            <a:endParaRPr lang="en-GB"/>
          </a:p>
        </p:txBody>
      </p:sp>
      <p:sp>
        <p:nvSpPr>
          <p:cNvPr id="2048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20484" name="Rectangle 2"/>
          <p:cNvSpPr txBox="1">
            <a:spLocks noGrp="1" noChangeArrowheads="1"/>
          </p:cNvSpPr>
          <p:nvPr>
            <p:ph type="body" idx="1"/>
          </p:nvPr>
        </p:nvSpPr>
        <p:spPr>
          <a:xfrm>
            <a:off x="685800" y="4343400"/>
            <a:ext cx="5486400" cy="4208463"/>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p:spPr>
        <p:txBody>
          <a:bodyPr/>
          <a:lstStyle/>
          <a:p>
            <a:fld id="{9A6256E0-26F7-4B9D-9513-EF850D4D3D5F}" type="slidenum">
              <a:rPr lang="en-GB"/>
              <a:pPr/>
              <a:t>17</a:t>
            </a:fld>
            <a:endParaRPr lang="en-GB"/>
          </a:p>
        </p:txBody>
      </p:sp>
      <p:sp>
        <p:nvSpPr>
          <p:cNvPr id="2150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21508" name="Rectangle 2"/>
          <p:cNvSpPr txBox="1">
            <a:spLocks noGrp="1" noChangeArrowheads="1"/>
          </p:cNvSpPr>
          <p:nvPr>
            <p:ph type="body" idx="1"/>
          </p:nvPr>
        </p:nvSpPr>
        <p:spPr>
          <a:xfrm>
            <a:off x="685800" y="4343400"/>
            <a:ext cx="5486400" cy="4208463"/>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1524000" y="1676400"/>
            <a:ext cx="6096000" cy="1470025"/>
          </a:xfrm>
        </p:spPr>
        <p:txBody>
          <a:bodyPr/>
          <a:lstStyle>
            <a:lvl1pPr>
              <a:defRPr/>
            </a:lvl1pPr>
          </a:lstStyle>
          <a:p>
            <a:r>
              <a:rPr lang="en-US" smtClean="0"/>
              <a:t>Click to edit Master title style</a:t>
            </a:r>
            <a:endParaRPr lang="en-US"/>
          </a:p>
        </p:txBody>
      </p:sp>
      <p:sp>
        <p:nvSpPr>
          <p:cNvPr id="3077" name="Rectangle 5"/>
          <p:cNvSpPr>
            <a:spLocks noGrp="1" noChangeArrowheads="1"/>
          </p:cNvSpPr>
          <p:nvPr>
            <p:ph type="subTitle" idx="1"/>
          </p:nvPr>
        </p:nvSpPr>
        <p:spPr>
          <a:xfrm>
            <a:off x="1524000" y="3200400"/>
            <a:ext cx="6096000" cy="914400"/>
          </a:xfrm>
        </p:spPr>
        <p:txBody>
          <a:bodyPr/>
          <a:lstStyle>
            <a:lvl1pPr marL="0" indent="0" algn="ctr">
              <a:buFontTx/>
              <a:buNone/>
              <a:defRPr/>
            </a:lvl1pPr>
          </a:lstStyle>
          <a:p>
            <a:r>
              <a:rPr lang="en-US" smtClean="0"/>
              <a:t>Click to edit Master subtitle style</a:t>
            </a:r>
            <a:endParaRPr lang="en-US"/>
          </a:p>
        </p:txBody>
      </p:sp>
      <p:sp>
        <p:nvSpPr>
          <p:cNvPr id="3078" name="Rectangle 6"/>
          <p:cNvSpPr>
            <a:spLocks noGrp="1" noChangeArrowheads="1"/>
          </p:cNvSpPr>
          <p:nvPr>
            <p:ph type="dt" sz="half" idx="2"/>
          </p:nvPr>
        </p:nvSpPr>
        <p:spPr/>
        <p:txBody>
          <a:bodyPr/>
          <a:lstStyle>
            <a:lvl1pPr>
              <a:defRPr/>
            </a:lvl1pPr>
          </a:lstStyle>
          <a:p>
            <a:endParaRPr lang="en-US"/>
          </a:p>
        </p:txBody>
      </p:sp>
      <p:sp>
        <p:nvSpPr>
          <p:cNvPr id="3079" name="Rectangle 7"/>
          <p:cNvSpPr>
            <a:spLocks noGrp="1" noChangeArrowheads="1"/>
          </p:cNvSpPr>
          <p:nvPr>
            <p:ph type="ftr" sz="quarter" idx="3"/>
          </p:nvPr>
        </p:nvSpPr>
        <p:spPr>
          <a:xfrm>
            <a:off x="3124200" y="6248400"/>
            <a:ext cx="2895600" cy="476250"/>
          </a:xfrm>
        </p:spPr>
        <p:txBody>
          <a:bodyPr/>
          <a:lstStyle>
            <a:lvl1pPr>
              <a:defRPr/>
            </a:lvl1pPr>
          </a:lstStyle>
          <a:p>
            <a:endParaRPr lang="en-US"/>
          </a:p>
        </p:txBody>
      </p:sp>
      <p:sp>
        <p:nvSpPr>
          <p:cNvPr id="3080" name="Rectangle 8"/>
          <p:cNvSpPr>
            <a:spLocks noGrp="1" noChangeArrowheads="1"/>
          </p:cNvSpPr>
          <p:nvPr>
            <p:ph type="sldNum" sz="quarter" idx="4"/>
          </p:nvPr>
        </p:nvSpPr>
        <p:spPr>
          <a:xfrm>
            <a:off x="6096000" y="6245225"/>
            <a:ext cx="1631950" cy="476250"/>
          </a:xfrm>
        </p:spPr>
        <p:txBody>
          <a:bodyPr/>
          <a:lstStyle>
            <a:lvl1pPr>
              <a:defRPr/>
            </a:lvl1pPr>
          </a:lstStyle>
          <a:p>
            <a:pPr>
              <a:defRPr/>
            </a:pPr>
            <a:fld id="{1FD04331-E6C7-4281-87E5-5E0436163FC9}"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375D07DA-9495-4092-BBAD-FC93115E6F6F}"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457200"/>
            <a:ext cx="15621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457200"/>
            <a:ext cx="45339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198348AB-CF65-4CCD-AA68-8B8DCA505898}"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endParaRPr lang="en-US"/>
          </a:p>
        </p:txBody>
      </p:sp>
      <p:sp>
        <p:nvSpPr>
          <p:cNvPr id="16" name="Slide Number Placeholder 15"/>
          <p:cNvSpPr>
            <a:spLocks noGrp="1"/>
          </p:cNvSpPr>
          <p:nvPr>
            <p:ph type="sldNum" sz="quarter" idx="11"/>
          </p:nvPr>
        </p:nvSpPr>
        <p:spPr/>
        <p:txBody>
          <a:bodyPr/>
          <a:lstStyle/>
          <a:p>
            <a:pPr>
              <a:defRPr/>
            </a:pPr>
            <a:fld id="{1FD04331-E6C7-4281-87E5-5E0436163FC9}" type="slidenum">
              <a:rPr lang="en-GB" smtClean="0"/>
              <a:pPr>
                <a:defRPr/>
              </a:pPr>
              <a:t>‹#›</a:t>
            </a:fld>
            <a:endParaRPr lang="en-GB"/>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endParaRPr lang="en-US"/>
          </a:p>
        </p:txBody>
      </p:sp>
      <p:sp>
        <p:nvSpPr>
          <p:cNvPr id="15" name="Slide Number Placeholder 14"/>
          <p:cNvSpPr>
            <a:spLocks noGrp="1"/>
          </p:cNvSpPr>
          <p:nvPr>
            <p:ph type="sldNum" sz="quarter" idx="15"/>
          </p:nvPr>
        </p:nvSpPr>
        <p:spPr/>
        <p:txBody>
          <a:bodyPr/>
          <a:lstStyle>
            <a:lvl1pPr algn="ctr">
              <a:defRPr/>
            </a:lvl1pPr>
          </a:lstStyle>
          <a:p>
            <a:pPr>
              <a:defRPr/>
            </a:pPr>
            <a:fld id="{22348A1B-416E-4CFB-BFE3-20F20AC65E3C}" type="slidenum">
              <a:rPr lang="en-GB" smtClean="0"/>
              <a:pPr>
                <a:defRPr/>
              </a:pPr>
              <a:t>‹#›</a:t>
            </a:fld>
            <a:endParaRPr lang="en-GB"/>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3AD74D62-9A88-4A36-9A0A-8477A8A015A3}" type="slidenum">
              <a:rPr lang="en-GB" smtClean="0"/>
              <a:pPr>
                <a:defRPr/>
              </a:pPr>
              <a:t>‹#›</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41EC1250-C165-48D0-96B8-2BAFD0317866}" type="slidenum">
              <a:rPr lang="en-GB" smtClean="0"/>
              <a:pPr>
                <a:defRPr/>
              </a:pPr>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36585CCB-658C-4BED-BBD7-C090B5E2B849}" type="slidenum">
              <a:rPr lang="en-GB" smtClean="0"/>
              <a:pPr>
                <a:defRPr/>
              </a:pPr>
              <a:t>‹#›</a:t>
            </a:fld>
            <a:endParaRPr lang="en-GB"/>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83DC99FA-0FC8-4218-973F-880D570BEF1E}" type="slidenum">
              <a:rPr lang="en-GB" smtClean="0"/>
              <a:pPr>
                <a:defRPr/>
              </a:pPr>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D50165C-2125-4C31-9611-90F7E0091E26}" type="slidenum">
              <a:rPr lang="en-GB" smtClean="0"/>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endParaRPr lang="en-US"/>
          </a:p>
        </p:txBody>
      </p:sp>
      <p:sp>
        <p:nvSpPr>
          <p:cNvPr id="9" name="Slide Number Placeholder 8"/>
          <p:cNvSpPr>
            <a:spLocks noGrp="1"/>
          </p:cNvSpPr>
          <p:nvPr>
            <p:ph type="sldNum" sz="quarter" idx="15"/>
          </p:nvPr>
        </p:nvSpPr>
        <p:spPr/>
        <p:txBody>
          <a:bodyPr/>
          <a:lstStyle/>
          <a:p>
            <a:pPr>
              <a:defRPr/>
            </a:pPr>
            <a:fld id="{C14467D7-5F4A-4D9B-889F-D0C9342AECC7}" type="slidenum">
              <a:rPr lang="en-GB" smtClean="0"/>
              <a:pPr>
                <a:defRPr/>
              </a:pPr>
              <a:t>‹#›</a:t>
            </a:fld>
            <a:endParaRPr lang="en-GB"/>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22348A1B-416E-4CFB-BFE3-20F20AC65E3C}"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pPr>
              <a:defRPr/>
            </a:pPr>
            <a:fld id="{D8ADEB7A-3869-455F-B642-440295CB00AD}" type="slidenum">
              <a:rPr lang="en-GB" smtClean="0"/>
              <a:pPr>
                <a:defRPr/>
              </a:pPr>
              <a:t>‹#›</a:t>
            </a:fld>
            <a:endParaRPr lang="en-GB"/>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375D07DA-9495-4092-BBAD-FC93115E6F6F}" type="slidenum">
              <a:rPr lang="en-GB" smtClean="0"/>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98348AB-CF65-4CCD-AA68-8B8DCA505898}"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3AD74D62-9A88-4A36-9A0A-8477A8A015A3}" type="slidenum">
              <a:rPr lang="en-GB" smtClean="0"/>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752600"/>
            <a:ext cx="3048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048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pPr>
              <a:defRPr/>
            </a:pPr>
            <a:fld id="{41EC1250-C165-48D0-96B8-2BAFD0317866}"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pPr>
              <a:defRPr/>
            </a:pPr>
            <a:fld id="{36585CCB-658C-4BED-BBD7-C090B5E2B849}"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pPr>
              <a:defRPr/>
            </a:pPr>
            <a:fld id="{83DC99FA-0FC8-4218-973F-880D570BEF1E}"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pPr>
              <a:defRPr/>
            </a:pPr>
            <a:fld id="{5D50165C-2125-4C31-9611-90F7E0091E26}"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pPr>
              <a:defRPr/>
            </a:pPr>
            <a:fld id="{C14467D7-5F4A-4D9B-889F-D0C9342AECC7}"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pPr>
              <a:defRPr/>
            </a:pPr>
            <a:fld id="{D8ADEB7A-3869-455F-B642-440295CB00AD}"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457200"/>
            <a:ext cx="62484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47800" y="1752600"/>
            <a:ext cx="62484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447800" y="6245225"/>
            <a:ext cx="160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p>
        </p:txBody>
      </p:sp>
      <p:sp>
        <p:nvSpPr>
          <p:cNvPr id="1030" name="Rectangle 6"/>
          <p:cNvSpPr>
            <a:spLocks noGrp="1" noChangeArrowheads="1"/>
          </p:cNvSpPr>
          <p:nvPr>
            <p:ph type="sldNum" sz="quarter" idx="4"/>
          </p:nvPr>
        </p:nvSpPr>
        <p:spPr bwMode="auto">
          <a:xfrm>
            <a:off x="6096000" y="6245225"/>
            <a:ext cx="1622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40C8AB78-6206-4826-807B-9C9A17837476}"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Trebuchet MS" pitchFamily="34" charset="0"/>
        </a:defRPr>
      </a:lvl2pPr>
      <a:lvl3pPr algn="ctr" rtl="0" eaLnBrk="1" fontAlgn="base" hangingPunct="1">
        <a:spcBef>
          <a:spcPct val="0"/>
        </a:spcBef>
        <a:spcAft>
          <a:spcPct val="0"/>
        </a:spcAft>
        <a:defRPr sz="4000">
          <a:solidFill>
            <a:schemeClr val="tx2"/>
          </a:solidFill>
          <a:latin typeface="Trebuchet MS" pitchFamily="34" charset="0"/>
        </a:defRPr>
      </a:lvl3pPr>
      <a:lvl4pPr algn="ctr" rtl="0" eaLnBrk="1" fontAlgn="base" hangingPunct="1">
        <a:spcBef>
          <a:spcPct val="0"/>
        </a:spcBef>
        <a:spcAft>
          <a:spcPct val="0"/>
        </a:spcAft>
        <a:defRPr sz="4000">
          <a:solidFill>
            <a:schemeClr val="tx2"/>
          </a:solidFill>
          <a:latin typeface="Trebuchet MS" pitchFamily="34" charset="0"/>
        </a:defRPr>
      </a:lvl4pPr>
      <a:lvl5pPr algn="ctr" rtl="0" eaLnBrk="1" fontAlgn="base" hangingPunct="1">
        <a:spcBef>
          <a:spcPct val="0"/>
        </a:spcBef>
        <a:spcAft>
          <a:spcPct val="0"/>
        </a:spcAft>
        <a:defRPr sz="4000">
          <a:solidFill>
            <a:schemeClr val="tx2"/>
          </a:solidFill>
          <a:latin typeface="Trebuchet MS" pitchFamily="34" charset="0"/>
        </a:defRPr>
      </a:lvl5pPr>
      <a:lvl6pPr marL="457200" algn="ctr" rtl="0" eaLnBrk="1" fontAlgn="base" hangingPunct="1">
        <a:spcBef>
          <a:spcPct val="0"/>
        </a:spcBef>
        <a:spcAft>
          <a:spcPct val="0"/>
        </a:spcAft>
        <a:defRPr sz="4000">
          <a:solidFill>
            <a:schemeClr val="tx2"/>
          </a:solidFill>
          <a:latin typeface="Trebuchet MS" pitchFamily="34" charset="0"/>
        </a:defRPr>
      </a:lvl6pPr>
      <a:lvl7pPr marL="914400" algn="ctr" rtl="0" eaLnBrk="1" fontAlgn="base" hangingPunct="1">
        <a:spcBef>
          <a:spcPct val="0"/>
        </a:spcBef>
        <a:spcAft>
          <a:spcPct val="0"/>
        </a:spcAft>
        <a:defRPr sz="4000">
          <a:solidFill>
            <a:schemeClr val="tx2"/>
          </a:solidFill>
          <a:latin typeface="Trebuchet MS" pitchFamily="34" charset="0"/>
        </a:defRPr>
      </a:lvl7pPr>
      <a:lvl8pPr marL="1371600" algn="ctr" rtl="0" eaLnBrk="1" fontAlgn="base" hangingPunct="1">
        <a:spcBef>
          <a:spcPct val="0"/>
        </a:spcBef>
        <a:spcAft>
          <a:spcPct val="0"/>
        </a:spcAft>
        <a:defRPr sz="4000">
          <a:solidFill>
            <a:schemeClr val="tx2"/>
          </a:solidFill>
          <a:latin typeface="Trebuchet MS" pitchFamily="34" charset="0"/>
        </a:defRPr>
      </a:lvl8pPr>
      <a:lvl9pPr marL="1828800" algn="ctr" rtl="0" eaLnBrk="1" fontAlgn="base" hangingPunct="1">
        <a:spcBef>
          <a:spcPct val="0"/>
        </a:spcBef>
        <a:spcAft>
          <a:spcPct val="0"/>
        </a:spcAft>
        <a:defRPr sz="40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40C8AB78-6206-4826-807B-9C9A17837476}" type="slidenum">
              <a:rPr lang="en-GB" smtClean="0"/>
              <a:pPr>
                <a:defRPr/>
              </a:pPr>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457200" y="315913"/>
            <a:ext cx="8231188" cy="1062037"/>
          </a:xfrm>
          <a:prstGeom prst="rect">
            <a:avLst/>
          </a:prstGeom>
          <a:noFill/>
          <a:ln w="9525">
            <a:noFill/>
            <a:round/>
            <a:headEnd/>
            <a:tailEnd/>
          </a:ln>
        </p:spPr>
        <p:txBody>
          <a:bodyPr lIns="0" tIns="0" rIns="0" bIns="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a:solidFill>
                  <a:srgbClr val="000000"/>
                </a:solidFill>
                <a:latin typeface="Bookman Old Style" pitchFamily="18" charset="0"/>
              </a:rPr>
              <a:t>History of India</a:t>
            </a:r>
          </a:p>
        </p:txBody>
      </p:sp>
      <p:sp>
        <p:nvSpPr>
          <p:cNvPr id="2051" name="Text Box 2"/>
          <p:cNvSpPr txBox="1">
            <a:spLocks noChangeArrowheads="1"/>
          </p:cNvSpPr>
          <p:nvPr/>
        </p:nvSpPr>
        <p:spPr bwMode="auto">
          <a:xfrm>
            <a:off x="457200" y="1600200"/>
            <a:ext cx="8231188" cy="4527550"/>
          </a:xfrm>
          <a:prstGeom prst="rect">
            <a:avLst/>
          </a:prstGeom>
          <a:noFill/>
          <a:ln w="9525">
            <a:noFill/>
            <a:round/>
            <a:headEnd/>
            <a:tailEnd/>
          </a:ln>
        </p:spPr>
        <p:txBody>
          <a:bodyPr wrap="none" anchor="ctr"/>
          <a:lstStyle/>
          <a:p>
            <a:endParaRPr lang="en-US"/>
          </a:p>
        </p:txBody>
      </p:sp>
      <p:pic>
        <p:nvPicPr>
          <p:cNvPr id="2052" name="Picture 3"/>
          <p:cNvPicPr>
            <a:picLocks noChangeAspect="1" noChangeArrowheads="1"/>
          </p:cNvPicPr>
          <p:nvPr/>
        </p:nvPicPr>
        <p:blipFill>
          <a:blip r:embed="rId3" cstate="print"/>
          <a:srcRect/>
          <a:stretch>
            <a:fillRect/>
          </a:stretch>
        </p:blipFill>
        <p:spPr bwMode="auto">
          <a:xfrm>
            <a:off x="1658938" y="1233488"/>
            <a:ext cx="5599112" cy="562451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mohenjo-daro-pakistan-sw.jpg"/>
          <p:cNvPicPr>
            <a:picLocks noChangeAspect="1"/>
          </p:cNvPicPr>
          <p:nvPr/>
        </p:nvPicPr>
        <p:blipFill>
          <a:blip r:embed="rId2" cstate="print"/>
          <a:srcRect/>
          <a:stretch>
            <a:fillRect/>
          </a:stretch>
        </p:blipFill>
        <p:spPr bwMode="auto">
          <a:xfrm>
            <a:off x="0" y="-171450"/>
            <a:ext cx="9372600" cy="702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smtClean="0">
                <a:solidFill>
                  <a:srgbClr val="000000"/>
                </a:solidFill>
              </a:rPr>
              <a:t>Political</a:t>
            </a:r>
            <a:endParaRPr lang="en-US" sz="4400" dirty="0">
              <a:solidFill>
                <a:srgbClr val="000000"/>
              </a:solidFill>
            </a:endParaRPr>
          </a:p>
        </p:txBody>
      </p:sp>
      <p:sp>
        <p:nvSpPr>
          <p:cNvPr id="9218" name="Text Box 2"/>
          <p:cNvSpPr txBox="1">
            <a:spLocks noChangeArrowheads="1"/>
          </p:cNvSpPr>
          <p:nvPr/>
        </p:nvSpPr>
        <p:spPr bwMode="auto">
          <a:xfrm>
            <a:off x="457200" y="1219200"/>
            <a:ext cx="5114925" cy="6829425"/>
          </a:xfrm>
          <a:prstGeom prst="rect">
            <a:avLst/>
          </a:prstGeom>
          <a:noFill/>
          <a:ln w="9525">
            <a:noFill/>
            <a:round/>
            <a:headEnd/>
            <a:tailEnd/>
          </a:ln>
        </p:spPr>
        <p:txBody>
          <a:bodyPr/>
          <a:lstStyle/>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b="1" dirty="0" smtClean="0">
                <a:solidFill>
                  <a:srgbClr val="000000"/>
                </a:solidFill>
              </a:rPr>
              <a:t>Governed </a:t>
            </a:r>
            <a:r>
              <a:rPr lang="en-US" sz="3200" b="1" dirty="0">
                <a:solidFill>
                  <a:srgbClr val="000000"/>
                </a:solidFill>
              </a:rPr>
              <a:t>by </a:t>
            </a:r>
            <a:r>
              <a:rPr lang="en-US" sz="3200" b="1" dirty="0" smtClean="0">
                <a:solidFill>
                  <a:srgbClr val="000000"/>
                </a:solidFill>
              </a:rPr>
              <a:t>powerful priestly class who ruled from citadel</a:t>
            </a:r>
            <a:endParaRPr lang="en-US" sz="3200" b="1" dirty="0">
              <a:solidFill>
                <a:srgbClr val="000000"/>
              </a:solidFill>
            </a:endParaRP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b="1" dirty="0">
                <a:solidFill>
                  <a:srgbClr val="000000"/>
                </a:solidFill>
              </a:rPr>
              <a:t>The Indus Valley script has never been translated </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smtClean="0">
                <a:solidFill>
                  <a:srgbClr val="000000"/>
                </a:solidFill>
              </a:rPr>
              <a:t>We </a:t>
            </a:r>
            <a:r>
              <a:rPr lang="en-US" sz="3200" dirty="0">
                <a:solidFill>
                  <a:srgbClr val="000000"/>
                </a:solidFill>
              </a:rPr>
              <a:t>know very little about their lifestyle or belief system beyond what architecture tells us</a:t>
            </a:r>
          </a:p>
          <a:p>
            <a:pPr marL="341313" indent="-341313">
              <a:spcBef>
                <a:spcPts val="8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dirty="0">
              <a:solidFill>
                <a:srgbClr val="000000"/>
              </a:solidFill>
            </a:endParaRPr>
          </a:p>
          <a:p>
            <a:pPr marL="341313" indent="-341313">
              <a:spcBef>
                <a:spcPts val="8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dirty="0">
              <a:solidFill>
                <a:srgbClr val="000000"/>
              </a:solidFill>
            </a:endParaRPr>
          </a:p>
        </p:txBody>
      </p:sp>
      <p:pic>
        <p:nvPicPr>
          <p:cNvPr id="6" name="Picture 5" descr="464px-Mohenjo-daro_Priesterkönig.jpeg"/>
          <p:cNvPicPr>
            <a:picLocks noChangeAspect="1"/>
          </p:cNvPicPr>
          <p:nvPr/>
        </p:nvPicPr>
        <p:blipFill>
          <a:blip r:embed="rId3" cstate="print"/>
          <a:stretch>
            <a:fillRect/>
          </a:stretch>
        </p:blipFill>
        <p:spPr>
          <a:xfrm>
            <a:off x="5562600" y="228600"/>
            <a:ext cx="3402158" cy="4392011"/>
          </a:xfrm>
          <a:prstGeom prst="rect">
            <a:avLst/>
          </a:prstGeom>
        </p:spPr>
      </p:pic>
      <p:sp>
        <p:nvSpPr>
          <p:cNvPr id="8" name="TextBox 7"/>
          <p:cNvSpPr txBox="1"/>
          <p:nvPr/>
        </p:nvSpPr>
        <p:spPr>
          <a:xfrm>
            <a:off x="5562600" y="4800600"/>
            <a:ext cx="3810000" cy="1754326"/>
          </a:xfrm>
          <a:prstGeom prst="rect">
            <a:avLst/>
          </a:prstGeom>
          <a:noFill/>
        </p:spPr>
        <p:txBody>
          <a:bodyPr wrap="square" rtlCol="0">
            <a:spAutoFit/>
          </a:bodyPr>
          <a:lstStyle/>
          <a:p>
            <a:r>
              <a:rPr lang="en-US" dirty="0" smtClean="0"/>
              <a:t>The statue is called the “Priest-King” because scholars believe it may represent someone with religious and secular authority, but the true identity and status is unknown.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henjo-daro-ruins-285685-sw.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76400" y="457200"/>
            <a:ext cx="4251099" cy="523220"/>
          </a:xfrm>
          <a:prstGeom prst="rect">
            <a:avLst/>
          </a:prstGeom>
        </p:spPr>
        <p:txBody>
          <a:bodyPr wrap="square">
            <a:spAutoFit/>
          </a:bodyPr>
          <a:lstStyle/>
          <a:p>
            <a:pPr algn="ctr"/>
            <a:r>
              <a:rPr lang="en-US" sz="2800" b="1" dirty="0" smtClean="0"/>
              <a:t>Ruins of </a:t>
            </a:r>
            <a:r>
              <a:rPr lang="en-US" sz="2800" b="1" dirty="0" err="1" smtClean="0"/>
              <a:t>Mohenjo</a:t>
            </a:r>
            <a:r>
              <a:rPr lang="en-US" sz="2800" b="1" dirty="0" smtClean="0"/>
              <a:t> </a:t>
            </a:r>
            <a:r>
              <a:rPr lang="en-US" sz="2800" b="1" dirty="0" err="1" smtClean="0"/>
              <a:t>Daro</a:t>
            </a:r>
            <a:endParaRPr lang="en-US" sz="2800" b="1" dirty="0"/>
          </a:p>
        </p:txBody>
      </p:sp>
      <p:sp>
        <p:nvSpPr>
          <p:cNvPr id="4" name="TextBox 9"/>
          <p:cNvSpPr txBox="1">
            <a:spLocks noChangeArrowheads="1"/>
          </p:cNvSpPr>
          <p:nvPr/>
        </p:nvSpPr>
        <p:spPr bwMode="auto">
          <a:xfrm>
            <a:off x="0" y="990600"/>
            <a:ext cx="1365250" cy="369888"/>
          </a:xfrm>
          <a:prstGeom prst="rect">
            <a:avLst/>
          </a:prstGeom>
          <a:noFill/>
          <a:ln w="9525">
            <a:noFill/>
            <a:miter lim="800000"/>
            <a:headEnd/>
            <a:tailEnd/>
          </a:ln>
        </p:spPr>
        <p:txBody>
          <a:bodyPr wrap="none">
            <a:spAutoFit/>
          </a:bodyPr>
          <a:lstStyle/>
          <a:p>
            <a:r>
              <a:rPr lang="en-US" b="1" dirty="0"/>
              <a:t>Great Bath</a:t>
            </a:r>
          </a:p>
        </p:txBody>
      </p:sp>
      <p:cxnSp>
        <p:nvCxnSpPr>
          <p:cNvPr id="6" name="Straight Arrow Connector 5"/>
          <p:cNvCxnSpPr/>
          <p:nvPr/>
        </p:nvCxnSpPr>
        <p:spPr>
          <a:xfrm>
            <a:off x="914400" y="1524000"/>
            <a:ext cx="1143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943600" y="381000"/>
            <a:ext cx="1600200" cy="369332"/>
          </a:xfrm>
          <a:prstGeom prst="rect">
            <a:avLst/>
          </a:prstGeom>
        </p:spPr>
        <p:txBody>
          <a:bodyPr wrap="square">
            <a:spAutoFit/>
          </a:bodyPr>
          <a:lstStyle/>
          <a:p>
            <a:r>
              <a:rPr lang="en-US" b="1" dirty="0" smtClean="0"/>
              <a:t>Citadel</a:t>
            </a:r>
            <a:endParaRPr lang="en-US" b="1" dirty="0"/>
          </a:p>
        </p:txBody>
      </p:sp>
      <p:cxnSp>
        <p:nvCxnSpPr>
          <p:cNvPr id="16" name="Straight Arrow Connector 15"/>
          <p:cNvCxnSpPr>
            <a:stCxn id="12" idx="2"/>
          </p:cNvCxnSpPr>
          <p:nvPr/>
        </p:nvCxnSpPr>
        <p:spPr>
          <a:xfrm rot="16200000" flipH="1">
            <a:off x="6756916" y="737116"/>
            <a:ext cx="316468"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219200"/>
          </a:xfrm>
        </p:spPr>
        <p:txBody>
          <a:bodyPr/>
          <a:lstStyle/>
          <a:p>
            <a:r>
              <a:rPr smtClean="0"/>
              <a:t>Citadel</a:t>
            </a:r>
            <a:endParaRPr lang="en-US" dirty="0"/>
          </a:p>
        </p:txBody>
      </p:sp>
      <p:pic>
        <p:nvPicPr>
          <p:cNvPr id="7" name="Content Placeholder 6" descr="citadel.jpg"/>
          <p:cNvPicPr>
            <a:picLocks noGrp="1" noChangeAspect="1"/>
          </p:cNvPicPr>
          <p:nvPr>
            <p:ph sz="half" idx="1"/>
          </p:nvPr>
        </p:nvPicPr>
        <p:blipFill>
          <a:blip r:embed="rId2" cstate="print"/>
          <a:stretch>
            <a:fillRect/>
          </a:stretch>
        </p:blipFill>
        <p:spPr>
          <a:xfrm>
            <a:off x="304800" y="2514600"/>
            <a:ext cx="4059238" cy="2435543"/>
          </a:xfrm>
        </p:spPr>
      </p:pic>
      <p:sp>
        <p:nvSpPr>
          <p:cNvPr id="6" name="Content Placeholder 5"/>
          <p:cNvSpPr>
            <a:spLocks noGrp="1"/>
          </p:cNvSpPr>
          <p:nvPr>
            <p:ph sz="half" idx="2"/>
          </p:nvPr>
        </p:nvSpPr>
        <p:spPr/>
        <p:txBody>
          <a:bodyPr/>
          <a:lstStyle/>
          <a:p>
            <a:r>
              <a:rPr lang="en-US" dirty="0" smtClean="0"/>
              <a:t>An elevated, enclosed compound containing large buildings</a:t>
            </a:r>
          </a:p>
          <a:p>
            <a:endParaRPr lang="en-US" b="1" dirty="0" smtClean="0"/>
          </a:p>
          <a:p>
            <a:r>
              <a:rPr lang="en-US" dirty="0" smtClean="0"/>
              <a:t>Sanctuary in time of attack</a:t>
            </a:r>
          </a:p>
          <a:p>
            <a:r>
              <a:rPr lang="en-US" dirty="0" smtClean="0"/>
              <a:t>Palace</a:t>
            </a:r>
          </a:p>
          <a:p>
            <a:r>
              <a:rPr lang="en-US" dirty="0" smtClean="0"/>
              <a:t>Assembly halls</a:t>
            </a:r>
          </a:p>
          <a:p>
            <a:r>
              <a:rPr lang="en-US" dirty="0" smtClean="0"/>
              <a:t>Places of worship</a:t>
            </a:r>
          </a:p>
          <a:p>
            <a:r>
              <a:rPr lang="en-US" dirty="0" smtClean="0"/>
              <a:t>Public baths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304800" y="0"/>
            <a:ext cx="82296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solidFill>
                  <a:srgbClr val="000000"/>
                </a:solidFill>
              </a:rPr>
              <a:t>Indus Valley Civilization Economy</a:t>
            </a:r>
          </a:p>
        </p:txBody>
      </p:sp>
      <p:sp>
        <p:nvSpPr>
          <p:cNvPr id="9219" name="Text Box 2"/>
          <p:cNvSpPr txBox="1">
            <a:spLocks noChangeArrowheads="1"/>
          </p:cNvSpPr>
          <p:nvPr/>
        </p:nvSpPr>
        <p:spPr bwMode="auto">
          <a:xfrm>
            <a:off x="457200" y="1066800"/>
            <a:ext cx="5181600" cy="5059363"/>
          </a:xfrm>
          <a:prstGeom prst="rect">
            <a:avLst/>
          </a:prstGeom>
          <a:noFill/>
          <a:ln w="9525">
            <a:noFill/>
            <a:round/>
            <a:headEnd/>
            <a:tailEnd/>
          </a:ln>
        </p:spPr>
        <p:txBody>
          <a:bodyPr/>
          <a:lstStyle/>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dirty="0" smtClean="0">
                <a:solidFill>
                  <a:srgbClr val="000000"/>
                </a:solidFill>
                <a:cs typeface="Arial" charset="0"/>
              </a:rPr>
              <a:t>Major trading center </a:t>
            </a:r>
            <a:r>
              <a:rPr lang="en-US" sz="2400" dirty="0" smtClean="0">
                <a:solidFill>
                  <a:srgbClr val="000000"/>
                </a:solidFill>
                <a:cs typeface="Arial" charset="0"/>
              </a:rPr>
              <a:t>in Harappa</a:t>
            </a:r>
          </a:p>
          <a:p>
            <a:pPr marL="1084263" lvl="1"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cs typeface="Arial" charset="0"/>
              </a:rPr>
              <a:t>Pottery, tools, decorative items</a:t>
            </a:r>
          </a:p>
          <a:p>
            <a:pPr marL="1084263" lvl="1"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cs typeface="Arial" charset="0"/>
              </a:rPr>
              <a:t>Received gold, silver, copper, gems, semiprecious stones</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cs typeface="Arial" charset="0"/>
              </a:rPr>
              <a:t>Stone </a:t>
            </a:r>
            <a:r>
              <a:rPr lang="en-US" sz="2400" b="1" dirty="0" smtClean="0">
                <a:solidFill>
                  <a:srgbClr val="000000"/>
                </a:solidFill>
                <a:cs typeface="Arial" charset="0"/>
              </a:rPr>
              <a:t>seals</a:t>
            </a:r>
            <a:r>
              <a:rPr lang="en-US" sz="2400" dirty="0" smtClean="0">
                <a:solidFill>
                  <a:srgbClr val="000000"/>
                </a:solidFill>
                <a:cs typeface="Arial" charset="0"/>
              </a:rPr>
              <a:t> used in trade found as far as Mesopotamia</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cs typeface="Arial" charset="0"/>
              </a:rPr>
              <a:t>Agricultural economy</a:t>
            </a:r>
          </a:p>
          <a:p>
            <a:pPr marL="1084263" lvl="1"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dirty="0" smtClean="0">
                <a:solidFill>
                  <a:srgbClr val="000000"/>
                </a:solidFill>
                <a:cs typeface="Arial" charset="0"/>
              </a:rPr>
              <a:t>Wheat, rye, peas, rice </a:t>
            </a:r>
          </a:p>
          <a:p>
            <a:pPr marL="1084263" lvl="1"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dirty="0" smtClean="0">
                <a:solidFill>
                  <a:srgbClr val="000000"/>
                </a:solidFill>
                <a:cs typeface="Arial" charset="0"/>
              </a:rPr>
              <a:t>Cotton</a:t>
            </a:r>
            <a:r>
              <a:rPr lang="en-US" sz="2400" dirty="0" smtClean="0">
                <a:solidFill>
                  <a:srgbClr val="000000"/>
                </a:solidFill>
                <a:cs typeface="Arial" charset="0"/>
              </a:rPr>
              <a:t> </a:t>
            </a:r>
          </a:p>
          <a:p>
            <a:pPr marL="1084263" lvl="1"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cs typeface="Arial" charset="0"/>
              </a:rPr>
              <a:t>Domesticated animals</a:t>
            </a:r>
          </a:p>
          <a:p>
            <a:pPr marL="1084263" lvl="1"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cs typeface="Arial" charset="0"/>
              </a:rPr>
              <a:t>Fish from rivers</a:t>
            </a:r>
            <a:endParaRPr lang="en-GB" sz="2400" dirty="0">
              <a:solidFill>
                <a:srgbClr val="000000"/>
              </a:solidFill>
              <a:cs typeface="Arial" charset="0"/>
            </a:endParaRPr>
          </a:p>
        </p:txBody>
      </p:sp>
      <p:pic>
        <p:nvPicPr>
          <p:cNvPr id="5" name="Picture 4" descr="unicornseal.jpg"/>
          <p:cNvPicPr>
            <a:picLocks noChangeAspect="1"/>
          </p:cNvPicPr>
          <p:nvPr/>
        </p:nvPicPr>
        <p:blipFill>
          <a:blip r:embed="rId3" cstate="print"/>
          <a:stretch>
            <a:fillRect/>
          </a:stretch>
        </p:blipFill>
        <p:spPr>
          <a:xfrm>
            <a:off x="5410200" y="1295400"/>
            <a:ext cx="3733800" cy="368627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Harappan</a:t>
            </a:r>
            <a:r>
              <a:rPr lang="en-US" dirty="0" smtClean="0"/>
              <a:t> </a:t>
            </a:r>
            <a:r>
              <a:rPr lang="en-US" dirty="0" smtClean="0"/>
              <a:t>Seal</a:t>
            </a:r>
            <a:endParaRPr lang="en-US" dirty="0"/>
          </a:p>
        </p:txBody>
      </p:sp>
      <p:pic>
        <p:nvPicPr>
          <p:cNvPr id="6" name="Content Placeholder 5" descr="Harrapan seal.jpg"/>
          <p:cNvPicPr>
            <a:picLocks noGrp="1" noChangeAspect="1"/>
          </p:cNvPicPr>
          <p:nvPr>
            <p:ph sz="quarter" idx="1"/>
          </p:nvPr>
        </p:nvPicPr>
        <p:blipFill>
          <a:blip r:embed="rId2" cstate="print"/>
          <a:stretch>
            <a:fillRect/>
          </a:stretch>
        </p:blipFill>
        <p:spPr>
          <a:xfrm>
            <a:off x="457200" y="533400"/>
            <a:ext cx="5834823" cy="5948036"/>
          </a:xfrm>
        </p:spPr>
      </p:pic>
      <p:sp>
        <p:nvSpPr>
          <p:cNvPr id="5" name="Text Placeholder 4"/>
          <p:cNvSpPr>
            <a:spLocks noGrp="1"/>
          </p:cNvSpPr>
          <p:nvPr>
            <p:ph type="body" idx="2"/>
          </p:nvPr>
        </p:nvSpPr>
        <p:spPr>
          <a:xfrm>
            <a:off x="6324600" y="1600200"/>
            <a:ext cx="2819400" cy="4419600"/>
          </a:xfrm>
        </p:spPr>
        <p:txBody>
          <a:bodyPr/>
          <a:lstStyle/>
          <a:p>
            <a:r>
              <a:rPr lang="en-US" dirty="0" smtClean="0"/>
              <a:t>The carving on a seal discovered at </a:t>
            </a:r>
            <a:r>
              <a:rPr lang="en-US" dirty="0" err="1" smtClean="0"/>
              <a:t>Mohenjo-daro</a:t>
            </a:r>
            <a:r>
              <a:rPr lang="en-US" dirty="0" smtClean="0"/>
              <a:t> depicts a man wearing cattle horns and meditating while surrounded by both domestic and wild animals. The figure may well represent a </a:t>
            </a:r>
            <a:r>
              <a:rPr lang="en-US" dirty="0" err="1" smtClean="0"/>
              <a:t>Harappan</a:t>
            </a:r>
            <a:r>
              <a:rPr lang="en-US" dirty="0" smtClean="0"/>
              <a:t> </a:t>
            </a:r>
            <a:r>
              <a:rPr lang="en-US" dirty="0" smtClean="0"/>
              <a:t>deity.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Writing</a:t>
            </a:r>
            <a:endParaRPr lang="en-US" dirty="0"/>
          </a:p>
        </p:txBody>
      </p:sp>
      <p:sp>
        <p:nvSpPr>
          <p:cNvPr id="4" name="Content Placeholder 3"/>
          <p:cNvSpPr>
            <a:spLocks noGrp="1"/>
          </p:cNvSpPr>
          <p:nvPr>
            <p:ph sz="half" idx="2"/>
          </p:nvPr>
        </p:nvSpPr>
        <p:spPr>
          <a:xfrm>
            <a:off x="5334000" y="685800"/>
            <a:ext cx="3581400" cy="5410200"/>
          </a:xfrm>
        </p:spPr>
        <p:txBody>
          <a:bodyPr>
            <a:normAutofit/>
          </a:bodyPr>
          <a:lstStyle/>
          <a:p>
            <a:r>
              <a:rPr lang="en-US" b="1" dirty="0" smtClean="0">
                <a:solidFill>
                  <a:schemeClr val="bg1"/>
                </a:solidFill>
              </a:rPr>
              <a:t>Found on stone seals</a:t>
            </a:r>
          </a:p>
          <a:p>
            <a:r>
              <a:rPr lang="en-US" dirty="0" smtClean="0">
                <a:solidFill>
                  <a:schemeClr val="bg1"/>
                </a:solidFill>
              </a:rPr>
              <a:t>Depicting animals and human figures</a:t>
            </a:r>
          </a:p>
          <a:p>
            <a:pPr lvl="1"/>
            <a:r>
              <a:rPr lang="en-US" dirty="0" smtClean="0">
                <a:solidFill>
                  <a:schemeClr val="bg1"/>
                </a:solidFill>
              </a:rPr>
              <a:t>Some believe the writing on the seals might represent names of merchants who stamped their wares</a:t>
            </a:r>
          </a:p>
          <a:p>
            <a:r>
              <a:rPr lang="en-US" b="1" dirty="0" err="1" smtClean="0">
                <a:solidFill>
                  <a:schemeClr val="bg1"/>
                </a:solidFill>
              </a:rPr>
              <a:t>Undeciphered</a:t>
            </a:r>
            <a:endParaRPr lang="en-US" b="1" dirty="0">
              <a:solidFill>
                <a:schemeClr val="bg1"/>
              </a:solidFill>
            </a:endParaRPr>
          </a:p>
        </p:txBody>
      </p:sp>
      <p:pic>
        <p:nvPicPr>
          <p:cNvPr id="5" name="Content Placeholder 4" descr="Pashupati"/>
          <p:cNvPicPr>
            <a:picLocks noGrp="1" noChangeAspect="1" noChangeArrowheads="1"/>
          </p:cNvPicPr>
          <p:nvPr>
            <p:ph sz="half" idx="1"/>
          </p:nvPr>
        </p:nvPicPr>
        <p:blipFill>
          <a:blip r:embed="rId2" cstate="print"/>
          <a:srcRect/>
          <a:stretch>
            <a:fillRect/>
          </a:stretch>
        </p:blipFill>
        <p:spPr>
          <a:xfrm>
            <a:off x="457200" y="1371600"/>
            <a:ext cx="2286000" cy="2343150"/>
          </a:xfrm>
          <a:noFill/>
          <a:ln/>
        </p:spPr>
      </p:pic>
      <p:pic>
        <p:nvPicPr>
          <p:cNvPr id="6" name="Picture 6" descr="Triseal"/>
          <p:cNvPicPr>
            <a:picLocks noChangeAspect="1" noChangeArrowheads="1"/>
          </p:cNvPicPr>
          <p:nvPr/>
        </p:nvPicPr>
        <p:blipFill>
          <a:blip r:embed="rId3" cstate="print"/>
          <a:srcRect/>
          <a:stretch>
            <a:fillRect/>
          </a:stretch>
        </p:blipFill>
        <p:spPr>
          <a:xfrm>
            <a:off x="3048000" y="385000"/>
            <a:ext cx="2209800" cy="2907742"/>
          </a:xfrm>
          <a:prstGeom prst="rect">
            <a:avLst/>
          </a:prstGeom>
          <a:noFill/>
          <a:ln/>
        </p:spPr>
      </p:pic>
      <p:pic>
        <p:nvPicPr>
          <p:cNvPr id="8" name="Picture 7" descr="indus seal.jpg"/>
          <p:cNvPicPr>
            <a:picLocks noChangeAspect="1"/>
          </p:cNvPicPr>
          <p:nvPr/>
        </p:nvPicPr>
        <p:blipFill>
          <a:blip r:embed="rId4" cstate="print"/>
          <a:stretch>
            <a:fillRect/>
          </a:stretch>
        </p:blipFill>
        <p:spPr>
          <a:xfrm>
            <a:off x="685800" y="3886200"/>
            <a:ext cx="4267200" cy="270390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smtClean="0">
                <a:solidFill>
                  <a:srgbClr val="000000"/>
                </a:solidFill>
              </a:rPr>
              <a:t>Religion</a:t>
            </a:r>
            <a:endParaRPr lang="en-US" sz="4400" dirty="0">
              <a:solidFill>
                <a:srgbClr val="000000"/>
              </a:solidFill>
            </a:endParaRPr>
          </a:p>
        </p:txBody>
      </p:sp>
      <p:sp>
        <p:nvSpPr>
          <p:cNvPr id="11266" name="Text Box 2"/>
          <p:cNvSpPr txBox="1">
            <a:spLocks noChangeArrowheads="1"/>
          </p:cNvSpPr>
          <p:nvPr/>
        </p:nvSpPr>
        <p:spPr bwMode="auto">
          <a:xfrm>
            <a:off x="152400" y="1219200"/>
            <a:ext cx="4572000" cy="5130800"/>
          </a:xfrm>
          <a:prstGeom prst="rect">
            <a:avLst/>
          </a:prstGeom>
          <a:noFill/>
          <a:ln w="9525">
            <a:noFill/>
            <a:round/>
            <a:headEnd/>
            <a:tailEnd/>
          </a:ln>
        </p:spPr>
        <p:txBody>
          <a:bodyPr/>
          <a:lstStyle/>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dirty="0">
                <a:solidFill>
                  <a:srgbClr val="000000"/>
                </a:solidFill>
              </a:rPr>
              <a:t>Polytheist nature </a:t>
            </a:r>
            <a:r>
              <a:rPr lang="en-US" sz="2400" b="1" dirty="0" smtClean="0">
                <a:solidFill>
                  <a:srgbClr val="000000"/>
                </a:solidFill>
              </a:rPr>
              <a:t>gods</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dirty="0" smtClean="0">
                <a:solidFill>
                  <a:srgbClr val="000000"/>
                </a:solidFill>
              </a:rPr>
              <a:t>Influenced later peoples</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rPr>
              <a:t>Reflects strong concern for fertility</a:t>
            </a:r>
          </a:p>
          <a:p>
            <a:pPr marL="1084263" lvl="1"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rPr>
              <a:t>Mother goddess</a:t>
            </a:r>
            <a:endParaRPr lang="en-US" sz="2400" dirty="0">
              <a:solidFill>
                <a:srgbClr val="000000"/>
              </a:solidFill>
            </a:endParaRP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dirty="0">
                <a:solidFill>
                  <a:srgbClr val="000000"/>
                </a:solidFill>
              </a:rPr>
              <a:t>Priests/kings </a:t>
            </a:r>
            <a:r>
              <a:rPr lang="en-US" sz="2400" b="1" dirty="0" smtClean="0">
                <a:solidFill>
                  <a:srgbClr val="000000"/>
                </a:solidFill>
              </a:rPr>
              <a:t>had </a:t>
            </a:r>
            <a:r>
              <a:rPr lang="en-US" sz="2400" b="1" dirty="0">
                <a:solidFill>
                  <a:srgbClr val="000000"/>
                </a:solidFill>
              </a:rPr>
              <a:t>high </a:t>
            </a:r>
            <a:r>
              <a:rPr lang="en-US" sz="2400" b="1" dirty="0" smtClean="0">
                <a:solidFill>
                  <a:srgbClr val="000000"/>
                </a:solidFill>
              </a:rPr>
              <a:t>importance</a:t>
            </a:r>
          </a:p>
          <a:p>
            <a:pPr marL="1084263" lvl="1"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rPr>
              <a:t>Worshiped the horned-god</a:t>
            </a:r>
            <a:endParaRPr lang="en-US" sz="2400" dirty="0">
              <a:solidFill>
                <a:srgbClr val="000000"/>
              </a:solidFill>
            </a:endParaRPr>
          </a:p>
        </p:txBody>
      </p:sp>
      <p:pic>
        <p:nvPicPr>
          <p:cNvPr id="10246" name="Picture 5"/>
          <p:cNvPicPr>
            <a:picLocks noChangeAspect="1" noChangeArrowheads="1"/>
          </p:cNvPicPr>
          <p:nvPr/>
        </p:nvPicPr>
        <p:blipFill>
          <a:blip r:embed="rId3" cstate="print"/>
          <a:srcRect/>
          <a:stretch>
            <a:fillRect/>
          </a:stretch>
        </p:blipFill>
        <p:spPr bwMode="auto">
          <a:xfrm>
            <a:off x="2286000" y="4724400"/>
            <a:ext cx="1463040" cy="2133600"/>
          </a:xfrm>
          <a:prstGeom prst="rect">
            <a:avLst/>
          </a:prstGeom>
          <a:noFill/>
          <a:ln w="9525">
            <a:noFill/>
            <a:round/>
            <a:headEnd/>
            <a:tailEnd/>
          </a:ln>
        </p:spPr>
      </p:pic>
      <p:pic>
        <p:nvPicPr>
          <p:cNvPr id="7" name="Picture 6" descr="indus shiva.jpg"/>
          <p:cNvPicPr>
            <a:picLocks noChangeAspect="1"/>
          </p:cNvPicPr>
          <p:nvPr/>
        </p:nvPicPr>
        <p:blipFill>
          <a:blip r:embed="rId4" cstate="print"/>
          <a:stretch>
            <a:fillRect/>
          </a:stretch>
        </p:blipFill>
        <p:spPr>
          <a:xfrm>
            <a:off x="4495799" y="1143000"/>
            <a:ext cx="4386679" cy="3581400"/>
          </a:xfrm>
          <a:prstGeom prst="rect">
            <a:avLst/>
          </a:prstGeom>
        </p:spPr>
      </p:pic>
      <p:sp>
        <p:nvSpPr>
          <p:cNvPr id="8" name="TextBox 7"/>
          <p:cNvSpPr txBox="1"/>
          <p:nvPr/>
        </p:nvSpPr>
        <p:spPr>
          <a:xfrm>
            <a:off x="4724400" y="4724400"/>
            <a:ext cx="4114800" cy="923330"/>
          </a:xfrm>
          <a:prstGeom prst="rect">
            <a:avLst/>
          </a:prstGeom>
          <a:noFill/>
        </p:spPr>
        <p:txBody>
          <a:bodyPr wrap="square" rtlCol="0">
            <a:spAutoFit/>
          </a:bodyPr>
          <a:lstStyle/>
          <a:p>
            <a:r>
              <a:rPr lang="en-US" dirty="0" smtClean="0"/>
              <a:t>The Indus Valley culture influenced later peoples. This is the Hindu god Shiva, a three-headed statue in India.</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smtClean="0"/>
              <a:t>                               Dancing Girl</a:t>
            </a:r>
            <a:endParaRPr lang="en-US" b="1" dirty="0"/>
          </a:p>
        </p:txBody>
      </p:sp>
      <p:pic>
        <p:nvPicPr>
          <p:cNvPr id="11" name="Content Placeholder 10" descr="Indus Dancing Girl.jpg"/>
          <p:cNvPicPr>
            <a:picLocks noGrp="1" noChangeAspect="1"/>
          </p:cNvPicPr>
          <p:nvPr>
            <p:ph sz="half" idx="1"/>
          </p:nvPr>
        </p:nvPicPr>
        <p:blipFill>
          <a:blip r:embed="rId2" cstate="print"/>
          <a:stretch>
            <a:fillRect/>
          </a:stretch>
        </p:blipFill>
        <p:spPr>
          <a:xfrm>
            <a:off x="0" y="0"/>
            <a:ext cx="4707850" cy="6858000"/>
          </a:xfrm>
        </p:spPr>
      </p:pic>
      <p:sp>
        <p:nvSpPr>
          <p:cNvPr id="10" name="Content Placeholder 9"/>
          <p:cNvSpPr>
            <a:spLocks noGrp="1"/>
          </p:cNvSpPr>
          <p:nvPr>
            <p:ph sz="half" idx="2"/>
          </p:nvPr>
        </p:nvSpPr>
        <p:spPr>
          <a:xfrm>
            <a:off x="4648200" y="1295400"/>
            <a:ext cx="4059936" cy="4800600"/>
          </a:xfrm>
        </p:spPr>
        <p:txBody>
          <a:bodyPr>
            <a:normAutofit lnSpcReduction="10000"/>
          </a:bodyPr>
          <a:lstStyle/>
          <a:p>
            <a:r>
              <a:rPr lang="en-US" dirty="0" smtClean="0"/>
              <a:t>A bronze statuette produced at </a:t>
            </a:r>
            <a:r>
              <a:rPr lang="en-US" dirty="0" err="1" smtClean="0"/>
              <a:t>Mohenjo-daro</a:t>
            </a:r>
            <a:r>
              <a:rPr lang="en-US" dirty="0" smtClean="0"/>
              <a:t> between 3000 and 1500 </a:t>
            </a:r>
            <a:r>
              <a:rPr lang="en-US" cap="small" dirty="0" err="1" smtClean="0"/>
              <a:t>b.c.e</a:t>
            </a:r>
            <a:r>
              <a:rPr lang="en-US" cap="small" dirty="0" smtClean="0"/>
              <a:t>.</a:t>
            </a:r>
            <a:r>
              <a:rPr lang="en-US" dirty="0" smtClean="0"/>
              <a:t> depicts a lithe dancing girl. </a:t>
            </a:r>
          </a:p>
          <a:p>
            <a:r>
              <a:rPr lang="en-US" dirty="0" smtClean="0"/>
              <a:t>4” tall</a:t>
            </a:r>
          </a:p>
          <a:p>
            <a:r>
              <a:rPr lang="en-US" dirty="0" smtClean="0"/>
              <a:t>She has been described as a queen, a high-status woman, a sacred temple dancer, and a tribal girl</a:t>
            </a:r>
          </a:p>
          <a:p>
            <a:r>
              <a:rPr lang="en-US" dirty="0" smtClean="0"/>
              <a:t>“…perfectly confidant of herself and the world.”</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End of the Indus Valley</a:t>
            </a:r>
          </a:p>
        </p:txBody>
      </p:sp>
      <p:sp>
        <p:nvSpPr>
          <p:cNvPr id="11267" name="Text Box 2"/>
          <p:cNvSpPr txBox="1">
            <a:spLocks noChangeArrowheads="1"/>
          </p:cNvSpPr>
          <p:nvPr/>
        </p:nvSpPr>
        <p:spPr bwMode="auto">
          <a:xfrm>
            <a:off x="457200" y="1600200"/>
            <a:ext cx="4835525" cy="4525963"/>
          </a:xfrm>
          <a:prstGeom prst="rect">
            <a:avLst/>
          </a:prstGeom>
          <a:noFill/>
          <a:ln w="9525">
            <a:noFill/>
            <a:round/>
            <a:headEnd/>
            <a:tailEnd/>
          </a:ln>
        </p:spPr>
        <p:txBody>
          <a:bodyPr/>
          <a:lstStyle/>
          <a:p>
            <a:pPr marL="341313" indent="-34131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rPr>
              <a:t>Environmental effects</a:t>
            </a:r>
          </a:p>
          <a:p>
            <a:pPr marL="1084263" lvl="1" indent="-34131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rPr>
              <a:t>Repeated </a:t>
            </a:r>
            <a:r>
              <a:rPr lang="en-US" sz="2400" dirty="0">
                <a:solidFill>
                  <a:srgbClr val="000000"/>
                </a:solidFill>
              </a:rPr>
              <a:t>Floods caused the course of the Indus River to shift away from the </a:t>
            </a:r>
            <a:r>
              <a:rPr lang="en-US" sz="2400" dirty="0" smtClean="0">
                <a:solidFill>
                  <a:srgbClr val="000000"/>
                </a:solidFill>
              </a:rPr>
              <a:t>cities</a:t>
            </a:r>
          </a:p>
          <a:p>
            <a:pPr marL="1084263" lvl="1" indent="-34131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rPr>
              <a:t>Severe earthquakes compound effects</a:t>
            </a:r>
          </a:p>
          <a:p>
            <a:pPr marL="341313" indent="-34131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rPr>
              <a:t>New </a:t>
            </a:r>
            <a:r>
              <a:rPr lang="en-US" sz="2400" dirty="0">
                <a:solidFill>
                  <a:srgbClr val="000000"/>
                </a:solidFill>
              </a:rPr>
              <a:t>cultural group called </a:t>
            </a:r>
            <a:r>
              <a:rPr lang="en-US" sz="2400" b="1" dirty="0">
                <a:solidFill>
                  <a:srgbClr val="000000"/>
                </a:solidFill>
              </a:rPr>
              <a:t>Aryans</a:t>
            </a:r>
            <a:r>
              <a:rPr lang="en-US" sz="2400" dirty="0">
                <a:solidFill>
                  <a:srgbClr val="000000"/>
                </a:solidFill>
              </a:rPr>
              <a:t> migrate/invade and merge with the Indus Valley </a:t>
            </a:r>
            <a:r>
              <a:rPr lang="en-US" sz="2400" dirty="0" smtClean="0">
                <a:solidFill>
                  <a:srgbClr val="000000"/>
                </a:solidFill>
              </a:rPr>
              <a:t>peoples</a:t>
            </a:r>
          </a:p>
          <a:p>
            <a:pPr marL="1084263" lvl="1" indent="-34131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rPr>
              <a:t>May have been violent conflict</a:t>
            </a:r>
            <a:endParaRPr lang="en-US" sz="2400" dirty="0">
              <a:solidFill>
                <a:srgbClr val="000000"/>
              </a:solidFill>
            </a:endParaRPr>
          </a:p>
        </p:txBody>
      </p:sp>
      <p:pic>
        <p:nvPicPr>
          <p:cNvPr id="7" name="Picture 6" descr="indus skeleton.jpg"/>
          <p:cNvPicPr>
            <a:picLocks noChangeAspect="1"/>
          </p:cNvPicPr>
          <p:nvPr/>
        </p:nvPicPr>
        <p:blipFill>
          <a:blip r:embed="rId3" cstate="print"/>
          <a:stretch>
            <a:fillRect/>
          </a:stretch>
        </p:blipFill>
        <p:spPr>
          <a:xfrm>
            <a:off x="5410200" y="1219200"/>
            <a:ext cx="3352800" cy="2428430"/>
          </a:xfrm>
          <a:prstGeom prst="rect">
            <a:avLst/>
          </a:prstGeom>
        </p:spPr>
      </p:pic>
      <p:sp>
        <p:nvSpPr>
          <p:cNvPr id="8" name="TextBox 7"/>
          <p:cNvSpPr txBox="1"/>
          <p:nvPr/>
        </p:nvSpPr>
        <p:spPr>
          <a:xfrm>
            <a:off x="5486400" y="3733800"/>
            <a:ext cx="3657600" cy="830997"/>
          </a:xfrm>
          <a:prstGeom prst="rect">
            <a:avLst/>
          </a:prstGeom>
          <a:noFill/>
        </p:spPr>
        <p:txBody>
          <a:bodyPr wrap="square" rtlCol="0">
            <a:spAutoFit/>
          </a:bodyPr>
          <a:lstStyle/>
          <a:p>
            <a:r>
              <a:rPr lang="en-US" sz="1200" dirty="0" smtClean="0"/>
              <a:t>Skeletons from Mohenjo-Daro. Were they killed when the city was attacked? Or were their bodies left in the city when people fled from disease or some other disaster? </a:t>
            </a:r>
            <a:endParaRPr lang="en-US" sz="1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1">
                <a:solidFill>
                  <a:srgbClr val="000000"/>
                </a:solidFill>
              </a:rPr>
              <a:t>History of India</a:t>
            </a:r>
          </a:p>
        </p:txBody>
      </p:sp>
      <p:sp>
        <p:nvSpPr>
          <p:cNvPr id="3075" name="Text Box 2"/>
          <p:cNvSpPr txBox="1">
            <a:spLocks noChangeArrowheads="1"/>
          </p:cNvSpPr>
          <p:nvPr/>
        </p:nvSpPr>
        <p:spPr bwMode="auto">
          <a:xfrm>
            <a:off x="457200" y="1268413"/>
            <a:ext cx="8291513" cy="5256212"/>
          </a:xfrm>
          <a:prstGeom prst="rect">
            <a:avLst/>
          </a:prstGeom>
          <a:noFill/>
          <a:ln w="9525">
            <a:noFill/>
            <a:round/>
            <a:headEnd/>
            <a:tailEnd/>
          </a:ln>
        </p:spPr>
        <p:txBody>
          <a:bodyPr/>
          <a:lstStyle/>
          <a:p>
            <a:pPr marL="531813" indent="-531813">
              <a:lnSpc>
                <a:spcPct val="80000"/>
              </a:lnSpc>
              <a:spcBef>
                <a:spcPts val="500"/>
              </a:spcBef>
              <a:buFont typeface="Arial"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GB" sz="2000">
                <a:solidFill>
                  <a:srgbClr val="000000"/>
                </a:solidFill>
              </a:rPr>
              <a:t>Divided in 10 Periods</a:t>
            </a:r>
          </a:p>
          <a:p>
            <a:pPr marL="931863" lvl="1" indent="-531813">
              <a:lnSpc>
                <a:spcPct val="80000"/>
              </a:lnSpc>
              <a:spcBef>
                <a:spcPts val="500"/>
              </a:spcBef>
              <a:buFont typeface="Arial"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GB" sz="2000">
                <a:solidFill>
                  <a:srgbClr val="000000"/>
                </a:solidFill>
              </a:rPr>
              <a:t>Indus Valley Civilization: led by the city states of Mohenjo-Daro and Harappa</a:t>
            </a:r>
          </a:p>
          <a:p>
            <a:pPr marL="531813" indent="-531813">
              <a:lnSpc>
                <a:spcPct val="80000"/>
              </a:lnSpc>
              <a:spcBef>
                <a:spcPts val="500"/>
              </a:spcBef>
              <a:buFont typeface="Arial" charset="0"/>
              <a:buNone/>
              <a:tabLst>
                <a:tab pos="1101725" algn="l"/>
                <a:tab pos="2016125" algn="l"/>
                <a:tab pos="2930525" algn="l"/>
                <a:tab pos="3844925" algn="l"/>
                <a:tab pos="4759325" algn="l"/>
                <a:tab pos="5673725" algn="l"/>
                <a:tab pos="6588125" algn="l"/>
                <a:tab pos="7502525" algn="l"/>
                <a:tab pos="8416925" algn="l"/>
                <a:tab pos="9331325" algn="l"/>
                <a:tab pos="10245725" algn="l"/>
              </a:tabLst>
            </a:pPr>
            <a:endParaRPr lang="en-GB" sz="2000">
              <a:solidFill>
                <a:srgbClr val="000000"/>
              </a:solidFill>
            </a:endParaRPr>
          </a:p>
          <a:p>
            <a:pPr marL="531813" indent="-531813">
              <a:lnSpc>
                <a:spcPct val="80000"/>
              </a:lnSpc>
              <a:spcBef>
                <a:spcPts val="500"/>
              </a:spcBef>
              <a:buFont typeface="Arial"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GB" sz="2000">
                <a:solidFill>
                  <a:srgbClr val="000000"/>
                </a:solidFill>
              </a:rPr>
              <a:t>Aryans (2500BC – 322BC)‏</a:t>
            </a:r>
          </a:p>
          <a:p>
            <a:pPr marL="931863" lvl="1" indent="-531813">
              <a:lnSpc>
                <a:spcPct val="80000"/>
              </a:lnSpc>
              <a:spcBef>
                <a:spcPts val="500"/>
              </a:spcBef>
              <a:buFont typeface="Arial"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GB" sz="2000">
                <a:solidFill>
                  <a:srgbClr val="000000"/>
                </a:solidFill>
              </a:rPr>
              <a:t>Hinduism and regional kingdoms develop</a:t>
            </a:r>
          </a:p>
          <a:p>
            <a:pPr marL="531813" indent="-531813">
              <a:lnSpc>
                <a:spcPct val="80000"/>
              </a:lnSpc>
              <a:spcBef>
                <a:spcPts val="500"/>
              </a:spcBef>
              <a:buFont typeface="Arial" charset="0"/>
              <a:buNone/>
              <a:tabLst>
                <a:tab pos="1101725" algn="l"/>
                <a:tab pos="2016125" algn="l"/>
                <a:tab pos="2930525" algn="l"/>
                <a:tab pos="3844925" algn="l"/>
                <a:tab pos="4759325" algn="l"/>
                <a:tab pos="5673725" algn="l"/>
                <a:tab pos="6588125" algn="l"/>
                <a:tab pos="7502525" algn="l"/>
                <a:tab pos="8416925" algn="l"/>
                <a:tab pos="9331325" algn="l"/>
                <a:tab pos="10245725" algn="l"/>
              </a:tabLst>
            </a:pPr>
            <a:endParaRPr lang="en-GB" sz="2000">
              <a:solidFill>
                <a:srgbClr val="000000"/>
              </a:solidFill>
            </a:endParaRPr>
          </a:p>
          <a:p>
            <a:pPr marL="531813" indent="-531813">
              <a:lnSpc>
                <a:spcPct val="80000"/>
              </a:lnSpc>
              <a:spcBef>
                <a:spcPts val="500"/>
              </a:spcBef>
              <a:buFont typeface="Arial"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GB" sz="2000">
                <a:solidFill>
                  <a:srgbClr val="000000"/>
                </a:solidFill>
              </a:rPr>
              <a:t>The Mauryan Empire (322BC – 188BC)‏</a:t>
            </a:r>
          </a:p>
          <a:p>
            <a:pPr marL="931863" lvl="1" indent="-531813">
              <a:lnSpc>
                <a:spcPct val="80000"/>
              </a:lnSpc>
              <a:spcBef>
                <a:spcPts val="500"/>
              </a:spcBef>
              <a:buFont typeface="Arial"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GB" sz="2000">
                <a:solidFill>
                  <a:srgbClr val="000000"/>
                </a:solidFill>
              </a:rPr>
              <a:t>Spread of Buddhism and the first Indian Empire started by Chandragupta</a:t>
            </a:r>
          </a:p>
          <a:p>
            <a:pPr marL="531813" indent="-531813">
              <a:lnSpc>
                <a:spcPct val="80000"/>
              </a:lnSpc>
              <a:spcBef>
                <a:spcPts val="500"/>
              </a:spcBef>
              <a:buFont typeface="Arial" charset="0"/>
              <a:buNone/>
              <a:tabLst>
                <a:tab pos="1101725" algn="l"/>
                <a:tab pos="2016125" algn="l"/>
                <a:tab pos="2930525" algn="l"/>
                <a:tab pos="3844925" algn="l"/>
                <a:tab pos="4759325" algn="l"/>
                <a:tab pos="5673725" algn="l"/>
                <a:tab pos="6588125" algn="l"/>
                <a:tab pos="7502525" algn="l"/>
                <a:tab pos="8416925" algn="l"/>
                <a:tab pos="9331325" algn="l"/>
                <a:tab pos="10245725" algn="l"/>
              </a:tabLst>
            </a:pPr>
            <a:endParaRPr lang="en-GB" sz="2000">
              <a:solidFill>
                <a:srgbClr val="000000"/>
              </a:solidFill>
            </a:endParaRPr>
          </a:p>
          <a:p>
            <a:pPr marL="531813" indent="-531813">
              <a:lnSpc>
                <a:spcPct val="80000"/>
              </a:lnSpc>
              <a:spcBef>
                <a:spcPts val="500"/>
              </a:spcBef>
              <a:buFont typeface="Arial"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GB" sz="2000">
                <a:solidFill>
                  <a:srgbClr val="000000"/>
                </a:solidFill>
              </a:rPr>
              <a:t>Gupta Period (320AD – 480AD)‏</a:t>
            </a:r>
          </a:p>
          <a:p>
            <a:pPr marL="531813" indent="-531813">
              <a:lnSpc>
                <a:spcPct val="80000"/>
              </a:lnSpc>
              <a:spcBef>
                <a:spcPts val="500"/>
              </a:spcBef>
              <a:buFont typeface="Arial"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GB" sz="2000">
                <a:solidFill>
                  <a:srgbClr val="000000"/>
                </a:solidFill>
              </a:rPr>
              <a:t>	Golden Age of India</a:t>
            </a:r>
          </a:p>
          <a:p>
            <a:pPr marL="531813" indent="-531813">
              <a:lnSpc>
                <a:spcPct val="80000"/>
              </a:lnSpc>
              <a:spcBef>
                <a:spcPts val="500"/>
              </a:spcBef>
              <a:buFont typeface="Arial" charset="0"/>
              <a:buNone/>
              <a:tabLst>
                <a:tab pos="1101725" algn="l"/>
                <a:tab pos="2016125" algn="l"/>
                <a:tab pos="2930525" algn="l"/>
                <a:tab pos="3844925" algn="l"/>
                <a:tab pos="4759325" algn="l"/>
                <a:tab pos="5673725" algn="l"/>
                <a:tab pos="6588125" algn="l"/>
                <a:tab pos="7502525" algn="l"/>
                <a:tab pos="8416925" algn="l"/>
                <a:tab pos="9331325" algn="l"/>
                <a:tab pos="10245725" algn="l"/>
              </a:tabLst>
            </a:pPr>
            <a:endParaRPr lang="en-US" sz="2000">
              <a:solidFill>
                <a:srgbClr val="000000"/>
              </a:solidFill>
            </a:endParaRPr>
          </a:p>
          <a:p>
            <a:pPr marL="531813" indent="-531813">
              <a:lnSpc>
                <a:spcPct val="80000"/>
              </a:lnSpc>
              <a:spcBef>
                <a:spcPts val="500"/>
              </a:spcBef>
              <a:buFont typeface="Arial"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GB" sz="2000">
                <a:solidFill>
                  <a:srgbClr val="000000"/>
                </a:solidFill>
              </a:rPr>
              <a:t>Muslim Invasions (1175AD – 1300AD)‏</a:t>
            </a:r>
          </a:p>
          <a:p>
            <a:pPr marL="931863" lvl="1" indent="-531813">
              <a:lnSpc>
                <a:spcPct val="80000"/>
              </a:lnSpc>
              <a:spcBef>
                <a:spcPts val="500"/>
              </a:spcBef>
              <a:buFont typeface="Arial"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GB" sz="2000">
                <a:solidFill>
                  <a:srgbClr val="000000"/>
                </a:solidFill>
              </a:rPr>
              <a:t>Muslims Turks from Afghanistan invade and begin to re-unite India into small kingdoms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Indian Civilization (cont)</a:t>
            </a:r>
          </a:p>
        </p:txBody>
      </p:sp>
      <p:sp>
        <p:nvSpPr>
          <p:cNvPr id="4099" name="Text Box 2"/>
          <p:cNvSpPr txBox="1">
            <a:spLocks noChangeArrowheads="1"/>
          </p:cNvSpPr>
          <p:nvPr/>
        </p:nvSpPr>
        <p:spPr bwMode="auto">
          <a:xfrm>
            <a:off x="457200" y="1600200"/>
            <a:ext cx="8147050" cy="4970463"/>
          </a:xfrm>
          <a:prstGeom prst="rect">
            <a:avLst/>
          </a:prstGeom>
          <a:noFill/>
          <a:ln w="9525">
            <a:noFill/>
            <a:round/>
            <a:headEnd/>
            <a:tailEnd/>
          </a:ln>
        </p:spPr>
        <p:txBody>
          <a:bodyPr/>
          <a:lstStyle/>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solidFill>
                  <a:srgbClr val="000000"/>
                </a:solidFill>
              </a:rPr>
              <a:t>Delhi Sultanate is the largest of these kingdoms ruled by Muslim Turks </a:t>
            </a:r>
          </a:p>
          <a:p>
            <a:pPr marL="341313" indent="-341313">
              <a:lnSpc>
                <a:spcPct val="80000"/>
              </a:lnSpc>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dirty="0">
              <a:solidFill>
                <a:srgbClr val="000000"/>
              </a:solidFill>
            </a:endParaRP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err="1">
                <a:solidFill>
                  <a:srgbClr val="000000"/>
                </a:solidFill>
              </a:rPr>
              <a:t>Mughals</a:t>
            </a:r>
            <a:r>
              <a:rPr lang="en-GB" sz="2000" dirty="0">
                <a:solidFill>
                  <a:srgbClr val="000000"/>
                </a:solidFill>
              </a:rPr>
              <a:t> – most powerful of Indian dynasties controlled most of today’s India, Pakistan and Bangladesh </a:t>
            </a:r>
          </a:p>
          <a:p>
            <a:pPr marL="341313" indent="-341313">
              <a:lnSpc>
                <a:spcPct val="80000"/>
              </a:lnSpc>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dirty="0">
              <a:solidFill>
                <a:srgbClr val="000000"/>
              </a:solidFill>
            </a:endParaRP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solidFill>
                  <a:srgbClr val="000000"/>
                </a:solidFill>
              </a:rPr>
              <a:t>Europeans begin to Rule (1500AD – 1850AD)‏</a:t>
            </a: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solidFill>
                  <a:srgbClr val="000000"/>
                </a:solidFill>
              </a:rPr>
              <a:t>Portuguese, French, Dutch, and English </a:t>
            </a:r>
            <a:r>
              <a:rPr lang="en-GB" sz="2000" dirty="0" err="1">
                <a:solidFill>
                  <a:srgbClr val="000000"/>
                </a:solidFill>
              </a:rPr>
              <a:t>centers</a:t>
            </a:r>
            <a:r>
              <a:rPr lang="en-GB" sz="2000" dirty="0">
                <a:solidFill>
                  <a:srgbClr val="000000"/>
                </a:solidFill>
              </a:rPr>
              <a:t> of rule dominated by Corporations not countries</a:t>
            </a:r>
          </a:p>
          <a:p>
            <a:pPr marL="341313" indent="-341313">
              <a:lnSpc>
                <a:spcPct val="80000"/>
              </a:lnSpc>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dirty="0">
              <a:solidFill>
                <a:srgbClr val="000000"/>
              </a:solidFill>
            </a:endParaRP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solidFill>
                  <a:srgbClr val="000000"/>
                </a:solidFill>
              </a:rPr>
              <a:t>English Imperialism – ruled as an English colony for almost 100 years</a:t>
            </a:r>
          </a:p>
          <a:p>
            <a:pPr marL="341313" indent="-341313">
              <a:lnSpc>
                <a:spcPct val="80000"/>
              </a:lnSpc>
              <a:spcBef>
                <a:spcPts val="5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dirty="0">
              <a:solidFill>
                <a:srgbClr val="000000"/>
              </a:solidFill>
            </a:endParaRPr>
          </a:p>
          <a:p>
            <a:pPr marL="341313" indent="-341313">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solidFill>
                  <a:srgbClr val="000000"/>
                </a:solidFill>
              </a:rPr>
              <a:t>Independence and Democratic India – Muslim and Hindu political groups push for and eventually gain independence from European Imperialism.  Today India is one of the most important, powerful countries in the world and is rapidly growing in </a:t>
            </a:r>
            <a:r>
              <a:rPr lang="en-GB" sz="2000" dirty="0" smtClean="0">
                <a:solidFill>
                  <a:srgbClr val="000000"/>
                </a:solidFill>
              </a:rPr>
              <a:t>influence.</a:t>
            </a: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274638"/>
            <a:ext cx="8229600" cy="1143000"/>
          </a:xfrm>
          <a:prstGeom prst="rect">
            <a:avLst/>
          </a:prstGeom>
          <a:noFill/>
          <a:ln w="9525">
            <a:noFill/>
            <a:round/>
            <a:headEnd/>
            <a:tailEnd/>
          </a:ln>
        </p:spPr>
        <p:txBody>
          <a:bodyPr wrap="none" anchor="ctr"/>
          <a:lstStyle/>
          <a:p>
            <a:endParaRPr lang="en-US"/>
          </a:p>
        </p:txBody>
      </p:sp>
      <p:sp>
        <p:nvSpPr>
          <p:cNvPr id="5123" name="Text Box 2"/>
          <p:cNvSpPr txBox="1">
            <a:spLocks noChangeArrowheads="1"/>
          </p:cNvSpPr>
          <p:nvPr/>
        </p:nvSpPr>
        <p:spPr bwMode="auto">
          <a:xfrm>
            <a:off x="457200" y="1600200"/>
            <a:ext cx="8229600" cy="4525963"/>
          </a:xfrm>
          <a:prstGeom prst="rect">
            <a:avLst/>
          </a:prstGeom>
          <a:noFill/>
          <a:ln w="9525">
            <a:noFill/>
            <a:round/>
            <a:headEnd/>
            <a:tailEnd/>
          </a:ln>
        </p:spPr>
        <p:txBody>
          <a:bodyPr wrap="none" anchor="ctr"/>
          <a:lstStyle/>
          <a:p>
            <a:endParaRPr lang="en-US"/>
          </a:p>
        </p:txBody>
      </p:sp>
      <p:pic>
        <p:nvPicPr>
          <p:cNvPr id="5124" name="Picture 3"/>
          <p:cNvPicPr>
            <a:picLocks noChangeAspect="1" noChangeArrowheads="1"/>
          </p:cNvPicPr>
          <p:nvPr/>
        </p:nvPicPr>
        <p:blipFill>
          <a:blip r:embed="rId3" cstate="print"/>
          <a:srcRect/>
          <a:stretch>
            <a:fillRect/>
          </a:stretch>
        </p:blipFill>
        <p:spPr bwMode="auto">
          <a:xfrm>
            <a:off x="0" y="0"/>
            <a:ext cx="9144000" cy="71342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457200" y="0"/>
            <a:ext cx="8229600" cy="715963"/>
          </a:xfrm>
          <a:prstGeom prst="rect">
            <a:avLst/>
          </a:prstGeom>
          <a:noFill/>
          <a:ln w="9525">
            <a:noFill/>
            <a:round/>
            <a:headEnd/>
            <a:tailEnd/>
          </a:ln>
        </p:spPr>
        <p:txBody>
          <a:bodyPr anchor="ctr"/>
          <a:lstStyle/>
          <a:p>
            <a:pPr algn="ct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1" i="1">
                <a:solidFill>
                  <a:srgbClr val="000000"/>
                </a:solidFill>
                <a:latin typeface="Garamond" pitchFamily="16" charset="0"/>
              </a:rPr>
              <a:t>Indus Valley Civilizations</a:t>
            </a:r>
          </a:p>
        </p:txBody>
      </p:sp>
      <p:sp>
        <p:nvSpPr>
          <p:cNvPr id="6147" name="Text Box 2"/>
          <p:cNvSpPr txBox="1">
            <a:spLocks noChangeArrowheads="1"/>
          </p:cNvSpPr>
          <p:nvPr/>
        </p:nvSpPr>
        <p:spPr bwMode="auto">
          <a:xfrm>
            <a:off x="457200" y="1600200"/>
            <a:ext cx="4038600" cy="4525963"/>
          </a:xfrm>
          <a:prstGeom prst="rect">
            <a:avLst/>
          </a:prstGeom>
          <a:noFill/>
          <a:ln w="9525">
            <a:noFill/>
            <a:round/>
            <a:headEnd/>
            <a:tailEnd/>
          </a:ln>
        </p:spPr>
        <p:txBody>
          <a:bodyPr wrap="none" anchor="ctr"/>
          <a:lstStyle/>
          <a:p>
            <a:endParaRPr lang="en-US"/>
          </a:p>
        </p:txBody>
      </p:sp>
      <p:sp>
        <p:nvSpPr>
          <p:cNvPr id="6148" name="Text Box 3"/>
          <p:cNvSpPr txBox="1">
            <a:spLocks noChangeArrowheads="1"/>
          </p:cNvSpPr>
          <p:nvPr/>
        </p:nvSpPr>
        <p:spPr bwMode="auto">
          <a:xfrm>
            <a:off x="4648200" y="1600200"/>
            <a:ext cx="4038600" cy="4525963"/>
          </a:xfrm>
          <a:prstGeom prst="rect">
            <a:avLst/>
          </a:prstGeom>
          <a:noFill/>
          <a:ln w="9525">
            <a:noFill/>
            <a:round/>
            <a:headEnd/>
            <a:tailEnd/>
          </a:ln>
        </p:spPr>
        <p:txBody>
          <a:bodyPr wrap="none" anchor="ctr"/>
          <a:lstStyle/>
          <a:p>
            <a:endParaRPr lang="en-US"/>
          </a:p>
        </p:txBody>
      </p:sp>
      <p:pic>
        <p:nvPicPr>
          <p:cNvPr id="6149" name="Picture 4"/>
          <p:cNvPicPr>
            <a:picLocks noChangeAspect="1" noChangeArrowheads="1"/>
          </p:cNvPicPr>
          <p:nvPr/>
        </p:nvPicPr>
        <p:blipFill>
          <a:blip r:embed="rId3" cstate="print"/>
          <a:srcRect/>
          <a:stretch>
            <a:fillRect/>
          </a:stretch>
        </p:blipFill>
        <p:spPr bwMode="auto">
          <a:xfrm>
            <a:off x="0" y="762000"/>
            <a:ext cx="9296400" cy="54864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us map.jpg"/>
          <p:cNvPicPr>
            <a:picLocks noChangeAspect="1"/>
          </p:cNvPicPr>
          <p:nvPr/>
        </p:nvPicPr>
        <p:blipFill>
          <a:blip r:embed="rId2" cstate="print"/>
          <a:stretch>
            <a:fillRect/>
          </a:stretch>
        </p:blipFill>
        <p:spPr>
          <a:xfrm>
            <a:off x="457200" y="0"/>
            <a:ext cx="8196502" cy="5125872"/>
          </a:xfrm>
          <a:prstGeom prst="rect">
            <a:avLst/>
          </a:prstGeom>
        </p:spPr>
      </p:pic>
      <p:sp>
        <p:nvSpPr>
          <p:cNvPr id="3" name="TextBox 2"/>
          <p:cNvSpPr txBox="1"/>
          <p:nvPr/>
        </p:nvSpPr>
        <p:spPr>
          <a:xfrm>
            <a:off x="609600" y="5181600"/>
            <a:ext cx="8153400" cy="1477328"/>
          </a:xfrm>
          <a:prstGeom prst="rect">
            <a:avLst/>
          </a:prstGeom>
          <a:noFill/>
        </p:spPr>
        <p:txBody>
          <a:bodyPr wrap="square" rtlCol="0">
            <a:spAutoFit/>
          </a:bodyPr>
          <a:lstStyle/>
          <a:p>
            <a:pPr algn="ctr"/>
            <a:r>
              <a:rPr lang="en-US" dirty="0" err="1" smtClean="0"/>
              <a:t>Harappan</a:t>
            </a:r>
            <a:r>
              <a:rPr lang="en-US" dirty="0" smtClean="0"/>
              <a:t> society and its neighbors, ca. 2000 </a:t>
            </a:r>
            <a:r>
              <a:rPr lang="en-US" cap="small" dirty="0" err="1" smtClean="0"/>
              <a:t>b.c.e</a:t>
            </a:r>
            <a:r>
              <a:rPr lang="en-US" cap="small" dirty="0" smtClean="0"/>
              <a:t>.</a:t>
            </a:r>
          </a:p>
          <a:p>
            <a:pPr algn="ctr"/>
            <a:r>
              <a:rPr lang="en-US" dirty="0" smtClean="0"/>
              <a:t>Compare </a:t>
            </a:r>
            <a:r>
              <a:rPr lang="en-US" dirty="0" err="1" smtClean="0"/>
              <a:t>Harappan</a:t>
            </a:r>
            <a:r>
              <a:rPr lang="en-US" dirty="0" smtClean="0"/>
              <a:t> society with its Mesopotamian and Egyptian contemporaries with respect to size.</a:t>
            </a:r>
            <a:br>
              <a:rPr lang="en-US" dirty="0" smtClean="0"/>
            </a:br>
            <a:r>
              <a:rPr lang="en-US" b="1" i="1" dirty="0" smtClean="0"/>
              <a:t>What conditions would have been necessary to enable trade to flow between the Indus River valley and Mesopotamia?</a:t>
            </a:r>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us-valley.jpg"/>
          <p:cNvPicPr>
            <a:picLocks noChangeAspect="1"/>
          </p:cNvPicPr>
          <p:nvPr/>
        </p:nvPicPr>
        <p:blipFill>
          <a:blip r:embed="rId2" cstate="print"/>
          <a:stretch>
            <a:fillRect/>
          </a:stretch>
        </p:blipFill>
        <p:spPr>
          <a:xfrm>
            <a:off x="1040525" y="1828800"/>
            <a:ext cx="6884275" cy="4159250"/>
          </a:xfrm>
          <a:prstGeom prst="rect">
            <a:avLst/>
          </a:prstGeom>
        </p:spPr>
      </p:pic>
      <p:sp>
        <p:nvSpPr>
          <p:cNvPr id="3" name="Title 2"/>
          <p:cNvSpPr>
            <a:spLocks noGrp="1"/>
          </p:cNvSpPr>
          <p:nvPr>
            <p:ph type="title"/>
          </p:nvPr>
        </p:nvSpPr>
        <p:spPr/>
        <p:txBody>
          <a:bodyPr/>
          <a:lstStyle/>
          <a:p>
            <a:pPr algn="ctr"/>
            <a:r>
              <a:rPr smtClean="0"/>
              <a:t>Indus Valley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henjo-daro.jpg"/>
          <p:cNvPicPr>
            <a:picLocks noGrp="1" noChangeAspect="1"/>
          </p:cNvPicPr>
          <p:nvPr>
            <p:ph idx="1"/>
          </p:nvPr>
        </p:nvPicPr>
        <p:blipFill>
          <a:blip r:embed="rId2" cstate="print"/>
          <a:stretch>
            <a:fillRect/>
          </a:stretch>
        </p:blipFill>
        <p:spPr>
          <a:xfrm>
            <a:off x="304800" y="990600"/>
            <a:ext cx="8305800" cy="4648769"/>
          </a:xfrm>
        </p:spPr>
      </p:pic>
      <p:sp>
        <p:nvSpPr>
          <p:cNvPr id="3" name="Title 2"/>
          <p:cNvSpPr>
            <a:spLocks noGrp="1"/>
          </p:cNvSpPr>
          <p:nvPr>
            <p:ph type="title"/>
          </p:nvPr>
        </p:nvSpPr>
        <p:spPr>
          <a:xfrm>
            <a:off x="457200" y="152400"/>
            <a:ext cx="8229600" cy="838200"/>
          </a:xfrm>
        </p:spPr>
        <p:txBody>
          <a:bodyPr/>
          <a:lstStyle/>
          <a:p>
            <a:pPr algn="ctr"/>
            <a:r>
              <a:rPr lang="en-US" dirty="0" smtClean="0"/>
              <a:t>Aerial View of Mohenjo-Daro</a:t>
            </a:r>
            <a:endParaRPr lang="en-US" dirty="0"/>
          </a:p>
        </p:txBody>
      </p:sp>
      <p:sp>
        <p:nvSpPr>
          <p:cNvPr id="5" name="TextBox 4"/>
          <p:cNvSpPr txBox="1"/>
          <p:nvPr/>
        </p:nvSpPr>
        <p:spPr>
          <a:xfrm>
            <a:off x="533400" y="5638800"/>
            <a:ext cx="8305800" cy="1200329"/>
          </a:xfrm>
          <a:prstGeom prst="rect">
            <a:avLst/>
          </a:prstGeom>
          <a:noFill/>
        </p:spPr>
        <p:txBody>
          <a:bodyPr wrap="square" rtlCol="0">
            <a:spAutoFit/>
          </a:bodyPr>
          <a:lstStyle/>
          <a:p>
            <a:pPr algn="ctr"/>
            <a:r>
              <a:rPr lang="en-US" dirty="0" smtClean="0"/>
              <a:t>This aerial view of the excavations at </a:t>
            </a:r>
            <a:r>
              <a:rPr lang="en-US" dirty="0" err="1" smtClean="0"/>
              <a:t>Mohenjo-daro</a:t>
            </a:r>
            <a:r>
              <a:rPr lang="en-US" dirty="0" smtClean="0"/>
              <a:t> illustrates the careful planning and precise layout of the city.</a:t>
            </a:r>
          </a:p>
          <a:p>
            <a:pPr algn="ctr"/>
            <a:r>
              <a:rPr lang="en-US" b="1" dirty="0" smtClean="0"/>
              <a:t> What does the city's layout suggest about the planning abilities of the city's builders?</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7200" y="-53975"/>
            <a:ext cx="8229600" cy="1798638"/>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000000"/>
                </a:solidFill>
              </a:rPr>
              <a:t>Indus River Valley Civilization </a:t>
            </a:r>
            <a:br>
              <a:rPr lang="en-US" sz="4000">
                <a:solidFill>
                  <a:srgbClr val="000000"/>
                </a:solidFill>
              </a:rPr>
            </a:br>
            <a:r>
              <a:rPr lang="en-US" sz="3600" b="1" i="1">
                <a:solidFill>
                  <a:srgbClr val="000000"/>
                </a:solidFill>
                <a:latin typeface="Garamond" pitchFamily="16" charset="0"/>
              </a:rPr>
              <a:t>3500-1500 BCE</a:t>
            </a:r>
            <a:br>
              <a:rPr lang="en-US" sz="3600" b="1" i="1">
                <a:solidFill>
                  <a:srgbClr val="000000"/>
                </a:solidFill>
                <a:latin typeface="Garamond" pitchFamily="16" charset="0"/>
              </a:rPr>
            </a:br>
            <a:endParaRPr lang="en-US" sz="3600" b="1" i="1">
              <a:solidFill>
                <a:srgbClr val="000000"/>
              </a:solidFill>
              <a:latin typeface="Garamond" pitchFamily="16" charset="0"/>
            </a:endParaRPr>
          </a:p>
        </p:txBody>
      </p:sp>
      <p:sp>
        <p:nvSpPr>
          <p:cNvPr id="8194" name="Text Box 2"/>
          <p:cNvSpPr txBox="1">
            <a:spLocks noChangeArrowheads="1"/>
          </p:cNvSpPr>
          <p:nvPr/>
        </p:nvSpPr>
        <p:spPr bwMode="auto">
          <a:xfrm>
            <a:off x="250825" y="1412875"/>
            <a:ext cx="6759575" cy="4895850"/>
          </a:xfrm>
          <a:prstGeom prst="rect">
            <a:avLst/>
          </a:prstGeom>
          <a:noFill/>
          <a:ln w="9525">
            <a:noFill/>
            <a:round/>
            <a:headEnd/>
            <a:tailEnd/>
          </a:ln>
        </p:spPr>
        <p:txBody>
          <a:bodyPr/>
          <a:lstStyle/>
          <a:p>
            <a:pPr marL="341313" indent="-341313">
              <a:lnSpc>
                <a:spcPct val="80000"/>
              </a:lnSpc>
              <a:spcBef>
                <a:spcPts val="600"/>
              </a:spcBef>
              <a:buFont typeface="Garamond"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b="1" dirty="0" smtClean="0">
                <a:solidFill>
                  <a:srgbClr val="000000"/>
                </a:solidFill>
              </a:rPr>
              <a:t>Where would we be?  Modern Pakistan</a:t>
            </a:r>
          </a:p>
          <a:p>
            <a:pPr marL="341313" indent="-341313">
              <a:lnSpc>
                <a:spcPct val="80000"/>
              </a:lnSpc>
              <a:spcBef>
                <a:spcPts val="600"/>
              </a:spcBef>
              <a:buFont typeface="Garamond"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dirty="0" smtClean="0">
                <a:solidFill>
                  <a:srgbClr val="000000"/>
                </a:solidFill>
              </a:rPr>
              <a:t>Two main cities:</a:t>
            </a:r>
          </a:p>
          <a:p>
            <a:pPr marL="1200150" lvl="1" indent="-457200">
              <a:lnSpc>
                <a:spcPct val="80000"/>
              </a:lnSpc>
              <a:spcBef>
                <a:spcPts val="600"/>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dirty="0" smtClean="0">
                <a:solidFill>
                  <a:srgbClr val="000000"/>
                </a:solidFill>
              </a:rPr>
              <a:t>Harappa</a:t>
            </a:r>
            <a:endParaRPr lang="en-US" sz="2400" b="1" dirty="0">
              <a:solidFill>
                <a:srgbClr val="000000"/>
              </a:solidFill>
            </a:endParaRPr>
          </a:p>
          <a:p>
            <a:pPr marL="1200150" lvl="1" indent="-457200">
              <a:lnSpc>
                <a:spcPct val="80000"/>
              </a:lnSpc>
              <a:spcBef>
                <a:spcPts val="600"/>
              </a:spcBef>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dirty="0" smtClean="0">
                <a:solidFill>
                  <a:srgbClr val="000000"/>
                </a:solidFill>
              </a:rPr>
              <a:t>Mohenjo-Daro</a:t>
            </a:r>
            <a:endParaRPr lang="en-US" sz="2400" b="1" dirty="0">
              <a:solidFill>
                <a:srgbClr val="000000"/>
              </a:solidFill>
            </a:endParaRPr>
          </a:p>
          <a:p>
            <a:pPr marL="341313" indent="-341313">
              <a:lnSpc>
                <a:spcPct val="80000"/>
              </a:lnSpc>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dirty="0">
                <a:solidFill>
                  <a:srgbClr val="000000"/>
                </a:solidFill>
              </a:rPr>
              <a:t>Both had</a:t>
            </a:r>
          </a:p>
          <a:p>
            <a:pPr marL="741363" lvl="1" indent="-284163">
              <a:lnSpc>
                <a:spcPct val="80000"/>
              </a:lnSpc>
              <a:spcBef>
                <a:spcPts val="500"/>
              </a:spcBef>
              <a:buFont typeface="Lucida Sans Unicode"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000000"/>
                </a:solidFill>
              </a:rPr>
              <a:t>Centrally </a:t>
            </a:r>
            <a:r>
              <a:rPr lang="en-GB" sz="2400" b="1" dirty="0">
                <a:solidFill>
                  <a:srgbClr val="000000"/>
                </a:solidFill>
              </a:rPr>
              <a:t>planned </a:t>
            </a:r>
            <a:r>
              <a:rPr lang="en-GB" sz="2400" b="1" dirty="0" smtClean="0">
                <a:solidFill>
                  <a:srgbClr val="000000"/>
                </a:solidFill>
              </a:rPr>
              <a:t>cities </a:t>
            </a:r>
            <a:r>
              <a:rPr lang="en-GB" sz="2400" dirty="0" smtClean="0">
                <a:solidFill>
                  <a:srgbClr val="000000"/>
                </a:solidFill>
              </a:rPr>
              <a:t>laid out on square grid pattern</a:t>
            </a:r>
            <a:endParaRPr lang="en-GB" sz="2400" dirty="0">
              <a:solidFill>
                <a:srgbClr val="000000"/>
              </a:solidFill>
            </a:endParaRPr>
          </a:p>
          <a:p>
            <a:pPr marL="741363" lvl="1" indent="-284163">
              <a:lnSpc>
                <a:spcPct val="80000"/>
              </a:lnSpc>
              <a:spcBef>
                <a:spcPts val="500"/>
              </a:spcBef>
              <a:buFont typeface="Lucida Sans Unicode"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000000"/>
                </a:solidFill>
              </a:rPr>
              <a:t>City walls made of kiln-dried bricks</a:t>
            </a:r>
          </a:p>
          <a:p>
            <a:pPr marL="1141413" lvl="2" indent="-284163">
              <a:lnSpc>
                <a:spcPct val="80000"/>
              </a:lnSpc>
              <a:spcBef>
                <a:spcPts val="500"/>
              </a:spcBef>
              <a:buFont typeface="Lucida Sans Unicode"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000000"/>
                </a:solidFill>
              </a:rPr>
              <a:t>Extended 1 mile east /west</a:t>
            </a:r>
          </a:p>
          <a:p>
            <a:pPr marL="1141413" lvl="2" indent="-284163">
              <a:lnSpc>
                <a:spcPct val="80000"/>
              </a:lnSpc>
              <a:spcBef>
                <a:spcPts val="500"/>
              </a:spcBef>
              <a:buFont typeface="Lucida Sans Unicode"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000000"/>
                </a:solidFill>
              </a:rPr>
              <a:t>½ mile north/south</a:t>
            </a:r>
          </a:p>
          <a:p>
            <a:pPr marL="741363" lvl="1" indent="-284163">
              <a:lnSpc>
                <a:spcPct val="80000"/>
              </a:lnSpc>
              <a:spcBef>
                <a:spcPts val="500"/>
              </a:spcBef>
              <a:buFont typeface="Lucida Sans Unicode"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dirty="0" smtClean="0">
                <a:solidFill>
                  <a:srgbClr val="000000"/>
                </a:solidFill>
              </a:rPr>
              <a:t>Citadel</a:t>
            </a:r>
            <a:r>
              <a:rPr lang="en-GB" sz="2400" dirty="0" smtClean="0">
                <a:solidFill>
                  <a:srgbClr val="000000"/>
                </a:solidFill>
              </a:rPr>
              <a:t>-fortress on high ground</a:t>
            </a:r>
            <a:endParaRPr lang="en-GB" sz="2400" dirty="0">
              <a:solidFill>
                <a:srgbClr val="000000"/>
              </a:solidFill>
            </a:endParaRPr>
          </a:p>
          <a:p>
            <a:pPr marL="741363" lvl="1" indent="-284163">
              <a:lnSpc>
                <a:spcPct val="80000"/>
              </a:lnSpc>
              <a:spcBef>
                <a:spcPts val="500"/>
              </a:spcBef>
              <a:buFont typeface="Lucida Sans Unicode"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dirty="0" smtClean="0">
                <a:solidFill>
                  <a:srgbClr val="000000"/>
                </a:solidFill>
              </a:rPr>
              <a:t>Granaries</a:t>
            </a:r>
          </a:p>
          <a:p>
            <a:pPr marL="1141413" lvl="2" indent="-284163">
              <a:lnSpc>
                <a:spcPct val="80000"/>
              </a:lnSpc>
              <a:spcBef>
                <a:spcPts val="500"/>
              </a:spcBef>
              <a:buFont typeface="Lucida Sans Unicode"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rgbClr val="000000"/>
                </a:solidFill>
              </a:rPr>
              <a:t>Stored grain for shortage, sale</a:t>
            </a:r>
            <a:endParaRPr lang="en-GB" sz="2400" dirty="0">
              <a:solidFill>
                <a:srgbClr val="000000"/>
              </a:solidFill>
            </a:endParaRPr>
          </a:p>
          <a:p>
            <a:pPr marL="741363" lvl="1" indent="-284163">
              <a:lnSpc>
                <a:spcPct val="80000"/>
              </a:lnSpc>
              <a:spcBef>
                <a:spcPts val="500"/>
              </a:spcBef>
              <a:buFont typeface="Lucida Sans Unicode"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dirty="0" smtClean="0">
                <a:solidFill>
                  <a:srgbClr val="000000"/>
                </a:solidFill>
              </a:rPr>
              <a:t>Toilets</a:t>
            </a:r>
            <a:r>
              <a:rPr lang="en-GB" sz="2400" b="1" dirty="0">
                <a:solidFill>
                  <a:srgbClr val="000000"/>
                </a:solidFill>
              </a:rPr>
              <a:t>, wells, drainage system </a:t>
            </a:r>
          </a:p>
          <a:p>
            <a:pPr marL="741363" lvl="1" indent="-284163">
              <a:lnSpc>
                <a:spcPct val="80000"/>
              </a:lnSpc>
              <a:spcBef>
                <a:spcPts val="500"/>
              </a:spcBef>
              <a:buFont typeface="Lucida Sans Unicode"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dirty="0" smtClean="0">
                <a:solidFill>
                  <a:srgbClr val="000000"/>
                </a:solidFill>
              </a:rPr>
              <a:t>Brick </a:t>
            </a:r>
            <a:r>
              <a:rPr lang="en-GB" sz="2400" b="1" dirty="0">
                <a:solidFill>
                  <a:srgbClr val="000000"/>
                </a:solidFill>
              </a:rPr>
              <a:t>lined sewers in the streets</a:t>
            </a:r>
          </a:p>
        </p:txBody>
      </p:sp>
      <p:pic>
        <p:nvPicPr>
          <p:cNvPr id="6" name="Picture 5" descr="harapp10.jpg"/>
          <p:cNvPicPr>
            <a:picLocks noChangeAspect="1"/>
          </p:cNvPicPr>
          <p:nvPr/>
        </p:nvPicPr>
        <p:blipFill>
          <a:blip r:embed="rId3" cstate="print"/>
          <a:stretch>
            <a:fillRect/>
          </a:stretch>
        </p:blipFill>
        <p:spPr>
          <a:xfrm>
            <a:off x="5791200" y="1066800"/>
            <a:ext cx="3162157" cy="2110740"/>
          </a:xfrm>
          <a:prstGeom prst="rect">
            <a:avLst/>
          </a:prstGeom>
        </p:spPr>
      </p:pic>
      <p:pic>
        <p:nvPicPr>
          <p:cNvPr id="7" name="Picture 6" descr="Harappa-drain.jpg"/>
          <p:cNvPicPr>
            <a:picLocks noChangeAspect="1"/>
          </p:cNvPicPr>
          <p:nvPr/>
        </p:nvPicPr>
        <p:blipFill>
          <a:blip r:embed="rId4" cstate="print"/>
          <a:stretch>
            <a:fillRect/>
          </a:stretch>
        </p:blipFill>
        <p:spPr>
          <a:xfrm>
            <a:off x="6858000" y="3429000"/>
            <a:ext cx="1578529" cy="32194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819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81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8194">
                                            <p:txEl>
                                              <p:pRg st="4" end="4"/>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8194">
                                            <p:txEl>
                                              <p:pRg st="5" end="5"/>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8194">
                                            <p:txEl>
                                              <p:pRg st="6" end="6"/>
                                            </p:txEl>
                                          </p:spTgt>
                                        </p:tgtEl>
                                        <p:attrNameLst>
                                          <p:attrName>style.visibility</p:attrName>
                                        </p:attrNameLst>
                                      </p:cBhvr>
                                      <p:to>
                                        <p:strVal val="visible"/>
                                      </p:to>
                                    </p:set>
                                  </p:childTnLst>
                                </p:cTn>
                              </p:par>
                              <p:par>
                                <p:cTn id="27" presetID="1" presetClass="entr" fill="hold" nodeType="withEffect">
                                  <p:stCondLst>
                                    <p:cond delay="0"/>
                                  </p:stCondLst>
                                  <p:childTnLst>
                                    <p:set>
                                      <p:cBhvr additive="repl">
                                        <p:cTn id="28" dur="1" fill="hold">
                                          <p:stCondLst>
                                            <p:cond delay="0"/>
                                          </p:stCondLst>
                                        </p:cTn>
                                        <p:tgtEl>
                                          <p:spTgt spid="8194">
                                            <p:txEl>
                                              <p:pRg st="7" end="7"/>
                                            </p:txEl>
                                          </p:spTgt>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8194">
                                            <p:txEl>
                                              <p:pRg st="8" end="8"/>
                                            </p:txEl>
                                          </p:spTgt>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8194">
                                            <p:txEl>
                                              <p:pRg st="9" end="9"/>
                                            </p:txEl>
                                          </p:spTgt>
                                        </p:tgtEl>
                                        <p:attrNameLst>
                                          <p:attrName>style.visibility</p:attrName>
                                        </p:attrNameLst>
                                      </p:cBhvr>
                                      <p:to>
                                        <p:strVal val="visible"/>
                                      </p:to>
                                    </p:set>
                                  </p:childTnLst>
                                </p:cTn>
                              </p:par>
                              <p:par>
                                <p:cTn id="33" presetID="1" presetClass="entr" fill="hold" nodeType="withEffect">
                                  <p:stCondLst>
                                    <p:cond delay="0"/>
                                  </p:stCondLst>
                                  <p:childTnLst>
                                    <p:set>
                                      <p:cBhvr additive="repl">
                                        <p:cTn id="34" dur="1" fill="hold">
                                          <p:stCondLst>
                                            <p:cond delay="0"/>
                                          </p:stCondLst>
                                        </p:cTn>
                                        <p:tgtEl>
                                          <p:spTgt spid="8194">
                                            <p:txEl>
                                              <p:pRg st="10" end="10"/>
                                            </p:txEl>
                                          </p:spTgt>
                                        </p:tgtEl>
                                        <p:attrNameLst>
                                          <p:attrName>style.visibility</p:attrName>
                                        </p:attrNameLst>
                                      </p:cBhvr>
                                      <p:to>
                                        <p:strVal val="visible"/>
                                      </p:to>
                                    </p:set>
                                  </p:childTnLst>
                                </p:cTn>
                              </p:par>
                              <p:par>
                                <p:cTn id="35" presetID="1" presetClass="entr" fill="hold" nodeType="withEffect">
                                  <p:stCondLst>
                                    <p:cond delay="0"/>
                                  </p:stCondLst>
                                  <p:childTnLst>
                                    <p:set>
                                      <p:cBhvr additive="repl">
                                        <p:cTn id="36" dur="1" fill="hold">
                                          <p:stCondLst>
                                            <p:cond delay="0"/>
                                          </p:stCondLst>
                                        </p:cTn>
                                        <p:tgtEl>
                                          <p:spTgt spid="8194">
                                            <p:txEl>
                                              <p:pRg st="11" end="11"/>
                                            </p:txEl>
                                          </p:spTgt>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8194">
                                            <p:txEl>
                                              <p:pRg st="12" end="12"/>
                                            </p:txEl>
                                          </p:spTgt>
                                        </p:tgtEl>
                                        <p:attrNameLst>
                                          <p:attrName>style.visibility</p:attrName>
                                        </p:attrNameLst>
                                      </p:cBhvr>
                                      <p:to>
                                        <p:strVal val="visible"/>
                                      </p:to>
                                    </p:set>
                                  </p:childTnLst>
                                </p:cTn>
                              </p:par>
                              <p:par>
                                <p:cTn id="39" presetID="1" presetClass="entr" fill="hold" nodeType="withEffect">
                                  <p:stCondLst>
                                    <p:cond delay="0"/>
                                  </p:stCondLst>
                                  <p:childTnLst>
                                    <p:set>
                                      <p:cBhvr additive="repl">
                                        <p:cTn id="40" dur="1" fill="hold">
                                          <p:stCondLst>
                                            <p:cond delay="0"/>
                                          </p:stCondLst>
                                        </p:cTn>
                                        <p:tgtEl>
                                          <p:spTgt spid="819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Theme2">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6052</TotalTime>
  <Words>666</Words>
  <Application>Microsoft Office PowerPoint</Application>
  <PresentationFormat>On-screen Show (4:3)</PresentationFormat>
  <Paragraphs>114</Paragraphs>
  <Slides>19</Slides>
  <Notes>10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Theme2</vt:lpstr>
      <vt:lpstr>Paper</vt:lpstr>
      <vt:lpstr>Slide 1</vt:lpstr>
      <vt:lpstr>Slide 2</vt:lpstr>
      <vt:lpstr>Slide 3</vt:lpstr>
      <vt:lpstr>Slide 4</vt:lpstr>
      <vt:lpstr>Slide 5</vt:lpstr>
      <vt:lpstr>Slide 6</vt:lpstr>
      <vt:lpstr>Indus Valley</vt:lpstr>
      <vt:lpstr>Aerial View of Mohenjo-Daro</vt:lpstr>
      <vt:lpstr>Slide 9</vt:lpstr>
      <vt:lpstr>Slide 10</vt:lpstr>
      <vt:lpstr>Slide 11</vt:lpstr>
      <vt:lpstr>Slide 12</vt:lpstr>
      <vt:lpstr>Citadel</vt:lpstr>
      <vt:lpstr>Slide 14</vt:lpstr>
      <vt:lpstr>Harappan Seal</vt:lpstr>
      <vt:lpstr>Writing</vt:lpstr>
      <vt:lpstr>Slide 17</vt:lpstr>
      <vt:lpstr>                               Dancing Girl</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 - truth alone triumphs</dc:title>
  <dc:creator>Suresh Kumar</dc:creator>
  <dc:description>http://www.stephen-knapp.com_x000d_
http://www.atributetohinduism.com_x000d_
http://www.iskcon.com/icj/6_1/6_1klostermaier.html_x000d_
http://shourie.bharatvani.org/articles/20030815.htm</dc:description>
  <cp:lastModifiedBy>Windows User</cp:lastModifiedBy>
  <cp:revision>336</cp:revision>
  <cp:lastPrinted>1601-01-01T00:00:00Z</cp:lastPrinted>
  <dcterms:created xsi:type="dcterms:W3CDTF">2004-03-29T23:53:59Z</dcterms:created>
  <dcterms:modified xsi:type="dcterms:W3CDTF">2015-09-01T20:04:47Z</dcterms:modified>
</cp:coreProperties>
</file>