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4"/>
  </p:notesMasterIdLst>
  <p:handoutMasterIdLst>
    <p:handoutMasterId r:id="rId115"/>
  </p:handoutMasterIdLst>
  <p:sldIdLst>
    <p:sldId id="256" r:id="rId2"/>
    <p:sldId id="317" r:id="rId3"/>
    <p:sldId id="257" r:id="rId4"/>
    <p:sldId id="347" r:id="rId5"/>
    <p:sldId id="258" r:id="rId6"/>
    <p:sldId id="340" r:id="rId7"/>
    <p:sldId id="259" r:id="rId8"/>
    <p:sldId id="260" r:id="rId9"/>
    <p:sldId id="341" r:id="rId10"/>
    <p:sldId id="261" r:id="rId11"/>
    <p:sldId id="262" r:id="rId12"/>
    <p:sldId id="263" r:id="rId13"/>
    <p:sldId id="315" r:id="rId14"/>
    <p:sldId id="266" r:id="rId15"/>
    <p:sldId id="342" r:id="rId16"/>
    <p:sldId id="318" r:id="rId17"/>
    <p:sldId id="268" r:id="rId18"/>
    <p:sldId id="316" r:id="rId19"/>
    <p:sldId id="269" r:id="rId20"/>
    <p:sldId id="320" r:id="rId21"/>
    <p:sldId id="321" r:id="rId22"/>
    <p:sldId id="322" r:id="rId23"/>
    <p:sldId id="270" r:id="rId24"/>
    <p:sldId id="329" r:id="rId25"/>
    <p:sldId id="324" r:id="rId26"/>
    <p:sldId id="328" r:id="rId27"/>
    <p:sldId id="327" r:id="rId28"/>
    <p:sldId id="335" r:id="rId29"/>
    <p:sldId id="323" r:id="rId30"/>
    <p:sldId id="338" r:id="rId31"/>
    <p:sldId id="264" r:id="rId32"/>
    <p:sldId id="265" r:id="rId33"/>
    <p:sldId id="325" r:id="rId34"/>
    <p:sldId id="326" r:id="rId35"/>
    <p:sldId id="271" r:id="rId36"/>
    <p:sldId id="274" r:id="rId37"/>
    <p:sldId id="280" r:id="rId38"/>
    <p:sldId id="267" r:id="rId39"/>
    <p:sldId id="348" r:id="rId40"/>
    <p:sldId id="272" r:id="rId41"/>
    <p:sldId id="273" r:id="rId42"/>
    <p:sldId id="337" r:id="rId43"/>
    <p:sldId id="331" r:id="rId44"/>
    <p:sldId id="332" r:id="rId45"/>
    <p:sldId id="336" r:id="rId46"/>
    <p:sldId id="275" r:id="rId47"/>
    <p:sldId id="330" r:id="rId48"/>
    <p:sldId id="276" r:id="rId49"/>
    <p:sldId id="349" r:id="rId50"/>
    <p:sldId id="277" r:id="rId51"/>
    <p:sldId id="279" r:id="rId52"/>
    <p:sldId id="333" r:id="rId53"/>
    <p:sldId id="334" r:id="rId54"/>
    <p:sldId id="278" r:id="rId55"/>
    <p:sldId id="281" r:id="rId56"/>
    <p:sldId id="282" r:id="rId57"/>
    <p:sldId id="283" r:id="rId58"/>
    <p:sldId id="284" r:id="rId59"/>
    <p:sldId id="285" r:id="rId60"/>
    <p:sldId id="286" r:id="rId61"/>
    <p:sldId id="339"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00" r:id="rId76"/>
    <p:sldId id="301" r:id="rId77"/>
    <p:sldId id="302" r:id="rId78"/>
    <p:sldId id="313" r:id="rId79"/>
    <p:sldId id="314" r:id="rId80"/>
    <p:sldId id="303" r:id="rId81"/>
    <p:sldId id="304" r:id="rId82"/>
    <p:sldId id="307" r:id="rId83"/>
    <p:sldId id="369" r:id="rId84"/>
    <p:sldId id="350" r:id="rId85"/>
    <p:sldId id="306" r:id="rId86"/>
    <p:sldId id="309" r:id="rId87"/>
    <p:sldId id="310" r:id="rId88"/>
    <p:sldId id="311" r:id="rId89"/>
    <p:sldId id="312" r:id="rId90"/>
    <p:sldId id="305" r:id="rId91"/>
    <p:sldId id="351" r:id="rId92"/>
    <p:sldId id="343" r:id="rId93"/>
    <p:sldId id="344" r:id="rId94"/>
    <p:sldId id="352" r:id="rId95"/>
    <p:sldId id="353" r:id="rId96"/>
    <p:sldId id="354" r:id="rId97"/>
    <p:sldId id="355" r:id="rId98"/>
    <p:sldId id="356" r:id="rId99"/>
    <p:sldId id="345" r:id="rId100"/>
    <p:sldId id="357" r:id="rId101"/>
    <p:sldId id="346" r:id="rId102"/>
    <p:sldId id="358" r:id="rId103"/>
    <p:sldId id="359" r:id="rId104"/>
    <p:sldId id="360" r:id="rId105"/>
    <p:sldId id="361" r:id="rId106"/>
    <p:sldId id="362" r:id="rId107"/>
    <p:sldId id="363" r:id="rId108"/>
    <p:sldId id="364" r:id="rId109"/>
    <p:sldId id="365" r:id="rId110"/>
    <p:sldId id="366" r:id="rId111"/>
    <p:sldId id="367" r:id="rId112"/>
    <p:sldId id="368" r:id="rId113"/>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a:srgbClr val="FF9900"/>
    <a:srgbClr val="663300"/>
    <a:srgbClr val="894400"/>
    <a:srgbClr val="A45100"/>
    <a:srgbClr val="B75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3684" autoAdjust="0"/>
  </p:normalViewPr>
  <p:slideViewPr>
    <p:cSldViewPr>
      <p:cViewPr varScale="1">
        <p:scale>
          <a:sx n="64" d="100"/>
          <a:sy n="64" d="100"/>
        </p:scale>
        <p:origin x="1452" y="48"/>
      </p:cViewPr>
      <p:guideLst>
        <p:guide orient="horz" pos="2160"/>
        <p:guide pos="2880"/>
      </p:guideLst>
    </p:cSldViewPr>
  </p:slideViewPr>
  <p:outlineViewPr>
    <p:cViewPr>
      <p:scale>
        <a:sx n="33" d="100"/>
        <a:sy n="33" d="100"/>
      </p:scale>
      <p:origin x="0" y="565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Military</c:v>
                </c:pt>
              </c:strCache>
            </c:strRef>
          </c:tx>
          <c:invertIfNegative val="0"/>
          <c:cat>
            <c:strRef>
              <c:f>Sheet1!$A$2:$A$8</c:f>
              <c:strCache>
                <c:ptCount val="7"/>
                <c:pt idx="0">
                  <c:v>Soviet Union</c:v>
                </c:pt>
                <c:pt idx="1">
                  <c:v>China</c:v>
                </c:pt>
                <c:pt idx="2">
                  <c:v>Germany</c:v>
                </c:pt>
                <c:pt idx="3">
                  <c:v>Japan</c:v>
                </c:pt>
                <c:pt idx="4">
                  <c:v>Poland</c:v>
                </c:pt>
                <c:pt idx="5">
                  <c:v>Great Britain</c:v>
                </c:pt>
                <c:pt idx="6">
                  <c:v>US</c:v>
                </c:pt>
              </c:strCache>
            </c:strRef>
          </c:cat>
          <c:val>
            <c:numRef>
              <c:f>Sheet1!$B$2:$B$8</c:f>
              <c:numCache>
                <c:formatCode>General</c:formatCode>
                <c:ptCount val="7"/>
                <c:pt idx="0">
                  <c:v>13.6</c:v>
                </c:pt>
                <c:pt idx="1">
                  <c:v>1.3</c:v>
                </c:pt>
                <c:pt idx="2">
                  <c:v>3.25</c:v>
                </c:pt>
                <c:pt idx="3">
                  <c:v>1.5</c:v>
                </c:pt>
                <c:pt idx="4">
                  <c:v>0.85000000000000064</c:v>
                </c:pt>
                <c:pt idx="5">
                  <c:v>0.4</c:v>
                </c:pt>
                <c:pt idx="6">
                  <c:v>0.30000000000000032</c:v>
                </c:pt>
              </c:numCache>
            </c:numRef>
          </c:val>
        </c:ser>
        <c:ser>
          <c:idx val="1"/>
          <c:order val="1"/>
          <c:tx>
            <c:strRef>
              <c:f>Sheet1!$C$1</c:f>
              <c:strCache>
                <c:ptCount val="1"/>
                <c:pt idx="0">
                  <c:v>Civilian</c:v>
                </c:pt>
              </c:strCache>
            </c:strRef>
          </c:tx>
          <c:invertIfNegative val="0"/>
          <c:cat>
            <c:strRef>
              <c:f>Sheet1!$A$2:$A$8</c:f>
              <c:strCache>
                <c:ptCount val="7"/>
                <c:pt idx="0">
                  <c:v>Soviet Union</c:v>
                </c:pt>
                <c:pt idx="1">
                  <c:v>China</c:v>
                </c:pt>
                <c:pt idx="2">
                  <c:v>Germany</c:v>
                </c:pt>
                <c:pt idx="3">
                  <c:v>Japan</c:v>
                </c:pt>
                <c:pt idx="4">
                  <c:v>Poland</c:v>
                </c:pt>
                <c:pt idx="5">
                  <c:v>Great Britain</c:v>
                </c:pt>
                <c:pt idx="6">
                  <c:v>US</c:v>
                </c:pt>
              </c:strCache>
            </c:strRef>
          </c:cat>
          <c:val>
            <c:numRef>
              <c:f>Sheet1!$C$2:$C$8</c:f>
              <c:numCache>
                <c:formatCode>General</c:formatCode>
                <c:ptCount val="7"/>
                <c:pt idx="0">
                  <c:v>7.7</c:v>
                </c:pt>
                <c:pt idx="1">
                  <c:v>10</c:v>
                </c:pt>
                <c:pt idx="2">
                  <c:v>3.18</c:v>
                </c:pt>
                <c:pt idx="3">
                  <c:v>0.30000000000000032</c:v>
                </c:pt>
                <c:pt idx="4">
                  <c:v>6</c:v>
                </c:pt>
                <c:pt idx="5">
                  <c:v>6.2000000000000416E-2</c:v>
                </c:pt>
                <c:pt idx="6">
                  <c:v>0</c:v>
                </c:pt>
              </c:numCache>
            </c:numRef>
          </c:val>
        </c:ser>
        <c:ser>
          <c:idx val="2"/>
          <c:order val="2"/>
          <c:tx>
            <c:strRef>
              <c:f>Sheet1!$D$1</c:f>
              <c:strCache>
                <c:ptCount val="1"/>
                <c:pt idx="0">
                  <c:v>Death Total</c:v>
                </c:pt>
              </c:strCache>
            </c:strRef>
          </c:tx>
          <c:invertIfNegative val="0"/>
          <c:cat>
            <c:strRef>
              <c:f>Sheet1!$A$2:$A$8</c:f>
              <c:strCache>
                <c:ptCount val="7"/>
                <c:pt idx="0">
                  <c:v>Soviet Union</c:v>
                </c:pt>
                <c:pt idx="1">
                  <c:v>China</c:v>
                </c:pt>
                <c:pt idx="2">
                  <c:v>Germany</c:v>
                </c:pt>
                <c:pt idx="3">
                  <c:v>Japan</c:v>
                </c:pt>
                <c:pt idx="4">
                  <c:v>Poland</c:v>
                </c:pt>
                <c:pt idx="5">
                  <c:v>Great Britain</c:v>
                </c:pt>
                <c:pt idx="6">
                  <c:v>US</c:v>
                </c:pt>
              </c:strCache>
            </c:strRef>
          </c:cat>
          <c:val>
            <c:numRef>
              <c:f>Sheet1!$D$2:$D$8</c:f>
              <c:numCache>
                <c:formatCode>General</c:formatCode>
                <c:ptCount val="7"/>
                <c:pt idx="0">
                  <c:v>21.3</c:v>
                </c:pt>
                <c:pt idx="1">
                  <c:v>15</c:v>
                </c:pt>
                <c:pt idx="2">
                  <c:v>7</c:v>
                </c:pt>
                <c:pt idx="3">
                  <c:v>2</c:v>
                </c:pt>
                <c:pt idx="4">
                  <c:v>6.8</c:v>
                </c:pt>
                <c:pt idx="5">
                  <c:v>0.4</c:v>
                </c:pt>
                <c:pt idx="6">
                  <c:v>0.30000000000000032</c:v>
                </c:pt>
              </c:numCache>
            </c:numRef>
          </c:val>
        </c:ser>
        <c:dLbls>
          <c:showLegendKey val="0"/>
          <c:showVal val="0"/>
          <c:showCatName val="0"/>
          <c:showSerName val="0"/>
          <c:showPercent val="0"/>
          <c:showBubbleSize val="0"/>
        </c:dLbls>
        <c:gapWidth val="150"/>
        <c:shape val="cylinder"/>
        <c:axId val="249107104"/>
        <c:axId val="248797440"/>
        <c:axId val="0"/>
      </c:bar3DChart>
      <c:catAx>
        <c:axId val="249107104"/>
        <c:scaling>
          <c:orientation val="minMax"/>
        </c:scaling>
        <c:delete val="0"/>
        <c:axPos val="l"/>
        <c:numFmt formatCode="General" sourceLinked="0"/>
        <c:majorTickMark val="out"/>
        <c:minorTickMark val="none"/>
        <c:tickLblPos val="nextTo"/>
        <c:crossAx val="248797440"/>
        <c:crosses val="autoZero"/>
        <c:auto val="1"/>
        <c:lblAlgn val="ctr"/>
        <c:lblOffset val="100"/>
        <c:noMultiLvlLbl val="0"/>
      </c:catAx>
      <c:valAx>
        <c:axId val="248797440"/>
        <c:scaling>
          <c:orientation val="minMax"/>
        </c:scaling>
        <c:delete val="0"/>
        <c:axPos val="b"/>
        <c:majorGridlines/>
        <c:numFmt formatCode="General" sourceLinked="1"/>
        <c:majorTickMark val="out"/>
        <c:minorTickMark val="none"/>
        <c:tickLblPos val="nextTo"/>
        <c:crossAx val="24910710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D078B420-40B4-4C56-AFB5-F7D71239DF97}" type="datetimeFigureOut">
              <a:rPr lang="en-US" smtClean="0"/>
              <a:pPr/>
              <a:t>5/1/2016</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34F5ED5E-E602-48ED-824D-552B3EE65B3B}" type="slidenum">
              <a:rPr lang="en-US" smtClean="0"/>
              <a:pPr/>
              <a:t>‹#›</a:t>
            </a:fld>
            <a:endParaRPr lang="en-US"/>
          </a:p>
        </p:txBody>
      </p:sp>
    </p:spTree>
    <p:extLst>
      <p:ext uri="{BB962C8B-B14F-4D97-AF65-F5344CB8AC3E}">
        <p14:creationId xmlns:p14="http://schemas.microsoft.com/office/powerpoint/2010/main" val="2320291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E7DF8D86-DA84-44FA-8A81-8DE05DADE43C}" type="datetimeFigureOut">
              <a:rPr lang="en-US" smtClean="0"/>
              <a:pPr/>
              <a:t>5/1/2016</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51A27AE5-6BB0-4533-ACA8-602BB4AB0155}" type="slidenum">
              <a:rPr lang="en-US" smtClean="0"/>
              <a:pPr/>
              <a:t>‹#›</a:t>
            </a:fld>
            <a:endParaRPr lang="en-US"/>
          </a:p>
        </p:txBody>
      </p:sp>
    </p:spTree>
    <p:extLst>
      <p:ext uri="{BB962C8B-B14F-4D97-AF65-F5344CB8AC3E}">
        <p14:creationId xmlns:p14="http://schemas.microsoft.com/office/powerpoint/2010/main" val="213203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cr</a:t>
            </a:r>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8</a:t>
            </a:fld>
            <a:endParaRPr lang="en-US"/>
          </a:p>
        </p:txBody>
      </p:sp>
    </p:spTree>
    <p:extLst>
      <p:ext uri="{BB962C8B-B14F-4D97-AF65-F5344CB8AC3E}">
        <p14:creationId xmlns:p14="http://schemas.microsoft.com/office/powerpoint/2010/main" val="2662897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19</a:t>
            </a:fld>
            <a:endParaRPr lang="en-US"/>
          </a:p>
        </p:txBody>
      </p:sp>
    </p:spTree>
    <p:extLst>
      <p:ext uri="{BB962C8B-B14F-4D97-AF65-F5344CB8AC3E}">
        <p14:creationId xmlns:p14="http://schemas.microsoft.com/office/powerpoint/2010/main" val="23039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29</a:t>
            </a:fld>
            <a:endParaRPr lang="en-US"/>
          </a:p>
        </p:txBody>
      </p:sp>
    </p:spTree>
    <p:extLst>
      <p:ext uri="{BB962C8B-B14F-4D97-AF65-F5344CB8AC3E}">
        <p14:creationId xmlns:p14="http://schemas.microsoft.com/office/powerpoint/2010/main" val="129501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76</a:t>
            </a:fld>
            <a:endParaRPr lang="en-US"/>
          </a:p>
        </p:txBody>
      </p:sp>
    </p:spTree>
    <p:extLst>
      <p:ext uri="{BB962C8B-B14F-4D97-AF65-F5344CB8AC3E}">
        <p14:creationId xmlns:p14="http://schemas.microsoft.com/office/powerpoint/2010/main" val="61156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A27AE5-6BB0-4533-ACA8-602BB4AB0155}" type="slidenum">
              <a:rPr lang="en-US" smtClean="0"/>
              <a:pPr/>
              <a:t>80</a:t>
            </a:fld>
            <a:endParaRPr lang="en-US"/>
          </a:p>
        </p:txBody>
      </p:sp>
    </p:spTree>
    <p:extLst>
      <p:ext uri="{BB962C8B-B14F-4D97-AF65-F5344CB8AC3E}">
        <p14:creationId xmlns:p14="http://schemas.microsoft.com/office/powerpoint/2010/main" val="372757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8" name="Group 1030"/>
          <p:cNvGrpSpPr>
            <a:grpSpLocks/>
          </p:cNvGrpSpPr>
          <p:nvPr/>
        </p:nvGrpSpPr>
        <p:grpSpPr bwMode="auto">
          <a:xfrm>
            <a:off x="457200" y="2363788"/>
            <a:ext cx="8153400" cy="1600200"/>
            <a:chOff x="288" y="1489"/>
            <a:chExt cx="5136" cy="1008"/>
          </a:xfrm>
        </p:grpSpPr>
        <p:sp>
          <p:nvSpPr>
            <p:cNvPr id="3074" name="Arc 1026"/>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n-US"/>
            </a:p>
          </p:txBody>
        </p:sp>
        <p:sp>
          <p:nvSpPr>
            <p:cNvPr id="3075" name="Arc 1027"/>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n-US"/>
            </a:p>
          </p:txBody>
        </p:sp>
        <p:sp>
          <p:nvSpPr>
            <p:cNvPr id="3076" name="Arc 1028"/>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n-US"/>
            </a:p>
          </p:txBody>
        </p:sp>
        <p:sp>
          <p:nvSpPr>
            <p:cNvPr id="3077" name="AutoShape 1029"/>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n-US"/>
            </a:p>
          </p:txBody>
        </p:sp>
      </p:grpSp>
      <p:sp>
        <p:nvSpPr>
          <p:cNvPr id="3079" name="Rectangle 1031"/>
          <p:cNvSpPr>
            <a:spLocks noGrp="1" noChangeArrowheads="1"/>
          </p:cNvSpPr>
          <p:nvPr>
            <p:ph type="ctrTitle" sz="quarter"/>
          </p:nvPr>
        </p:nvSpPr>
        <p:spPr>
          <a:xfrm>
            <a:off x="685800" y="1447800"/>
            <a:ext cx="7772400" cy="1143000"/>
          </a:xfrm>
        </p:spPr>
        <p:txBody>
          <a:bodyPr/>
          <a:lstStyle>
            <a:lvl1pPr>
              <a:defRPr/>
            </a:lvl1pPr>
          </a:lstStyle>
          <a:p>
            <a:r>
              <a:rPr lang="en-US" smtClean="0"/>
              <a:t>Click to edit Master title style</a:t>
            </a:r>
            <a:endParaRPr lang="en-US"/>
          </a:p>
        </p:txBody>
      </p:sp>
      <p:sp>
        <p:nvSpPr>
          <p:cNvPr id="3080" name="Rectangle 1032"/>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smtClean="0"/>
              <a:t>Click to edit Master subtitle style</a:t>
            </a:r>
            <a:endParaRPr lang="en-US"/>
          </a:p>
        </p:txBody>
      </p:sp>
      <p:sp>
        <p:nvSpPr>
          <p:cNvPr id="3081" name="Rectangle 1033"/>
          <p:cNvSpPr>
            <a:spLocks noGrp="1" noChangeArrowheads="1"/>
          </p:cNvSpPr>
          <p:nvPr>
            <p:ph type="dt" sz="quarter" idx="2"/>
          </p:nvPr>
        </p:nvSpPr>
        <p:spPr/>
        <p:txBody>
          <a:bodyPr/>
          <a:lstStyle>
            <a:lvl1pPr>
              <a:defRPr/>
            </a:lvl1pPr>
          </a:lstStyle>
          <a:p>
            <a:endParaRPr lang="en-US"/>
          </a:p>
        </p:txBody>
      </p:sp>
      <p:sp>
        <p:nvSpPr>
          <p:cNvPr id="3082" name="Rectangle 1034"/>
          <p:cNvSpPr>
            <a:spLocks noGrp="1" noChangeArrowheads="1"/>
          </p:cNvSpPr>
          <p:nvPr>
            <p:ph type="ftr" sz="quarter" idx="3"/>
          </p:nvPr>
        </p:nvSpPr>
        <p:spPr/>
        <p:txBody>
          <a:bodyPr/>
          <a:lstStyle>
            <a:lvl1pPr>
              <a:defRPr/>
            </a:lvl1pPr>
          </a:lstStyle>
          <a:p>
            <a:endParaRPr lang="en-US"/>
          </a:p>
        </p:txBody>
      </p:sp>
      <p:sp>
        <p:nvSpPr>
          <p:cNvPr id="3083" name="Rectangle 1035"/>
          <p:cNvSpPr>
            <a:spLocks noGrp="1" noChangeArrowheads="1"/>
          </p:cNvSpPr>
          <p:nvPr>
            <p:ph type="sldNum" sz="quarter" idx="4"/>
          </p:nvPr>
        </p:nvSpPr>
        <p:spPr/>
        <p:txBody>
          <a:bodyPr/>
          <a:lstStyle>
            <a:lvl1pPr>
              <a:defRPr/>
            </a:lvl1pPr>
          </a:lstStyle>
          <a:p>
            <a:fld id="{61DB4CAA-F1D7-4A97-82BF-C99B805D5F1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60FEBA-4967-4786-9B58-F3DB0DC2534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2D94D0-D9CD-42F0-98F8-FACFAA4A61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378D7-FFDF-492F-9662-68EB47A1918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415B60-A3D9-4E4E-A65D-220DD315F48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9C512CF-48C9-4797-9B0C-A5718FBA22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71227F-FE99-4078-93E9-605A9C68B9D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54E4290-66BA-4BDC-A846-0994F99A0B9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0B660D0-4078-47F5-81E8-12D50D2F59E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36BAAA-57A5-4E82-BFAC-F3BE658CD17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9810F8-3C47-49B1-A363-46733EF6A1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0" name="Group 6"/>
          <p:cNvGrpSpPr>
            <a:grpSpLocks/>
          </p:cNvGrpSpPr>
          <p:nvPr/>
        </p:nvGrpSpPr>
        <p:grpSpPr bwMode="auto">
          <a:xfrm>
            <a:off x="457200" y="992188"/>
            <a:ext cx="8153400" cy="1600200"/>
            <a:chOff x="288" y="625"/>
            <a:chExt cx="5136" cy="1008"/>
          </a:xfrm>
        </p:grpSpPr>
        <p:sp>
          <p:nvSpPr>
            <p:cNvPr id="1026" name="Arc 2"/>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endParaRPr lang="en-US"/>
            </a:p>
          </p:txBody>
        </p:sp>
        <p:sp>
          <p:nvSpPr>
            <p:cNvPr id="1027" name="Arc 3"/>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endParaRPr lang="en-US"/>
            </a:p>
          </p:txBody>
        </p:sp>
        <p:sp>
          <p:nvSpPr>
            <p:cNvPr id="1028" name="Arc 4"/>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endParaRPr lang="en-US"/>
            </a:p>
          </p:txBody>
        </p:sp>
        <p:sp>
          <p:nvSpPr>
            <p:cNvPr id="1029" name="AutoShape 5"/>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endParaRPr lang="en-US"/>
            </a:p>
          </p:txBody>
        </p:sp>
      </p:grpSp>
      <p:sp>
        <p:nvSpPr>
          <p:cNvPr id="1031"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Arial" charset="0"/>
              </a:defRPr>
            </a:lvl1pPr>
          </a:lstStyle>
          <a:p>
            <a:endParaRPr lang="en-US"/>
          </a:p>
        </p:txBody>
      </p:sp>
      <p:sp>
        <p:nvSpPr>
          <p:cNvPr id="1034"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Arial" charset="0"/>
              </a:defRPr>
            </a:lvl1pPr>
          </a:lstStyle>
          <a:p>
            <a:endParaRPr lang="en-US"/>
          </a:p>
        </p:txBody>
      </p:sp>
      <p:sp>
        <p:nvSpPr>
          <p:cNvPr id="1035"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Arial" charset="0"/>
              </a:defRPr>
            </a:lvl1pPr>
          </a:lstStyle>
          <a:p>
            <a:fld id="{1FDBA93E-76EA-4602-BCE6-7E597D62AFC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4400" i="1">
          <a:solidFill>
            <a:schemeClr val="tx2"/>
          </a:solidFill>
          <a:latin typeface="+mj-lt"/>
          <a:ea typeface="+mj-ea"/>
          <a:cs typeface="+mj-cs"/>
        </a:defRPr>
      </a:lvl1pPr>
      <a:lvl2pPr algn="r" rtl="0" eaLnBrk="1" fontAlgn="base" hangingPunct="1">
        <a:spcBef>
          <a:spcPct val="0"/>
        </a:spcBef>
        <a:spcAft>
          <a:spcPct val="0"/>
        </a:spcAft>
        <a:defRPr sz="4400" i="1">
          <a:solidFill>
            <a:schemeClr val="tx2"/>
          </a:solidFill>
          <a:latin typeface="Times New Roman" pitchFamily="18" charset="0"/>
        </a:defRPr>
      </a:lvl2pPr>
      <a:lvl3pPr algn="r" rtl="0" eaLnBrk="1" fontAlgn="base" hangingPunct="1">
        <a:spcBef>
          <a:spcPct val="0"/>
        </a:spcBef>
        <a:spcAft>
          <a:spcPct val="0"/>
        </a:spcAft>
        <a:defRPr sz="4400" i="1">
          <a:solidFill>
            <a:schemeClr val="tx2"/>
          </a:solidFill>
          <a:latin typeface="Times New Roman" pitchFamily="18" charset="0"/>
        </a:defRPr>
      </a:lvl3pPr>
      <a:lvl4pPr algn="r" rtl="0" eaLnBrk="1" fontAlgn="base" hangingPunct="1">
        <a:spcBef>
          <a:spcPct val="0"/>
        </a:spcBef>
        <a:spcAft>
          <a:spcPct val="0"/>
        </a:spcAft>
        <a:defRPr sz="4400" i="1">
          <a:solidFill>
            <a:schemeClr val="tx2"/>
          </a:solidFill>
          <a:latin typeface="Times New Roman" pitchFamily="18" charset="0"/>
        </a:defRPr>
      </a:lvl4pPr>
      <a:lvl5pPr algn="r" rtl="0" eaLnBrk="1" fontAlgn="base" hangingPunct="1">
        <a:spcBef>
          <a:spcPct val="0"/>
        </a:spcBef>
        <a:spcAft>
          <a:spcPct val="0"/>
        </a:spcAft>
        <a:defRPr sz="4400" i="1">
          <a:solidFill>
            <a:schemeClr val="tx2"/>
          </a:solidFill>
          <a:latin typeface="Times New Roman" pitchFamily="18" charset="0"/>
        </a:defRPr>
      </a:lvl5pPr>
      <a:lvl6pPr marL="457200" algn="r" rtl="0" eaLnBrk="1" fontAlgn="base" hangingPunct="1">
        <a:spcBef>
          <a:spcPct val="0"/>
        </a:spcBef>
        <a:spcAft>
          <a:spcPct val="0"/>
        </a:spcAft>
        <a:defRPr sz="4400" i="1">
          <a:solidFill>
            <a:schemeClr val="tx2"/>
          </a:solidFill>
          <a:latin typeface="Times New Roman" pitchFamily="18" charset="0"/>
        </a:defRPr>
      </a:lvl6pPr>
      <a:lvl7pPr marL="914400" algn="r" rtl="0" eaLnBrk="1" fontAlgn="base" hangingPunct="1">
        <a:spcBef>
          <a:spcPct val="0"/>
        </a:spcBef>
        <a:spcAft>
          <a:spcPct val="0"/>
        </a:spcAft>
        <a:defRPr sz="4400" i="1">
          <a:solidFill>
            <a:schemeClr val="tx2"/>
          </a:solidFill>
          <a:latin typeface="Times New Roman" pitchFamily="18" charset="0"/>
        </a:defRPr>
      </a:lvl7pPr>
      <a:lvl8pPr marL="1371600" algn="r" rtl="0" eaLnBrk="1" fontAlgn="base" hangingPunct="1">
        <a:spcBef>
          <a:spcPct val="0"/>
        </a:spcBef>
        <a:spcAft>
          <a:spcPct val="0"/>
        </a:spcAft>
        <a:defRPr sz="4400" i="1">
          <a:solidFill>
            <a:schemeClr val="tx2"/>
          </a:solidFill>
          <a:latin typeface="Times New Roman" pitchFamily="18" charset="0"/>
        </a:defRPr>
      </a:lvl8pPr>
      <a:lvl9pPr marL="1828800" algn="r" rtl="0" eaLnBrk="1" fontAlgn="base" hangingPunct="1">
        <a:spcBef>
          <a:spcPct val="0"/>
        </a:spcBef>
        <a:spcAft>
          <a:spcPct val="0"/>
        </a:spcAft>
        <a:defRPr sz="4400" i="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248806" y="1447800"/>
            <a:ext cx="4209393" cy="1143000"/>
          </a:xfrm>
        </p:spPr>
        <p:txBody>
          <a:bodyPr/>
          <a:lstStyle/>
          <a:p>
            <a:r>
              <a:rPr lang="en-US" dirty="0" smtClean="0"/>
              <a:t>World War II  and the Cold War</a:t>
            </a:r>
            <a:endParaRPr lang="en-US" dirty="0"/>
          </a:p>
        </p:txBody>
      </p:sp>
      <p:pic>
        <p:nvPicPr>
          <p:cNvPr id="4" name="Content Placeholder 4" descr="hitler in paris.gif"/>
          <p:cNvPicPr>
            <a:picLocks noChangeAspect="1"/>
          </p:cNvPicPr>
          <p:nvPr/>
        </p:nvPicPr>
        <p:blipFill>
          <a:blip r:embed="rId2" cstate="print"/>
          <a:stretch>
            <a:fillRect/>
          </a:stretch>
        </p:blipFill>
        <p:spPr bwMode="auto">
          <a:xfrm>
            <a:off x="228600" y="3615447"/>
            <a:ext cx="2286000" cy="3242553"/>
          </a:xfrm>
          <a:prstGeom prst="rect">
            <a:avLst/>
          </a:prstGeom>
          <a:noFill/>
          <a:ln w="9525">
            <a:noFill/>
            <a:miter lim="800000"/>
            <a:headEnd/>
            <a:tailEnd/>
          </a:ln>
          <a:effectLst/>
        </p:spPr>
      </p:pic>
      <p:pic>
        <p:nvPicPr>
          <p:cNvPr id="9" name="Content Placeholder 4" descr="albeit macht frei.jpg"/>
          <p:cNvPicPr>
            <a:picLocks noGrp="1" noChangeAspect="1"/>
          </p:cNvPicPr>
          <p:nvPr>
            <p:ph sz="half" idx="2"/>
          </p:nvPr>
        </p:nvPicPr>
        <p:blipFill>
          <a:blip r:embed="rId3" cstate="print"/>
          <a:stretch>
            <a:fillRect/>
          </a:stretch>
        </p:blipFill>
        <p:spPr>
          <a:xfrm>
            <a:off x="228600" y="188474"/>
            <a:ext cx="4020207" cy="2914650"/>
          </a:xfrm>
        </p:spPr>
      </p:pic>
      <p:pic>
        <p:nvPicPr>
          <p:cNvPr id="10" name="Content Placeholder 4" descr="fdr and stalin.gif"/>
          <p:cNvPicPr>
            <a:picLocks noChangeAspect="1"/>
          </p:cNvPicPr>
          <p:nvPr/>
        </p:nvPicPr>
        <p:blipFill>
          <a:blip r:embed="rId4" cstate="print"/>
          <a:stretch>
            <a:fillRect/>
          </a:stretch>
        </p:blipFill>
        <p:spPr bwMode="auto">
          <a:xfrm>
            <a:off x="3048000" y="4114800"/>
            <a:ext cx="2971321" cy="2362200"/>
          </a:xfrm>
          <a:prstGeom prst="rect">
            <a:avLst/>
          </a:prstGeom>
          <a:noFill/>
          <a:ln w="9525">
            <a:noFill/>
            <a:miter lim="800000"/>
            <a:headEnd/>
            <a:tailEnd/>
          </a:ln>
          <a:effectLst/>
        </p:spPr>
      </p:pic>
      <p:pic>
        <p:nvPicPr>
          <p:cNvPr id="12" name="Content Placeholder 4" descr="HiroshimaAtomicBomb_02.gif"/>
          <p:cNvPicPr>
            <a:picLocks noChangeAspect="1"/>
          </p:cNvPicPr>
          <p:nvPr/>
        </p:nvPicPr>
        <p:blipFill>
          <a:blip r:embed="rId5" cstate="print"/>
          <a:stretch>
            <a:fillRect/>
          </a:stretch>
        </p:blipFill>
        <p:spPr bwMode="auto">
          <a:xfrm>
            <a:off x="6248400" y="3319708"/>
            <a:ext cx="2590800" cy="3538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 </a:t>
            </a:r>
            <a:endParaRPr lang="en-US" dirty="0"/>
          </a:p>
        </p:txBody>
      </p:sp>
      <p:sp>
        <p:nvSpPr>
          <p:cNvPr id="3" name="Content Placeholder 2"/>
          <p:cNvSpPr>
            <a:spLocks noGrp="1"/>
          </p:cNvSpPr>
          <p:nvPr>
            <p:ph sz="half" idx="1"/>
          </p:nvPr>
        </p:nvSpPr>
        <p:spPr>
          <a:xfrm>
            <a:off x="228600" y="2057400"/>
            <a:ext cx="4724400" cy="4114800"/>
          </a:xfrm>
        </p:spPr>
        <p:txBody>
          <a:bodyPr/>
          <a:lstStyle/>
          <a:p>
            <a:r>
              <a:rPr lang="en-US" sz="2000" dirty="0" smtClean="0"/>
              <a:t>Hitler in power in 1933</a:t>
            </a:r>
          </a:p>
          <a:p>
            <a:r>
              <a:rPr lang="en-US" sz="2000" dirty="0" smtClean="0"/>
              <a:t>Refers to the WWI armistice as the “November Crime”</a:t>
            </a:r>
          </a:p>
          <a:p>
            <a:pPr lvl="1"/>
            <a:r>
              <a:rPr lang="en-US" sz="2000" dirty="0" smtClean="0"/>
              <a:t>Hitler blamed  it on  Jews, communists, liberals</a:t>
            </a:r>
          </a:p>
          <a:p>
            <a:r>
              <a:rPr lang="en-US" sz="2000" dirty="0" smtClean="0"/>
              <a:t>1933 Withdraw from The League of Nations</a:t>
            </a:r>
          </a:p>
          <a:p>
            <a:r>
              <a:rPr lang="en-US" sz="2000" dirty="0" smtClean="0"/>
              <a:t>Reinstates military service to strengthen  it in 1934</a:t>
            </a:r>
          </a:p>
          <a:p>
            <a:r>
              <a:rPr lang="en-US" sz="2000" dirty="0" smtClean="0"/>
              <a:t>March 1938 Germany forced </a:t>
            </a:r>
            <a:r>
              <a:rPr lang="en-US" sz="2000" i="1" dirty="0" err="1" smtClean="0"/>
              <a:t>Anschlus</a:t>
            </a:r>
            <a:r>
              <a:rPr lang="en-US" sz="2000" dirty="0" smtClean="0"/>
              <a:t> with Austria or “union”</a:t>
            </a:r>
          </a:p>
          <a:p>
            <a:r>
              <a:rPr lang="en-US" sz="2000" dirty="0" smtClean="0"/>
              <a:t>1938 Hitler demands control of Sudetenland in western Czechoslovakia</a:t>
            </a:r>
          </a:p>
          <a:p>
            <a:pPr lvl="1"/>
            <a:r>
              <a:rPr lang="en-US" sz="2000" dirty="0" smtClean="0"/>
              <a:t>No one stops this</a:t>
            </a:r>
            <a:endParaRPr lang="en-US" sz="2000" dirty="0"/>
          </a:p>
        </p:txBody>
      </p:sp>
      <p:pic>
        <p:nvPicPr>
          <p:cNvPr id="5" name="Content Placeholder 4" descr="adolf_hitler_portrait.jpg"/>
          <p:cNvPicPr>
            <a:picLocks noGrp="1" noChangeAspect="1"/>
          </p:cNvPicPr>
          <p:nvPr>
            <p:ph sz="half" idx="2"/>
          </p:nvPr>
        </p:nvPicPr>
        <p:blipFill>
          <a:blip r:embed="rId2" cstate="print"/>
          <a:stretch>
            <a:fillRect/>
          </a:stretch>
        </p:blipFill>
        <p:spPr>
          <a:xfrm>
            <a:off x="4988896" y="2057400"/>
            <a:ext cx="3128608" cy="4114800"/>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Cuba:  Nuclear Flashpoint</a:t>
            </a:r>
            <a:endParaRPr lang="en-US" dirty="0"/>
          </a:p>
        </p:txBody>
      </p:sp>
      <p:sp>
        <p:nvSpPr>
          <p:cNvPr id="6" name="Content Placeholder 5"/>
          <p:cNvSpPr>
            <a:spLocks noGrp="1"/>
          </p:cNvSpPr>
          <p:nvPr>
            <p:ph idx="1"/>
          </p:nvPr>
        </p:nvSpPr>
        <p:spPr/>
        <p:txBody>
          <a:bodyPr/>
          <a:lstStyle/>
          <a:p>
            <a:r>
              <a:rPr lang="en-US" b="1" dirty="0" smtClean="0"/>
              <a:t>1959 revolutionary movement headed by Fidel Castro overthrew the autocratic </a:t>
            </a:r>
            <a:r>
              <a:rPr lang="en-US" b="1" dirty="0" err="1" smtClean="0"/>
              <a:t>Fulgencio</a:t>
            </a:r>
            <a:r>
              <a:rPr lang="en-US" b="1" dirty="0" smtClean="0"/>
              <a:t> Batista y </a:t>
            </a:r>
            <a:r>
              <a:rPr lang="en-US" b="1" dirty="0" err="1" smtClean="0"/>
              <a:t>Zaldivar</a:t>
            </a:r>
            <a:endParaRPr lang="en-US" b="1" dirty="0" smtClean="0"/>
          </a:p>
          <a:p>
            <a:r>
              <a:rPr lang="en-US" dirty="0" smtClean="0"/>
              <a:t>They accepted a Soviet offer of massive economic aid</a:t>
            </a:r>
          </a:p>
          <a:p>
            <a:r>
              <a:rPr lang="en-US" dirty="0" smtClean="0"/>
              <a:t>“I have been a Marxist-Leninist all along, and will remain until I die.”</a:t>
            </a:r>
          </a:p>
          <a:p>
            <a:pPr lvl="1"/>
            <a:r>
              <a:rPr lang="en-US" dirty="0" smtClean="0"/>
              <a:t>Castro, Dec. 1961, declares support for Soviet’s foreign policy</a:t>
            </a: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8" name="Content Placeholder 7" descr="fidel castro.jpg"/>
          <p:cNvPicPr>
            <a:picLocks noGrp="1" noChangeAspect="1"/>
          </p:cNvPicPr>
          <p:nvPr>
            <p:ph idx="1"/>
          </p:nvPr>
        </p:nvPicPr>
        <p:blipFill>
          <a:blip r:embed="rId2" cstate="print"/>
          <a:stretch>
            <a:fillRect/>
          </a:stretch>
        </p:blipFill>
        <p:spPr>
          <a:xfrm>
            <a:off x="3810000" y="2133600"/>
            <a:ext cx="5111750" cy="3807109"/>
          </a:xfrm>
        </p:spPr>
      </p:pic>
      <p:sp>
        <p:nvSpPr>
          <p:cNvPr id="7" name="Text Placeholder 6"/>
          <p:cNvSpPr>
            <a:spLocks noGrp="1"/>
          </p:cNvSpPr>
          <p:nvPr>
            <p:ph type="body" sz="half" idx="2"/>
          </p:nvPr>
        </p:nvSpPr>
        <p:spPr>
          <a:xfrm>
            <a:off x="457200" y="1828800"/>
            <a:ext cx="3008313" cy="4297363"/>
          </a:xfrm>
        </p:spPr>
        <p:txBody>
          <a:bodyPr/>
          <a:lstStyle/>
          <a:p>
            <a:r>
              <a:rPr lang="en-US" sz="2000" dirty="0" smtClean="0"/>
              <a:t>This propaganda poster celebrated the leadership of Fidel Castro during his rise to revolutionary power in Cuba</a:t>
            </a:r>
            <a:endParaRPr lang="en-US" sz="2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Bay of Pigs Invasion</a:t>
            </a:r>
            <a:endParaRPr lang="en-US" sz="2800" dirty="0"/>
          </a:p>
        </p:txBody>
      </p:sp>
      <p:pic>
        <p:nvPicPr>
          <p:cNvPr id="5" name="Content Placeholder 4" descr="jfk.gif"/>
          <p:cNvPicPr>
            <a:picLocks noGrp="1" noChangeAspect="1"/>
          </p:cNvPicPr>
          <p:nvPr>
            <p:ph idx="1"/>
          </p:nvPr>
        </p:nvPicPr>
        <p:blipFill>
          <a:blip r:embed="rId2"/>
          <a:stretch>
            <a:fillRect/>
          </a:stretch>
        </p:blipFill>
        <p:spPr>
          <a:xfrm>
            <a:off x="4572000" y="533400"/>
            <a:ext cx="4419600" cy="5715000"/>
          </a:xfrm>
        </p:spPr>
      </p:pic>
      <p:sp>
        <p:nvSpPr>
          <p:cNvPr id="4" name="Text Placeholder 3"/>
          <p:cNvSpPr>
            <a:spLocks noGrp="1"/>
          </p:cNvSpPr>
          <p:nvPr>
            <p:ph type="body" sz="half" idx="2"/>
          </p:nvPr>
        </p:nvSpPr>
        <p:spPr/>
        <p:txBody>
          <a:bodyPr/>
          <a:lstStyle/>
          <a:p>
            <a:r>
              <a:rPr lang="en-US" dirty="0" smtClean="0"/>
              <a:t>April 1961, the invasion of Cuba to overthrow Castro and his supporters</a:t>
            </a:r>
          </a:p>
          <a:p>
            <a:endParaRPr lang="en-US" dirty="0" smtClean="0"/>
          </a:p>
          <a:p>
            <a:r>
              <a:rPr lang="en-US" dirty="0" smtClean="0"/>
              <a:t>Invasion force of 1500 anti-Castro Cubans trained, armed, and transported by CIA</a:t>
            </a:r>
          </a:p>
          <a:p>
            <a:endParaRPr lang="en-US" dirty="0" smtClean="0"/>
          </a:p>
          <a:p>
            <a:r>
              <a:rPr lang="en-US" dirty="0" smtClean="0"/>
              <a:t>Invasion force failed to incite internal uprising</a:t>
            </a:r>
          </a:p>
          <a:p>
            <a:endParaRPr lang="en-US" dirty="0" smtClean="0"/>
          </a:p>
          <a:p>
            <a:r>
              <a:rPr lang="en-US" dirty="0" smtClean="0"/>
              <a:t>American air support failed to appear</a:t>
            </a:r>
          </a:p>
          <a:p>
            <a:endParaRPr lang="en-US" dirty="0" smtClean="0"/>
          </a:p>
          <a:p>
            <a:r>
              <a:rPr lang="en-US" dirty="0" smtClean="0"/>
              <a:t>W/in 3 days, Castro’s military killed or captured all </a:t>
            </a:r>
          </a:p>
          <a:p>
            <a:endParaRPr lang="en-US" dirty="0" smtClean="0"/>
          </a:p>
          <a:p>
            <a:r>
              <a:rPr lang="en-US" dirty="0" smtClean="0"/>
              <a:t>Hurt US prestige</a:t>
            </a:r>
          </a:p>
          <a:p>
            <a:endParaRPr lang="en-US" dirty="0" smtClean="0"/>
          </a:p>
          <a:p>
            <a:r>
              <a:rPr lang="en-US" dirty="0" smtClean="0"/>
              <a:t>Reason Cuba accepts Soviet aid:  nuclear missiles as a deterrent</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Cuban Missile Crisis</a:t>
            </a:r>
            <a:endParaRPr lang="en-US" dirty="0"/>
          </a:p>
        </p:txBody>
      </p:sp>
      <p:sp>
        <p:nvSpPr>
          <p:cNvPr id="6" name="Content Placeholder 5"/>
          <p:cNvSpPr>
            <a:spLocks noGrp="1"/>
          </p:cNvSpPr>
          <p:nvPr>
            <p:ph sz="half" idx="1"/>
          </p:nvPr>
        </p:nvSpPr>
        <p:spPr>
          <a:xfrm>
            <a:off x="0" y="1676400"/>
            <a:ext cx="4495800" cy="4495800"/>
          </a:xfrm>
        </p:spPr>
        <p:txBody>
          <a:bodyPr/>
          <a:lstStyle/>
          <a:p>
            <a:r>
              <a:rPr lang="en-US" sz="2000" dirty="0" smtClean="0"/>
              <a:t>Oct. 26, 1962, US learns that Soviet technicians were assembling launch sites for medium-range nuclear missiles in Cuba</a:t>
            </a:r>
          </a:p>
          <a:p>
            <a:r>
              <a:rPr lang="en-US" sz="2000" dirty="0" smtClean="0"/>
              <a:t>Pres. JFK issues ultimatum to w/draw all missiles from Cuba </a:t>
            </a:r>
          </a:p>
          <a:p>
            <a:r>
              <a:rPr lang="en-US" sz="2000" dirty="0" smtClean="0"/>
              <a:t>Imposed an air and naval quarantine on nation</a:t>
            </a:r>
          </a:p>
          <a:p>
            <a:r>
              <a:rPr lang="en-US" sz="2000" dirty="0" smtClean="0"/>
              <a:t>After 2 weeks, Soviets yielded to US demands</a:t>
            </a:r>
          </a:p>
          <a:p>
            <a:r>
              <a:rPr lang="en-US" sz="2000" dirty="0" smtClean="0"/>
              <a:t>Kennedy agrees to refrain from attempting to overthrow Castro</a:t>
            </a:r>
          </a:p>
          <a:p>
            <a:r>
              <a:rPr lang="en-US" sz="2000" dirty="0" smtClean="0"/>
              <a:t>World waited for the apocalypse  </a:t>
            </a:r>
            <a:endParaRPr lang="en-US" sz="2000" dirty="0"/>
          </a:p>
        </p:txBody>
      </p:sp>
      <p:pic>
        <p:nvPicPr>
          <p:cNvPr id="8" name="Content Placeholder 7" descr="1962_cuban_missile.jpg"/>
          <p:cNvPicPr>
            <a:picLocks noGrp="1" noChangeAspect="1"/>
          </p:cNvPicPr>
          <p:nvPr>
            <p:ph sz="half" idx="2"/>
          </p:nvPr>
        </p:nvPicPr>
        <p:blipFill>
          <a:blip r:embed="rId2"/>
          <a:stretch>
            <a:fillRect/>
          </a:stretch>
        </p:blipFill>
        <p:spPr>
          <a:xfrm>
            <a:off x="4495800" y="2971800"/>
            <a:ext cx="4343401" cy="2514600"/>
          </a:xfr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Dissent in Soviet Union</a:t>
            </a:r>
            <a:endParaRPr lang="en-US" dirty="0"/>
          </a:p>
        </p:txBody>
      </p:sp>
      <p:sp>
        <p:nvSpPr>
          <p:cNvPr id="3" name="Content Placeholder 2"/>
          <p:cNvSpPr>
            <a:spLocks noGrp="1"/>
          </p:cNvSpPr>
          <p:nvPr>
            <p:ph sz="half" idx="1"/>
          </p:nvPr>
        </p:nvSpPr>
        <p:spPr>
          <a:xfrm>
            <a:off x="381000" y="2057400"/>
            <a:ext cx="5410200" cy="4114800"/>
          </a:xfrm>
        </p:spPr>
        <p:txBody>
          <a:bodyPr/>
          <a:lstStyle/>
          <a:p>
            <a:r>
              <a:rPr lang="en-US" sz="2400" b="1" dirty="0" smtClean="0"/>
              <a:t>De-Stalinization 1956-1964</a:t>
            </a:r>
          </a:p>
          <a:p>
            <a:r>
              <a:rPr lang="en-US" sz="2400" b="1" dirty="0" smtClean="0"/>
              <a:t>Nikita </a:t>
            </a:r>
            <a:r>
              <a:rPr lang="en-US" sz="2400" b="1" dirty="0" err="1" smtClean="0"/>
              <a:t>Kruschev’s</a:t>
            </a:r>
            <a:r>
              <a:rPr lang="en-US" sz="2400" b="1" dirty="0" smtClean="0"/>
              <a:t> policy</a:t>
            </a:r>
          </a:p>
          <a:p>
            <a:r>
              <a:rPr lang="en-US" sz="2400" dirty="0" smtClean="0"/>
              <a:t>End the rule of terror and partial liberalization of Soviet society</a:t>
            </a:r>
          </a:p>
          <a:p>
            <a:r>
              <a:rPr lang="en-US" sz="2400" b="1" dirty="0" smtClean="0"/>
              <a:t>Gov’t removed portraits of Stalin, renamed institutions and </a:t>
            </a:r>
            <a:r>
              <a:rPr lang="en-US" sz="2400" b="1" dirty="0" smtClean="0"/>
              <a:t>local ties </a:t>
            </a:r>
            <a:r>
              <a:rPr lang="en-US" sz="2400" b="1" dirty="0" smtClean="0"/>
              <a:t>w/ his name, and commissioned historians to rewrite textbooks to deflate Stalin’s reputation </a:t>
            </a:r>
          </a:p>
          <a:p>
            <a:r>
              <a:rPr lang="en-US" sz="2400" b="1" dirty="0" smtClean="0"/>
              <a:t>Brought “thaw” in </a:t>
            </a:r>
            <a:r>
              <a:rPr lang="en-US" sz="2400" b="1" dirty="0" err="1" smtClean="0"/>
              <a:t>gov’t</a:t>
            </a:r>
            <a:r>
              <a:rPr lang="en-US" sz="2400" b="1" dirty="0" smtClean="0"/>
              <a:t> control</a:t>
            </a:r>
          </a:p>
          <a:p>
            <a:r>
              <a:rPr lang="en-US" sz="2400" b="1" dirty="0" smtClean="0"/>
              <a:t>Release millions of political prisoners </a:t>
            </a:r>
          </a:p>
          <a:p>
            <a:endParaRPr lang="en-US" sz="2400" b="1" dirty="0"/>
          </a:p>
        </p:txBody>
      </p:sp>
      <p:pic>
        <p:nvPicPr>
          <p:cNvPr id="5" name="Content Placeholder 4" descr="destalinization__460083.jpg"/>
          <p:cNvPicPr>
            <a:picLocks noGrp="1" noChangeAspect="1"/>
          </p:cNvPicPr>
          <p:nvPr>
            <p:ph sz="half" idx="2"/>
          </p:nvPr>
        </p:nvPicPr>
        <p:blipFill>
          <a:blip r:embed="rId2"/>
          <a:stretch>
            <a:fillRect/>
          </a:stretch>
        </p:blipFill>
        <p:spPr>
          <a:xfrm>
            <a:off x="5791200" y="2438400"/>
            <a:ext cx="3126481" cy="2257425"/>
          </a:xfr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Soviet Intervention</a:t>
            </a:r>
            <a:endParaRPr lang="en-US" dirty="0"/>
          </a:p>
        </p:txBody>
      </p:sp>
      <p:pic>
        <p:nvPicPr>
          <p:cNvPr id="5" name="Content Placeholder 4" descr="Hungary1956-Lg.jpg"/>
          <p:cNvPicPr>
            <a:picLocks noGrp="1" noChangeAspect="1"/>
          </p:cNvPicPr>
          <p:nvPr>
            <p:ph sz="half" idx="1"/>
          </p:nvPr>
        </p:nvPicPr>
        <p:blipFill>
          <a:blip r:embed="rId2"/>
          <a:stretch>
            <a:fillRect/>
          </a:stretch>
        </p:blipFill>
        <p:spPr>
          <a:xfrm>
            <a:off x="67496" y="2514600"/>
            <a:ext cx="4352104" cy="2895600"/>
          </a:xfrm>
        </p:spPr>
      </p:pic>
      <p:sp>
        <p:nvSpPr>
          <p:cNvPr id="4" name="Content Placeholder 3"/>
          <p:cNvSpPr>
            <a:spLocks noGrp="1"/>
          </p:cNvSpPr>
          <p:nvPr>
            <p:ph sz="half" idx="2"/>
          </p:nvPr>
        </p:nvSpPr>
        <p:spPr/>
        <p:txBody>
          <a:bodyPr/>
          <a:lstStyle/>
          <a:p>
            <a:r>
              <a:rPr lang="en-US" dirty="0" smtClean="0"/>
              <a:t>New political climate led to communist leaders in Eastern Europe to seek a degree of independence</a:t>
            </a:r>
          </a:p>
          <a:p>
            <a:r>
              <a:rPr lang="en-US" dirty="0" smtClean="0"/>
              <a:t>Ex. Hungary 1956</a:t>
            </a:r>
          </a:p>
          <a:p>
            <a:r>
              <a:rPr lang="en-US" dirty="0" smtClean="0"/>
              <a:t>Ex. “Prague Spring”-socialism w/ human face</a:t>
            </a:r>
            <a:endParaRPr lang="en-US" dirty="0"/>
          </a:p>
        </p:txBody>
      </p:sp>
      <p:sp>
        <p:nvSpPr>
          <p:cNvPr id="6" name="TextBox 5"/>
          <p:cNvSpPr txBox="1"/>
          <p:nvPr/>
        </p:nvSpPr>
        <p:spPr>
          <a:xfrm>
            <a:off x="304800" y="5486400"/>
            <a:ext cx="4267201" cy="646331"/>
          </a:xfrm>
          <a:prstGeom prst="rect">
            <a:avLst/>
          </a:prstGeom>
          <a:noFill/>
        </p:spPr>
        <p:txBody>
          <a:bodyPr wrap="square" rtlCol="0">
            <a:spAutoFit/>
          </a:bodyPr>
          <a:lstStyle/>
          <a:p>
            <a:r>
              <a:rPr lang="en-US" dirty="0" smtClean="0"/>
              <a:t>Budapest, Hungary 1956 when Soviet tanks enter to crush uprising</a:t>
            </a: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Detente</a:t>
            </a:r>
            <a:endParaRPr lang="en-US" dirty="0"/>
          </a:p>
        </p:txBody>
      </p:sp>
      <p:sp>
        <p:nvSpPr>
          <p:cNvPr id="3" name="Content Placeholder 2"/>
          <p:cNvSpPr>
            <a:spLocks noGrp="1"/>
          </p:cNvSpPr>
          <p:nvPr>
            <p:ph sz="half" idx="1"/>
          </p:nvPr>
        </p:nvSpPr>
        <p:spPr/>
        <p:txBody>
          <a:bodyPr/>
          <a:lstStyle/>
          <a:p>
            <a:r>
              <a:rPr lang="en-US" dirty="0" smtClean="0"/>
              <a:t>Late 1960’s, leaders of Soviet Union and US agreed to policy, or </a:t>
            </a:r>
            <a:r>
              <a:rPr lang="en-US" b="1" dirty="0" smtClean="0"/>
              <a:t>reduction in hostility, trying to cool arms race and slow competition in developing countries</a:t>
            </a:r>
            <a:endParaRPr lang="en-US" b="1" dirty="0"/>
          </a:p>
        </p:txBody>
      </p:sp>
      <p:pic>
        <p:nvPicPr>
          <p:cNvPr id="5" name="Content Placeholder 4" descr="detente.jpg"/>
          <p:cNvPicPr>
            <a:picLocks noGrp="1" noChangeAspect="1"/>
          </p:cNvPicPr>
          <p:nvPr>
            <p:ph sz="half" idx="2"/>
          </p:nvPr>
        </p:nvPicPr>
        <p:blipFill>
          <a:blip r:embed="rId2"/>
          <a:stretch>
            <a:fillRect/>
          </a:stretch>
        </p:blipFill>
        <p:spPr>
          <a:xfrm>
            <a:off x="5230483" y="2095499"/>
            <a:ext cx="2846717" cy="3771901"/>
          </a:xfrm>
        </p:spPr>
      </p:pic>
      <p:sp>
        <p:nvSpPr>
          <p:cNvPr id="6" name="TextBox 5"/>
          <p:cNvSpPr txBox="1"/>
          <p:nvPr/>
        </p:nvSpPr>
        <p:spPr>
          <a:xfrm>
            <a:off x="5257801" y="5943600"/>
            <a:ext cx="3657600" cy="646331"/>
          </a:xfrm>
          <a:prstGeom prst="rect">
            <a:avLst/>
          </a:prstGeom>
          <a:noFill/>
        </p:spPr>
        <p:txBody>
          <a:bodyPr wrap="square" rtlCol="0">
            <a:spAutoFit/>
          </a:bodyPr>
          <a:lstStyle/>
          <a:p>
            <a:r>
              <a:rPr lang="en-US" dirty="0" smtClean="0"/>
              <a:t>Pres. Richard Nixon and Leonid Brezhnev were 1</a:t>
            </a:r>
            <a:r>
              <a:rPr lang="en-US" baseline="30000" dirty="0" smtClean="0"/>
              <a:t>st</a:t>
            </a:r>
            <a:r>
              <a:rPr lang="en-US" dirty="0" smtClean="0"/>
              <a:t> to test detente</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Cold War</a:t>
            </a:r>
            <a:endParaRPr lang="en-US" dirty="0"/>
          </a:p>
        </p:txBody>
      </p:sp>
      <p:pic>
        <p:nvPicPr>
          <p:cNvPr id="5" name="Content Placeholder 4" descr="ReaganBerlinWall.jpg"/>
          <p:cNvPicPr>
            <a:picLocks noGrp="1" noChangeAspect="1"/>
          </p:cNvPicPr>
          <p:nvPr>
            <p:ph sz="half" idx="1"/>
          </p:nvPr>
        </p:nvPicPr>
        <p:blipFill>
          <a:blip r:embed="rId2"/>
          <a:stretch>
            <a:fillRect/>
          </a:stretch>
        </p:blipFill>
        <p:spPr>
          <a:xfrm>
            <a:off x="304800" y="2362200"/>
            <a:ext cx="3810000" cy="3139440"/>
          </a:xfrm>
        </p:spPr>
      </p:pic>
      <p:sp>
        <p:nvSpPr>
          <p:cNvPr id="4" name="Content Placeholder 3"/>
          <p:cNvSpPr>
            <a:spLocks noGrp="1"/>
          </p:cNvSpPr>
          <p:nvPr>
            <p:ph sz="half" idx="2"/>
          </p:nvPr>
        </p:nvSpPr>
        <p:spPr>
          <a:xfrm>
            <a:off x="4648200" y="2057400"/>
            <a:ext cx="4267200" cy="4114800"/>
          </a:xfrm>
        </p:spPr>
        <p:txBody>
          <a:bodyPr/>
          <a:lstStyle/>
          <a:p>
            <a:r>
              <a:rPr lang="en-US" sz="2400" b="1" dirty="0" smtClean="0"/>
              <a:t>B/n 1989-1991, the Soviet system in Europe collapsed </a:t>
            </a:r>
          </a:p>
          <a:p>
            <a:r>
              <a:rPr lang="en-US" sz="2400" dirty="0" smtClean="0"/>
              <a:t>Pres. Ronald Reagan reinvigorated cold war animosities, “evil empire”</a:t>
            </a:r>
          </a:p>
          <a:p>
            <a:r>
              <a:rPr lang="en-US" sz="2400" dirty="0" smtClean="0"/>
              <a:t>Reagan advocated enormous military spending </a:t>
            </a:r>
          </a:p>
          <a:p>
            <a:r>
              <a:rPr lang="en-US" sz="2400" dirty="0" smtClean="0"/>
              <a:t>His rhetoric and budgets challenged détente and Soviet’s ability to match US spending </a:t>
            </a:r>
          </a:p>
          <a:p>
            <a:endParaRPr lang="en-US" sz="2400" dirty="0"/>
          </a:p>
        </p:txBody>
      </p:sp>
      <p:sp>
        <p:nvSpPr>
          <p:cNvPr id="6" name="TextBox 5"/>
          <p:cNvSpPr txBox="1"/>
          <p:nvPr/>
        </p:nvSpPr>
        <p:spPr>
          <a:xfrm>
            <a:off x="381000" y="5867400"/>
            <a:ext cx="3792064" cy="369332"/>
          </a:xfrm>
          <a:prstGeom prst="rect">
            <a:avLst/>
          </a:prstGeom>
          <a:noFill/>
        </p:spPr>
        <p:txBody>
          <a:bodyPr wrap="none" rtlCol="0">
            <a:spAutoFit/>
          </a:bodyPr>
          <a:lstStyle/>
          <a:p>
            <a:r>
              <a:rPr lang="en-US" dirty="0" smtClean="0"/>
              <a:t>“Mr. Gorbachev!  Tear down this wall”</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Mikhail Gorbachev (1931-</a:t>
            </a:r>
            <a:endParaRPr lang="en-US" dirty="0"/>
          </a:p>
        </p:txBody>
      </p:sp>
      <p:sp>
        <p:nvSpPr>
          <p:cNvPr id="3" name="Content Placeholder 2"/>
          <p:cNvSpPr>
            <a:spLocks noGrp="1"/>
          </p:cNvSpPr>
          <p:nvPr>
            <p:ph sz="half" idx="1"/>
          </p:nvPr>
        </p:nvSpPr>
        <p:spPr>
          <a:xfrm>
            <a:off x="152400" y="1828800"/>
            <a:ext cx="5334000" cy="4343400"/>
          </a:xfrm>
        </p:spPr>
        <p:txBody>
          <a:bodyPr/>
          <a:lstStyle/>
          <a:p>
            <a:r>
              <a:rPr lang="en-US" sz="2000" b="1" dirty="0" smtClean="0"/>
              <a:t>Economic weakness of communist regimes in eastern, central Europe and Soviet Union that they needed reforms</a:t>
            </a:r>
          </a:p>
          <a:p>
            <a:r>
              <a:rPr lang="en-US" sz="2000" dirty="0" smtClean="0"/>
              <a:t>1985 Gorbachev came to power tried reforms to address economic deterioration</a:t>
            </a:r>
          </a:p>
          <a:p>
            <a:r>
              <a:rPr lang="en-US" sz="2000" b="1" i="1" dirty="0" smtClean="0"/>
              <a:t>Perestroika</a:t>
            </a:r>
            <a:r>
              <a:rPr lang="en-US" sz="2000" b="1" dirty="0" smtClean="0"/>
              <a:t> – policy to restructure and decentralize the economy </a:t>
            </a:r>
          </a:p>
          <a:p>
            <a:r>
              <a:rPr lang="en-US" sz="2000" b="1" i="1" dirty="0" smtClean="0"/>
              <a:t>Glasnost</a:t>
            </a:r>
            <a:r>
              <a:rPr lang="en-US" sz="2000" b="1" dirty="0" smtClean="0"/>
              <a:t> – the policy of opening of Soviet society to public criticism and admission of mistakes</a:t>
            </a:r>
          </a:p>
          <a:p>
            <a:pPr lvl="1"/>
            <a:r>
              <a:rPr lang="en-US" sz="2000" b="1" dirty="0" smtClean="0"/>
              <a:t>Led to ethnic and nationalist sentiments b/c only ½ of 285 million Soviet citizens were Russian</a:t>
            </a:r>
            <a:endParaRPr lang="en-US" sz="2000" b="1" dirty="0"/>
          </a:p>
        </p:txBody>
      </p:sp>
      <p:pic>
        <p:nvPicPr>
          <p:cNvPr id="5" name="Content Placeholder 4" descr="Gorbachev.jpg"/>
          <p:cNvPicPr>
            <a:picLocks noGrp="1" noChangeAspect="1"/>
          </p:cNvPicPr>
          <p:nvPr>
            <p:ph sz="half" idx="2"/>
          </p:nvPr>
        </p:nvPicPr>
        <p:blipFill>
          <a:blip r:embed="rId2"/>
          <a:stretch>
            <a:fillRect/>
          </a:stretch>
        </p:blipFill>
        <p:spPr>
          <a:xfrm>
            <a:off x="5638800" y="2133600"/>
            <a:ext cx="3123188" cy="4114800"/>
          </a:xfr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Revolutions in Eastern and Central Europe</a:t>
            </a:r>
            <a:endParaRPr lang="en-US" dirty="0"/>
          </a:p>
        </p:txBody>
      </p:sp>
      <p:sp>
        <p:nvSpPr>
          <p:cNvPr id="3" name="Content Placeholder 2"/>
          <p:cNvSpPr>
            <a:spLocks noGrp="1"/>
          </p:cNvSpPr>
          <p:nvPr>
            <p:ph sz="half" idx="1"/>
          </p:nvPr>
        </p:nvSpPr>
        <p:spPr>
          <a:xfrm>
            <a:off x="381000" y="2057400"/>
            <a:ext cx="5410200" cy="4114800"/>
          </a:xfrm>
        </p:spPr>
        <p:txBody>
          <a:bodyPr/>
          <a:lstStyle/>
          <a:p>
            <a:r>
              <a:rPr lang="en-US" sz="2400" b="1" dirty="0" smtClean="0"/>
              <a:t>Gorbachev visits Berlin in 1989 and announces that each country would be responsible for its own destiny</a:t>
            </a:r>
          </a:p>
          <a:p>
            <a:r>
              <a:rPr lang="en-US" sz="2400" dirty="0" smtClean="0"/>
              <a:t>Poland, Bulgaria, Hungary were the first </a:t>
            </a:r>
          </a:p>
          <a:p>
            <a:r>
              <a:rPr lang="en-US" sz="2400" dirty="0" smtClean="0"/>
              <a:t>Czechoslovakia </a:t>
            </a:r>
            <a:r>
              <a:rPr lang="en-US" sz="2400" b="1" dirty="0" smtClean="0"/>
              <a:t>–”Velvet Revolution” </a:t>
            </a:r>
            <a:r>
              <a:rPr lang="en-US" sz="2400" dirty="0" smtClean="0"/>
              <a:t>b/c done w/ little violence</a:t>
            </a:r>
          </a:p>
          <a:p>
            <a:pPr lvl="1"/>
            <a:r>
              <a:rPr lang="en-US" sz="2000" dirty="0" smtClean="0"/>
              <a:t>Czech Republic and Slovakia</a:t>
            </a:r>
          </a:p>
          <a:p>
            <a:r>
              <a:rPr lang="en-US" sz="2400" dirty="0" smtClean="0"/>
              <a:t>Romania- violent b/c </a:t>
            </a:r>
            <a:r>
              <a:rPr lang="en-US" sz="2400" dirty="0" err="1" smtClean="0"/>
              <a:t>Nicolae</a:t>
            </a:r>
            <a:r>
              <a:rPr lang="en-US" sz="2400" dirty="0" smtClean="0"/>
              <a:t> Ceausescu refused to reform</a:t>
            </a:r>
          </a:p>
          <a:p>
            <a:r>
              <a:rPr lang="en-US" sz="2400" dirty="0" smtClean="0"/>
              <a:t>1989 uprising ended w/ him and his wife dead</a:t>
            </a:r>
          </a:p>
          <a:p>
            <a:endParaRPr lang="en-US" sz="2400" dirty="0" smtClean="0"/>
          </a:p>
        </p:txBody>
      </p:sp>
      <p:pic>
        <p:nvPicPr>
          <p:cNvPr id="5" name="Content Placeholder 4" descr="ceausecsu.jpg"/>
          <p:cNvPicPr>
            <a:picLocks noGrp="1" noChangeAspect="1"/>
          </p:cNvPicPr>
          <p:nvPr>
            <p:ph sz="half" idx="2"/>
          </p:nvPr>
        </p:nvPicPr>
        <p:blipFill>
          <a:blip r:embed="rId2"/>
          <a:stretch>
            <a:fillRect/>
          </a:stretch>
        </p:blipFill>
        <p:spPr>
          <a:xfrm>
            <a:off x="5850058" y="2438400"/>
            <a:ext cx="2579568" cy="4038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for Our Time</a:t>
            </a:r>
            <a:endParaRPr lang="en-US" dirty="0"/>
          </a:p>
        </p:txBody>
      </p:sp>
      <p:pic>
        <p:nvPicPr>
          <p:cNvPr id="5" name="Content Placeholder 4" descr="munich conference.jpg"/>
          <p:cNvPicPr>
            <a:picLocks noGrp="1" noChangeAspect="1"/>
          </p:cNvPicPr>
          <p:nvPr>
            <p:ph sz="half" idx="1"/>
          </p:nvPr>
        </p:nvPicPr>
        <p:blipFill>
          <a:blip r:embed="rId2" cstate="print"/>
          <a:stretch>
            <a:fillRect/>
          </a:stretch>
        </p:blipFill>
        <p:spPr>
          <a:xfrm>
            <a:off x="228600" y="2590800"/>
            <a:ext cx="3810000" cy="2619375"/>
          </a:xfrm>
        </p:spPr>
      </p:pic>
      <p:sp>
        <p:nvSpPr>
          <p:cNvPr id="4" name="Content Placeholder 3"/>
          <p:cNvSpPr>
            <a:spLocks noGrp="1"/>
          </p:cNvSpPr>
          <p:nvPr>
            <p:ph sz="half" idx="2"/>
          </p:nvPr>
        </p:nvSpPr>
        <p:spPr>
          <a:xfrm>
            <a:off x="4114800" y="1905000"/>
            <a:ext cx="4724400" cy="4267200"/>
          </a:xfrm>
        </p:spPr>
        <p:txBody>
          <a:bodyPr/>
          <a:lstStyle/>
          <a:p>
            <a:r>
              <a:rPr lang="en-US" sz="2000" b="1" dirty="0" smtClean="0"/>
              <a:t>1938 Munich Conference </a:t>
            </a:r>
          </a:p>
          <a:p>
            <a:pPr lvl="1"/>
            <a:r>
              <a:rPr lang="en-US" sz="2000" dirty="0" smtClean="0"/>
              <a:t>Italy, France, Britain, and Germany attend</a:t>
            </a:r>
          </a:p>
          <a:p>
            <a:r>
              <a:rPr lang="en-US" sz="2000" dirty="0" smtClean="0"/>
              <a:t>Germany “appeased” by allowing him Sudetenland in w. Czechoslovakia</a:t>
            </a:r>
          </a:p>
          <a:p>
            <a:r>
              <a:rPr lang="en-US" sz="2000" b="1" dirty="0" smtClean="0"/>
              <a:t>British Prime Minister returns to announce “Peace for our time”</a:t>
            </a:r>
          </a:p>
          <a:p>
            <a:r>
              <a:rPr lang="en-US" sz="2000" dirty="0" smtClean="0"/>
              <a:t>1939 Hitler’s troops moved into Czechoslovakia </a:t>
            </a:r>
          </a:p>
          <a:p>
            <a:r>
              <a:rPr lang="en-US" sz="2000" dirty="0" smtClean="0"/>
              <a:t>Policy of appeasement abandoned by Britain and France &amp; guarantee to protect Poland</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Berlin Wall</a:t>
            </a:r>
            <a:endParaRPr lang="en-US" dirty="0"/>
          </a:p>
        </p:txBody>
      </p:sp>
      <p:pic>
        <p:nvPicPr>
          <p:cNvPr id="5" name="Content Placeholder 4" descr="fall-of-the-wall.jpg"/>
          <p:cNvPicPr>
            <a:picLocks noGrp="1" noChangeAspect="1"/>
          </p:cNvPicPr>
          <p:nvPr>
            <p:ph sz="half" idx="1"/>
          </p:nvPr>
        </p:nvPicPr>
        <p:blipFill>
          <a:blip r:embed="rId2"/>
          <a:stretch>
            <a:fillRect/>
          </a:stretch>
        </p:blipFill>
        <p:spPr>
          <a:xfrm>
            <a:off x="76200" y="2159411"/>
            <a:ext cx="4114800" cy="2737647"/>
          </a:xfrm>
        </p:spPr>
      </p:pic>
      <p:sp>
        <p:nvSpPr>
          <p:cNvPr id="4" name="Content Placeholder 3"/>
          <p:cNvSpPr>
            <a:spLocks noGrp="1"/>
          </p:cNvSpPr>
          <p:nvPr>
            <p:ph sz="half" idx="2"/>
          </p:nvPr>
        </p:nvSpPr>
        <p:spPr>
          <a:xfrm>
            <a:off x="4191000" y="2057400"/>
            <a:ext cx="4572000" cy="4114800"/>
          </a:xfrm>
        </p:spPr>
        <p:txBody>
          <a:bodyPr/>
          <a:lstStyle/>
          <a:p>
            <a:r>
              <a:rPr lang="en-US" dirty="0" smtClean="0"/>
              <a:t>East Germans fled by 1,000s through openings </a:t>
            </a:r>
          </a:p>
          <a:p>
            <a:r>
              <a:rPr lang="en-US" dirty="0" smtClean="0"/>
              <a:t>East German regime decided to open the Berlin Wall to intra-German traffic on November 9, 1989</a:t>
            </a:r>
          </a:p>
          <a:p>
            <a:r>
              <a:rPr lang="en-US" dirty="0" smtClean="0"/>
              <a:t>1,000s of East and West Berliners tore down wall</a:t>
            </a:r>
          </a:p>
          <a:p>
            <a:r>
              <a:rPr lang="en-US" b="1" dirty="0" smtClean="0"/>
              <a:t>1990 the 2 </a:t>
            </a:r>
            <a:r>
              <a:rPr lang="en-US" b="1" dirty="0" err="1" smtClean="0"/>
              <a:t>Germanies</a:t>
            </a:r>
            <a:r>
              <a:rPr lang="en-US" b="1" dirty="0" smtClean="0"/>
              <a:t> formed a united nation</a:t>
            </a:r>
            <a:endParaRPr lang="en-US" b="1"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Tearing down the Wall…</a:t>
            </a:r>
            <a:endParaRPr lang="en-US" dirty="0"/>
          </a:p>
        </p:txBody>
      </p:sp>
      <p:pic>
        <p:nvPicPr>
          <p:cNvPr id="6" name="Picture 5" descr="Tearing the wall.jpg"/>
          <p:cNvPicPr>
            <a:picLocks noChangeAspect="1"/>
          </p:cNvPicPr>
          <p:nvPr/>
        </p:nvPicPr>
        <p:blipFill>
          <a:blip r:embed="rId2"/>
          <a:stretch>
            <a:fillRect/>
          </a:stretch>
        </p:blipFill>
        <p:spPr>
          <a:xfrm>
            <a:off x="1447800" y="2209799"/>
            <a:ext cx="5834773" cy="4319145"/>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Collapse of Soviet Union</a:t>
            </a:r>
            <a:endParaRPr lang="en-US" dirty="0"/>
          </a:p>
        </p:txBody>
      </p:sp>
      <p:sp>
        <p:nvSpPr>
          <p:cNvPr id="3" name="Content Placeholder 2"/>
          <p:cNvSpPr>
            <a:spLocks noGrp="1"/>
          </p:cNvSpPr>
          <p:nvPr>
            <p:ph sz="half" idx="1"/>
          </p:nvPr>
        </p:nvSpPr>
        <p:spPr>
          <a:xfrm>
            <a:off x="152400" y="1905000"/>
            <a:ext cx="5638800" cy="4648200"/>
          </a:xfrm>
        </p:spPr>
        <p:txBody>
          <a:bodyPr/>
          <a:lstStyle/>
          <a:p>
            <a:r>
              <a:rPr lang="en-US" sz="2000" b="1" dirty="0" smtClean="0"/>
              <a:t>Pressures on Soviet Union</a:t>
            </a:r>
          </a:p>
          <a:p>
            <a:r>
              <a:rPr lang="en-US" sz="2000" dirty="0" smtClean="0"/>
              <a:t>1979 Unsuccessful invasion of Afghanistan</a:t>
            </a:r>
          </a:p>
          <a:p>
            <a:pPr lvl="1"/>
            <a:r>
              <a:rPr lang="en-US" sz="2000" dirty="0" smtClean="0"/>
              <a:t>Pull out troops in 1989</a:t>
            </a:r>
          </a:p>
          <a:p>
            <a:r>
              <a:rPr lang="en-US" sz="2000" dirty="0" smtClean="0"/>
              <a:t>Downward slide of industrial and agricultural production</a:t>
            </a:r>
          </a:p>
          <a:p>
            <a:r>
              <a:rPr lang="en-US" sz="2000" dirty="0" smtClean="0"/>
              <a:t>Skyrocketing inflation</a:t>
            </a:r>
          </a:p>
          <a:p>
            <a:r>
              <a:rPr lang="en-US" sz="2000" dirty="0" smtClean="0"/>
              <a:t>Soviet satellites declare independence in 1991</a:t>
            </a:r>
          </a:p>
          <a:p>
            <a:r>
              <a:rPr lang="en-US" sz="2000" b="1" dirty="0" smtClean="0"/>
              <a:t>Boris Yeltsin </a:t>
            </a:r>
            <a:r>
              <a:rPr lang="en-US" sz="2000" dirty="0" smtClean="0"/>
              <a:t>led drive for independence</a:t>
            </a:r>
          </a:p>
          <a:p>
            <a:pPr lvl="1"/>
            <a:r>
              <a:rPr lang="en-US" sz="2000" dirty="0" smtClean="0"/>
              <a:t>August 1991, Yeltsin dismantles Communist Party and pushed reforms for market-oriented economy</a:t>
            </a:r>
          </a:p>
          <a:p>
            <a:r>
              <a:rPr lang="en-US" sz="2000" b="1" dirty="0" smtClean="0"/>
              <a:t>Dec. 25, 1991, Soviet flag fluttered for last time- by end of year USSR ceases to exist</a:t>
            </a:r>
          </a:p>
          <a:p>
            <a:endParaRPr lang="en-US" sz="2000" dirty="0"/>
          </a:p>
        </p:txBody>
      </p:sp>
      <p:pic>
        <p:nvPicPr>
          <p:cNvPr id="5" name="Content Placeholder 4" descr="fall of soviet union.jpg"/>
          <p:cNvPicPr>
            <a:picLocks noGrp="1" noChangeAspect="1"/>
          </p:cNvPicPr>
          <p:nvPr>
            <p:ph sz="half" idx="2"/>
          </p:nvPr>
        </p:nvPicPr>
        <p:blipFill>
          <a:blip r:embed="rId2"/>
          <a:stretch>
            <a:fillRect/>
          </a:stretch>
        </p:blipFill>
        <p:spPr>
          <a:xfrm>
            <a:off x="5334000" y="2362200"/>
            <a:ext cx="3810000" cy="2273011"/>
          </a:xfrm>
        </p:spPr>
      </p:pic>
      <p:sp>
        <p:nvSpPr>
          <p:cNvPr id="6" name="TextBox 5"/>
          <p:cNvSpPr txBox="1"/>
          <p:nvPr/>
        </p:nvSpPr>
        <p:spPr>
          <a:xfrm>
            <a:off x="5943600" y="4876800"/>
            <a:ext cx="3021918" cy="369332"/>
          </a:xfrm>
          <a:prstGeom prst="rect">
            <a:avLst/>
          </a:prstGeom>
          <a:noFill/>
        </p:spPr>
        <p:txBody>
          <a:bodyPr wrap="square" rtlCol="0">
            <a:spAutoFit/>
          </a:bodyPr>
          <a:lstStyle/>
          <a:p>
            <a:r>
              <a:rPr lang="en-US" dirty="0" smtClean="0"/>
              <a:t>Taking down the face of Lenin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1143000"/>
          </a:xfrm>
        </p:spPr>
        <p:txBody>
          <a:bodyPr/>
          <a:lstStyle/>
          <a:p>
            <a:r>
              <a:rPr lang="en-US" sz="3600" dirty="0" smtClean="0"/>
              <a:t>Russian-German Nonaggression Pact</a:t>
            </a:r>
            <a:endParaRPr lang="en-US" sz="3600" dirty="0"/>
          </a:p>
        </p:txBody>
      </p:sp>
      <p:sp>
        <p:nvSpPr>
          <p:cNvPr id="3" name="Content Placeholder 2"/>
          <p:cNvSpPr>
            <a:spLocks noGrp="1"/>
          </p:cNvSpPr>
          <p:nvPr>
            <p:ph sz="half" idx="1"/>
          </p:nvPr>
        </p:nvSpPr>
        <p:spPr>
          <a:xfrm>
            <a:off x="685800" y="2057400"/>
            <a:ext cx="5562600" cy="4114800"/>
          </a:xfrm>
        </p:spPr>
        <p:txBody>
          <a:bodyPr/>
          <a:lstStyle/>
          <a:p>
            <a:r>
              <a:rPr lang="en-US" dirty="0" smtClean="0"/>
              <a:t>Nazi-Soviet Pact promised neutrality in the event of war with a third party</a:t>
            </a:r>
          </a:p>
          <a:p>
            <a:r>
              <a:rPr lang="en-US" dirty="0" smtClean="0"/>
              <a:t>Prevents war on 2 fronts</a:t>
            </a:r>
          </a:p>
          <a:p>
            <a:r>
              <a:rPr lang="en-US" dirty="0" smtClean="0"/>
              <a:t>Also divided eastern Europe into 2 for Germany/Soviet Union</a:t>
            </a:r>
          </a:p>
        </p:txBody>
      </p:sp>
      <p:pic>
        <p:nvPicPr>
          <p:cNvPr id="7" name="Content Placeholder 6" descr="soviet hammer and sickle.png"/>
          <p:cNvPicPr>
            <a:picLocks noGrp="1" noChangeAspect="1"/>
          </p:cNvPicPr>
          <p:nvPr>
            <p:ph sz="half" idx="2"/>
          </p:nvPr>
        </p:nvPicPr>
        <p:blipFill>
          <a:blip r:embed="rId2" cstate="print"/>
          <a:stretch>
            <a:fillRect/>
          </a:stretch>
        </p:blipFill>
        <p:spPr>
          <a:xfrm>
            <a:off x="6477000" y="2514600"/>
            <a:ext cx="2133600" cy="2133600"/>
          </a:xfrm>
        </p:spPr>
      </p:pic>
      <p:pic>
        <p:nvPicPr>
          <p:cNvPr id="8" name="Picture 7" descr="nazi flag.jpg"/>
          <p:cNvPicPr>
            <a:picLocks noChangeAspect="1"/>
          </p:cNvPicPr>
          <p:nvPr/>
        </p:nvPicPr>
        <p:blipFill>
          <a:blip r:embed="rId3" cstate="print"/>
          <a:stretch>
            <a:fillRect/>
          </a:stretch>
        </p:blipFill>
        <p:spPr>
          <a:xfrm>
            <a:off x="3327400" y="4876800"/>
            <a:ext cx="2387600" cy="17907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i="0" dirty="0" smtClean="0"/>
              <a:t>From :</a:t>
            </a:r>
            <a:r>
              <a:rPr lang="en-US" dirty="0" smtClean="0"/>
              <a:t>  Daily Mail, London, 23 June 1941</a:t>
            </a:r>
            <a:br>
              <a:rPr lang="en-US" dirty="0" smtClean="0"/>
            </a:br>
            <a:endParaRPr lang="en-US" dirty="0"/>
          </a:p>
        </p:txBody>
      </p:sp>
      <p:pic>
        <p:nvPicPr>
          <p:cNvPr id="7" name="Content Placeholder 6" descr="Nazi soviet pact 2.gif"/>
          <p:cNvPicPr>
            <a:picLocks noGrp="1" noChangeAspect="1"/>
          </p:cNvPicPr>
          <p:nvPr>
            <p:ph idx="1"/>
          </p:nvPr>
        </p:nvPicPr>
        <p:blipFill>
          <a:blip r:embed="rId2" cstate="print"/>
          <a:stretch>
            <a:fillRect/>
          </a:stretch>
        </p:blipFill>
        <p:spPr>
          <a:xfrm>
            <a:off x="4038600" y="339047"/>
            <a:ext cx="4721860" cy="6366553"/>
          </a:xfrm>
        </p:spPr>
      </p:pic>
      <p:sp>
        <p:nvSpPr>
          <p:cNvPr id="9" name="Text Placeholder 8"/>
          <p:cNvSpPr>
            <a:spLocks noGrp="1"/>
          </p:cNvSpPr>
          <p:nvPr>
            <p:ph type="body" sz="half" idx="2"/>
          </p:nvPr>
        </p:nvSpPr>
        <p:spPr/>
        <p:txBody>
          <a:bodyPr/>
          <a:lstStyle/>
          <a:p>
            <a:endParaRPr lang="en-US" b="1" i="1" dirty="0" smtClean="0"/>
          </a:p>
          <a:p>
            <a:endParaRPr lang="en-US" b="1" i="1" dirty="0" smtClean="0"/>
          </a:p>
          <a:p>
            <a:r>
              <a:rPr lang="en-US" sz="1800" b="1" dirty="0" smtClean="0"/>
              <a:t>How  does the artist convey who the cartoon is about?</a:t>
            </a:r>
          </a:p>
          <a:p>
            <a:endParaRPr lang="en-US" sz="1800" b="1" dirty="0" smtClean="0"/>
          </a:p>
          <a:p>
            <a:r>
              <a:rPr lang="en-US" sz="1800" b="1" dirty="0" smtClean="0"/>
              <a:t>What is the artist’s reason for the polite words “Forgive me comrade”?</a:t>
            </a:r>
          </a:p>
          <a:p>
            <a:endParaRPr lang="en-US" sz="1800" b="1" dirty="0" smtClean="0"/>
          </a:p>
          <a:p>
            <a:r>
              <a:rPr lang="en-US" sz="1800" b="1" dirty="0" smtClean="0"/>
              <a:t>What is the source?</a:t>
            </a:r>
          </a:p>
          <a:p>
            <a:endParaRPr lang="en-US" sz="1800" b="1" dirty="0" smtClean="0"/>
          </a:p>
          <a:p>
            <a:r>
              <a:rPr lang="en-US" sz="1800" b="1" dirty="0" smtClean="0"/>
              <a:t>Is there a significance to the date?</a:t>
            </a:r>
          </a:p>
          <a:p>
            <a:endParaRPr lang="en-US" sz="1800" b="1" dirty="0" smtClean="0"/>
          </a:p>
          <a:p>
            <a:r>
              <a:rPr lang="en-US" sz="1800" b="1" dirty="0" smtClean="0"/>
              <a:t>What is the point of the cartoon?</a:t>
            </a:r>
            <a:endParaRPr lang="en-US" sz="1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Blitzkrieg</a:t>
            </a:r>
            <a:endParaRPr lang="en-US" dirty="0"/>
          </a:p>
        </p:txBody>
      </p:sp>
      <p:sp>
        <p:nvSpPr>
          <p:cNvPr id="3" name="Content Placeholder 2"/>
          <p:cNvSpPr>
            <a:spLocks noGrp="1"/>
          </p:cNvSpPr>
          <p:nvPr>
            <p:ph sz="half" idx="1"/>
          </p:nvPr>
        </p:nvSpPr>
        <p:spPr>
          <a:xfrm>
            <a:off x="152400" y="2057400"/>
            <a:ext cx="5029200" cy="4114800"/>
          </a:xfrm>
        </p:spPr>
        <p:txBody>
          <a:bodyPr/>
          <a:lstStyle/>
          <a:p>
            <a:r>
              <a:rPr lang="en-US" sz="2000" b="1" dirty="0" smtClean="0"/>
              <a:t>Strategy of a “lightning war”</a:t>
            </a:r>
          </a:p>
          <a:p>
            <a:pPr lvl="1"/>
            <a:r>
              <a:rPr lang="en-US" sz="2000" dirty="0" smtClean="0"/>
              <a:t>Fighter planes scatter troops and take out communications</a:t>
            </a:r>
          </a:p>
          <a:p>
            <a:pPr lvl="1"/>
            <a:r>
              <a:rPr lang="en-US" sz="2000" dirty="0" smtClean="0"/>
              <a:t>Tanks go through defenses</a:t>
            </a:r>
          </a:p>
          <a:p>
            <a:pPr lvl="1"/>
            <a:r>
              <a:rPr lang="en-US" sz="2000" dirty="0" smtClean="0"/>
              <a:t>Infantry encircle &amp; capture enemy troops</a:t>
            </a:r>
          </a:p>
          <a:p>
            <a:pPr lvl="1"/>
            <a:r>
              <a:rPr lang="en-US" sz="2000" dirty="0" smtClean="0"/>
              <a:t>Damage economy w/ blockades, sub attacks, and bombing raids</a:t>
            </a:r>
          </a:p>
          <a:p>
            <a:r>
              <a:rPr lang="en-US" sz="2000" b="1" dirty="0" smtClean="0"/>
              <a:t>Sept. 1, 1939 Nazi invasion of Poland</a:t>
            </a:r>
          </a:p>
          <a:p>
            <a:r>
              <a:rPr lang="en-US" sz="2000" dirty="0" smtClean="0"/>
              <a:t>Within 1 month,  Poland is defeated</a:t>
            </a:r>
          </a:p>
          <a:p>
            <a:r>
              <a:rPr lang="en-US" sz="2000" dirty="0" smtClean="0"/>
              <a:t>Hitler divides it with the Soviet Union</a:t>
            </a:r>
          </a:p>
          <a:p>
            <a:endParaRPr lang="en-US" sz="2000" dirty="0" smtClean="0"/>
          </a:p>
          <a:p>
            <a:r>
              <a:rPr lang="en-US" sz="2000" dirty="0" smtClean="0"/>
              <a:t>His “</a:t>
            </a:r>
            <a:r>
              <a:rPr lang="en-US" sz="2000" dirty="0" err="1" smtClean="0"/>
              <a:t>blitzkreig</a:t>
            </a:r>
            <a:r>
              <a:rPr lang="en-US" sz="2000" dirty="0" smtClean="0"/>
              <a:t>” strategy works</a:t>
            </a:r>
            <a:endParaRPr lang="en-US" sz="2000" dirty="0"/>
          </a:p>
        </p:txBody>
      </p:sp>
      <p:pic>
        <p:nvPicPr>
          <p:cNvPr id="5" name="Content Placeholder 4" descr="Blitzkrieg_Kittens.jpg"/>
          <p:cNvPicPr>
            <a:picLocks noGrp="1" noChangeAspect="1"/>
          </p:cNvPicPr>
          <p:nvPr>
            <p:ph sz="half" idx="2"/>
          </p:nvPr>
        </p:nvPicPr>
        <p:blipFill>
          <a:blip r:embed="rId2" cstate="print"/>
          <a:stretch>
            <a:fillRect/>
          </a:stretch>
        </p:blipFill>
        <p:spPr>
          <a:xfrm>
            <a:off x="4800600" y="2194560"/>
            <a:ext cx="4114800" cy="329184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Blitzkreig</a:t>
            </a:r>
            <a:endParaRPr lang="en-US" dirty="0"/>
          </a:p>
        </p:txBody>
      </p:sp>
      <p:pic>
        <p:nvPicPr>
          <p:cNvPr id="8" name="Content Placeholder 7" descr="german divebombers.jpg"/>
          <p:cNvPicPr>
            <a:picLocks noGrp="1" noChangeAspect="1"/>
          </p:cNvPicPr>
          <p:nvPr>
            <p:ph idx="1"/>
          </p:nvPr>
        </p:nvPicPr>
        <p:blipFill>
          <a:blip r:embed="rId2" cstate="print"/>
          <a:stretch>
            <a:fillRect/>
          </a:stretch>
        </p:blipFill>
        <p:spPr>
          <a:xfrm>
            <a:off x="3575050" y="357626"/>
            <a:ext cx="5111750" cy="5683961"/>
          </a:xfrm>
        </p:spPr>
      </p:pic>
      <p:sp>
        <p:nvSpPr>
          <p:cNvPr id="7" name="Text Placeholder 6"/>
          <p:cNvSpPr>
            <a:spLocks noGrp="1"/>
          </p:cNvSpPr>
          <p:nvPr>
            <p:ph type="body" sz="half" idx="2"/>
          </p:nvPr>
        </p:nvSpPr>
        <p:spPr>
          <a:xfrm>
            <a:off x="457200" y="1828800"/>
            <a:ext cx="3008313" cy="4297363"/>
          </a:xfrm>
        </p:spPr>
        <p:txBody>
          <a:bodyPr/>
          <a:lstStyle/>
          <a:p>
            <a:r>
              <a:rPr lang="en-US" sz="2000" dirty="0" smtClean="0"/>
              <a:t>German dive-bombers like this one dominated the early air war in World War II and played a significant role in Blitzkrieg.</a:t>
            </a: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inn_ski_troops.jpg"/>
          <p:cNvPicPr>
            <a:picLocks noGrp="1" noChangeAspect="1"/>
          </p:cNvPicPr>
          <p:nvPr>
            <p:ph sz="half" idx="1"/>
          </p:nvPr>
        </p:nvPicPr>
        <p:blipFill>
          <a:blip r:embed="rId2" cstate="print"/>
          <a:stretch>
            <a:fillRect/>
          </a:stretch>
        </p:blipFill>
        <p:spPr>
          <a:xfrm>
            <a:off x="2133600" y="3276600"/>
            <a:ext cx="4800600" cy="3414427"/>
          </a:xfrm>
        </p:spPr>
      </p:pic>
      <p:sp>
        <p:nvSpPr>
          <p:cNvPr id="4" name="Content Placeholder 3"/>
          <p:cNvSpPr>
            <a:spLocks noGrp="1"/>
          </p:cNvSpPr>
          <p:nvPr>
            <p:ph sz="half" idx="2"/>
          </p:nvPr>
        </p:nvSpPr>
        <p:spPr>
          <a:xfrm>
            <a:off x="457200" y="762000"/>
            <a:ext cx="8001000" cy="2438400"/>
          </a:xfrm>
        </p:spPr>
        <p:txBody>
          <a:bodyPr/>
          <a:lstStyle/>
          <a:p>
            <a:r>
              <a:rPr lang="en-US" dirty="0" smtClean="0"/>
              <a:t>Soviets troops occupy eastern half of Poland</a:t>
            </a:r>
          </a:p>
          <a:p>
            <a:r>
              <a:rPr lang="en-US" dirty="0" smtClean="0"/>
              <a:t>Move to annex Lithuania, Latvia, Estonia</a:t>
            </a:r>
          </a:p>
          <a:p>
            <a:r>
              <a:rPr lang="en-US" b="1" dirty="0" smtClean="0"/>
              <a:t>Finland resisted when 1,000,000 Soviet troops invade</a:t>
            </a:r>
          </a:p>
          <a:p>
            <a:pPr lvl="1"/>
            <a:r>
              <a:rPr lang="en-US" dirty="0" smtClean="0"/>
              <a:t>Finns defend on skis but will still be defeated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 Atlantic</a:t>
            </a:r>
            <a:endParaRPr lang="en-US" dirty="0"/>
          </a:p>
        </p:txBody>
      </p:sp>
      <p:pic>
        <p:nvPicPr>
          <p:cNvPr id="5" name="Content Placeholder 4" descr="u boat taking ship.jpg"/>
          <p:cNvPicPr>
            <a:picLocks noGrp="1" noChangeAspect="1"/>
          </p:cNvPicPr>
          <p:nvPr>
            <p:ph sz="half" idx="1"/>
          </p:nvPr>
        </p:nvPicPr>
        <p:blipFill>
          <a:blip r:embed="rId2" cstate="print"/>
          <a:stretch>
            <a:fillRect/>
          </a:stretch>
        </p:blipFill>
        <p:spPr>
          <a:xfrm>
            <a:off x="685800" y="2893218"/>
            <a:ext cx="3810000" cy="2443163"/>
          </a:xfrm>
        </p:spPr>
      </p:pic>
      <p:sp>
        <p:nvSpPr>
          <p:cNvPr id="4" name="Content Placeholder 3"/>
          <p:cNvSpPr>
            <a:spLocks noGrp="1"/>
          </p:cNvSpPr>
          <p:nvPr>
            <p:ph sz="half" idx="2"/>
          </p:nvPr>
        </p:nvSpPr>
        <p:spPr/>
        <p:txBody>
          <a:bodyPr/>
          <a:lstStyle/>
          <a:p>
            <a:r>
              <a:rPr lang="en-US" dirty="0" smtClean="0"/>
              <a:t>German U-boats against the British ship convoys</a:t>
            </a:r>
          </a:p>
          <a:p>
            <a:r>
              <a:rPr lang="en-US" dirty="0" smtClean="0"/>
              <a:t>British convoys carry food and war material to the fronts</a:t>
            </a:r>
          </a:p>
          <a:p>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Phony War</a:t>
            </a:r>
            <a:endParaRPr lang="en-US"/>
          </a:p>
        </p:txBody>
      </p:sp>
      <p:sp>
        <p:nvSpPr>
          <p:cNvPr id="3" name="Content Placeholder 2"/>
          <p:cNvSpPr>
            <a:spLocks noGrp="1"/>
          </p:cNvSpPr>
          <p:nvPr>
            <p:ph idx="1"/>
          </p:nvPr>
        </p:nvSpPr>
        <p:spPr/>
        <p:txBody>
          <a:bodyPr/>
          <a:lstStyle/>
          <a:p>
            <a:r>
              <a:rPr lang="en-US" sz="2400" b="1" dirty="0" smtClean="0"/>
              <a:t>France and Britain declare war on Germany Sept. 3, 1939</a:t>
            </a:r>
          </a:p>
          <a:p>
            <a:r>
              <a:rPr lang="en-US" sz="2400" dirty="0" smtClean="0"/>
              <a:t>Stationed troops on </a:t>
            </a:r>
            <a:r>
              <a:rPr lang="en-US" sz="2400" b="1" dirty="0" smtClean="0"/>
              <a:t>“Maginot Line”</a:t>
            </a:r>
            <a:r>
              <a:rPr lang="en-US" sz="2400" dirty="0" smtClean="0"/>
              <a:t>, a system of fortifications along France’s border with Germany</a:t>
            </a:r>
          </a:p>
          <a:p>
            <a:r>
              <a:rPr lang="en-US" sz="2400" b="1" dirty="0" smtClean="0"/>
              <a:t>Siegfried Line </a:t>
            </a:r>
            <a:r>
              <a:rPr lang="en-US" sz="2400" dirty="0" smtClean="0"/>
              <a:t>was the German fortifications</a:t>
            </a:r>
          </a:p>
          <a:p>
            <a:r>
              <a:rPr lang="en-US" sz="2400" b="1" dirty="0" smtClean="0"/>
              <a:t>Nothing happened </a:t>
            </a:r>
          </a:p>
          <a:p>
            <a:r>
              <a:rPr lang="en-US" sz="2400" dirty="0" smtClean="0"/>
              <a:t>Nicknamed “</a:t>
            </a:r>
            <a:r>
              <a:rPr lang="en-US" sz="2400" dirty="0" err="1" smtClean="0"/>
              <a:t>sitzkrieg</a:t>
            </a:r>
            <a:r>
              <a:rPr lang="en-US" sz="2400" dirty="0" smtClean="0"/>
              <a:t>” or sitting war or “phony war”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 of France</a:t>
            </a:r>
            <a:endParaRPr lang="en-US" dirty="0"/>
          </a:p>
        </p:txBody>
      </p:sp>
      <p:sp>
        <p:nvSpPr>
          <p:cNvPr id="4" name="Content Placeholder 3"/>
          <p:cNvSpPr>
            <a:spLocks noGrp="1"/>
          </p:cNvSpPr>
          <p:nvPr>
            <p:ph sz="half" idx="2"/>
          </p:nvPr>
        </p:nvSpPr>
        <p:spPr>
          <a:xfrm>
            <a:off x="3962400" y="1905000"/>
            <a:ext cx="5029200" cy="4267200"/>
          </a:xfrm>
        </p:spPr>
        <p:txBody>
          <a:bodyPr/>
          <a:lstStyle/>
          <a:p>
            <a:r>
              <a:rPr lang="en-US" sz="2400" dirty="0" smtClean="0"/>
              <a:t>Nazis swiftly conquered Denmark, Norway, Belgium, Netherlands</a:t>
            </a:r>
          </a:p>
          <a:p>
            <a:pPr lvl="1"/>
            <a:r>
              <a:rPr lang="en-US" sz="2000" dirty="0" smtClean="0"/>
              <a:t>Part of the strategy to invade France</a:t>
            </a:r>
          </a:p>
          <a:p>
            <a:r>
              <a:rPr lang="en-US" sz="2400" dirty="0" smtClean="0"/>
              <a:t>Invade France </a:t>
            </a:r>
          </a:p>
          <a:p>
            <a:pPr lvl="1"/>
            <a:r>
              <a:rPr lang="en-US" sz="2000" dirty="0" smtClean="0"/>
              <a:t>Squeezed through Belgium/Luxembourg and the Maginot Line and reach French coast in 10 days</a:t>
            </a:r>
          </a:p>
          <a:p>
            <a:r>
              <a:rPr lang="en-US" sz="2400" dirty="0" smtClean="0"/>
              <a:t>French sign armistice in June 1940</a:t>
            </a:r>
          </a:p>
          <a:p>
            <a:pPr lvl="1"/>
            <a:r>
              <a:rPr lang="en-US" sz="2000" dirty="0" smtClean="0"/>
              <a:t>Same railcar as the Germans were forced to sign in WWI</a:t>
            </a:r>
          </a:p>
          <a:p>
            <a:r>
              <a:rPr lang="en-US" sz="2400" dirty="0" smtClean="0"/>
              <a:t>Italy’s Mussolini joins Nazi’s to reap the rewards </a:t>
            </a:r>
          </a:p>
        </p:txBody>
      </p:sp>
      <p:sp>
        <p:nvSpPr>
          <p:cNvPr id="6" name="TextBox 5"/>
          <p:cNvSpPr txBox="1"/>
          <p:nvPr/>
        </p:nvSpPr>
        <p:spPr>
          <a:xfrm>
            <a:off x="228600" y="5562600"/>
            <a:ext cx="3657600" cy="923330"/>
          </a:xfrm>
          <a:prstGeom prst="rect">
            <a:avLst/>
          </a:prstGeom>
          <a:noFill/>
        </p:spPr>
        <p:txBody>
          <a:bodyPr wrap="square" rtlCol="0">
            <a:spAutoFit/>
          </a:bodyPr>
          <a:lstStyle/>
          <a:p>
            <a:pPr algn="ctr"/>
            <a:r>
              <a:rPr lang="en-US" dirty="0" smtClean="0"/>
              <a:t>Adolf Hitler proudly walks through conquered Paris in 1940, with the Eiffel Tower as a backdrop. </a:t>
            </a:r>
            <a:endParaRPr lang="en-US" dirty="0"/>
          </a:p>
        </p:txBody>
      </p:sp>
      <p:pic>
        <p:nvPicPr>
          <p:cNvPr id="10" name="Content Placeholder 9" descr="hitler in paris.jpg"/>
          <p:cNvPicPr>
            <a:picLocks noGrp="1" noChangeAspect="1"/>
          </p:cNvPicPr>
          <p:nvPr>
            <p:ph sz="half" idx="1"/>
          </p:nvPr>
        </p:nvPicPr>
        <p:blipFill>
          <a:blip r:embed="rId3" cstate="print"/>
          <a:stretch>
            <a:fillRect/>
          </a:stretch>
        </p:blipFill>
        <p:spPr>
          <a:xfrm>
            <a:off x="228600" y="304800"/>
            <a:ext cx="3634732" cy="4953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“This war is a new kind of war.  It is warfare in  terms of every continent, every island, every sea, every air lane.”</a:t>
            </a:r>
          </a:p>
          <a:p>
            <a:pPr lvl="1"/>
            <a:r>
              <a:rPr lang="en-US" dirty="0" smtClean="0"/>
              <a:t>Franklin Roosevelt from one of fireside chats 2 months after the US became embroiled in war 1942</a:t>
            </a:r>
          </a:p>
          <a:p>
            <a:pPr lvl="1"/>
            <a:r>
              <a:rPr lang="en-US" sz="2400" dirty="0" smtClean="0"/>
              <a:t>Mobilize every material and human resource</a:t>
            </a:r>
          </a:p>
          <a:p>
            <a:pPr lvl="1"/>
            <a:r>
              <a:rPr lang="en-US" sz="2400" dirty="0" smtClean="0"/>
              <a:t>Every weapon known to humanity used</a:t>
            </a:r>
          </a:p>
          <a:p>
            <a:pPr lvl="1"/>
            <a:r>
              <a:rPr lang="en-US" sz="2400" dirty="0" smtClean="0"/>
              <a:t>Every part of the world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Rescue at Dunkirk</a:t>
            </a:r>
            <a:endParaRPr lang="en-US" dirty="0"/>
          </a:p>
        </p:txBody>
      </p:sp>
      <p:sp>
        <p:nvSpPr>
          <p:cNvPr id="3" name="Content Placeholder 2"/>
          <p:cNvSpPr>
            <a:spLocks noGrp="1"/>
          </p:cNvSpPr>
          <p:nvPr>
            <p:ph idx="1"/>
          </p:nvPr>
        </p:nvSpPr>
        <p:spPr>
          <a:xfrm>
            <a:off x="685800" y="1752600"/>
            <a:ext cx="7772400" cy="4419600"/>
          </a:xfrm>
        </p:spPr>
        <p:txBody>
          <a:bodyPr/>
          <a:lstStyle/>
          <a:p>
            <a:r>
              <a:rPr lang="en-US" sz="2000" dirty="0" smtClean="0"/>
              <a:t>Germans trap Allied troops around the northern city of Lille</a:t>
            </a:r>
          </a:p>
          <a:p>
            <a:r>
              <a:rPr lang="en-US" sz="2000" dirty="0" smtClean="0"/>
              <a:t>Allies were outnumbered, outgunned retreat to Dunkirk</a:t>
            </a:r>
          </a:p>
          <a:p>
            <a:r>
              <a:rPr lang="en-US" sz="2000" dirty="0" smtClean="0"/>
              <a:t>Great Britain  sends a fleet of 850 ships to rescue soldiers</a:t>
            </a:r>
          </a:p>
          <a:p>
            <a:pPr lvl="1"/>
            <a:r>
              <a:rPr lang="en-US" sz="2000" dirty="0" smtClean="0"/>
              <a:t>Royal Navy ships and civilian crafts </a:t>
            </a:r>
          </a:p>
          <a:p>
            <a:pPr lvl="2"/>
            <a:r>
              <a:rPr lang="en-US" sz="1600" dirty="0" smtClean="0"/>
              <a:t>Yachts, lifeboats, motorboats, fishing boats</a:t>
            </a:r>
          </a:p>
          <a:p>
            <a:r>
              <a:rPr lang="en-US" sz="2000" dirty="0" smtClean="0"/>
              <a:t>May 26 – June 4 carried 338,000 soldiers to safety</a:t>
            </a:r>
          </a:p>
          <a:p>
            <a:endParaRPr lang="en-US" sz="2000" dirty="0"/>
          </a:p>
        </p:txBody>
      </p:sp>
      <p:pic>
        <p:nvPicPr>
          <p:cNvPr id="4" name="Picture 3" descr="dunkirk1.jpg"/>
          <p:cNvPicPr>
            <a:picLocks noChangeAspect="1"/>
          </p:cNvPicPr>
          <p:nvPr/>
        </p:nvPicPr>
        <p:blipFill>
          <a:blip r:embed="rId2" cstate="print"/>
          <a:stretch>
            <a:fillRect/>
          </a:stretch>
        </p:blipFill>
        <p:spPr>
          <a:xfrm>
            <a:off x="2133600" y="3962400"/>
            <a:ext cx="5124956" cy="2895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 Government in Exile</a:t>
            </a:r>
            <a:endParaRPr lang="en-US" dirty="0"/>
          </a:p>
        </p:txBody>
      </p:sp>
      <p:sp>
        <p:nvSpPr>
          <p:cNvPr id="4" name="Content Placeholder 3"/>
          <p:cNvSpPr>
            <a:spLocks noGrp="1"/>
          </p:cNvSpPr>
          <p:nvPr>
            <p:ph sz="half" idx="2"/>
          </p:nvPr>
        </p:nvSpPr>
        <p:spPr>
          <a:xfrm>
            <a:off x="4267200" y="2057400"/>
            <a:ext cx="4191000" cy="4114800"/>
          </a:xfrm>
        </p:spPr>
        <p:txBody>
          <a:bodyPr/>
          <a:lstStyle/>
          <a:p>
            <a:r>
              <a:rPr lang="en-US" sz="2400" dirty="0" smtClean="0"/>
              <a:t>French sign armistice in June 22, 1940</a:t>
            </a:r>
          </a:p>
          <a:p>
            <a:pPr lvl="1"/>
            <a:r>
              <a:rPr lang="en-US" sz="2000" dirty="0" smtClean="0"/>
              <a:t>Same railcar as the Germans were forced to sign in WWI</a:t>
            </a:r>
          </a:p>
          <a:p>
            <a:r>
              <a:rPr lang="en-US" sz="2400" dirty="0" smtClean="0"/>
              <a:t>After fall, </a:t>
            </a:r>
            <a:r>
              <a:rPr lang="en-US" sz="2400" b="1" dirty="0" smtClean="0"/>
              <a:t>Charles de Gaulle </a:t>
            </a:r>
            <a:r>
              <a:rPr lang="en-US" sz="2400" dirty="0" smtClean="0"/>
              <a:t>sets up a “government in exile” in London</a:t>
            </a:r>
          </a:p>
          <a:p>
            <a:pPr lvl="1"/>
            <a:r>
              <a:rPr lang="en-US" sz="2000" dirty="0" smtClean="0"/>
              <a:t>Committed to </a:t>
            </a:r>
            <a:r>
              <a:rPr lang="en-US" sz="2000" dirty="0" err="1" smtClean="0"/>
              <a:t>reconquer</a:t>
            </a:r>
            <a:r>
              <a:rPr lang="en-US" sz="2000" dirty="0" smtClean="0"/>
              <a:t> France</a:t>
            </a:r>
          </a:p>
          <a:p>
            <a:pPr lvl="1"/>
            <a:r>
              <a:rPr lang="en-US" sz="2000" dirty="0" smtClean="0"/>
              <a:t>Organized the Free French military forces who battled the Nazis until liberation in 1944</a:t>
            </a:r>
          </a:p>
          <a:p>
            <a:endParaRPr lang="en-US" dirty="0"/>
          </a:p>
        </p:txBody>
      </p:sp>
      <p:pic>
        <p:nvPicPr>
          <p:cNvPr id="7" name="Content Placeholder 6" descr="De-gaulle-radio.jpg"/>
          <p:cNvPicPr>
            <a:picLocks noGrp="1" noChangeAspect="1"/>
          </p:cNvPicPr>
          <p:nvPr>
            <p:ph sz="half" idx="1"/>
          </p:nvPr>
        </p:nvPicPr>
        <p:blipFill>
          <a:blip r:embed="rId2" cstate="print"/>
          <a:stretch>
            <a:fillRect/>
          </a:stretch>
        </p:blipFill>
        <p:spPr>
          <a:xfrm>
            <a:off x="457200" y="2362200"/>
            <a:ext cx="3810000" cy="3048000"/>
          </a:xfrm>
        </p:spPr>
      </p:pic>
      <p:sp>
        <p:nvSpPr>
          <p:cNvPr id="8" name="TextBox 7"/>
          <p:cNvSpPr txBox="1"/>
          <p:nvPr/>
        </p:nvSpPr>
        <p:spPr>
          <a:xfrm>
            <a:off x="381000" y="5791200"/>
            <a:ext cx="4419600" cy="646331"/>
          </a:xfrm>
          <a:prstGeom prst="rect">
            <a:avLst/>
          </a:prstGeom>
          <a:noFill/>
        </p:spPr>
        <p:txBody>
          <a:bodyPr wrap="square" rtlCol="0">
            <a:spAutoFit/>
          </a:bodyPr>
          <a:lstStyle/>
          <a:p>
            <a:r>
              <a:rPr lang="en-US" dirty="0" smtClean="0"/>
              <a:t>De Gaulle speaking on BBC radio In London during the War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609600"/>
            <a:ext cx="5486400" cy="5562600"/>
          </a:xfrm>
        </p:spPr>
        <p:txBody>
          <a:bodyPr/>
          <a:lstStyle/>
          <a:p>
            <a:pPr algn="ctr">
              <a:buNone/>
            </a:pPr>
            <a:r>
              <a:rPr lang="en-US" dirty="0" smtClean="0"/>
              <a:t>“It is the bounden (obligatory) duty of all Frenchmen who still bear arms to continue the struggle.  For them to lay down their arms, to evacuate any position of military importance, or agree to hand over any part of French territory, however small, to enemy control would be a crime against our country.”</a:t>
            </a:r>
          </a:p>
          <a:p>
            <a:pPr lvl="1"/>
            <a:r>
              <a:rPr lang="en-US" dirty="0" smtClean="0"/>
              <a:t>General Charles de Gaulle, quoted in </a:t>
            </a:r>
            <a:r>
              <a:rPr lang="en-US" i="1" dirty="0" smtClean="0"/>
              <a:t>Charles de Gaulle:  A Biography	</a:t>
            </a:r>
            <a:endParaRPr lang="en-US" dirty="0"/>
          </a:p>
        </p:txBody>
      </p:sp>
      <p:pic>
        <p:nvPicPr>
          <p:cNvPr id="8" name="Content Placeholder 7" descr="de gaulle.jpg"/>
          <p:cNvPicPr>
            <a:picLocks noGrp="1" noChangeAspect="1"/>
          </p:cNvPicPr>
          <p:nvPr>
            <p:ph sz="half" idx="2"/>
          </p:nvPr>
        </p:nvPicPr>
        <p:blipFill>
          <a:blip r:embed="rId2" cstate="print"/>
          <a:stretch>
            <a:fillRect/>
          </a:stretch>
        </p:blipFill>
        <p:spPr>
          <a:xfrm>
            <a:off x="6096000" y="1676400"/>
            <a:ext cx="2825496" cy="41148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Britain</a:t>
            </a:r>
            <a:endParaRPr lang="en-US" dirty="0"/>
          </a:p>
        </p:txBody>
      </p:sp>
      <p:sp>
        <p:nvSpPr>
          <p:cNvPr id="3" name="Content Placeholder 2"/>
          <p:cNvSpPr>
            <a:spLocks noGrp="1"/>
          </p:cNvSpPr>
          <p:nvPr>
            <p:ph sz="half" idx="1"/>
          </p:nvPr>
        </p:nvSpPr>
        <p:spPr>
          <a:xfrm>
            <a:off x="381000" y="2438400"/>
            <a:ext cx="5029200" cy="3657600"/>
          </a:xfrm>
        </p:spPr>
        <p:txBody>
          <a:bodyPr/>
          <a:lstStyle/>
          <a:p>
            <a:r>
              <a:rPr lang="en-US" sz="1800" b="1" dirty="0" smtClean="0"/>
              <a:t>German’s strategy to defeat Britain solely through airstrikes –”The Blitz”</a:t>
            </a:r>
          </a:p>
          <a:p>
            <a:pPr lvl="1"/>
            <a:r>
              <a:rPr lang="en-US" sz="1800" dirty="0" smtClean="0"/>
              <a:t>Knock out the RAF and then land 250,000 on England’s shores</a:t>
            </a:r>
          </a:p>
          <a:p>
            <a:r>
              <a:rPr lang="en-US" sz="1800" dirty="0" smtClean="0"/>
              <a:t>Summer of 1940 target British airfields and factories </a:t>
            </a:r>
          </a:p>
          <a:p>
            <a:r>
              <a:rPr lang="en-US" sz="1800" dirty="0" smtClean="0"/>
              <a:t>By September, focus on cities</a:t>
            </a:r>
          </a:p>
          <a:p>
            <a:pPr lvl="1"/>
            <a:r>
              <a:rPr lang="en-US" sz="1800" b="1" dirty="0" smtClean="0"/>
              <a:t>London</a:t>
            </a:r>
          </a:p>
          <a:p>
            <a:r>
              <a:rPr lang="en-US" sz="1800" dirty="0" smtClean="0"/>
              <a:t>Aerial bombing killed 40,000 British civilians</a:t>
            </a:r>
          </a:p>
          <a:p>
            <a:r>
              <a:rPr lang="en-US" sz="1800" b="1" dirty="0" smtClean="0"/>
              <a:t>RAF prevented defeat and force him to abandon plans in May 1941</a:t>
            </a:r>
          </a:p>
          <a:p>
            <a:pPr lvl="1"/>
            <a:r>
              <a:rPr lang="en-US" sz="1400" dirty="0" smtClean="0"/>
              <a:t>Radar could tell #, speed, direction of incoming planes</a:t>
            </a:r>
          </a:p>
          <a:p>
            <a:pPr lvl="1"/>
            <a:r>
              <a:rPr lang="en-US" sz="1400" dirty="0" smtClean="0"/>
              <a:t>German code-making machine “Enigma” smuggled enabled them to decode German message</a:t>
            </a:r>
          </a:p>
          <a:p>
            <a:endParaRPr lang="en-US" sz="1800" dirty="0" smtClean="0"/>
          </a:p>
        </p:txBody>
      </p:sp>
      <p:pic>
        <p:nvPicPr>
          <p:cNvPr id="5" name="Content Placeholder 4" descr="battle of britain.jpg"/>
          <p:cNvPicPr>
            <a:picLocks noGrp="1" noChangeAspect="1"/>
          </p:cNvPicPr>
          <p:nvPr>
            <p:ph sz="half" idx="2"/>
          </p:nvPr>
        </p:nvPicPr>
        <p:blipFill>
          <a:blip r:embed="rId2" cstate="print"/>
          <a:stretch>
            <a:fillRect/>
          </a:stretch>
        </p:blipFill>
        <p:spPr>
          <a:xfrm>
            <a:off x="381000" y="152400"/>
            <a:ext cx="2971800" cy="2199132"/>
          </a:xfrm>
        </p:spPr>
      </p:pic>
      <p:pic>
        <p:nvPicPr>
          <p:cNvPr id="6" name="Picture 5" descr="london bus.jpeg"/>
          <p:cNvPicPr>
            <a:picLocks noChangeAspect="1"/>
          </p:cNvPicPr>
          <p:nvPr/>
        </p:nvPicPr>
        <p:blipFill>
          <a:blip r:embed="rId3" cstate="print"/>
          <a:stretch>
            <a:fillRect/>
          </a:stretch>
        </p:blipFill>
        <p:spPr>
          <a:xfrm>
            <a:off x="5198364" y="2514600"/>
            <a:ext cx="3799332" cy="301534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London Strikes</a:t>
            </a:r>
            <a:endParaRPr lang="en-US" dirty="0"/>
          </a:p>
        </p:txBody>
      </p:sp>
      <p:sp>
        <p:nvSpPr>
          <p:cNvPr id="6" name="Content Placeholder 5"/>
          <p:cNvSpPr>
            <a:spLocks noGrp="1"/>
          </p:cNvSpPr>
          <p:nvPr>
            <p:ph idx="1"/>
          </p:nvPr>
        </p:nvSpPr>
        <p:spPr>
          <a:xfrm>
            <a:off x="457200" y="1143000"/>
            <a:ext cx="4724400" cy="5029200"/>
          </a:xfrm>
        </p:spPr>
        <p:txBody>
          <a:bodyPr/>
          <a:lstStyle/>
          <a:p>
            <a:r>
              <a:rPr lang="en-US" sz="2000" dirty="0" smtClean="0"/>
              <a:t>From 7 September to 2 November 1940 the city of London was bombed every single night without miss. </a:t>
            </a:r>
          </a:p>
          <a:p>
            <a:r>
              <a:rPr lang="en-US" sz="2000" dirty="0" smtClean="0"/>
              <a:t>Buckingham Palace was struck twice, though it was the working-class East End and the dockyards that were heaviest hit during the Blitz. </a:t>
            </a:r>
          </a:p>
          <a:p>
            <a:r>
              <a:rPr lang="en-US" sz="2000" dirty="0" smtClean="0"/>
              <a:t>The pounding continued well into 1941, with massive raids in March, April, and May.</a:t>
            </a:r>
          </a:p>
          <a:p>
            <a:r>
              <a:rPr lang="en-US" sz="2000" dirty="0" smtClean="0"/>
              <a:t> On 10 May, London suffered its worst raid ever: 1,436 people were killed, Westminster Abbey and the Tower of London were damaged, the House of Commons destroyed. Rubble blocked a third of London’s streets. </a:t>
            </a:r>
          </a:p>
          <a:p>
            <a:r>
              <a:rPr lang="en-US" sz="2000" dirty="0" smtClean="0"/>
              <a:t/>
            </a:r>
            <a:br>
              <a:rPr lang="en-US" sz="2000" dirty="0" smtClean="0"/>
            </a:br>
            <a:endParaRPr lang="en-US" sz="2000" dirty="0" smtClean="0"/>
          </a:p>
          <a:p>
            <a:endParaRPr lang="en-US" sz="2000" dirty="0"/>
          </a:p>
        </p:txBody>
      </p:sp>
      <p:pic>
        <p:nvPicPr>
          <p:cNvPr id="8" name="Picture 7" descr="buckingham palace.jpeg"/>
          <p:cNvPicPr>
            <a:picLocks noChangeAspect="1"/>
          </p:cNvPicPr>
          <p:nvPr/>
        </p:nvPicPr>
        <p:blipFill>
          <a:blip r:embed="rId2" cstate="print"/>
          <a:stretch>
            <a:fillRect/>
          </a:stretch>
        </p:blipFill>
        <p:spPr>
          <a:xfrm>
            <a:off x="5206292" y="1752600"/>
            <a:ext cx="3937708" cy="3310889"/>
          </a:xfrm>
          <a:prstGeom prst="rect">
            <a:avLst/>
          </a:prstGeom>
        </p:spPr>
      </p:pic>
      <p:sp>
        <p:nvSpPr>
          <p:cNvPr id="9" name="TextBox 8"/>
          <p:cNvSpPr txBox="1"/>
          <p:nvPr/>
        </p:nvSpPr>
        <p:spPr>
          <a:xfrm>
            <a:off x="5181601" y="5181600"/>
            <a:ext cx="3810000" cy="646331"/>
          </a:xfrm>
          <a:prstGeom prst="rect">
            <a:avLst/>
          </a:prstGeom>
          <a:noFill/>
        </p:spPr>
        <p:txBody>
          <a:bodyPr wrap="square" rtlCol="0">
            <a:spAutoFit/>
          </a:bodyPr>
          <a:lstStyle/>
          <a:p>
            <a:r>
              <a:rPr lang="en-US" dirty="0" smtClean="0"/>
              <a:t>King George VI and Queen Elizabeth(Queen Mum)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533400"/>
            <a:ext cx="4038600" cy="5638800"/>
          </a:xfrm>
        </p:spPr>
        <p:txBody>
          <a:bodyPr/>
          <a:lstStyle/>
          <a:p>
            <a:r>
              <a:rPr lang="en-US" sz="2000" dirty="0" smtClean="0"/>
              <a:t>When Buckingham Palace was bombed in September 1940, some officials wanted to keep the news quiet.</a:t>
            </a:r>
          </a:p>
          <a:p>
            <a:r>
              <a:rPr lang="en-US" dirty="0" smtClean="0"/>
              <a:t>“Stupid fools! Spread the news at once! Let the humble people of London know…that the King and Queen are sharing the perils with them!”</a:t>
            </a:r>
          </a:p>
          <a:p>
            <a:pPr lvl="1"/>
            <a:r>
              <a:rPr lang="en-US" dirty="0" smtClean="0"/>
              <a:t>Winston Churchill 1940</a:t>
            </a:r>
            <a:endParaRPr lang="en-US" dirty="0"/>
          </a:p>
        </p:txBody>
      </p:sp>
      <p:pic>
        <p:nvPicPr>
          <p:cNvPr id="5" name="Content Placeholder 4" descr="Palace.jpeg"/>
          <p:cNvPicPr>
            <a:picLocks noGrp="1" noChangeAspect="1"/>
          </p:cNvPicPr>
          <p:nvPr>
            <p:ph sz="half" idx="2"/>
          </p:nvPr>
        </p:nvPicPr>
        <p:blipFill>
          <a:blip r:embed="rId2" cstate="print"/>
          <a:stretch>
            <a:fillRect/>
          </a:stretch>
        </p:blipFill>
        <p:spPr>
          <a:xfrm>
            <a:off x="4267200" y="381000"/>
            <a:ext cx="4755776" cy="3233928"/>
          </a:xfrm>
        </p:spPr>
      </p:pic>
      <p:sp>
        <p:nvSpPr>
          <p:cNvPr id="6" name="TextBox 5"/>
          <p:cNvSpPr txBox="1"/>
          <p:nvPr/>
        </p:nvSpPr>
        <p:spPr>
          <a:xfrm>
            <a:off x="4343400" y="3810000"/>
            <a:ext cx="4800600" cy="2308324"/>
          </a:xfrm>
          <a:prstGeom prst="rect">
            <a:avLst/>
          </a:prstGeom>
          <a:noFill/>
        </p:spPr>
        <p:txBody>
          <a:bodyPr wrap="square" rtlCol="0">
            <a:spAutoFit/>
          </a:bodyPr>
          <a:lstStyle/>
          <a:p>
            <a:r>
              <a:rPr lang="en-US" dirty="0" smtClean="0"/>
              <a:t>King George VI and Queen Elizabeth (later Queen Elizabeth the Queen Mother) inspect bomb damaged suffered by Buckingham Palace, London, during the "Blitz“  late 1940. The Queen was quoted as remarking, </a:t>
            </a:r>
            <a:r>
              <a:rPr lang="en-US" b="1" dirty="0" smtClean="0"/>
              <a:t>"At least I can now look the East End in the eye" </a:t>
            </a:r>
            <a:r>
              <a:rPr lang="en-US" dirty="0" smtClean="0"/>
              <a:t>- the East End of London, a port and commercial area at the time, had suffered particularly heavily in the "Blitz".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Battle of Britain</a:t>
            </a:r>
            <a:endParaRPr lang="en-US" dirty="0"/>
          </a:p>
        </p:txBody>
      </p:sp>
      <p:pic>
        <p:nvPicPr>
          <p:cNvPr id="7" name="Content Placeholder 3" descr="tube in london.jpg"/>
          <p:cNvPicPr>
            <a:picLocks noGrp="1" noChangeAspect="1"/>
          </p:cNvPicPr>
          <p:nvPr>
            <p:ph idx="1"/>
          </p:nvPr>
        </p:nvPicPr>
        <p:blipFill>
          <a:blip r:embed="rId2" cstate="print"/>
          <a:stretch>
            <a:fillRect/>
          </a:stretch>
        </p:blipFill>
        <p:spPr>
          <a:xfrm>
            <a:off x="3429000" y="1752600"/>
            <a:ext cx="5442097" cy="3765931"/>
          </a:xfrm>
        </p:spPr>
      </p:pic>
      <p:sp>
        <p:nvSpPr>
          <p:cNvPr id="11" name="Text Placeholder 10"/>
          <p:cNvSpPr>
            <a:spLocks noGrp="1"/>
          </p:cNvSpPr>
          <p:nvPr>
            <p:ph type="body" sz="half" idx="2"/>
          </p:nvPr>
        </p:nvSpPr>
        <p:spPr/>
        <p:txBody>
          <a:bodyPr/>
          <a:lstStyle/>
          <a:p>
            <a:r>
              <a:rPr lang="en-US" sz="2000" dirty="0" smtClean="0"/>
              <a:t>At the height of the Blitz, 177,000 people were sleeping in London’s Underground, putting into public view the most private of habits while some 1.3 million Londoners were evacuated to the country side</a:t>
            </a:r>
            <a:r>
              <a:rPr lang="en-US" dirty="0" smtClean="0"/>
              <a:t>.</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London Bombing</a:t>
            </a:r>
            <a:endParaRPr lang="en-US" dirty="0"/>
          </a:p>
        </p:txBody>
      </p:sp>
      <p:pic>
        <p:nvPicPr>
          <p:cNvPr id="5" name="Content Placeholder 4" descr="london bombing.jpeg"/>
          <p:cNvPicPr>
            <a:picLocks noGrp="1" noChangeAspect="1"/>
          </p:cNvPicPr>
          <p:nvPr>
            <p:ph idx="1"/>
          </p:nvPr>
        </p:nvPicPr>
        <p:blipFill>
          <a:blip r:embed="rId2" cstate="print"/>
          <a:stretch>
            <a:fillRect/>
          </a:stretch>
        </p:blipFill>
        <p:spPr>
          <a:xfrm>
            <a:off x="2215718" y="2256764"/>
            <a:ext cx="5023281" cy="4223656"/>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ndon wwii.jpg"/>
          <p:cNvPicPr>
            <a:picLocks noGrp="1" noChangeAspect="1"/>
          </p:cNvPicPr>
          <p:nvPr>
            <p:ph type="pic" idx="1"/>
          </p:nvPr>
        </p:nvPicPr>
        <p:blipFill>
          <a:blip r:embed="rId2" cstate="print"/>
          <a:srcRect l="1841" r="1841"/>
          <a:stretch>
            <a:fillRect/>
          </a:stretch>
        </p:blipFill>
        <p:spPr>
          <a:xfrm>
            <a:off x="471489" y="228600"/>
            <a:ext cx="6807199" cy="5105399"/>
          </a:xfrm>
        </p:spPr>
      </p:pic>
      <p:sp>
        <p:nvSpPr>
          <p:cNvPr id="6" name="Text Placeholder 5"/>
          <p:cNvSpPr>
            <a:spLocks noGrp="1"/>
          </p:cNvSpPr>
          <p:nvPr>
            <p:ph type="body" sz="half" idx="2"/>
          </p:nvPr>
        </p:nvSpPr>
        <p:spPr/>
        <p:txBody>
          <a:bodyPr/>
          <a:lstStyle/>
          <a:p>
            <a:r>
              <a:rPr lang="en-US" dirty="0" smtClean="0"/>
              <a:t>The devastation caused by German bombardments is visible in the wreckage of a London neighborhood in 1944.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 in N. Africa and Balkans</a:t>
            </a:r>
            <a:endParaRPr lang="en-US" dirty="0"/>
          </a:p>
        </p:txBody>
      </p:sp>
      <p:sp>
        <p:nvSpPr>
          <p:cNvPr id="4" name="Content Placeholder 3"/>
          <p:cNvSpPr>
            <a:spLocks noGrp="1"/>
          </p:cNvSpPr>
          <p:nvPr>
            <p:ph sz="half" idx="1"/>
          </p:nvPr>
        </p:nvSpPr>
        <p:spPr/>
        <p:txBody>
          <a:bodyPr/>
          <a:lstStyle/>
          <a:p>
            <a:r>
              <a:rPr lang="en-US" sz="2000" dirty="0" smtClean="0"/>
              <a:t>Summer 1941, Germans control Balkans and </a:t>
            </a:r>
            <a:r>
              <a:rPr lang="en-US" sz="2000" dirty="0" err="1" smtClean="0"/>
              <a:t>N.Africa</a:t>
            </a:r>
            <a:r>
              <a:rPr lang="en-US" sz="2000" dirty="0" smtClean="0"/>
              <a:t> </a:t>
            </a:r>
          </a:p>
          <a:p>
            <a:r>
              <a:rPr lang="en-US" sz="2000" dirty="0" smtClean="0"/>
              <a:t>B/C of British resistance, Hitler turns to North Africa and Balkans then to Soviet Union</a:t>
            </a:r>
          </a:p>
          <a:p>
            <a:r>
              <a:rPr lang="en-US" sz="2000" dirty="0" smtClean="0"/>
              <a:t>Mussolini’s armies attack British-controlled Egypt</a:t>
            </a:r>
          </a:p>
          <a:p>
            <a:r>
              <a:rPr lang="en-US" sz="2000" b="1" dirty="0" smtClean="0"/>
              <a:t>Hitler sends General Erwin Rommel to attack British forces against Italians</a:t>
            </a:r>
          </a:p>
          <a:p>
            <a:r>
              <a:rPr lang="en-US" sz="2000" dirty="0" smtClean="0"/>
              <a:t>Nicknamed “Desert Fox”</a:t>
            </a:r>
          </a:p>
          <a:p>
            <a:endParaRPr lang="en-US" dirty="0"/>
          </a:p>
        </p:txBody>
      </p:sp>
      <p:pic>
        <p:nvPicPr>
          <p:cNvPr id="6" name="Content Placeholder 5" descr="rommel.jpg"/>
          <p:cNvPicPr>
            <a:picLocks noGrp="1" noChangeAspect="1"/>
          </p:cNvPicPr>
          <p:nvPr>
            <p:ph sz="half" idx="2"/>
          </p:nvPr>
        </p:nvPicPr>
        <p:blipFill>
          <a:blip r:embed="rId3" cstate="print"/>
          <a:stretch>
            <a:fillRect/>
          </a:stretch>
        </p:blipFill>
        <p:spPr>
          <a:xfrm>
            <a:off x="5715000" y="2133600"/>
            <a:ext cx="2479871" cy="4114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Japan’s War in China</a:t>
            </a:r>
            <a:endParaRPr lang="en-US" b="1" dirty="0"/>
          </a:p>
        </p:txBody>
      </p:sp>
      <p:sp>
        <p:nvSpPr>
          <p:cNvPr id="3" name="Content Placeholder 2"/>
          <p:cNvSpPr>
            <a:spLocks noGrp="1"/>
          </p:cNvSpPr>
          <p:nvPr>
            <p:ph sz="half" idx="1"/>
          </p:nvPr>
        </p:nvSpPr>
        <p:spPr>
          <a:xfrm>
            <a:off x="228600" y="2057400"/>
            <a:ext cx="4038600" cy="3505200"/>
          </a:xfrm>
        </p:spPr>
        <p:txBody>
          <a:bodyPr/>
          <a:lstStyle/>
          <a:p>
            <a:r>
              <a:rPr lang="en-US" dirty="0" smtClean="0"/>
              <a:t>Global conflict began when Japan invaded Manchuria in 1931</a:t>
            </a:r>
          </a:p>
          <a:p>
            <a:pPr lvl="1"/>
            <a:r>
              <a:rPr lang="en-US" dirty="0" smtClean="0"/>
              <a:t>Mukden Incident</a:t>
            </a:r>
          </a:p>
          <a:p>
            <a:pPr lvl="1"/>
            <a:r>
              <a:rPr lang="en-US" dirty="0" smtClean="0"/>
              <a:t>1933 League of Nations condemns Japan so they leave</a:t>
            </a:r>
          </a:p>
          <a:p>
            <a:r>
              <a:rPr lang="en-US" dirty="0" smtClean="0"/>
              <a:t>1937 Japan launches full invasion of China</a:t>
            </a:r>
          </a:p>
          <a:p>
            <a:endParaRPr lang="en-US" dirty="0" smtClean="0"/>
          </a:p>
          <a:p>
            <a:endParaRPr lang="en-US" dirty="0"/>
          </a:p>
        </p:txBody>
      </p:sp>
      <p:pic>
        <p:nvPicPr>
          <p:cNvPr id="5" name="Content Placeholder 4" descr="japan in china.jpg"/>
          <p:cNvPicPr>
            <a:picLocks noGrp="1" noChangeAspect="1"/>
          </p:cNvPicPr>
          <p:nvPr>
            <p:ph sz="half" idx="2"/>
          </p:nvPr>
        </p:nvPicPr>
        <p:blipFill>
          <a:blip r:embed="rId2" cstate="print"/>
          <a:stretch>
            <a:fillRect/>
          </a:stretch>
        </p:blipFill>
        <p:spPr>
          <a:xfrm>
            <a:off x="4876800" y="1447800"/>
            <a:ext cx="4038600" cy="4508764"/>
          </a:xfrm>
        </p:spPr>
      </p:pic>
      <p:sp>
        <p:nvSpPr>
          <p:cNvPr id="6" name="TextBox 5"/>
          <p:cNvSpPr txBox="1"/>
          <p:nvPr/>
        </p:nvSpPr>
        <p:spPr>
          <a:xfrm>
            <a:off x="3581400" y="6019800"/>
            <a:ext cx="5562600" cy="861774"/>
          </a:xfrm>
          <a:prstGeom prst="rect">
            <a:avLst/>
          </a:prstGeom>
          <a:noFill/>
        </p:spPr>
        <p:txBody>
          <a:bodyPr wrap="square" rtlCol="0">
            <a:spAutoFit/>
          </a:bodyPr>
          <a:lstStyle/>
          <a:p>
            <a:r>
              <a:rPr lang="en-US" sz="1600" dirty="0" smtClean="0"/>
              <a:t>Japanese soldiers execute Chinese prisoners. In the Japanese invasion of China, four hundred thousand Chinese died when the Japanese used them for bayonet practice or executed them.</a:t>
            </a:r>
            <a:r>
              <a:rPr lang="en-US" dirty="0" smtClean="0"/>
              <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High tide of Axis expansion in Europe and north Africa, 1942–1943</a:t>
            </a:r>
            <a:r>
              <a:rPr lang="en-US" dirty="0" smtClean="0"/>
              <a:t>.</a:t>
            </a:r>
            <a:endParaRPr lang="en-US" dirty="0"/>
          </a:p>
        </p:txBody>
      </p:sp>
      <p:pic>
        <p:nvPicPr>
          <p:cNvPr id="4" name="Content Placeholder 3" descr="axis powers map.jpg"/>
          <p:cNvPicPr>
            <a:picLocks noGrp="1" noChangeAspect="1"/>
          </p:cNvPicPr>
          <p:nvPr>
            <p:ph idx="1"/>
          </p:nvPr>
        </p:nvPicPr>
        <p:blipFill>
          <a:blip r:embed="rId2" cstate="print"/>
          <a:stretch>
            <a:fillRect/>
          </a:stretch>
        </p:blipFill>
        <p:spPr>
          <a:xfrm>
            <a:off x="1554332" y="1905000"/>
            <a:ext cx="6443709" cy="4953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http://www.authentichistory.com/1939-1945/1-timelines/1-39-41/index.html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German Invasion of the Soviet Union</a:t>
            </a:r>
            <a:endParaRPr lang="en-US" sz="4000" dirty="0"/>
          </a:p>
        </p:txBody>
      </p:sp>
      <p:sp>
        <p:nvSpPr>
          <p:cNvPr id="3" name="Content Placeholder 2"/>
          <p:cNvSpPr>
            <a:spLocks noGrp="1"/>
          </p:cNvSpPr>
          <p:nvPr>
            <p:ph sz="half" idx="1"/>
          </p:nvPr>
        </p:nvSpPr>
        <p:spPr>
          <a:xfrm>
            <a:off x="228600" y="2057400"/>
            <a:ext cx="4267200" cy="4114800"/>
          </a:xfrm>
        </p:spPr>
        <p:txBody>
          <a:bodyPr/>
          <a:lstStyle/>
          <a:p>
            <a:r>
              <a:rPr lang="en-US" sz="2400" b="1" dirty="0" smtClean="0"/>
              <a:t>Operation Barbarossa</a:t>
            </a:r>
          </a:p>
          <a:p>
            <a:r>
              <a:rPr lang="en-US" sz="2400" dirty="0" smtClean="0"/>
              <a:t>June 1941, German surprise invasion of the Soviet Union</a:t>
            </a:r>
          </a:p>
          <a:p>
            <a:r>
              <a:rPr lang="en-US" sz="2400" b="1" dirty="0" smtClean="0"/>
              <a:t>Largest and most powerful invasion force in history w/ 3.6 million soldiers, 3,700 tanks, 2,500 planes</a:t>
            </a:r>
          </a:p>
          <a:p>
            <a:r>
              <a:rPr lang="en-US" sz="2400" dirty="0" smtClean="0"/>
              <a:t>Front of 1,900 miles</a:t>
            </a:r>
          </a:p>
          <a:p>
            <a:r>
              <a:rPr lang="en-US" sz="2400" dirty="0" smtClean="0"/>
              <a:t>Took Stalin by surprise</a:t>
            </a:r>
          </a:p>
          <a:p>
            <a:r>
              <a:rPr lang="en-US" sz="2400" dirty="0" smtClean="0"/>
              <a:t>By Dec. 1941, Germans had reached Leningrad and gates of Moscow</a:t>
            </a:r>
          </a:p>
          <a:p>
            <a:endParaRPr lang="en-US" dirty="0" smtClean="0"/>
          </a:p>
          <a:p>
            <a:endParaRPr lang="en-US" dirty="0"/>
          </a:p>
        </p:txBody>
      </p:sp>
      <p:pic>
        <p:nvPicPr>
          <p:cNvPr id="5" name="Content Placeholder 4" descr="Blokada_Leningrad_diorama.jpg"/>
          <p:cNvPicPr>
            <a:picLocks noGrp="1" noChangeAspect="1"/>
          </p:cNvPicPr>
          <p:nvPr>
            <p:ph sz="half" idx="2"/>
          </p:nvPr>
        </p:nvPicPr>
        <p:blipFill>
          <a:blip r:embed="rId2" cstate="print"/>
          <a:stretch>
            <a:fillRect/>
          </a:stretch>
        </p:blipFill>
        <p:spPr>
          <a:xfrm>
            <a:off x="4648200" y="2706886"/>
            <a:ext cx="3810000" cy="2815828"/>
          </a:xfrm>
        </p:spPr>
      </p:pic>
      <p:sp>
        <p:nvSpPr>
          <p:cNvPr id="6" name="TextBox 5"/>
          <p:cNvSpPr txBox="1"/>
          <p:nvPr/>
        </p:nvSpPr>
        <p:spPr>
          <a:xfrm>
            <a:off x="5638800" y="6019800"/>
            <a:ext cx="1890261" cy="369332"/>
          </a:xfrm>
          <a:prstGeom prst="rect">
            <a:avLst/>
          </a:prstGeom>
          <a:noFill/>
        </p:spPr>
        <p:txBody>
          <a:bodyPr wrap="none" rtlCol="0">
            <a:spAutoFit/>
          </a:bodyPr>
          <a:lstStyle/>
          <a:p>
            <a:r>
              <a:rPr lang="en-US" dirty="0" smtClean="0"/>
              <a:t>Leningrad in 1941</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 of Leningrad 1941-1942</a:t>
            </a:r>
            <a:endParaRPr lang="en-US" dirty="0"/>
          </a:p>
        </p:txBody>
      </p:sp>
      <p:sp>
        <p:nvSpPr>
          <p:cNvPr id="3" name="Content Placeholder 2"/>
          <p:cNvSpPr>
            <a:spLocks noGrp="1"/>
          </p:cNvSpPr>
          <p:nvPr>
            <p:ph sz="half" idx="1"/>
          </p:nvPr>
        </p:nvSpPr>
        <p:spPr>
          <a:xfrm>
            <a:off x="228600" y="2057400"/>
            <a:ext cx="3657600" cy="4114800"/>
          </a:xfrm>
        </p:spPr>
        <p:txBody>
          <a:bodyPr/>
          <a:lstStyle/>
          <a:p>
            <a:r>
              <a:rPr lang="en-US" sz="2400" dirty="0" smtClean="0"/>
              <a:t>Russians use “scorched earth policy”</a:t>
            </a:r>
          </a:p>
          <a:p>
            <a:r>
              <a:rPr lang="en-US" sz="2400" dirty="0" smtClean="0"/>
              <a:t>Germans cut off Leningrad and try to force surrender</a:t>
            </a:r>
          </a:p>
          <a:p>
            <a:r>
              <a:rPr lang="en-US" sz="2400" dirty="0" smtClean="0"/>
              <a:t>Bomb warehouses</a:t>
            </a:r>
          </a:p>
          <a:p>
            <a:r>
              <a:rPr lang="en-US" sz="2400" dirty="0" smtClean="0"/>
              <a:t>People eat cattle and horse feed, cats, dogs, crows and rats</a:t>
            </a:r>
          </a:p>
          <a:p>
            <a:r>
              <a:rPr lang="en-US" sz="2400" dirty="0" smtClean="0"/>
              <a:t>1 million die</a:t>
            </a:r>
            <a:endParaRPr lang="en-US" sz="2400" dirty="0"/>
          </a:p>
        </p:txBody>
      </p:sp>
      <p:pic>
        <p:nvPicPr>
          <p:cNvPr id="5" name="Content Placeholder 3" descr="scorch earth.jpg"/>
          <p:cNvPicPr>
            <a:picLocks noGrp="1" noChangeAspect="1"/>
          </p:cNvPicPr>
          <p:nvPr>
            <p:ph sz="half" idx="2"/>
          </p:nvPr>
        </p:nvPicPr>
        <p:blipFill>
          <a:blip r:embed="rId2" cstate="print"/>
          <a:stretch>
            <a:fillRect/>
          </a:stretch>
        </p:blipFill>
        <p:spPr>
          <a:xfrm>
            <a:off x="3657600" y="1981200"/>
            <a:ext cx="5165254" cy="3523423"/>
          </a:xfrm>
        </p:spPr>
      </p:pic>
      <p:sp>
        <p:nvSpPr>
          <p:cNvPr id="6" name="TextBox 5"/>
          <p:cNvSpPr txBox="1"/>
          <p:nvPr/>
        </p:nvSpPr>
        <p:spPr>
          <a:xfrm>
            <a:off x="3429000" y="5562600"/>
            <a:ext cx="5714999" cy="1477328"/>
          </a:xfrm>
          <a:prstGeom prst="rect">
            <a:avLst/>
          </a:prstGeom>
          <a:noFill/>
        </p:spPr>
        <p:txBody>
          <a:bodyPr wrap="square" rtlCol="0">
            <a:spAutoFit/>
          </a:bodyPr>
          <a:lstStyle/>
          <a:p>
            <a:r>
              <a:rPr lang="en-US" dirty="0" smtClean="0"/>
              <a:t>Russian men and women rescue their humble belongings from their burning homes, said to have been set on fire by the Russians, part of a scorched-earth policy, in a Leningrad suburb on October 21, 1941.</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81600" y="2057400"/>
            <a:ext cx="3733800" cy="4114800"/>
          </a:xfrm>
        </p:spPr>
        <p:txBody>
          <a:bodyPr/>
          <a:lstStyle/>
          <a:p>
            <a:r>
              <a:rPr lang="en-US" sz="2400" dirty="0" smtClean="0"/>
              <a:t>Nazi drive in Moscow on Oct. 2, 1941</a:t>
            </a:r>
          </a:p>
          <a:p>
            <a:r>
              <a:rPr lang="en-US" sz="2400" dirty="0" smtClean="0"/>
              <a:t>Soviet counterattack in December</a:t>
            </a:r>
          </a:p>
          <a:p>
            <a:r>
              <a:rPr lang="en-US" sz="2400" dirty="0" smtClean="0"/>
              <a:t>German soldiers retreat (summer uniforms)</a:t>
            </a:r>
          </a:p>
          <a:p>
            <a:r>
              <a:rPr lang="en-US" sz="2400" b="1" dirty="0" smtClean="0"/>
              <a:t>Hitler orders “No retreat”</a:t>
            </a:r>
          </a:p>
          <a:p>
            <a:r>
              <a:rPr lang="en-US" sz="2400" dirty="0" smtClean="0"/>
              <a:t>Hold line until March 1943</a:t>
            </a:r>
            <a:endParaRPr lang="en-US" sz="2400" dirty="0"/>
          </a:p>
        </p:txBody>
      </p:sp>
      <p:pic>
        <p:nvPicPr>
          <p:cNvPr id="5" name="Content Placeholder 3" descr="german winter nov.1 941.jpg"/>
          <p:cNvPicPr>
            <a:picLocks noGrp="1" noChangeAspect="1"/>
          </p:cNvPicPr>
          <p:nvPr>
            <p:ph sz="half" idx="1"/>
          </p:nvPr>
        </p:nvPicPr>
        <p:blipFill>
          <a:blip r:embed="rId2" cstate="print"/>
          <a:stretch>
            <a:fillRect/>
          </a:stretch>
        </p:blipFill>
        <p:spPr>
          <a:xfrm>
            <a:off x="89035" y="609600"/>
            <a:ext cx="5092565" cy="3107900"/>
          </a:xfrm>
        </p:spPr>
      </p:pic>
      <p:sp>
        <p:nvSpPr>
          <p:cNvPr id="7" name="TextBox 6"/>
          <p:cNvSpPr txBox="1"/>
          <p:nvPr/>
        </p:nvSpPr>
        <p:spPr>
          <a:xfrm>
            <a:off x="228600" y="4114800"/>
            <a:ext cx="4876800" cy="2308324"/>
          </a:xfrm>
          <a:prstGeom prst="rect">
            <a:avLst/>
          </a:prstGeom>
          <a:noFill/>
        </p:spPr>
        <p:txBody>
          <a:bodyPr wrap="square" rtlCol="0">
            <a:spAutoFit/>
          </a:bodyPr>
          <a:lstStyle/>
          <a:p>
            <a:r>
              <a:rPr lang="en-US" dirty="0" smtClean="0"/>
              <a:t>German infantrymen in heavy winter gear march next to horse-drawn vehicles as they pass through a district near Moscow, in November 1941. Winter conditions strained an already thin supply line, and forced Germany to halt its advance - leaving soldiers exposed to the elements and Soviet counterattacks, resulting in heavy casualties and a serious loss of momentum in the war.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Blitzkrieg Fails in Russia</a:t>
            </a:r>
            <a:endParaRPr lang="en-US" dirty="0"/>
          </a:p>
        </p:txBody>
      </p:sp>
      <p:sp>
        <p:nvSpPr>
          <p:cNvPr id="3" name="Content Placeholder 2"/>
          <p:cNvSpPr>
            <a:spLocks noGrp="1"/>
          </p:cNvSpPr>
          <p:nvPr>
            <p:ph idx="1"/>
          </p:nvPr>
        </p:nvSpPr>
        <p:spPr/>
        <p:txBody>
          <a:bodyPr/>
          <a:lstStyle/>
          <a:p>
            <a:r>
              <a:rPr lang="en-US" dirty="0" smtClean="0"/>
              <a:t>Soviets have tremendous reserves in military, industrial capacity</a:t>
            </a:r>
          </a:p>
          <a:p>
            <a:r>
              <a:rPr lang="en-US" dirty="0" smtClean="0"/>
              <a:t>Allied aids with trucks and equipment </a:t>
            </a:r>
          </a:p>
          <a:p>
            <a:r>
              <a:rPr lang="en-US" dirty="0" smtClean="0"/>
              <a:t>Germans face 360 Soviet divisions of the Red Army against their 150 German divisions</a:t>
            </a:r>
          </a:p>
          <a:p>
            <a:r>
              <a:rPr lang="en-US" dirty="0" smtClean="0"/>
              <a:t>Russian winter caught Germans unprepared </a:t>
            </a:r>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Stalingrad</a:t>
            </a:r>
            <a:endParaRPr lang="en-US" dirty="0"/>
          </a:p>
        </p:txBody>
      </p:sp>
      <p:sp>
        <p:nvSpPr>
          <p:cNvPr id="3" name="Content Placeholder 2"/>
          <p:cNvSpPr>
            <a:spLocks noGrp="1"/>
          </p:cNvSpPr>
          <p:nvPr>
            <p:ph sz="half" idx="1"/>
          </p:nvPr>
        </p:nvSpPr>
        <p:spPr>
          <a:xfrm>
            <a:off x="228600" y="1752600"/>
            <a:ext cx="4953000" cy="4572000"/>
          </a:xfrm>
        </p:spPr>
        <p:txBody>
          <a:bodyPr/>
          <a:lstStyle/>
          <a:p>
            <a:r>
              <a:rPr lang="en-US" sz="2400" dirty="0" smtClean="0"/>
              <a:t>Aug. 1942-Feb. 1943</a:t>
            </a:r>
          </a:p>
          <a:p>
            <a:r>
              <a:rPr lang="en-US" sz="2400" b="1" dirty="0" smtClean="0"/>
              <a:t>Turning point in the war and bloodiest battle in history</a:t>
            </a:r>
          </a:p>
          <a:p>
            <a:r>
              <a:rPr lang="en-US" sz="2400" dirty="0" smtClean="0"/>
              <a:t>Key to the Volga River and supply of oil</a:t>
            </a:r>
          </a:p>
          <a:p>
            <a:r>
              <a:rPr lang="en-US" sz="2400" dirty="0" smtClean="0"/>
              <a:t>German and Soviet soldiers fought over every street and house</a:t>
            </a:r>
          </a:p>
          <a:p>
            <a:pPr lvl="1"/>
            <a:r>
              <a:rPr lang="en-US" sz="2000" dirty="0" smtClean="0"/>
              <a:t>Stalin ordered  commanders to defend the city named after him to the  death</a:t>
            </a:r>
          </a:p>
          <a:p>
            <a:r>
              <a:rPr lang="en-US" sz="2400" b="1" dirty="0" smtClean="0"/>
              <a:t>Feb. 1943 remnants of German army surrendered </a:t>
            </a:r>
          </a:p>
          <a:p>
            <a:r>
              <a:rPr lang="en-US" sz="2400" dirty="0" smtClean="0"/>
              <a:t>Hitler lost and was his last chance of defeating Soviets</a:t>
            </a:r>
          </a:p>
        </p:txBody>
      </p:sp>
      <p:pic>
        <p:nvPicPr>
          <p:cNvPr id="5" name="Content Placeholder 4" descr="stalingrad-9.jpg"/>
          <p:cNvPicPr>
            <a:picLocks noGrp="1" noChangeAspect="1"/>
          </p:cNvPicPr>
          <p:nvPr>
            <p:ph sz="half" idx="2"/>
          </p:nvPr>
        </p:nvPicPr>
        <p:blipFill>
          <a:blip r:embed="rId2" cstate="print"/>
          <a:stretch>
            <a:fillRect/>
          </a:stretch>
        </p:blipFill>
        <p:spPr>
          <a:xfrm>
            <a:off x="5105400" y="2895600"/>
            <a:ext cx="3810000" cy="23114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Stalingrad, Feb. 1943</a:t>
            </a:r>
            <a:endParaRPr lang="en-US" dirty="0"/>
          </a:p>
        </p:txBody>
      </p:sp>
      <p:sp>
        <p:nvSpPr>
          <p:cNvPr id="8" name="Content Placeholder 7"/>
          <p:cNvSpPr>
            <a:spLocks noGrp="1"/>
          </p:cNvSpPr>
          <p:nvPr>
            <p:ph sz="half" idx="1"/>
          </p:nvPr>
        </p:nvSpPr>
        <p:spPr>
          <a:xfrm>
            <a:off x="381000" y="2057400"/>
            <a:ext cx="4114800" cy="4114800"/>
          </a:xfrm>
        </p:spPr>
        <p:txBody>
          <a:bodyPr/>
          <a:lstStyle/>
          <a:p>
            <a:r>
              <a:rPr lang="en-US" b="1" dirty="0" smtClean="0"/>
              <a:t>90,000  frostbitten, half-starved Germans surrender </a:t>
            </a:r>
          </a:p>
          <a:p>
            <a:r>
              <a:rPr lang="en-US" dirty="0" smtClean="0"/>
              <a:t>All that remained of the 330,000 German army</a:t>
            </a:r>
          </a:p>
          <a:p>
            <a:r>
              <a:rPr lang="en-US" b="1" dirty="0" smtClean="0"/>
              <a:t>The defense of Stalingrad cost the Soviets 1 million soldiers</a:t>
            </a:r>
          </a:p>
          <a:p>
            <a:r>
              <a:rPr lang="en-US" sz="2400" b="1" dirty="0" smtClean="0"/>
              <a:t>City was 99% destroyed</a:t>
            </a:r>
            <a:endParaRPr lang="en-US" sz="2400" b="1" dirty="0"/>
          </a:p>
        </p:txBody>
      </p:sp>
      <p:pic>
        <p:nvPicPr>
          <p:cNvPr id="6" name="Picture 5" descr="stalingradarchiv338.jpg"/>
          <p:cNvPicPr>
            <a:picLocks noChangeAspect="1"/>
          </p:cNvPicPr>
          <p:nvPr/>
        </p:nvPicPr>
        <p:blipFill>
          <a:blip r:embed="rId2" cstate="print"/>
          <a:stretch>
            <a:fillRect/>
          </a:stretch>
        </p:blipFill>
        <p:spPr>
          <a:xfrm>
            <a:off x="4267200" y="2743200"/>
            <a:ext cx="4731142" cy="2941193"/>
          </a:xfrm>
          <a:prstGeom prst="rect">
            <a:avLst/>
          </a:prstGeom>
        </p:spPr>
      </p:pic>
      <p:sp>
        <p:nvSpPr>
          <p:cNvPr id="7" name="TextBox 6"/>
          <p:cNvSpPr txBox="1"/>
          <p:nvPr/>
        </p:nvSpPr>
        <p:spPr>
          <a:xfrm>
            <a:off x="4648200" y="6019800"/>
            <a:ext cx="3429000" cy="369332"/>
          </a:xfrm>
          <a:prstGeom prst="rect">
            <a:avLst/>
          </a:prstGeom>
          <a:noFill/>
        </p:spPr>
        <p:txBody>
          <a:bodyPr wrap="square" rtlCol="0">
            <a:spAutoFit/>
          </a:bodyPr>
          <a:lstStyle/>
          <a:p>
            <a:pPr algn="ctr"/>
            <a:r>
              <a:rPr lang="en-US" dirty="0" smtClean="0"/>
              <a:t>German POWs waiting for a train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in Asia and Pacific</a:t>
            </a:r>
            <a:endParaRPr lang="en-US" dirty="0"/>
          </a:p>
        </p:txBody>
      </p:sp>
      <p:sp>
        <p:nvSpPr>
          <p:cNvPr id="3" name="Content Placeholder 2"/>
          <p:cNvSpPr>
            <a:spLocks noGrp="1"/>
          </p:cNvSpPr>
          <p:nvPr>
            <p:ph sz="half" idx="1"/>
          </p:nvPr>
        </p:nvSpPr>
        <p:spPr>
          <a:xfrm>
            <a:off x="228600" y="2057400"/>
            <a:ext cx="4267200" cy="4114800"/>
          </a:xfrm>
        </p:spPr>
        <p:txBody>
          <a:bodyPr/>
          <a:lstStyle/>
          <a:p>
            <a:r>
              <a:rPr lang="en-US" sz="2000" dirty="0" smtClean="0"/>
              <a:t>US support of Allies before Pearl Harbor</a:t>
            </a:r>
          </a:p>
          <a:p>
            <a:pPr lvl="1"/>
            <a:r>
              <a:rPr lang="en-US" sz="2000" b="1" dirty="0" smtClean="0"/>
              <a:t>Lend-Lease Program 1941</a:t>
            </a:r>
          </a:p>
          <a:p>
            <a:pPr lvl="2"/>
            <a:r>
              <a:rPr lang="en-US" sz="1600" b="1" dirty="0" smtClean="0"/>
              <a:t>Lend or lease arms or supplies </a:t>
            </a:r>
          </a:p>
          <a:p>
            <a:r>
              <a:rPr lang="en-US" sz="2000" dirty="0" smtClean="0"/>
              <a:t>Roosevelt sold and then “loaned” arms and war material to the British</a:t>
            </a:r>
          </a:p>
          <a:p>
            <a:pPr lvl="1"/>
            <a:r>
              <a:rPr lang="en-US" sz="2000" dirty="0" smtClean="0"/>
              <a:t>By summer 1941, US was escorting British ships carrying US arms</a:t>
            </a:r>
          </a:p>
          <a:p>
            <a:pPr lvl="1"/>
            <a:r>
              <a:rPr lang="en-US" sz="2000" dirty="0" smtClean="0"/>
              <a:t>Hitler orders subs to sink any cargo ship</a:t>
            </a:r>
          </a:p>
          <a:p>
            <a:r>
              <a:rPr lang="en-US" sz="2000" dirty="0" smtClean="0"/>
              <a:t>Later supplied the Soviets and </a:t>
            </a:r>
            <a:r>
              <a:rPr lang="en-US" sz="2000" smtClean="0"/>
              <a:t>the Chinese</a:t>
            </a:r>
            <a:endParaRPr lang="en-US" sz="2000" dirty="0" smtClean="0"/>
          </a:p>
        </p:txBody>
      </p:sp>
      <p:pic>
        <p:nvPicPr>
          <p:cNvPr id="5" name="Content Placeholder 4" descr="President_Franklin_D._Roosevelt-1941.jpg"/>
          <p:cNvPicPr>
            <a:picLocks noGrp="1" noChangeAspect="1"/>
          </p:cNvPicPr>
          <p:nvPr>
            <p:ph sz="half" idx="2"/>
          </p:nvPr>
        </p:nvPicPr>
        <p:blipFill>
          <a:blip r:embed="rId2" cstate="print"/>
          <a:stretch>
            <a:fillRect/>
          </a:stretch>
        </p:blipFill>
        <p:spPr>
          <a:xfrm>
            <a:off x="4648200" y="2509902"/>
            <a:ext cx="3810000" cy="3209795"/>
          </a:xfrm>
        </p:spPr>
      </p:pic>
      <p:sp>
        <p:nvSpPr>
          <p:cNvPr id="6" name="TextBox 5"/>
          <p:cNvSpPr txBox="1"/>
          <p:nvPr/>
        </p:nvSpPr>
        <p:spPr>
          <a:xfrm>
            <a:off x="4419600" y="6096000"/>
            <a:ext cx="4267200" cy="646331"/>
          </a:xfrm>
          <a:prstGeom prst="rect">
            <a:avLst/>
          </a:prstGeom>
          <a:noFill/>
        </p:spPr>
        <p:txBody>
          <a:bodyPr wrap="square" rtlCol="0">
            <a:spAutoFit/>
          </a:bodyPr>
          <a:lstStyle/>
          <a:p>
            <a:pPr algn="ctr"/>
            <a:r>
              <a:rPr lang="en-US" dirty="0" smtClean="0"/>
              <a:t>President Roosevelt signing the Lend-Lease  in March of 1941</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Atlantic Charter</a:t>
            </a:r>
            <a:endParaRPr lang="en-US" dirty="0"/>
          </a:p>
        </p:txBody>
      </p:sp>
      <p:pic>
        <p:nvPicPr>
          <p:cNvPr id="5" name="Content Placeholder 4" descr="atlantic charter.jpg"/>
          <p:cNvPicPr>
            <a:picLocks noGrp="1" noChangeAspect="1"/>
          </p:cNvPicPr>
          <p:nvPr>
            <p:ph sz="half" idx="1"/>
          </p:nvPr>
        </p:nvPicPr>
        <p:blipFill>
          <a:blip r:embed="rId2"/>
          <a:stretch>
            <a:fillRect/>
          </a:stretch>
        </p:blipFill>
        <p:spPr>
          <a:xfrm>
            <a:off x="457200" y="2514600"/>
            <a:ext cx="3810000" cy="3022257"/>
          </a:xfrm>
        </p:spPr>
      </p:pic>
      <p:sp>
        <p:nvSpPr>
          <p:cNvPr id="4" name="Content Placeholder 3"/>
          <p:cNvSpPr>
            <a:spLocks noGrp="1"/>
          </p:cNvSpPr>
          <p:nvPr>
            <p:ph sz="half" idx="2"/>
          </p:nvPr>
        </p:nvSpPr>
        <p:spPr/>
        <p:txBody>
          <a:bodyPr/>
          <a:lstStyle/>
          <a:p>
            <a:r>
              <a:rPr lang="en-US" dirty="0" smtClean="0"/>
              <a:t>Goals and aims for the war and post-war Europe</a:t>
            </a:r>
          </a:p>
          <a:p>
            <a:r>
              <a:rPr lang="en-US" dirty="0" smtClean="0"/>
              <a:t>It upheld free trade among nations and the right of people to chose their own </a:t>
            </a:r>
            <a:r>
              <a:rPr lang="en-US" dirty="0" err="1" smtClean="0"/>
              <a:t>gov’t</a:t>
            </a:r>
            <a:endParaRPr lang="en-US" dirty="0"/>
          </a:p>
        </p:txBody>
      </p:sp>
      <p:sp>
        <p:nvSpPr>
          <p:cNvPr id="6" name="TextBox 5"/>
          <p:cNvSpPr txBox="1"/>
          <p:nvPr/>
        </p:nvSpPr>
        <p:spPr>
          <a:xfrm>
            <a:off x="457201" y="5715000"/>
            <a:ext cx="4190999" cy="646331"/>
          </a:xfrm>
          <a:prstGeom prst="rect">
            <a:avLst/>
          </a:prstGeom>
          <a:noFill/>
        </p:spPr>
        <p:txBody>
          <a:bodyPr wrap="square" rtlCol="0">
            <a:spAutoFit/>
          </a:bodyPr>
          <a:lstStyle/>
          <a:p>
            <a:r>
              <a:rPr lang="en-US" dirty="0" smtClean="0"/>
              <a:t>FDR and Churchill issue joint declaration on  Aug. 14, 1941 aboard ship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Content Placeholder 6" descr="Japanese-Expansion-1mx6yre.jpg"/>
          <p:cNvPicPr>
            <a:picLocks noChangeAspect="1"/>
          </p:cNvPicPr>
          <p:nvPr/>
        </p:nvPicPr>
        <p:blipFill>
          <a:blip r:embed="rId2" cstate="print"/>
          <a:stretch>
            <a:fillRect/>
          </a:stretch>
        </p:blipFill>
        <p:spPr bwMode="auto">
          <a:xfrm>
            <a:off x="0" y="914400"/>
            <a:ext cx="9071552" cy="5526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Japanese expansion into Indochina</a:t>
            </a:r>
            <a:endParaRPr lang="en-US" sz="4000" dirty="0"/>
          </a:p>
        </p:txBody>
      </p:sp>
      <p:pic>
        <p:nvPicPr>
          <p:cNvPr id="5" name="Content Placeholder 4" descr="japan entering Saigon 1941.jpg"/>
          <p:cNvPicPr>
            <a:picLocks noGrp="1" noChangeAspect="1"/>
          </p:cNvPicPr>
          <p:nvPr>
            <p:ph sz="half" idx="1"/>
          </p:nvPr>
        </p:nvPicPr>
        <p:blipFill>
          <a:blip r:embed="rId2" cstate="print"/>
          <a:stretch>
            <a:fillRect/>
          </a:stretch>
        </p:blipFill>
        <p:spPr>
          <a:xfrm>
            <a:off x="0" y="2743200"/>
            <a:ext cx="4056882" cy="2895600"/>
          </a:xfrm>
        </p:spPr>
      </p:pic>
      <p:sp>
        <p:nvSpPr>
          <p:cNvPr id="4" name="Content Placeholder 3"/>
          <p:cNvSpPr>
            <a:spLocks noGrp="1"/>
          </p:cNvSpPr>
          <p:nvPr>
            <p:ph sz="half" idx="2"/>
          </p:nvPr>
        </p:nvSpPr>
        <p:spPr>
          <a:xfrm>
            <a:off x="4114800" y="1752600"/>
            <a:ext cx="5029200" cy="4419600"/>
          </a:xfrm>
        </p:spPr>
        <p:txBody>
          <a:bodyPr/>
          <a:lstStyle/>
          <a:p>
            <a:r>
              <a:rPr lang="en-US" sz="2000" dirty="0" smtClean="0"/>
              <a:t>July 1941, Japanese overran French Indochina</a:t>
            </a:r>
          </a:p>
          <a:p>
            <a:r>
              <a:rPr lang="en-US" sz="2000" dirty="0" smtClean="0"/>
              <a:t>US froze Japanese assets and implemented an oil embargo</a:t>
            </a:r>
          </a:p>
          <a:p>
            <a:pPr lvl="1"/>
            <a:r>
              <a:rPr lang="en-US" sz="2000" dirty="0" smtClean="0"/>
              <a:t>Demanded w/</a:t>
            </a:r>
            <a:r>
              <a:rPr lang="en-US" sz="2000" dirty="0" err="1" smtClean="0"/>
              <a:t>drawal</a:t>
            </a:r>
            <a:r>
              <a:rPr lang="en-US" sz="2000" dirty="0" smtClean="0"/>
              <a:t> from China and se Asia</a:t>
            </a:r>
          </a:p>
          <a:p>
            <a:r>
              <a:rPr lang="en-US" sz="2000" b="1" dirty="0" smtClean="0"/>
              <a:t>Japan wanted to clear the way for conquest and create a defensive perimeter around Japan’s homeland</a:t>
            </a:r>
          </a:p>
          <a:p>
            <a:r>
              <a:rPr lang="en-US" sz="2000" b="1" dirty="0" smtClean="0"/>
              <a:t>Plan of attack done by </a:t>
            </a:r>
            <a:r>
              <a:rPr lang="en-US" sz="2000" dirty="0" smtClean="0"/>
              <a:t>Prime Minister</a:t>
            </a:r>
            <a:r>
              <a:rPr lang="en-US" sz="2000" b="1" dirty="0" smtClean="0"/>
              <a:t> </a:t>
            </a:r>
            <a:r>
              <a:rPr lang="en-US" sz="2000" dirty="0" err="1" smtClean="0"/>
              <a:t>Tojo</a:t>
            </a:r>
            <a:r>
              <a:rPr lang="en-US" sz="2000" dirty="0" smtClean="0"/>
              <a:t> Hideki </a:t>
            </a:r>
            <a:r>
              <a:rPr lang="en-US" sz="2000" b="1" dirty="0" smtClean="0"/>
              <a:t>and Admiral Yamamoto</a:t>
            </a:r>
          </a:p>
          <a:p>
            <a:pPr lvl="1"/>
            <a:r>
              <a:rPr lang="en-US" sz="2000" b="1" dirty="0" smtClean="0"/>
              <a:t>…US fleet in Hawaii was a “dagger pointed at our throat”</a:t>
            </a:r>
            <a:endParaRPr lang="en-US" sz="2000" b="1" dirty="0"/>
          </a:p>
        </p:txBody>
      </p:sp>
      <p:sp>
        <p:nvSpPr>
          <p:cNvPr id="6" name="TextBox 5"/>
          <p:cNvSpPr txBox="1"/>
          <p:nvPr/>
        </p:nvSpPr>
        <p:spPr>
          <a:xfrm>
            <a:off x="457200" y="5791200"/>
            <a:ext cx="3377848" cy="369332"/>
          </a:xfrm>
          <a:prstGeom prst="rect">
            <a:avLst/>
          </a:prstGeom>
          <a:noFill/>
        </p:spPr>
        <p:txBody>
          <a:bodyPr wrap="none" rtlCol="0">
            <a:spAutoFit/>
          </a:bodyPr>
          <a:lstStyle/>
          <a:p>
            <a:r>
              <a:rPr lang="en-US" dirty="0" smtClean="0"/>
              <a:t>Japanese troops enter Saigon 1941</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December 7, 1941 </a:t>
            </a:r>
            <a:br>
              <a:rPr lang="en-US" sz="3600" dirty="0" smtClean="0"/>
            </a:br>
            <a:r>
              <a:rPr lang="en-US" sz="3600" dirty="0" smtClean="0"/>
              <a:t>“A date which will live in infamy.”</a:t>
            </a:r>
            <a:endParaRPr lang="en-US" sz="3600" dirty="0"/>
          </a:p>
        </p:txBody>
      </p:sp>
      <p:sp>
        <p:nvSpPr>
          <p:cNvPr id="3" name="Content Placeholder 2"/>
          <p:cNvSpPr>
            <a:spLocks noGrp="1"/>
          </p:cNvSpPr>
          <p:nvPr>
            <p:ph sz="half" idx="1"/>
          </p:nvPr>
        </p:nvSpPr>
        <p:spPr>
          <a:xfrm>
            <a:off x="381000" y="1828800"/>
            <a:ext cx="4114800" cy="4343400"/>
          </a:xfrm>
        </p:spPr>
        <p:txBody>
          <a:bodyPr/>
          <a:lstStyle/>
          <a:p>
            <a:r>
              <a:rPr lang="en-US" dirty="0" smtClean="0"/>
              <a:t>Attack on Pearl Harbor</a:t>
            </a:r>
          </a:p>
          <a:p>
            <a:r>
              <a:rPr lang="en-US" dirty="0" smtClean="0"/>
              <a:t>Devastated the US naval power in the Pacific</a:t>
            </a:r>
          </a:p>
          <a:p>
            <a:pPr lvl="1"/>
            <a:r>
              <a:rPr lang="en-US" dirty="0" smtClean="0"/>
              <a:t>19 ships damaged or sunk</a:t>
            </a:r>
          </a:p>
          <a:p>
            <a:pPr lvl="2"/>
            <a:r>
              <a:rPr lang="en-US" dirty="0" smtClean="0"/>
              <a:t>8 battleships included</a:t>
            </a:r>
          </a:p>
          <a:p>
            <a:pPr lvl="1"/>
            <a:r>
              <a:rPr lang="en-US" dirty="0" smtClean="0"/>
              <a:t>2,300 Americans killed</a:t>
            </a:r>
          </a:p>
          <a:p>
            <a:pPr lvl="1"/>
            <a:r>
              <a:rPr lang="en-US" dirty="0" smtClean="0"/>
              <a:t>1,100 wounded </a:t>
            </a:r>
          </a:p>
          <a:p>
            <a:r>
              <a:rPr lang="en-US" b="1" dirty="0" smtClean="0"/>
              <a:t>US declares war on Japan</a:t>
            </a:r>
          </a:p>
          <a:p>
            <a:r>
              <a:rPr lang="en-US" b="1" dirty="0" smtClean="0"/>
              <a:t>German and Italy declare war on US </a:t>
            </a:r>
            <a:endParaRPr lang="en-US" b="1" dirty="0"/>
          </a:p>
        </p:txBody>
      </p:sp>
      <p:pic>
        <p:nvPicPr>
          <p:cNvPr id="5" name="Content Placeholder 4" descr="uss Arizona.gif"/>
          <p:cNvPicPr>
            <a:picLocks noGrp="1" noChangeAspect="1"/>
          </p:cNvPicPr>
          <p:nvPr>
            <p:ph sz="half" idx="2"/>
          </p:nvPr>
        </p:nvPicPr>
        <p:blipFill>
          <a:blip r:embed="rId2" cstate="print"/>
          <a:stretch>
            <a:fillRect/>
          </a:stretch>
        </p:blipFill>
        <p:spPr>
          <a:xfrm>
            <a:off x="4648200" y="2605087"/>
            <a:ext cx="3810000" cy="3019425"/>
          </a:xfrm>
        </p:spPr>
      </p:pic>
      <p:sp>
        <p:nvSpPr>
          <p:cNvPr id="6" name="TextBox 5"/>
          <p:cNvSpPr txBox="1"/>
          <p:nvPr/>
        </p:nvSpPr>
        <p:spPr>
          <a:xfrm>
            <a:off x="4648200" y="5943600"/>
            <a:ext cx="4170769" cy="369332"/>
          </a:xfrm>
          <a:prstGeom prst="rect">
            <a:avLst/>
          </a:prstGeom>
          <a:noFill/>
        </p:spPr>
        <p:txBody>
          <a:bodyPr wrap="square" rtlCol="0">
            <a:spAutoFit/>
          </a:bodyPr>
          <a:lstStyle/>
          <a:p>
            <a:r>
              <a:rPr lang="en-US" dirty="0" smtClean="0"/>
              <a:t>USS Arizona, 1,117 men on board killed</a:t>
            </a:r>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arl harbor.jpg"/>
          <p:cNvPicPr>
            <a:picLocks noChangeAspect="1"/>
          </p:cNvPicPr>
          <p:nvPr/>
        </p:nvPicPr>
        <p:blipFill>
          <a:blip r:embed="rId2" cstate="print"/>
          <a:stretch>
            <a:fillRect/>
          </a:stretch>
        </p:blipFill>
        <p:spPr>
          <a:xfrm>
            <a:off x="304800" y="206422"/>
            <a:ext cx="7239000" cy="5737178"/>
          </a:xfrm>
          <a:prstGeom prst="rect">
            <a:avLst/>
          </a:prstGeom>
        </p:spPr>
      </p:pic>
      <p:sp>
        <p:nvSpPr>
          <p:cNvPr id="6" name="TextBox 5"/>
          <p:cNvSpPr txBox="1"/>
          <p:nvPr/>
        </p:nvSpPr>
        <p:spPr>
          <a:xfrm>
            <a:off x="533400" y="6096000"/>
            <a:ext cx="6858000" cy="646331"/>
          </a:xfrm>
          <a:prstGeom prst="rect">
            <a:avLst/>
          </a:prstGeom>
          <a:noFill/>
        </p:spPr>
        <p:txBody>
          <a:bodyPr wrap="square" rtlCol="0">
            <a:spAutoFit/>
          </a:bodyPr>
          <a:lstStyle/>
          <a:p>
            <a:r>
              <a:rPr lang="en-US" dirty="0" smtClean="0"/>
              <a:t>Flames consumed U.S. battleships in Pearl Harbor after the Japanese attack on 7 December 1941.</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562600"/>
            <a:ext cx="5486400" cy="381000"/>
          </a:xfrm>
        </p:spPr>
        <p:txBody>
          <a:bodyPr/>
          <a:lstStyle/>
          <a:p>
            <a:r>
              <a:rPr lang="en-US" dirty="0" smtClean="0"/>
              <a:t>Pearl Harbor Memorial</a:t>
            </a:r>
            <a:endParaRPr lang="en-US" dirty="0"/>
          </a:p>
        </p:txBody>
      </p:sp>
      <p:sp>
        <p:nvSpPr>
          <p:cNvPr id="8" name="Text Placeholder 7"/>
          <p:cNvSpPr>
            <a:spLocks noGrp="1"/>
          </p:cNvSpPr>
          <p:nvPr>
            <p:ph type="body" sz="half" idx="2"/>
          </p:nvPr>
        </p:nvSpPr>
        <p:spPr>
          <a:xfrm>
            <a:off x="1792288" y="5943600"/>
            <a:ext cx="5486400" cy="609600"/>
          </a:xfrm>
        </p:spPr>
        <p:txBody>
          <a:bodyPr/>
          <a:lstStyle/>
          <a:p>
            <a:r>
              <a:rPr lang="en-US" dirty="0" smtClean="0"/>
              <a:t>Aerial view of the USS Arizona Memorial at Pearl Harbor, Hawaii. The ship’s wreckage has been leaking oil for nearly 70 years.</a:t>
            </a:r>
            <a:endParaRPr lang="en-US" dirty="0"/>
          </a:p>
        </p:txBody>
      </p:sp>
      <p:pic>
        <p:nvPicPr>
          <p:cNvPr id="11" name="Picture Placeholder 10" descr="pearl 2.jpg"/>
          <p:cNvPicPr>
            <a:picLocks noGrp="1" noChangeAspect="1"/>
          </p:cNvPicPr>
          <p:nvPr>
            <p:ph type="pic" idx="1"/>
          </p:nvPr>
        </p:nvPicPr>
        <p:blipFill>
          <a:blip r:embed="rId2" cstate="print"/>
          <a:srcRect l="4601" r="4601"/>
          <a:stretch>
            <a:fillRect/>
          </a:stretch>
        </p:blipFill>
        <p:spPr>
          <a:xfrm>
            <a:off x="1066801" y="138510"/>
            <a:ext cx="6989232" cy="5241924"/>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 Memory</a:t>
            </a:r>
            <a:endParaRPr lang="en-US" dirty="0"/>
          </a:p>
        </p:txBody>
      </p:sp>
      <p:pic>
        <p:nvPicPr>
          <p:cNvPr id="5" name="Picture Placeholder 4" descr="sailor-at-memorial.jpg"/>
          <p:cNvPicPr>
            <a:picLocks noGrp="1" noChangeAspect="1"/>
          </p:cNvPicPr>
          <p:nvPr>
            <p:ph sz="half" idx="1"/>
          </p:nvPr>
        </p:nvPicPr>
        <p:blipFill>
          <a:blip r:embed="rId2" cstate="print"/>
          <a:stretch>
            <a:fillRect/>
          </a:stretch>
        </p:blipFill>
        <p:spPr>
          <a:xfrm>
            <a:off x="533400" y="3962400"/>
            <a:ext cx="4157730" cy="2733322"/>
          </a:xfrm>
        </p:spPr>
      </p:pic>
      <p:pic>
        <p:nvPicPr>
          <p:cNvPr id="8" name="Content Placeholder 7" descr="names.jpg"/>
          <p:cNvPicPr>
            <a:picLocks noGrp="1" noChangeAspect="1"/>
          </p:cNvPicPr>
          <p:nvPr>
            <p:ph sz="half" idx="2"/>
          </p:nvPr>
        </p:nvPicPr>
        <p:blipFill>
          <a:blip r:embed="rId3" cstate="print"/>
          <a:stretch>
            <a:fillRect/>
          </a:stretch>
        </p:blipFill>
        <p:spPr>
          <a:xfrm>
            <a:off x="4953000" y="2743200"/>
            <a:ext cx="3924072" cy="2621280"/>
          </a:xfrm>
        </p:spPr>
      </p:pic>
      <p:pic>
        <p:nvPicPr>
          <p:cNvPr id="9" name="Picture 8" descr="elvis.jpeg"/>
          <p:cNvPicPr>
            <a:picLocks noChangeAspect="1"/>
          </p:cNvPicPr>
          <p:nvPr/>
        </p:nvPicPr>
        <p:blipFill>
          <a:blip r:embed="rId4" cstate="print"/>
          <a:stretch>
            <a:fillRect/>
          </a:stretch>
        </p:blipFill>
        <p:spPr>
          <a:xfrm>
            <a:off x="990599" y="228600"/>
            <a:ext cx="2819401" cy="2408239"/>
          </a:xfrm>
          <a:prstGeom prst="rect">
            <a:avLst/>
          </a:prstGeom>
        </p:spPr>
      </p:pic>
      <p:sp>
        <p:nvSpPr>
          <p:cNvPr id="10" name="TextBox 9"/>
          <p:cNvSpPr txBox="1"/>
          <p:nvPr/>
        </p:nvSpPr>
        <p:spPr>
          <a:xfrm>
            <a:off x="228600" y="2667000"/>
            <a:ext cx="4724400" cy="1323439"/>
          </a:xfrm>
          <a:prstGeom prst="rect">
            <a:avLst/>
          </a:prstGeom>
          <a:noFill/>
        </p:spPr>
        <p:txBody>
          <a:bodyPr wrap="square" rtlCol="0">
            <a:spAutoFit/>
          </a:bodyPr>
          <a:lstStyle/>
          <a:p>
            <a:r>
              <a:rPr lang="en-US" sz="1600" dirty="0" smtClean="0"/>
              <a:t>Elvis performed a benefit concert at the Pearl Harbor Bloch Arena on March 25, 1961, which raised more than $50,000 for the construction of the national memorial at Pearl Harbor.  Monument was dedicated in 1962.</a:t>
            </a:r>
            <a:endParaRPr 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Japanese Internment Camps</a:t>
            </a:r>
            <a:endParaRPr lang="en-US" dirty="0"/>
          </a:p>
        </p:txBody>
      </p:sp>
      <p:pic>
        <p:nvPicPr>
          <p:cNvPr id="8" name="Picture Placeholder 7" descr="japanese americans.jpg"/>
          <p:cNvPicPr>
            <a:picLocks noGrp="1" noChangeAspect="1"/>
          </p:cNvPicPr>
          <p:nvPr>
            <p:ph type="pic" idx="1"/>
          </p:nvPr>
        </p:nvPicPr>
        <p:blipFill>
          <a:blip r:embed="rId2" cstate="print"/>
          <a:srcRect t="1683" b="1683"/>
          <a:stretch>
            <a:fillRect/>
          </a:stretch>
        </p:blipFill>
        <p:spPr>
          <a:xfrm>
            <a:off x="1186921" y="0"/>
            <a:ext cx="6502400" cy="4876800"/>
          </a:xfrm>
        </p:spPr>
      </p:pic>
      <p:sp>
        <p:nvSpPr>
          <p:cNvPr id="7" name="Text Placeholder 6"/>
          <p:cNvSpPr>
            <a:spLocks noGrp="1"/>
          </p:cNvSpPr>
          <p:nvPr>
            <p:ph type="body" sz="half" idx="2"/>
          </p:nvPr>
        </p:nvSpPr>
        <p:spPr>
          <a:xfrm>
            <a:off x="533400" y="5367338"/>
            <a:ext cx="7924800" cy="804862"/>
          </a:xfrm>
        </p:spPr>
        <p:txBody>
          <a:bodyPr/>
          <a:lstStyle/>
          <a:p>
            <a:r>
              <a:rPr lang="en-US" dirty="0" smtClean="0"/>
              <a:t>After the Pearl Harbor attack, Americans expressed great hostility toward the Japanese nationals and Japanese Americans living in the United States, primarily on the west coast. In 1942 President Franklin Roosevelt authorized the forcible removal of approximately 120,000 Japanese and Japanese Americans to relocation or internment camps. This photograph from Seattle in March 1942 shows both the gloom and the patriotism of those on a train bound for a camp; the family is flashing the World War II “V for victory” sign while a boy holds the American flag.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Japanese Empire at its Height</a:t>
            </a:r>
            <a:endParaRPr lang="en-US" sz="4000" dirty="0"/>
          </a:p>
        </p:txBody>
      </p:sp>
      <p:sp>
        <p:nvSpPr>
          <p:cNvPr id="4" name="Content Placeholder 3"/>
          <p:cNvSpPr>
            <a:spLocks noGrp="1"/>
          </p:cNvSpPr>
          <p:nvPr>
            <p:ph sz="half" idx="1"/>
          </p:nvPr>
        </p:nvSpPr>
        <p:spPr>
          <a:xfrm>
            <a:off x="304800" y="2057400"/>
            <a:ext cx="4191000" cy="4114800"/>
          </a:xfrm>
        </p:spPr>
        <p:txBody>
          <a:bodyPr/>
          <a:lstStyle/>
          <a:p>
            <a:r>
              <a:rPr lang="en-US" sz="2400" dirty="0" smtClean="0"/>
              <a:t>Seize SE Asia</a:t>
            </a:r>
          </a:p>
          <a:p>
            <a:pPr lvl="1"/>
            <a:r>
              <a:rPr lang="en-US" dirty="0" smtClean="0"/>
              <a:t>Philippines, Burma, Siam, French Indochina, Dutch East Indies</a:t>
            </a:r>
          </a:p>
          <a:p>
            <a:r>
              <a:rPr lang="en-US" sz="2400" b="1" dirty="0" smtClean="0"/>
              <a:t>Try to win support with slogan “Asia for Asians</a:t>
            </a:r>
            <a:r>
              <a:rPr lang="en-US" sz="2400" dirty="0" smtClean="0"/>
              <a:t>”</a:t>
            </a:r>
          </a:p>
          <a:p>
            <a:pPr lvl="1"/>
            <a:r>
              <a:rPr lang="en-US" dirty="0" smtClean="0"/>
              <a:t>Still treat colonies w/ cruelty</a:t>
            </a:r>
          </a:p>
          <a:p>
            <a:r>
              <a:rPr lang="en-US" sz="2400" dirty="0" smtClean="0"/>
              <a:t>1 million square miles and 150 million people</a:t>
            </a:r>
          </a:p>
          <a:p>
            <a:pPr lvl="1"/>
            <a:r>
              <a:rPr lang="en-US" dirty="0" smtClean="0"/>
              <a:t>Worse treatment for Allied POWs </a:t>
            </a:r>
          </a:p>
          <a:p>
            <a:endParaRPr lang="en-US" dirty="0" smtClean="0"/>
          </a:p>
          <a:p>
            <a:pPr>
              <a:buNone/>
            </a:pPr>
            <a:endParaRPr lang="en-US" dirty="0" smtClean="0"/>
          </a:p>
          <a:p>
            <a:endParaRPr lang="en-US" dirty="0" smtClean="0"/>
          </a:p>
          <a:p>
            <a:endParaRPr lang="en-US" dirty="0"/>
          </a:p>
        </p:txBody>
      </p:sp>
      <p:pic>
        <p:nvPicPr>
          <p:cNvPr id="3" name="Picture 2" descr="japan at height map.gif"/>
          <p:cNvPicPr>
            <a:picLocks noChangeAspect="1"/>
          </p:cNvPicPr>
          <p:nvPr/>
        </p:nvPicPr>
        <p:blipFill>
          <a:blip r:embed="rId2" cstate="print"/>
          <a:stretch>
            <a:fillRect/>
          </a:stretch>
        </p:blipFill>
        <p:spPr>
          <a:xfrm>
            <a:off x="4462063" y="2286000"/>
            <a:ext cx="4498781" cy="374332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Bataan Death March</a:t>
            </a:r>
            <a:endParaRPr lang="en-US" dirty="0"/>
          </a:p>
        </p:txBody>
      </p:sp>
      <p:pic>
        <p:nvPicPr>
          <p:cNvPr id="13" name="Content Placeholder 12" descr="bataan phili..jpg"/>
          <p:cNvPicPr>
            <a:picLocks noGrp="1" noChangeAspect="1"/>
          </p:cNvPicPr>
          <p:nvPr>
            <p:ph sz="half" idx="1"/>
          </p:nvPr>
        </p:nvPicPr>
        <p:blipFill>
          <a:blip r:embed="rId2" cstate="print"/>
          <a:stretch>
            <a:fillRect/>
          </a:stretch>
        </p:blipFill>
        <p:spPr>
          <a:xfrm>
            <a:off x="533400" y="1676400"/>
            <a:ext cx="3494502" cy="2514600"/>
          </a:xfrm>
        </p:spPr>
      </p:pic>
      <p:pic>
        <p:nvPicPr>
          <p:cNvPr id="16" name="Content Placeholder 15" descr="bataan again.jpg"/>
          <p:cNvPicPr>
            <a:picLocks noGrp="1" noChangeAspect="1"/>
          </p:cNvPicPr>
          <p:nvPr>
            <p:ph sz="half" idx="2"/>
          </p:nvPr>
        </p:nvPicPr>
        <p:blipFill>
          <a:blip r:embed="rId3" cstate="print"/>
          <a:stretch>
            <a:fillRect/>
          </a:stretch>
        </p:blipFill>
        <p:spPr>
          <a:xfrm>
            <a:off x="4953000" y="1676400"/>
            <a:ext cx="3810000" cy="2423389"/>
          </a:xfrm>
        </p:spPr>
      </p:pic>
      <p:sp>
        <p:nvSpPr>
          <p:cNvPr id="17" name="TextBox 16"/>
          <p:cNvSpPr txBox="1"/>
          <p:nvPr/>
        </p:nvSpPr>
        <p:spPr>
          <a:xfrm>
            <a:off x="685801" y="4191000"/>
            <a:ext cx="8001000" cy="3139321"/>
          </a:xfrm>
          <a:prstGeom prst="rect">
            <a:avLst/>
          </a:prstGeom>
          <a:noFill/>
        </p:spPr>
        <p:txBody>
          <a:bodyPr wrap="square" rtlCol="0">
            <a:spAutoFit/>
          </a:bodyPr>
          <a:lstStyle/>
          <a:p>
            <a:pPr>
              <a:buFont typeface="Arial" pitchFamily="34" charset="0"/>
              <a:buChar char="•"/>
            </a:pPr>
            <a:r>
              <a:rPr lang="en-US" dirty="0" smtClean="0"/>
              <a:t>Forced march for 55 miles to the POW camp on Bataan Peninsula.  Of the 70,000 POWs only 54,000 survived.</a:t>
            </a:r>
          </a:p>
          <a:p>
            <a:endParaRPr lang="en-US" dirty="0" smtClean="0"/>
          </a:p>
          <a:p>
            <a:r>
              <a:rPr lang="en-US" dirty="0" smtClean="0"/>
              <a:t>“I was questioned by a Japanese officer, who found out that I had been in a Philippine Scout Battalion.  They hated the Scouts…Anyway, they took me outside and I was forced  to watch as they buried six of my Scouts alive.  They made the men dig their own graves, and then had them kneel down in a pit.  The guards hit them over the head with shovels to stun them and piled earth on top.” </a:t>
            </a:r>
          </a:p>
          <a:p>
            <a:r>
              <a:rPr lang="en-US" dirty="0" smtClean="0"/>
              <a:t>	 Lieutenant John </a:t>
            </a:r>
            <a:r>
              <a:rPr lang="en-US" dirty="0" err="1" smtClean="0"/>
              <a:t>Spainhower</a:t>
            </a:r>
            <a:r>
              <a:rPr lang="en-US" dirty="0" smtClean="0"/>
              <a:t>, quoted in </a:t>
            </a:r>
            <a:r>
              <a:rPr lang="en-US" i="1" dirty="0" smtClean="0"/>
              <a:t>War Diary 1939-1945.</a:t>
            </a:r>
            <a:r>
              <a:rPr lang="en-US" dirty="0" smtClean="0"/>
              <a:t>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Pacific</a:t>
            </a:r>
            <a:endParaRPr lang="en-US" dirty="0"/>
          </a:p>
        </p:txBody>
      </p:sp>
      <p:pic>
        <p:nvPicPr>
          <p:cNvPr id="5" name="Content Placeholder 4" descr="doolittel.jpg"/>
          <p:cNvPicPr>
            <a:picLocks noGrp="1" noChangeAspect="1"/>
          </p:cNvPicPr>
          <p:nvPr>
            <p:ph sz="half" idx="1"/>
          </p:nvPr>
        </p:nvPicPr>
        <p:blipFill>
          <a:blip r:embed="rId2" cstate="print"/>
          <a:stretch>
            <a:fillRect/>
          </a:stretch>
        </p:blipFill>
        <p:spPr>
          <a:xfrm>
            <a:off x="533400" y="2057400"/>
            <a:ext cx="3002967" cy="4419600"/>
          </a:xfrm>
        </p:spPr>
      </p:pic>
      <p:sp>
        <p:nvSpPr>
          <p:cNvPr id="4" name="Content Placeholder 3"/>
          <p:cNvSpPr>
            <a:spLocks noGrp="1"/>
          </p:cNvSpPr>
          <p:nvPr>
            <p:ph sz="half" idx="2"/>
          </p:nvPr>
        </p:nvSpPr>
        <p:spPr>
          <a:xfrm>
            <a:off x="3886200" y="2057400"/>
            <a:ext cx="4953000" cy="4114800"/>
          </a:xfrm>
        </p:spPr>
        <p:txBody>
          <a:bodyPr/>
          <a:lstStyle/>
          <a:p>
            <a:r>
              <a:rPr lang="en-US" sz="2400" dirty="0" smtClean="0"/>
              <a:t> </a:t>
            </a:r>
            <a:r>
              <a:rPr lang="en-US" sz="2400" b="1" dirty="0" smtClean="0"/>
              <a:t>Doolittle Raids:  </a:t>
            </a:r>
            <a:r>
              <a:rPr lang="en-US" sz="2400" dirty="0" smtClean="0"/>
              <a:t>April 1942 American planes bombed Tokyo</a:t>
            </a:r>
          </a:p>
          <a:p>
            <a:pPr lvl="1"/>
            <a:r>
              <a:rPr lang="en-US" dirty="0" smtClean="0"/>
              <a:t>16 B-25 bombers</a:t>
            </a:r>
          </a:p>
          <a:p>
            <a:pPr lvl="1"/>
            <a:r>
              <a:rPr lang="en-US" dirty="0" smtClean="0"/>
              <a:t>Led by Lieutenant Colonel James H. Doolittle </a:t>
            </a:r>
          </a:p>
          <a:p>
            <a:pPr lvl="1"/>
            <a:r>
              <a:rPr lang="en-US" dirty="0" smtClean="0"/>
              <a:t>Little damage but important psychologically for US</a:t>
            </a:r>
          </a:p>
          <a:p>
            <a:r>
              <a:rPr lang="en-US" sz="2400" dirty="0" smtClean="0"/>
              <a:t>May 1942 US Navy defeats Japanese at Battle of the Coral Sea</a:t>
            </a:r>
          </a:p>
          <a:p>
            <a:pPr lvl="1"/>
            <a:r>
              <a:rPr lang="en-US" dirty="0" smtClean="0"/>
              <a:t>Stops their plans to conquer Australia</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Douglas McArthur and “Island-Hop” Strategy</a:t>
            </a:r>
            <a:endParaRPr lang="en-US" dirty="0"/>
          </a:p>
        </p:txBody>
      </p:sp>
      <p:sp>
        <p:nvSpPr>
          <p:cNvPr id="3" name="Content Placeholder 2"/>
          <p:cNvSpPr>
            <a:spLocks noGrp="1"/>
          </p:cNvSpPr>
          <p:nvPr>
            <p:ph idx="1"/>
          </p:nvPr>
        </p:nvSpPr>
        <p:spPr/>
        <p:txBody>
          <a:bodyPr/>
          <a:lstStyle/>
          <a:p>
            <a:r>
              <a:rPr lang="en-US" b="1" dirty="0" smtClean="0"/>
              <a:t>Commander of the Allied troops in Pacific</a:t>
            </a:r>
          </a:p>
          <a:p>
            <a:r>
              <a:rPr lang="en-US" dirty="0" smtClean="0"/>
              <a:t>His </a:t>
            </a:r>
            <a:r>
              <a:rPr lang="en-US" b="1" dirty="0" smtClean="0"/>
              <a:t>“Island-Hop” strategy </a:t>
            </a:r>
            <a:r>
              <a:rPr lang="en-US" dirty="0" smtClean="0"/>
              <a:t>was to leapfrog over the heavily fortified Japanese positions</a:t>
            </a:r>
          </a:p>
          <a:p>
            <a:pPr lvl="1"/>
            <a:r>
              <a:rPr lang="en-US" dirty="0" smtClean="0"/>
              <a:t>Storming each island would be long and costly</a:t>
            </a:r>
          </a:p>
          <a:p>
            <a:r>
              <a:rPr lang="en-US" dirty="0" smtClean="0"/>
              <a:t>Concentrate on islands that are not well defended but capable of supporting the drive to the Japanese mainland</a:t>
            </a:r>
          </a:p>
          <a:p>
            <a:r>
              <a:rPr lang="en-US" dirty="0" smtClean="0"/>
              <a:t>Battle of Guadalcanal was first target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Rape of Nanjing</a:t>
            </a:r>
            <a:endParaRPr lang="en-US" dirty="0"/>
          </a:p>
        </p:txBody>
      </p:sp>
      <p:sp>
        <p:nvSpPr>
          <p:cNvPr id="3" name="Content Placeholder 2"/>
          <p:cNvSpPr>
            <a:spLocks noGrp="1"/>
          </p:cNvSpPr>
          <p:nvPr>
            <p:ph sz="half" idx="1"/>
          </p:nvPr>
        </p:nvSpPr>
        <p:spPr>
          <a:xfrm>
            <a:off x="304800" y="1981200"/>
            <a:ext cx="4572000" cy="4191000"/>
          </a:xfrm>
        </p:spPr>
        <p:txBody>
          <a:bodyPr/>
          <a:lstStyle/>
          <a:p>
            <a:r>
              <a:rPr lang="en-US" sz="2400" dirty="0" smtClean="0"/>
              <a:t>First “war against civilians”</a:t>
            </a:r>
          </a:p>
          <a:p>
            <a:r>
              <a:rPr lang="en-US" sz="2400" dirty="0" smtClean="0"/>
              <a:t>Aerial bombing of urban centers </a:t>
            </a:r>
          </a:p>
          <a:p>
            <a:r>
              <a:rPr lang="en-US" sz="2400" dirty="0" smtClean="0"/>
              <a:t>Rape of 7,000 women, murder of hundreds of thousands of unarmed soldiers and civilians</a:t>
            </a:r>
          </a:p>
          <a:p>
            <a:r>
              <a:rPr lang="en-US" sz="2400" dirty="0" smtClean="0"/>
              <a:t>Burned 1/3 of Nanjing</a:t>
            </a:r>
          </a:p>
          <a:p>
            <a:r>
              <a:rPr lang="en-US" sz="2400" dirty="0" smtClean="0"/>
              <a:t>400,000 Chinese lost their lives as Japanese soldiers used them for bayonet practice and machine-gunned them into open pits </a:t>
            </a:r>
          </a:p>
        </p:txBody>
      </p:sp>
      <p:pic>
        <p:nvPicPr>
          <p:cNvPr id="5" name="Content Placeholder 4" descr="nanjing memorial.jpg"/>
          <p:cNvPicPr>
            <a:picLocks noGrp="1" noChangeAspect="1"/>
          </p:cNvPicPr>
          <p:nvPr>
            <p:ph sz="half" idx="2"/>
          </p:nvPr>
        </p:nvPicPr>
        <p:blipFill>
          <a:blip r:embed="rId2" cstate="print"/>
          <a:stretch>
            <a:fillRect/>
          </a:stretch>
        </p:blipFill>
        <p:spPr>
          <a:xfrm>
            <a:off x="4953000" y="2438400"/>
            <a:ext cx="3810000" cy="2552700"/>
          </a:xfrm>
        </p:spPr>
      </p:pic>
      <p:sp>
        <p:nvSpPr>
          <p:cNvPr id="6" name="TextBox 5"/>
          <p:cNvSpPr txBox="1"/>
          <p:nvPr/>
        </p:nvSpPr>
        <p:spPr>
          <a:xfrm>
            <a:off x="4953000" y="5334000"/>
            <a:ext cx="2826415" cy="369332"/>
          </a:xfrm>
          <a:prstGeom prst="rect">
            <a:avLst/>
          </a:prstGeom>
          <a:noFill/>
        </p:spPr>
        <p:txBody>
          <a:bodyPr wrap="none" rtlCol="0">
            <a:spAutoFit/>
          </a:bodyPr>
          <a:lstStyle/>
          <a:p>
            <a:r>
              <a:rPr lang="en-US" dirty="0" smtClean="0"/>
              <a:t>Nanjing Massacre Memorial</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Midway, June 1942</a:t>
            </a:r>
            <a:endParaRPr lang="en-US" dirty="0"/>
          </a:p>
        </p:txBody>
      </p:sp>
      <p:sp>
        <p:nvSpPr>
          <p:cNvPr id="3" name="Content Placeholder 2"/>
          <p:cNvSpPr>
            <a:spLocks noGrp="1"/>
          </p:cNvSpPr>
          <p:nvPr>
            <p:ph sz="half" idx="1"/>
          </p:nvPr>
        </p:nvSpPr>
        <p:spPr>
          <a:xfrm>
            <a:off x="228600" y="2057400"/>
            <a:ext cx="4267200" cy="4114800"/>
          </a:xfrm>
        </p:spPr>
        <p:txBody>
          <a:bodyPr/>
          <a:lstStyle/>
          <a:p>
            <a:r>
              <a:rPr lang="en-US" dirty="0" smtClean="0"/>
              <a:t>Key American airfield in Pacific</a:t>
            </a:r>
          </a:p>
          <a:p>
            <a:r>
              <a:rPr lang="en-US" dirty="0" smtClean="0"/>
              <a:t>Japanese strike in June 1942</a:t>
            </a:r>
          </a:p>
          <a:p>
            <a:r>
              <a:rPr lang="en-US" b="1" dirty="0" smtClean="0"/>
              <a:t>American pilots destroy 332 Japanese planes, 4 aircraft carriers, one support ship</a:t>
            </a:r>
          </a:p>
          <a:p>
            <a:r>
              <a:rPr lang="en-US" b="1" dirty="0" smtClean="0"/>
              <a:t>American victory turns tide of the war</a:t>
            </a:r>
          </a:p>
          <a:p>
            <a:endParaRPr lang="en-US" dirty="0"/>
          </a:p>
        </p:txBody>
      </p:sp>
      <p:pic>
        <p:nvPicPr>
          <p:cNvPr id="5" name="Content Placeholder 4" descr="japanese ship at midway.jpg"/>
          <p:cNvPicPr>
            <a:picLocks noGrp="1" noChangeAspect="1"/>
          </p:cNvPicPr>
          <p:nvPr>
            <p:ph sz="half" idx="2"/>
          </p:nvPr>
        </p:nvPicPr>
        <p:blipFill>
          <a:blip r:embed="rId2" cstate="print"/>
          <a:stretch>
            <a:fillRect/>
          </a:stretch>
        </p:blipFill>
        <p:spPr>
          <a:xfrm>
            <a:off x="4800600" y="2743200"/>
            <a:ext cx="3810000" cy="2924432"/>
          </a:xfrm>
        </p:spPr>
      </p:pic>
      <p:sp>
        <p:nvSpPr>
          <p:cNvPr id="6" name="TextBox 5"/>
          <p:cNvSpPr txBox="1"/>
          <p:nvPr/>
        </p:nvSpPr>
        <p:spPr>
          <a:xfrm>
            <a:off x="5105400" y="6096000"/>
            <a:ext cx="3358612" cy="369332"/>
          </a:xfrm>
          <a:prstGeom prst="rect">
            <a:avLst/>
          </a:prstGeom>
          <a:noFill/>
        </p:spPr>
        <p:txBody>
          <a:bodyPr wrap="none" rtlCol="0">
            <a:spAutoFit/>
          </a:bodyPr>
          <a:lstStyle/>
          <a:p>
            <a:r>
              <a:rPr lang="en-US" dirty="0" smtClean="0"/>
              <a:t>Sinking of Japanese ship </a:t>
            </a:r>
            <a:r>
              <a:rPr lang="en-US" i="1" dirty="0" err="1" smtClean="0"/>
              <a:t>Mikuma</a:t>
            </a:r>
            <a:r>
              <a:rPr lang="en-US" i="1" dirty="0" smtClean="0"/>
              <a:t> </a:t>
            </a:r>
            <a:endParaRPr lang="en-US" i="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the War</a:t>
            </a:r>
            <a:endParaRPr lang="en-US" dirty="0"/>
          </a:p>
        </p:txBody>
      </p:sp>
      <p:pic>
        <p:nvPicPr>
          <p:cNvPr id="5" name="Content Placeholder 4" descr="russian front 1943 map.gif"/>
          <p:cNvPicPr>
            <a:picLocks noGrp="1" noChangeAspect="1"/>
          </p:cNvPicPr>
          <p:nvPr>
            <p:ph sz="half" idx="1"/>
          </p:nvPr>
        </p:nvPicPr>
        <p:blipFill>
          <a:blip r:embed="rId2" cstate="print"/>
          <a:stretch>
            <a:fillRect/>
          </a:stretch>
        </p:blipFill>
        <p:spPr>
          <a:xfrm>
            <a:off x="304800" y="2133600"/>
            <a:ext cx="3962400" cy="4216521"/>
          </a:xfrm>
        </p:spPr>
      </p:pic>
      <p:sp>
        <p:nvSpPr>
          <p:cNvPr id="4" name="Content Placeholder 3"/>
          <p:cNvSpPr>
            <a:spLocks noGrp="1"/>
          </p:cNvSpPr>
          <p:nvPr>
            <p:ph sz="half" idx="2"/>
          </p:nvPr>
        </p:nvSpPr>
        <p:spPr>
          <a:xfrm>
            <a:off x="4343400" y="2057400"/>
            <a:ext cx="4495800" cy="4343400"/>
          </a:xfrm>
        </p:spPr>
        <p:txBody>
          <a:bodyPr/>
          <a:lstStyle/>
          <a:p>
            <a:r>
              <a:rPr lang="en-US" sz="2400" dirty="0" smtClean="0"/>
              <a:t>Soviet Union</a:t>
            </a:r>
          </a:p>
          <a:p>
            <a:pPr lvl="1"/>
            <a:r>
              <a:rPr lang="en-US" dirty="0" smtClean="0"/>
              <a:t>Battle of Stalingrad gave the Soviet Union the advantage </a:t>
            </a:r>
          </a:p>
          <a:p>
            <a:pPr lvl="1"/>
            <a:r>
              <a:rPr lang="en-US" dirty="0" smtClean="0"/>
              <a:t>By 1943, Red Army pushed Germans back toward Germany</a:t>
            </a:r>
          </a:p>
          <a:p>
            <a:r>
              <a:rPr lang="en-US" sz="2400" dirty="0" smtClean="0"/>
              <a:t>Italy</a:t>
            </a:r>
          </a:p>
          <a:p>
            <a:pPr lvl="1"/>
            <a:r>
              <a:rPr lang="en-US" dirty="0" smtClean="0"/>
              <a:t>July 1943 Allies capture Sicily and invade Italy</a:t>
            </a:r>
          </a:p>
          <a:p>
            <a:pPr lvl="1"/>
            <a:r>
              <a:rPr lang="en-US" dirty="0" smtClean="0"/>
              <a:t>Italy signs armistice but Germans hold off for 2 years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6" name="Content Placeholder 5"/>
          <p:cNvSpPr>
            <a:spLocks noGrp="1"/>
          </p:cNvSpPr>
          <p:nvPr>
            <p:ph sz="half" idx="1"/>
          </p:nvPr>
        </p:nvSpPr>
        <p:spPr>
          <a:xfrm>
            <a:off x="685800" y="1524000"/>
            <a:ext cx="3810000" cy="4648200"/>
          </a:xfrm>
        </p:spPr>
        <p:txBody>
          <a:bodyPr/>
          <a:lstStyle/>
          <a:p>
            <a:r>
              <a:rPr lang="en-US" b="1" dirty="0" smtClean="0"/>
              <a:t>“We shall fight on the beaches, we shall fight on the landing grounds, we shall fight in the fields and in the streets, we shall fight in the hills; we shall never surrender.”</a:t>
            </a:r>
          </a:p>
          <a:p>
            <a:pPr lvl="1"/>
            <a:r>
              <a:rPr lang="en-US" dirty="0" smtClean="0"/>
              <a:t>Winston Churchill, June 4, 1944 given to Parliament </a:t>
            </a:r>
            <a:endParaRPr lang="en-US" dirty="0"/>
          </a:p>
        </p:txBody>
      </p:sp>
      <p:pic>
        <p:nvPicPr>
          <p:cNvPr id="9" name="Content Placeholder 8" descr="churchill speech.jpeg"/>
          <p:cNvPicPr>
            <a:picLocks noGrp="1" noChangeAspect="1"/>
          </p:cNvPicPr>
          <p:nvPr>
            <p:ph sz="half" idx="2"/>
          </p:nvPr>
        </p:nvPicPr>
        <p:blipFill>
          <a:blip r:embed="rId2" cstate="print"/>
          <a:stretch>
            <a:fillRect/>
          </a:stretch>
        </p:blipFill>
        <p:spPr>
          <a:xfrm>
            <a:off x="4678091" y="2743200"/>
            <a:ext cx="4213313" cy="2743200"/>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issors beat paper.jpg"/>
          <p:cNvPicPr>
            <a:picLocks noGrp="1" noChangeAspect="1"/>
          </p:cNvPicPr>
          <p:nvPr>
            <p:ph idx="4294967295"/>
          </p:nvPr>
        </p:nvPicPr>
        <p:blipFill>
          <a:blip r:embed="rId2" cstate="print"/>
          <a:stretch>
            <a:fillRect/>
          </a:stretch>
        </p:blipFill>
        <p:spPr>
          <a:xfrm>
            <a:off x="838200" y="914400"/>
            <a:ext cx="7995227" cy="527685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D-Day Invasion, June 6, 1944 </a:t>
            </a:r>
            <a:endParaRPr lang="en-US" dirty="0"/>
          </a:p>
        </p:txBody>
      </p:sp>
      <p:sp>
        <p:nvSpPr>
          <p:cNvPr id="3" name="Content Placeholder 2"/>
          <p:cNvSpPr>
            <a:spLocks noGrp="1"/>
          </p:cNvSpPr>
          <p:nvPr>
            <p:ph sz="half" idx="1"/>
          </p:nvPr>
        </p:nvSpPr>
        <p:spPr>
          <a:xfrm>
            <a:off x="152400" y="1828800"/>
            <a:ext cx="5334000" cy="4343400"/>
          </a:xfrm>
        </p:spPr>
        <p:txBody>
          <a:bodyPr/>
          <a:lstStyle/>
          <a:p>
            <a:r>
              <a:rPr lang="en-US" sz="2400" b="1" i="1" dirty="0" smtClean="0"/>
              <a:t>Operation Overlord</a:t>
            </a:r>
          </a:p>
          <a:p>
            <a:r>
              <a:rPr lang="en-US" sz="2400" dirty="0" smtClean="0"/>
              <a:t>General Dwight Eisenhower as commander of the Allied forces planned the attack</a:t>
            </a:r>
          </a:p>
          <a:p>
            <a:r>
              <a:rPr lang="en-US" sz="2400" dirty="0" smtClean="0"/>
              <a:t>Dummy army set up across from French seaport of Calais</a:t>
            </a:r>
          </a:p>
          <a:p>
            <a:r>
              <a:rPr lang="en-US" sz="2400" dirty="0" smtClean="0"/>
              <a:t> British, American, and Canadian troops land on coast of Normandy</a:t>
            </a:r>
          </a:p>
          <a:p>
            <a:r>
              <a:rPr lang="en-US" sz="2400" b="1" dirty="0" smtClean="0"/>
              <a:t>Largest seaborne assault in history</a:t>
            </a:r>
          </a:p>
          <a:p>
            <a:r>
              <a:rPr lang="en-US" sz="2400" dirty="0" smtClean="0"/>
              <a:t>3,000 American soldiers died that day</a:t>
            </a:r>
          </a:p>
          <a:p>
            <a:pPr>
              <a:buNone/>
            </a:pPr>
            <a:endParaRPr lang="en-US" sz="2400" dirty="0" smtClean="0"/>
          </a:p>
          <a:p>
            <a:endParaRPr lang="en-US" dirty="0"/>
          </a:p>
        </p:txBody>
      </p:sp>
      <p:pic>
        <p:nvPicPr>
          <p:cNvPr id="5" name="Content Placeholder 4" descr="normandy.jpg"/>
          <p:cNvPicPr>
            <a:picLocks noGrp="1" noChangeAspect="1"/>
          </p:cNvPicPr>
          <p:nvPr>
            <p:ph sz="half" idx="2"/>
          </p:nvPr>
        </p:nvPicPr>
        <p:blipFill>
          <a:blip r:embed="rId2" cstate="print"/>
          <a:stretch>
            <a:fillRect/>
          </a:stretch>
        </p:blipFill>
        <p:spPr>
          <a:xfrm>
            <a:off x="5105400" y="2362200"/>
            <a:ext cx="3616452" cy="27432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American Cemetery in Normandy</a:t>
            </a:r>
            <a:endParaRPr lang="en-US" dirty="0"/>
          </a:p>
        </p:txBody>
      </p:sp>
      <p:pic>
        <p:nvPicPr>
          <p:cNvPr id="6" name="Picture 5" descr="american cemetary in normandy.jpg"/>
          <p:cNvPicPr>
            <a:picLocks noChangeAspect="1"/>
          </p:cNvPicPr>
          <p:nvPr/>
        </p:nvPicPr>
        <p:blipFill>
          <a:blip r:embed="rId2" cstate="print"/>
          <a:stretch>
            <a:fillRect/>
          </a:stretch>
        </p:blipFill>
        <p:spPr>
          <a:xfrm>
            <a:off x="1524000" y="2057400"/>
            <a:ext cx="5851472" cy="3985149"/>
          </a:xfrm>
          <a:prstGeom prst="rect">
            <a:avLst/>
          </a:prstGeom>
        </p:spPr>
      </p:pic>
      <p:sp>
        <p:nvSpPr>
          <p:cNvPr id="7" name="TextBox 6"/>
          <p:cNvSpPr txBox="1"/>
          <p:nvPr/>
        </p:nvSpPr>
        <p:spPr>
          <a:xfrm>
            <a:off x="2057400" y="6248400"/>
            <a:ext cx="4149854" cy="369332"/>
          </a:xfrm>
          <a:prstGeom prst="rect">
            <a:avLst/>
          </a:prstGeom>
          <a:noFill/>
        </p:spPr>
        <p:txBody>
          <a:bodyPr wrap="square" rtlCol="0">
            <a:spAutoFit/>
          </a:bodyPr>
          <a:lstStyle/>
          <a:p>
            <a:r>
              <a:rPr lang="en-US" dirty="0" smtClean="0"/>
              <a:t>President George W. Bush in January 2009</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French Liberation</a:t>
            </a:r>
            <a:endParaRPr lang="en-US" dirty="0"/>
          </a:p>
        </p:txBody>
      </p:sp>
      <p:sp>
        <p:nvSpPr>
          <p:cNvPr id="4" name="Content Placeholder 3"/>
          <p:cNvSpPr>
            <a:spLocks noGrp="1"/>
          </p:cNvSpPr>
          <p:nvPr>
            <p:ph sz="half" idx="1"/>
          </p:nvPr>
        </p:nvSpPr>
        <p:spPr/>
        <p:txBody>
          <a:bodyPr/>
          <a:lstStyle/>
          <a:p>
            <a:r>
              <a:rPr lang="en-US" dirty="0" smtClean="0"/>
              <a:t>More than 1 million troops landed</a:t>
            </a:r>
          </a:p>
          <a:p>
            <a:r>
              <a:rPr lang="en-US" dirty="0" smtClean="0"/>
              <a:t>Allies punch holes in German defenses near Saint-Lo</a:t>
            </a:r>
          </a:p>
          <a:p>
            <a:r>
              <a:rPr lang="en-US" dirty="0" smtClean="0"/>
              <a:t>August 1944 Allies march into Paris</a:t>
            </a:r>
          </a:p>
          <a:p>
            <a:r>
              <a:rPr lang="en-US" dirty="0" smtClean="0"/>
              <a:t>By September all of France liberated </a:t>
            </a:r>
            <a:endParaRPr lang="en-US" dirty="0"/>
          </a:p>
        </p:txBody>
      </p:sp>
      <p:pic>
        <p:nvPicPr>
          <p:cNvPr id="6" name="Content Placeholder 5" descr="american troops liberate paris.jpg"/>
          <p:cNvPicPr>
            <a:picLocks noGrp="1" noChangeAspect="1"/>
          </p:cNvPicPr>
          <p:nvPr>
            <p:ph sz="half" idx="2"/>
          </p:nvPr>
        </p:nvPicPr>
        <p:blipFill>
          <a:blip r:embed="rId2" cstate="print"/>
          <a:stretch>
            <a:fillRect/>
          </a:stretch>
        </p:blipFill>
        <p:spPr>
          <a:xfrm>
            <a:off x="4648200" y="2237634"/>
            <a:ext cx="4267200" cy="3391010"/>
          </a:xfrm>
        </p:spPr>
      </p:pic>
      <p:sp>
        <p:nvSpPr>
          <p:cNvPr id="7" name="TextBox 6"/>
          <p:cNvSpPr txBox="1"/>
          <p:nvPr/>
        </p:nvSpPr>
        <p:spPr>
          <a:xfrm>
            <a:off x="4495800" y="6019800"/>
            <a:ext cx="4651606" cy="646331"/>
          </a:xfrm>
          <a:prstGeom prst="rect">
            <a:avLst/>
          </a:prstGeom>
          <a:noFill/>
        </p:spPr>
        <p:txBody>
          <a:bodyPr wrap="square" rtlCol="0">
            <a:spAutoFit/>
          </a:bodyPr>
          <a:lstStyle/>
          <a:p>
            <a:pPr algn="ctr"/>
            <a:r>
              <a:rPr lang="en-US" dirty="0" smtClean="0"/>
              <a:t>American troops march down Champs Elysee on August 25, 1944</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War in Europe</a:t>
            </a:r>
            <a:endParaRPr lang="en-US" dirty="0"/>
          </a:p>
        </p:txBody>
      </p:sp>
      <p:pic>
        <p:nvPicPr>
          <p:cNvPr id="5" name="Content Placeholder 4" descr="Berlin with Reichstag 1945.jpg"/>
          <p:cNvPicPr>
            <a:picLocks noGrp="1" noChangeAspect="1"/>
          </p:cNvPicPr>
          <p:nvPr>
            <p:ph sz="half" idx="1"/>
          </p:nvPr>
        </p:nvPicPr>
        <p:blipFill>
          <a:blip r:embed="rId2" cstate="print"/>
          <a:stretch>
            <a:fillRect/>
          </a:stretch>
        </p:blipFill>
        <p:spPr>
          <a:xfrm>
            <a:off x="457200" y="2514600"/>
            <a:ext cx="3810000" cy="3232364"/>
          </a:xfrm>
        </p:spPr>
      </p:pic>
      <p:sp>
        <p:nvSpPr>
          <p:cNvPr id="4" name="Content Placeholder 3"/>
          <p:cNvSpPr>
            <a:spLocks noGrp="1"/>
          </p:cNvSpPr>
          <p:nvPr>
            <p:ph sz="half" idx="2"/>
          </p:nvPr>
        </p:nvSpPr>
        <p:spPr>
          <a:xfrm>
            <a:off x="4343400" y="2057400"/>
            <a:ext cx="4648200" cy="4114800"/>
          </a:xfrm>
        </p:spPr>
        <p:txBody>
          <a:bodyPr/>
          <a:lstStyle/>
          <a:p>
            <a:r>
              <a:rPr lang="en-US" sz="2000" b="1" dirty="0" smtClean="0"/>
              <a:t>February 1945 Allies launch massive air strikes on Dresden, se of Berlin</a:t>
            </a:r>
          </a:p>
          <a:p>
            <a:pPr lvl="1"/>
            <a:r>
              <a:rPr lang="en-US" sz="2000" dirty="0" smtClean="0"/>
              <a:t>35,000-135,000 women, children, elderly killed (varies)</a:t>
            </a:r>
          </a:p>
          <a:p>
            <a:pPr lvl="1"/>
            <a:r>
              <a:rPr lang="en-US" sz="2000" dirty="0" smtClean="0"/>
              <a:t>Symbolic for “total war” on military &amp; civilians</a:t>
            </a:r>
          </a:p>
          <a:p>
            <a:r>
              <a:rPr lang="en-US" sz="2000" dirty="0" smtClean="0"/>
              <a:t>March 1945 the Allies cross into Germany</a:t>
            </a:r>
          </a:p>
          <a:p>
            <a:r>
              <a:rPr lang="en-US" sz="2000" dirty="0" smtClean="0"/>
              <a:t>Six million Soviet troops approach from east</a:t>
            </a:r>
          </a:p>
          <a:p>
            <a:r>
              <a:rPr lang="en-US" sz="2000" dirty="0" smtClean="0"/>
              <a:t>Surround Berlin</a:t>
            </a:r>
          </a:p>
          <a:p>
            <a:r>
              <a:rPr lang="en-US" sz="2000" b="1" dirty="0" smtClean="0"/>
              <a:t>V-E Day:  May 7,1945 Germans surrender, one week after Hitler</a:t>
            </a:r>
            <a:r>
              <a:rPr lang="en-US" sz="2000" dirty="0" smtClean="0"/>
              <a:t> </a:t>
            </a:r>
            <a:r>
              <a:rPr lang="en-US" sz="2000" b="1" dirty="0" smtClean="0"/>
              <a:t>commits suicide</a:t>
            </a:r>
            <a:endParaRPr lang="en-US" sz="2000" b="1" dirty="0"/>
          </a:p>
        </p:txBody>
      </p:sp>
      <p:sp>
        <p:nvSpPr>
          <p:cNvPr id="6" name="TextBox 5"/>
          <p:cNvSpPr txBox="1"/>
          <p:nvPr/>
        </p:nvSpPr>
        <p:spPr>
          <a:xfrm>
            <a:off x="1066800" y="6172200"/>
            <a:ext cx="1281120" cy="369332"/>
          </a:xfrm>
          <a:prstGeom prst="rect">
            <a:avLst/>
          </a:prstGeom>
          <a:noFill/>
        </p:spPr>
        <p:txBody>
          <a:bodyPr wrap="none" rtlCol="0">
            <a:spAutoFit/>
          </a:bodyPr>
          <a:lstStyle/>
          <a:p>
            <a:r>
              <a:rPr lang="en-US" dirty="0" smtClean="0"/>
              <a:t>Berlin 1945</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Victory Parade in June 1945, Red Square, Moscow</a:t>
            </a:r>
            <a:endParaRPr lang="en-US" dirty="0"/>
          </a:p>
        </p:txBody>
      </p:sp>
      <p:pic>
        <p:nvPicPr>
          <p:cNvPr id="6" name="Picture 5" descr="Russia1945-Parad.jpg"/>
          <p:cNvPicPr>
            <a:picLocks noChangeAspect="1"/>
          </p:cNvPicPr>
          <p:nvPr/>
        </p:nvPicPr>
        <p:blipFill>
          <a:blip r:embed="rId2" cstate="print"/>
          <a:stretch>
            <a:fillRect/>
          </a:stretch>
        </p:blipFill>
        <p:spPr>
          <a:xfrm>
            <a:off x="1524000" y="2362200"/>
            <a:ext cx="5638800" cy="4012946"/>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Iwo Jima and Okinawa </a:t>
            </a:r>
            <a:endParaRPr lang="en-US" dirty="0"/>
          </a:p>
        </p:txBody>
      </p:sp>
      <p:pic>
        <p:nvPicPr>
          <p:cNvPr id="5" name="Content Placeholder 4" descr="iwojima1.jpg"/>
          <p:cNvPicPr>
            <a:picLocks noGrp="1" noChangeAspect="1"/>
          </p:cNvPicPr>
          <p:nvPr>
            <p:ph sz="half" idx="1"/>
          </p:nvPr>
        </p:nvPicPr>
        <p:blipFill>
          <a:blip r:embed="rId2" cstate="print"/>
          <a:stretch>
            <a:fillRect/>
          </a:stretch>
        </p:blipFill>
        <p:spPr>
          <a:xfrm>
            <a:off x="533400" y="2438400"/>
            <a:ext cx="3810000" cy="3402241"/>
          </a:xfrm>
        </p:spPr>
      </p:pic>
      <p:sp>
        <p:nvSpPr>
          <p:cNvPr id="4" name="Content Placeholder 3"/>
          <p:cNvSpPr>
            <a:spLocks noGrp="1"/>
          </p:cNvSpPr>
          <p:nvPr>
            <p:ph sz="half" idx="2"/>
          </p:nvPr>
        </p:nvSpPr>
        <p:spPr>
          <a:xfrm>
            <a:off x="4648200" y="2057400"/>
            <a:ext cx="4343400" cy="4114800"/>
          </a:xfrm>
        </p:spPr>
        <p:txBody>
          <a:bodyPr/>
          <a:lstStyle/>
          <a:p>
            <a:r>
              <a:rPr lang="en-US" sz="2400" dirty="0" smtClean="0"/>
              <a:t>Japanese use their </a:t>
            </a:r>
            <a:r>
              <a:rPr lang="en-US" sz="2400" i="1" dirty="0" err="1" smtClean="0"/>
              <a:t>kamikazi</a:t>
            </a:r>
            <a:r>
              <a:rPr lang="en-US" sz="2400" dirty="0" smtClean="0"/>
              <a:t> pilots </a:t>
            </a:r>
          </a:p>
          <a:p>
            <a:r>
              <a:rPr lang="en-US" sz="2400" dirty="0" smtClean="0"/>
              <a:t>Island 600 miles from Tokyo</a:t>
            </a:r>
          </a:p>
          <a:p>
            <a:r>
              <a:rPr lang="en-US" sz="2400" dirty="0" smtClean="0"/>
              <a:t>American marines take it in March 1945</a:t>
            </a:r>
          </a:p>
          <a:p>
            <a:r>
              <a:rPr lang="en-US" sz="2400" dirty="0" smtClean="0"/>
              <a:t>Okinawa</a:t>
            </a:r>
          </a:p>
          <a:p>
            <a:r>
              <a:rPr lang="en-US" sz="2400" dirty="0" smtClean="0"/>
              <a:t>Japanese lost 110,000 troops to Americans 12,500</a:t>
            </a:r>
          </a:p>
          <a:p>
            <a:r>
              <a:rPr lang="en-US" sz="2400" dirty="0" err="1" smtClean="0"/>
              <a:t>Okinawan</a:t>
            </a:r>
            <a:r>
              <a:rPr lang="en-US" sz="2400" dirty="0" smtClean="0"/>
              <a:t> citizens refused to surrender</a:t>
            </a:r>
          </a:p>
          <a:p>
            <a:pPr lvl="1"/>
            <a:r>
              <a:rPr lang="en-US" sz="2000" dirty="0" smtClean="0"/>
              <a:t>US convinced that Japanese will not surrender</a:t>
            </a:r>
            <a:endParaRPr lang="en-US" sz="2000" dirty="0"/>
          </a:p>
        </p:txBody>
      </p:sp>
      <p:sp>
        <p:nvSpPr>
          <p:cNvPr id="6" name="TextBox 5"/>
          <p:cNvSpPr txBox="1"/>
          <p:nvPr/>
        </p:nvSpPr>
        <p:spPr>
          <a:xfrm>
            <a:off x="685800" y="6172200"/>
            <a:ext cx="3608680" cy="369332"/>
          </a:xfrm>
          <a:prstGeom prst="rect">
            <a:avLst/>
          </a:prstGeom>
          <a:noFill/>
        </p:spPr>
        <p:txBody>
          <a:bodyPr wrap="none" rtlCol="0">
            <a:spAutoFit/>
          </a:bodyPr>
          <a:lstStyle/>
          <a:p>
            <a:r>
              <a:rPr lang="en-US" dirty="0" smtClean="0"/>
              <a:t>Flag raising in Iwo Jima March 1945</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Japan in China</a:t>
            </a:r>
            <a:endParaRPr lang="en-US" dirty="0"/>
          </a:p>
        </p:txBody>
      </p:sp>
      <p:pic>
        <p:nvPicPr>
          <p:cNvPr id="8" name="Content Placeholder 7" descr="japanese soldiers in china.jpg"/>
          <p:cNvPicPr>
            <a:picLocks noGrp="1" noChangeAspect="1"/>
          </p:cNvPicPr>
          <p:nvPr>
            <p:ph idx="1"/>
          </p:nvPr>
        </p:nvPicPr>
        <p:blipFill>
          <a:blip r:embed="rId2" cstate="print"/>
          <a:stretch>
            <a:fillRect/>
          </a:stretch>
        </p:blipFill>
        <p:spPr>
          <a:xfrm>
            <a:off x="3810000" y="609600"/>
            <a:ext cx="5111750" cy="5325375"/>
          </a:xfrm>
        </p:spPr>
      </p:pic>
      <p:sp>
        <p:nvSpPr>
          <p:cNvPr id="7" name="Text Placeholder 6"/>
          <p:cNvSpPr>
            <a:spLocks noGrp="1"/>
          </p:cNvSpPr>
          <p:nvPr>
            <p:ph type="body" sz="half" idx="2"/>
          </p:nvPr>
        </p:nvSpPr>
        <p:spPr>
          <a:xfrm>
            <a:off x="457200" y="1828800"/>
            <a:ext cx="3008313" cy="4297363"/>
          </a:xfrm>
        </p:spPr>
        <p:txBody>
          <a:bodyPr/>
          <a:lstStyle/>
          <a:p>
            <a:r>
              <a:rPr lang="en-US" sz="1800" dirty="0" smtClean="0"/>
              <a:t>Japanese soldiers in 1938 engaged in strenuous physical education and kept fit in order to fight the Chinese. </a:t>
            </a:r>
            <a:endParaRPr lang="en-US" sz="1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dirty="0" smtClean="0"/>
              <a:t>Japanese Surrender</a:t>
            </a:r>
            <a:endParaRPr lang="en-US" dirty="0"/>
          </a:p>
        </p:txBody>
      </p:sp>
      <p:pic>
        <p:nvPicPr>
          <p:cNvPr id="5" name="Content Placeholder 4" descr="HiroshimaAtomicBomb_02.gif"/>
          <p:cNvPicPr>
            <a:picLocks noGrp="1" noChangeAspect="1"/>
          </p:cNvPicPr>
          <p:nvPr>
            <p:ph sz="half" idx="1"/>
          </p:nvPr>
        </p:nvPicPr>
        <p:blipFill>
          <a:blip r:embed="rId2" cstate="print"/>
          <a:stretch>
            <a:fillRect/>
          </a:stretch>
        </p:blipFill>
        <p:spPr>
          <a:xfrm>
            <a:off x="533400" y="2057400"/>
            <a:ext cx="3012929" cy="4114800"/>
          </a:xfrm>
        </p:spPr>
      </p:pic>
      <p:sp>
        <p:nvSpPr>
          <p:cNvPr id="4" name="Content Placeholder 3"/>
          <p:cNvSpPr>
            <a:spLocks noGrp="1"/>
          </p:cNvSpPr>
          <p:nvPr>
            <p:ph sz="half" idx="2"/>
          </p:nvPr>
        </p:nvSpPr>
        <p:spPr>
          <a:xfrm>
            <a:off x="3657600" y="1828800"/>
            <a:ext cx="5486400" cy="4343400"/>
          </a:xfrm>
        </p:spPr>
        <p:txBody>
          <a:bodyPr/>
          <a:lstStyle/>
          <a:p>
            <a:r>
              <a:rPr lang="en-US" dirty="0" smtClean="0"/>
              <a:t>US firebombing raids devastate cities</a:t>
            </a:r>
          </a:p>
          <a:p>
            <a:r>
              <a:rPr lang="en-US" dirty="0" smtClean="0"/>
              <a:t>August 6, 1945, US drops an atomic bomb on Hiroshima killing b/n 70-80,000 people, 120,000 die from burns and radiation</a:t>
            </a:r>
          </a:p>
          <a:p>
            <a:r>
              <a:rPr lang="en-US" dirty="0" smtClean="0"/>
              <a:t>August 9, another destroys Nagasaki</a:t>
            </a:r>
          </a:p>
          <a:p>
            <a:pPr lvl="1"/>
            <a:r>
              <a:rPr lang="en-US" dirty="0" smtClean="0"/>
              <a:t>37,500 killed </a:t>
            </a:r>
          </a:p>
          <a:p>
            <a:r>
              <a:rPr lang="en-US" dirty="0" smtClean="0"/>
              <a:t>Sept. 2, Japanese surrender to General MacArthur</a:t>
            </a:r>
          </a:p>
          <a:p>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3050"/>
            <a:ext cx="3008313" cy="1250950"/>
          </a:xfrm>
        </p:spPr>
        <p:txBody>
          <a:bodyPr/>
          <a:lstStyle/>
          <a:p>
            <a:r>
              <a:rPr lang="en-US" sz="2400" dirty="0" smtClean="0"/>
              <a:t>Japanese Surrender</a:t>
            </a:r>
            <a:endParaRPr lang="en-US" sz="2400" dirty="0"/>
          </a:p>
        </p:txBody>
      </p:sp>
      <p:pic>
        <p:nvPicPr>
          <p:cNvPr id="8" name="Content Placeholder 7" descr="planes over tokyo.jpg"/>
          <p:cNvPicPr>
            <a:picLocks noGrp="1" noChangeAspect="1"/>
          </p:cNvPicPr>
          <p:nvPr>
            <p:ph idx="1"/>
          </p:nvPr>
        </p:nvPicPr>
        <p:blipFill>
          <a:blip r:embed="rId2" cstate="print"/>
          <a:stretch>
            <a:fillRect/>
          </a:stretch>
        </p:blipFill>
        <p:spPr>
          <a:xfrm>
            <a:off x="3505200" y="381000"/>
            <a:ext cx="5340350" cy="5611353"/>
          </a:xfrm>
        </p:spPr>
      </p:pic>
      <p:sp>
        <p:nvSpPr>
          <p:cNvPr id="7" name="Text Placeholder 6"/>
          <p:cNvSpPr>
            <a:spLocks noGrp="1"/>
          </p:cNvSpPr>
          <p:nvPr>
            <p:ph type="body" sz="half" idx="2"/>
          </p:nvPr>
        </p:nvSpPr>
        <p:spPr>
          <a:xfrm>
            <a:off x="457200" y="2133600"/>
            <a:ext cx="3008313" cy="3992563"/>
          </a:xfrm>
        </p:spPr>
        <p:txBody>
          <a:bodyPr/>
          <a:lstStyle/>
          <a:p>
            <a:r>
              <a:rPr lang="en-US" sz="2000" dirty="0" smtClean="0"/>
              <a:t>A photograph titled “Planes over Tokyo Bay,” taken from the U.S.S. </a:t>
            </a:r>
            <a:r>
              <a:rPr lang="en-US" sz="2000" i="1" dirty="0" smtClean="0"/>
              <a:t>Missouri,</a:t>
            </a:r>
            <a:r>
              <a:rPr lang="en-US" sz="2000" dirty="0" smtClean="0"/>
              <a:t> visually captured a sense of U.S. power and victory on V-J Day, 1945.</a:t>
            </a:r>
            <a:endParaRPr lang="en-US"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V-J Day </a:t>
            </a:r>
            <a:endParaRPr lang="en-US" dirty="0"/>
          </a:p>
        </p:txBody>
      </p:sp>
      <p:pic>
        <p:nvPicPr>
          <p:cNvPr id="6" name="Content Placeholder 5" descr="V-J kiss.jpg"/>
          <p:cNvPicPr>
            <a:picLocks noGrp="1" noChangeAspect="1"/>
          </p:cNvPicPr>
          <p:nvPr>
            <p:ph sz="half" idx="1"/>
          </p:nvPr>
        </p:nvPicPr>
        <p:blipFill>
          <a:blip r:embed="rId2" cstate="print"/>
          <a:stretch>
            <a:fillRect/>
          </a:stretch>
        </p:blipFill>
        <p:spPr>
          <a:xfrm>
            <a:off x="685800" y="381000"/>
            <a:ext cx="3891152" cy="5822171"/>
          </a:xfrm>
        </p:spPr>
      </p:pic>
      <p:sp>
        <p:nvSpPr>
          <p:cNvPr id="7" name="Content Placeholder 6"/>
          <p:cNvSpPr>
            <a:spLocks noGrp="1"/>
          </p:cNvSpPr>
          <p:nvPr>
            <p:ph sz="half" idx="2"/>
          </p:nvPr>
        </p:nvSpPr>
        <p:spPr/>
        <p:txBody>
          <a:bodyPr/>
          <a:lstStyle/>
          <a:p>
            <a:r>
              <a:rPr lang="en-US" dirty="0" smtClean="0"/>
              <a:t>Japanese surrender to General Douglas MacArthur on Sept. 2 on the US battleship </a:t>
            </a:r>
            <a:r>
              <a:rPr lang="en-US" i="1" dirty="0" smtClean="0"/>
              <a:t>Missouri</a:t>
            </a:r>
            <a:r>
              <a:rPr lang="en-US" dirty="0" smtClean="0"/>
              <a:t> in Tokyo Bay</a:t>
            </a:r>
            <a:endParaRPr lang="en-US" dirty="0"/>
          </a:p>
        </p:txBody>
      </p:sp>
      <p:sp>
        <p:nvSpPr>
          <p:cNvPr id="8" name="TextBox 7"/>
          <p:cNvSpPr txBox="1"/>
          <p:nvPr/>
        </p:nvSpPr>
        <p:spPr>
          <a:xfrm>
            <a:off x="0" y="6324600"/>
            <a:ext cx="5958561" cy="369332"/>
          </a:xfrm>
          <a:prstGeom prst="rect">
            <a:avLst/>
          </a:prstGeom>
          <a:noFill/>
        </p:spPr>
        <p:txBody>
          <a:bodyPr wrap="square" rtlCol="0">
            <a:spAutoFit/>
          </a:bodyPr>
          <a:lstStyle/>
          <a:p>
            <a:pPr algn="ctr"/>
            <a:r>
              <a:rPr lang="en-US" dirty="0" smtClean="0"/>
              <a:t>Victory in Japan Day-Times Square, Sept. 1945</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Holocaust</a:t>
            </a:r>
            <a:endParaRPr lang="en-US" dirty="0"/>
          </a:p>
        </p:txBody>
      </p:sp>
      <p:sp>
        <p:nvSpPr>
          <p:cNvPr id="3" name="Content Placeholder 2"/>
          <p:cNvSpPr>
            <a:spLocks noGrp="1"/>
          </p:cNvSpPr>
          <p:nvPr>
            <p:ph sz="half" idx="1"/>
          </p:nvPr>
        </p:nvSpPr>
        <p:spPr>
          <a:xfrm>
            <a:off x="228600" y="1905000"/>
            <a:ext cx="4953000" cy="4267200"/>
          </a:xfrm>
        </p:spPr>
        <p:txBody>
          <a:bodyPr/>
          <a:lstStyle/>
          <a:p>
            <a:r>
              <a:rPr lang="en-US" sz="2000" dirty="0" smtClean="0"/>
              <a:t>Calculated policy of exterminating whole races of people</a:t>
            </a:r>
          </a:p>
          <a:p>
            <a:r>
              <a:rPr lang="en-US" sz="2000" b="1" dirty="0" smtClean="0"/>
              <a:t>Jews deprived of citizenship and legal rights</a:t>
            </a:r>
          </a:p>
          <a:p>
            <a:r>
              <a:rPr lang="en-US" sz="2000" b="1" dirty="0" smtClean="0"/>
              <a:t>Jewish population sent to ghettos in major cities</a:t>
            </a:r>
          </a:p>
          <a:p>
            <a:pPr lvl="1"/>
            <a:r>
              <a:rPr lang="en-US" sz="1600" dirty="0" smtClean="0"/>
              <a:t>Die of starvation &amp; disease</a:t>
            </a:r>
          </a:p>
          <a:p>
            <a:r>
              <a:rPr lang="en-US" sz="2000" b="1" dirty="0" smtClean="0"/>
              <a:t>1942, Nazis carry out Hitler’s “Final Solution”</a:t>
            </a:r>
          </a:p>
          <a:p>
            <a:pPr lvl="1"/>
            <a:r>
              <a:rPr lang="en-US" sz="1600" b="1" dirty="0" smtClean="0"/>
              <a:t>“</a:t>
            </a:r>
            <a:r>
              <a:rPr lang="en-US" sz="1600" b="1" dirty="0" err="1" smtClean="0"/>
              <a:t>lebensunwertes</a:t>
            </a:r>
            <a:r>
              <a:rPr lang="en-US" sz="1600" b="1" dirty="0" smtClean="0"/>
              <a:t> </a:t>
            </a:r>
            <a:r>
              <a:rPr lang="en-US" sz="1600" b="1" dirty="0" err="1" smtClean="0"/>
              <a:t>Leben</a:t>
            </a:r>
            <a:r>
              <a:rPr lang="en-US" sz="1600" b="1" dirty="0" smtClean="0"/>
              <a:t>” or “Life unworthy of life”  </a:t>
            </a:r>
          </a:p>
          <a:p>
            <a:pPr lvl="1"/>
            <a:r>
              <a:rPr lang="en-US" sz="1600" b="1" dirty="0" smtClean="0"/>
              <a:t>Use modern industrial methods to slaughter humans</a:t>
            </a:r>
          </a:p>
          <a:p>
            <a:pPr lvl="1"/>
            <a:r>
              <a:rPr lang="en-US" sz="1600" b="1" dirty="0" smtClean="0"/>
              <a:t>1,000s supported and aided the genocide</a:t>
            </a:r>
          </a:p>
          <a:p>
            <a:pPr lvl="1"/>
            <a:r>
              <a:rPr lang="en-US" sz="1600" b="1" dirty="0" smtClean="0"/>
              <a:t>Victims Jews, gypsies, Russians, Poles, homosexuals</a:t>
            </a:r>
          </a:p>
          <a:p>
            <a:endParaRPr lang="en-US" b="1" dirty="0" smtClean="0"/>
          </a:p>
          <a:p>
            <a:endParaRPr lang="en-US" b="1" dirty="0"/>
          </a:p>
        </p:txBody>
      </p:sp>
      <p:pic>
        <p:nvPicPr>
          <p:cNvPr id="5" name="Content Placeholder 4" descr="jewish ghetto.jpg"/>
          <p:cNvPicPr>
            <a:picLocks noGrp="1" noChangeAspect="1"/>
          </p:cNvPicPr>
          <p:nvPr>
            <p:ph sz="half" idx="2"/>
          </p:nvPr>
        </p:nvPicPr>
        <p:blipFill>
          <a:blip r:embed="rId2" cstate="print"/>
          <a:stretch>
            <a:fillRect/>
          </a:stretch>
        </p:blipFill>
        <p:spPr>
          <a:xfrm>
            <a:off x="5105400" y="2133600"/>
            <a:ext cx="3810000" cy="2631281"/>
          </a:xfrm>
        </p:spPr>
      </p:pic>
      <p:sp>
        <p:nvSpPr>
          <p:cNvPr id="6" name="TextBox 5"/>
          <p:cNvSpPr txBox="1"/>
          <p:nvPr/>
        </p:nvSpPr>
        <p:spPr>
          <a:xfrm>
            <a:off x="5181600" y="5867400"/>
            <a:ext cx="3429000" cy="646331"/>
          </a:xfrm>
          <a:prstGeom prst="rect">
            <a:avLst/>
          </a:prstGeom>
          <a:noFill/>
        </p:spPr>
        <p:txBody>
          <a:bodyPr wrap="square" rtlCol="0">
            <a:spAutoFit/>
          </a:bodyPr>
          <a:lstStyle/>
          <a:p>
            <a:r>
              <a:rPr lang="en-US" dirty="0" smtClean="0"/>
              <a:t>Jewish children in the ghetto of Warsaw, Poland</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Solution</a:t>
            </a:r>
            <a:endParaRPr lang="en-US" dirty="0"/>
          </a:p>
        </p:txBody>
      </p:sp>
      <p:sp>
        <p:nvSpPr>
          <p:cNvPr id="3" name="Content Placeholder 2"/>
          <p:cNvSpPr>
            <a:spLocks noGrp="1"/>
          </p:cNvSpPr>
          <p:nvPr>
            <p:ph sz="half" idx="1"/>
          </p:nvPr>
        </p:nvSpPr>
        <p:spPr>
          <a:xfrm>
            <a:off x="0" y="1143000"/>
            <a:ext cx="5181600" cy="5029200"/>
          </a:xfrm>
        </p:spPr>
        <p:txBody>
          <a:bodyPr/>
          <a:lstStyle/>
          <a:p>
            <a:r>
              <a:rPr lang="en-US" sz="2000" dirty="0" smtClean="0"/>
              <a:t>Killing squads had killed 1.4 million by 1941</a:t>
            </a:r>
          </a:p>
          <a:p>
            <a:r>
              <a:rPr lang="en-US" sz="2000" dirty="0" smtClean="0"/>
              <a:t>Those that could work went to the concentration camps</a:t>
            </a:r>
          </a:p>
          <a:p>
            <a:pPr lvl="1"/>
            <a:r>
              <a:rPr lang="en-US" sz="1600" dirty="0" smtClean="0"/>
              <a:t>Separate strong from weak</a:t>
            </a:r>
          </a:p>
          <a:p>
            <a:pPr lvl="1"/>
            <a:r>
              <a:rPr lang="en-US" sz="1600" dirty="0" smtClean="0"/>
              <a:t>Millions of prisoners of war worked to death or die of starvation</a:t>
            </a:r>
          </a:p>
          <a:p>
            <a:r>
              <a:rPr lang="en-US" sz="2000" dirty="0" smtClean="0"/>
              <a:t>1942 Nazis send people to the </a:t>
            </a:r>
            <a:r>
              <a:rPr lang="en-US" sz="2000" b="1" dirty="0" smtClean="0"/>
              <a:t>extermination camps </a:t>
            </a:r>
            <a:r>
              <a:rPr lang="en-US" sz="2000" dirty="0" smtClean="0"/>
              <a:t>or gas chambers</a:t>
            </a:r>
          </a:p>
          <a:p>
            <a:pPr marL="342900" lvl="1" indent="-342900">
              <a:buFontTx/>
              <a:buChar char="•"/>
            </a:pPr>
            <a:r>
              <a:rPr lang="en-US" sz="2000" b="1" dirty="0" smtClean="0"/>
              <a:t>Auschwitz, the biggest camp, was designed to kill 12,000/ day</a:t>
            </a:r>
          </a:p>
          <a:p>
            <a:pPr marL="742950" lvl="2" indent="-342900"/>
            <a:r>
              <a:rPr lang="en-US" sz="1600" dirty="0" smtClean="0"/>
              <a:t>Led into chambers and poisoned with cyanide gas, then sent to crematoriums to burn bodies</a:t>
            </a:r>
          </a:p>
          <a:p>
            <a:pPr marL="342900" lvl="1" indent="-342900">
              <a:buFontTx/>
              <a:buChar char="•"/>
            </a:pPr>
            <a:r>
              <a:rPr lang="en-US" sz="2000" dirty="0" smtClean="0"/>
              <a:t>Victims Jews, gypsies, Russians, Poles, homosexuals</a:t>
            </a:r>
          </a:p>
          <a:p>
            <a:r>
              <a:rPr lang="en-US" sz="2000" dirty="0" smtClean="0"/>
              <a:t>Claimed 6 million Jews </a:t>
            </a:r>
          </a:p>
        </p:txBody>
      </p:sp>
      <p:pic>
        <p:nvPicPr>
          <p:cNvPr id="5" name="Content Placeholder 4" descr="albeit macht frei.jpg"/>
          <p:cNvPicPr>
            <a:picLocks noGrp="1" noChangeAspect="1"/>
          </p:cNvPicPr>
          <p:nvPr>
            <p:ph sz="half" idx="2"/>
          </p:nvPr>
        </p:nvPicPr>
        <p:blipFill>
          <a:blip r:embed="rId2" cstate="print"/>
          <a:stretch>
            <a:fillRect/>
          </a:stretch>
        </p:blipFill>
        <p:spPr>
          <a:xfrm>
            <a:off x="5123793" y="2209800"/>
            <a:ext cx="4020207" cy="2914650"/>
          </a:xfrm>
        </p:spPr>
      </p:pic>
      <p:sp>
        <p:nvSpPr>
          <p:cNvPr id="6" name="TextBox 5"/>
          <p:cNvSpPr txBox="1"/>
          <p:nvPr/>
        </p:nvSpPr>
        <p:spPr>
          <a:xfrm>
            <a:off x="4572000" y="5791200"/>
            <a:ext cx="4038600" cy="646331"/>
          </a:xfrm>
          <a:prstGeom prst="rect">
            <a:avLst/>
          </a:prstGeom>
          <a:noFill/>
        </p:spPr>
        <p:txBody>
          <a:bodyPr wrap="square" rtlCol="0">
            <a:spAutoFit/>
          </a:bodyPr>
          <a:lstStyle/>
          <a:p>
            <a:pPr algn="ctr"/>
            <a:r>
              <a:rPr lang="en-US" dirty="0" smtClean="0"/>
              <a:t>“Work will make you free.” at the entrance of Auschwitz</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Jewish Resistance</a:t>
            </a:r>
            <a:endParaRPr lang="en-US" dirty="0"/>
          </a:p>
        </p:txBody>
      </p:sp>
      <p:pic>
        <p:nvPicPr>
          <p:cNvPr id="5" name="Content Placeholder 4" descr="warsaw uprising.jpg"/>
          <p:cNvPicPr>
            <a:picLocks noGrp="1" noChangeAspect="1"/>
          </p:cNvPicPr>
          <p:nvPr>
            <p:ph sz="half" idx="1"/>
          </p:nvPr>
        </p:nvPicPr>
        <p:blipFill>
          <a:blip r:embed="rId2" cstate="print"/>
          <a:stretch>
            <a:fillRect/>
          </a:stretch>
        </p:blipFill>
        <p:spPr>
          <a:xfrm>
            <a:off x="685800" y="2762250"/>
            <a:ext cx="3810000" cy="2705100"/>
          </a:xfrm>
        </p:spPr>
      </p:pic>
      <p:sp>
        <p:nvSpPr>
          <p:cNvPr id="4" name="Content Placeholder 3"/>
          <p:cNvSpPr>
            <a:spLocks noGrp="1"/>
          </p:cNvSpPr>
          <p:nvPr>
            <p:ph sz="half" idx="2"/>
          </p:nvPr>
        </p:nvSpPr>
        <p:spPr>
          <a:xfrm>
            <a:off x="4648200" y="2057400"/>
            <a:ext cx="4343400" cy="4114800"/>
          </a:xfrm>
        </p:spPr>
        <p:txBody>
          <a:bodyPr/>
          <a:lstStyle/>
          <a:p>
            <a:r>
              <a:rPr lang="en-US" b="1" dirty="0" smtClean="0"/>
              <a:t>Warsaw ghetto uprising in April 1943</a:t>
            </a:r>
          </a:p>
          <a:p>
            <a:pPr lvl="1"/>
            <a:r>
              <a:rPr lang="en-US" dirty="0" smtClean="0"/>
              <a:t>Most lost lives</a:t>
            </a:r>
          </a:p>
          <a:p>
            <a:pPr lvl="1"/>
            <a:r>
              <a:rPr lang="en-US" dirty="0" smtClean="0"/>
              <a:t>Approx. 60,000 revolt</a:t>
            </a:r>
          </a:p>
          <a:p>
            <a:r>
              <a:rPr lang="en-US" dirty="0" smtClean="0"/>
              <a:t>1943 at Treblinka, small group revolted </a:t>
            </a:r>
          </a:p>
          <a:p>
            <a:pPr lvl="1"/>
            <a:r>
              <a:rPr lang="en-US" dirty="0" smtClean="0"/>
              <a:t>Broke into armory, stole guns, attack guards and set fire to gas chambers</a:t>
            </a:r>
          </a:p>
          <a:p>
            <a:pPr lvl="1"/>
            <a:r>
              <a:rPr lang="en-US" dirty="0" smtClean="0"/>
              <a:t>Most fighters died</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During Wartime</a:t>
            </a:r>
            <a:endParaRPr lang="en-US" dirty="0"/>
          </a:p>
        </p:txBody>
      </p:sp>
      <p:sp>
        <p:nvSpPr>
          <p:cNvPr id="3" name="Content Placeholder 2"/>
          <p:cNvSpPr>
            <a:spLocks noGrp="1"/>
          </p:cNvSpPr>
          <p:nvPr>
            <p:ph idx="1"/>
          </p:nvPr>
        </p:nvSpPr>
        <p:spPr/>
        <p:txBody>
          <a:bodyPr/>
          <a:lstStyle/>
          <a:p>
            <a:r>
              <a:rPr lang="en-US" dirty="0" smtClean="0"/>
              <a:t>No safe home front because of widespread bombing of civilians</a:t>
            </a:r>
          </a:p>
          <a:p>
            <a:r>
              <a:rPr lang="en-US" dirty="0" smtClean="0"/>
              <a:t>Civilian deaths tolls exceeded military casualties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Occupation</a:t>
            </a:r>
            <a:endParaRPr lang="en-US" dirty="0"/>
          </a:p>
        </p:txBody>
      </p:sp>
      <p:sp>
        <p:nvSpPr>
          <p:cNvPr id="3" name="Content Placeholder 2"/>
          <p:cNvSpPr>
            <a:spLocks noGrp="1"/>
          </p:cNvSpPr>
          <p:nvPr>
            <p:ph idx="1"/>
          </p:nvPr>
        </p:nvSpPr>
        <p:spPr>
          <a:xfrm>
            <a:off x="457200" y="1828800"/>
            <a:ext cx="8458200" cy="4343400"/>
          </a:xfrm>
        </p:spPr>
        <p:txBody>
          <a:bodyPr/>
          <a:lstStyle/>
          <a:p>
            <a:r>
              <a:rPr lang="en-US" b="1" dirty="0" smtClean="0"/>
              <a:t>Japan’s conquered territories </a:t>
            </a:r>
          </a:p>
          <a:p>
            <a:r>
              <a:rPr lang="en-US" sz="2400" dirty="0" smtClean="0"/>
              <a:t>They would install puppet-governments</a:t>
            </a:r>
          </a:p>
          <a:p>
            <a:pPr lvl="1"/>
            <a:r>
              <a:rPr lang="en-US" sz="2400" dirty="0" smtClean="0"/>
              <a:t>Ex. Manchukuo, Japanese-controlled China</a:t>
            </a:r>
          </a:p>
          <a:p>
            <a:r>
              <a:rPr lang="en-US" sz="2400" dirty="0" smtClean="0"/>
              <a:t>Some required direct control</a:t>
            </a:r>
          </a:p>
          <a:p>
            <a:pPr lvl="1"/>
            <a:r>
              <a:rPr lang="en-US" sz="2400" dirty="0" smtClean="0"/>
              <a:t>Ex. Indochina, Dutch East Indies, Hong Kong etc.</a:t>
            </a:r>
          </a:p>
          <a:p>
            <a:r>
              <a:rPr lang="en-US" b="1" dirty="0" smtClean="0"/>
              <a:t>Hitler’s racist ideology determined how administered</a:t>
            </a:r>
          </a:p>
          <a:p>
            <a:pPr lvl="1"/>
            <a:r>
              <a:rPr lang="en-US" sz="2400" dirty="0" smtClean="0"/>
              <a:t>N. Europe had civilian </a:t>
            </a:r>
            <a:r>
              <a:rPr lang="en-US" sz="2400" dirty="0" err="1" smtClean="0"/>
              <a:t>gov’t</a:t>
            </a:r>
            <a:r>
              <a:rPr lang="en-US" sz="2400" dirty="0" smtClean="0"/>
              <a:t> –Vichy </a:t>
            </a:r>
            <a:r>
              <a:rPr lang="en-US" sz="2400" dirty="0" err="1" smtClean="0"/>
              <a:t>gov’t</a:t>
            </a:r>
            <a:r>
              <a:rPr lang="en-US" sz="2400" dirty="0" smtClean="0"/>
              <a:t> w/ collaborators </a:t>
            </a:r>
          </a:p>
          <a:p>
            <a:pPr lvl="1"/>
            <a:r>
              <a:rPr lang="en-US" sz="2400" dirty="0" smtClean="0"/>
              <a:t>E. Europe military took over </a:t>
            </a:r>
            <a:r>
              <a:rPr lang="en-US" sz="2400" dirty="0" err="1" smtClean="0"/>
              <a:t>gov’t</a:t>
            </a:r>
            <a:r>
              <a:rPr lang="en-US" sz="2400" dirty="0" smtClean="0"/>
              <a:t>-harsh occupation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Exploitation</a:t>
            </a:r>
            <a:endParaRPr lang="en-US" dirty="0"/>
          </a:p>
        </p:txBody>
      </p:sp>
      <p:sp>
        <p:nvSpPr>
          <p:cNvPr id="3" name="Content Placeholder 2"/>
          <p:cNvSpPr>
            <a:spLocks noGrp="1"/>
          </p:cNvSpPr>
          <p:nvPr>
            <p:ph sz="half" idx="1"/>
          </p:nvPr>
        </p:nvSpPr>
        <p:spPr>
          <a:xfrm>
            <a:off x="152400" y="2057400"/>
            <a:ext cx="4800600" cy="4114800"/>
          </a:xfrm>
        </p:spPr>
        <p:txBody>
          <a:bodyPr/>
          <a:lstStyle/>
          <a:p>
            <a:r>
              <a:rPr lang="en-US" dirty="0" smtClean="0"/>
              <a:t>Japan and Germany exploited labor and  resources</a:t>
            </a:r>
          </a:p>
          <a:p>
            <a:r>
              <a:rPr lang="en-US" dirty="0" smtClean="0"/>
              <a:t>Slave labor w/ POW’s and local populations</a:t>
            </a:r>
          </a:p>
          <a:p>
            <a:r>
              <a:rPr lang="en-US" dirty="0" smtClean="0"/>
              <a:t>Germany</a:t>
            </a:r>
          </a:p>
          <a:p>
            <a:pPr lvl="1"/>
            <a:r>
              <a:rPr lang="en-US" dirty="0" smtClean="0"/>
              <a:t>Poland, Soviet Union, France, Balkan forced into labor camps </a:t>
            </a:r>
          </a:p>
          <a:p>
            <a:r>
              <a:rPr lang="en-US" dirty="0" smtClean="0"/>
              <a:t>Japan</a:t>
            </a:r>
          </a:p>
          <a:p>
            <a:pPr lvl="1"/>
            <a:r>
              <a:rPr lang="en-US" dirty="0" smtClean="0"/>
              <a:t>China and Korea</a:t>
            </a:r>
            <a:endParaRPr lang="en-US" dirty="0"/>
          </a:p>
        </p:txBody>
      </p:sp>
      <p:pic>
        <p:nvPicPr>
          <p:cNvPr id="5" name="Content Placeholder 4" descr="jews at labor camp.jpg"/>
          <p:cNvPicPr>
            <a:picLocks noGrp="1" noChangeAspect="1"/>
          </p:cNvPicPr>
          <p:nvPr>
            <p:ph sz="half" idx="2"/>
          </p:nvPr>
        </p:nvPicPr>
        <p:blipFill>
          <a:blip r:embed="rId2" cstate="print"/>
          <a:stretch>
            <a:fillRect/>
          </a:stretch>
        </p:blipFill>
        <p:spPr>
          <a:xfrm>
            <a:off x="5105400" y="2438400"/>
            <a:ext cx="3810000" cy="2606040"/>
          </a:xfrm>
        </p:spPr>
      </p:pic>
      <p:sp>
        <p:nvSpPr>
          <p:cNvPr id="6" name="TextBox 5"/>
          <p:cNvSpPr txBox="1"/>
          <p:nvPr/>
        </p:nvSpPr>
        <p:spPr>
          <a:xfrm>
            <a:off x="5181600" y="5410200"/>
            <a:ext cx="3993466" cy="369332"/>
          </a:xfrm>
          <a:prstGeom prst="rect">
            <a:avLst/>
          </a:prstGeom>
          <a:noFill/>
        </p:spPr>
        <p:txBody>
          <a:bodyPr wrap="none" rtlCol="0">
            <a:spAutoFit/>
          </a:bodyPr>
          <a:lstStyle/>
          <a:p>
            <a:r>
              <a:rPr lang="en-US" dirty="0" smtClean="0"/>
              <a:t>Shaved Jewish women selected for labor.</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pic>
        <p:nvPicPr>
          <p:cNvPr id="5" name="Content Placeholder 4" descr="Logo-WaffenSS.jpg"/>
          <p:cNvPicPr>
            <a:picLocks noGrp="1" noChangeAspect="1"/>
          </p:cNvPicPr>
          <p:nvPr>
            <p:ph sz="half" idx="1"/>
          </p:nvPr>
        </p:nvPicPr>
        <p:blipFill>
          <a:blip r:embed="rId2" cstate="print"/>
          <a:stretch>
            <a:fillRect/>
          </a:stretch>
        </p:blipFill>
        <p:spPr>
          <a:xfrm>
            <a:off x="304800" y="3352800"/>
            <a:ext cx="4014974" cy="772998"/>
          </a:xfrm>
        </p:spPr>
      </p:pic>
      <p:sp>
        <p:nvSpPr>
          <p:cNvPr id="4" name="Content Placeholder 3"/>
          <p:cNvSpPr>
            <a:spLocks noGrp="1"/>
          </p:cNvSpPr>
          <p:nvPr>
            <p:ph sz="half" idx="2"/>
          </p:nvPr>
        </p:nvSpPr>
        <p:spPr>
          <a:xfrm>
            <a:off x="4648200" y="2057400"/>
            <a:ext cx="4038600" cy="4114800"/>
          </a:xfrm>
        </p:spPr>
        <p:txBody>
          <a:bodyPr/>
          <a:lstStyle/>
          <a:p>
            <a:r>
              <a:rPr lang="en-US" dirty="0" smtClean="0"/>
              <a:t>In Japanese-occupied Asia, not too different from colonial administration</a:t>
            </a:r>
          </a:p>
          <a:p>
            <a:r>
              <a:rPr lang="en-US" dirty="0" smtClean="0"/>
              <a:t>Many did it to gain power</a:t>
            </a:r>
          </a:p>
          <a:p>
            <a:r>
              <a:rPr lang="en-US" dirty="0" smtClean="0"/>
              <a:t>Anti-communism led some in W. Europe to join Nazi SS troops</a:t>
            </a:r>
            <a:endParaRPr lang="en-US" dirty="0"/>
          </a:p>
        </p:txBody>
      </p:sp>
      <p:sp>
        <p:nvSpPr>
          <p:cNvPr id="6" name="TextBox 5"/>
          <p:cNvSpPr txBox="1"/>
          <p:nvPr/>
        </p:nvSpPr>
        <p:spPr>
          <a:xfrm>
            <a:off x="304800" y="4495800"/>
            <a:ext cx="4114800" cy="646331"/>
          </a:xfrm>
          <a:prstGeom prst="rect">
            <a:avLst/>
          </a:prstGeom>
          <a:noFill/>
        </p:spPr>
        <p:txBody>
          <a:bodyPr wrap="square" rtlCol="0">
            <a:spAutoFit/>
          </a:bodyPr>
          <a:lstStyle/>
          <a:p>
            <a:pPr algn="ctr"/>
            <a:r>
              <a:rPr lang="en-US" dirty="0" smtClean="0"/>
              <a:t>Emblem for the multi-ethnic and multi-national military force of the Third Reich.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Resistance</a:t>
            </a:r>
            <a:endParaRPr lang="en-US" dirty="0"/>
          </a:p>
        </p:txBody>
      </p:sp>
      <p:sp>
        <p:nvSpPr>
          <p:cNvPr id="3" name="Content Placeholder 2"/>
          <p:cNvSpPr>
            <a:spLocks noGrp="1"/>
          </p:cNvSpPr>
          <p:nvPr>
            <p:ph idx="1"/>
          </p:nvPr>
        </p:nvSpPr>
        <p:spPr/>
        <p:txBody>
          <a:bodyPr/>
          <a:lstStyle/>
          <a:p>
            <a:pPr lvl="3"/>
            <a:endParaRPr lang="en-US" dirty="0" smtClean="0"/>
          </a:p>
          <a:p>
            <a:pPr>
              <a:buNone/>
            </a:pPr>
            <a:endParaRPr lang="en-US" dirty="0"/>
          </a:p>
        </p:txBody>
      </p:sp>
      <p:sp>
        <p:nvSpPr>
          <p:cNvPr id="4" name="Content Placeholder 3"/>
          <p:cNvSpPr>
            <a:spLocks noGrp="1"/>
          </p:cNvSpPr>
          <p:nvPr>
            <p:ph sz="half" idx="4294967295"/>
          </p:nvPr>
        </p:nvSpPr>
        <p:spPr>
          <a:xfrm>
            <a:off x="685800" y="2057400"/>
            <a:ext cx="8458200" cy="4114800"/>
          </a:xfrm>
        </p:spPr>
        <p:txBody>
          <a:bodyPr/>
          <a:lstStyle/>
          <a:p>
            <a:r>
              <a:rPr lang="en-US" dirty="0" smtClean="0"/>
              <a:t>Nationalists and Communists formed “united front” against Japanese</a:t>
            </a:r>
          </a:p>
          <a:p>
            <a:r>
              <a:rPr lang="en-US" dirty="0" smtClean="0"/>
              <a:t>Unable to work effectively </a:t>
            </a:r>
          </a:p>
          <a:p>
            <a:r>
              <a:rPr lang="en-US" dirty="0" smtClean="0"/>
              <a:t>Communist used guerilla warfare against them</a:t>
            </a:r>
          </a:p>
          <a:p>
            <a:pPr lvl="1"/>
            <a:r>
              <a:rPr lang="en-US" dirty="0" smtClean="0"/>
              <a:t>No air force and artillery, so use hit and run operations from the mountains</a:t>
            </a:r>
          </a:p>
          <a:p>
            <a:pPr lvl="1"/>
            <a:r>
              <a:rPr lang="en-US" dirty="0" smtClean="0"/>
              <a:t>Sabotage bridges and railroads</a:t>
            </a:r>
          </a:p>
          <a:p>
            <a:r>
              <a:rPr lang="en-US" dirty="0" smtClean="0"/>
              <a:t>They gained loyalty of Chinese peasants through their resistance </a:t>
            </a:r>
            <a:endParaRPr lang="en-US" dirty="0"/>
          </a:p>
        </p:txBody>
      </p:sp>
      <p:pic>
        <p:nvPicPr>
          <p:cNvPr id="5" name="Picture 4" descr="Emblem_of_the_Kuomintang.svg.png"/>
          <p:cNvPicPr>
            <a:picLocks noChangeAspect="1"/>
          </p:cNvPicPr>
          <p:nvPr/>
        </p:nvPicPr>
        <p:blipFill>
          <a:blip r:embed="rId2" cstate="print"/>
          <a:stretch>
            <a:fillRect/>
          </a:stretch>
        </p:blipFill>
        <p:spPr>
          <a:xfrm>
            <a:off x="1143000" y="228600"/>
            <a:ext cx="1752600" cy="1752600"/>
          </a:xfrm>
          <a:prstGeom prst="rect">
            <a:avLst/>
          </a:prstGeom>
        </p:spPr>
      </p:pic>
      <p:pic>
        <p:nvPicPr>
          <p:cNvPr id="6" name="Picture 5" descr="ccp flag.png"/>
          <p:cNvPicPr>
            <a:picLocks noChangeAspect="1"/>
          </p:cNvPicPr>
          <p:nvPr/>
        </p:nvPicPr>
        <p:blipFill>
          <a:blip r:embed="rId3" cstate="print"/>
          <a:stretch>
            <a:fillRect/>
          </a:stretch>
        </p:blipFill>
        <p:spPr>
          <a:xfrm>
            <a:off x="7010400" y="4724400"/>
            <a:ext cx="1905000" cy="19050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a:t>
            </a:r>
            <a:endParaRPr lang="en-US" dirty="0"/>
          </a:p>
        </p:txBody>
      </p:sp>
      <p:sp>
        <p:nvSpPr>
          <p:cNvPr id="3" name="Content Placeholder 2"/>
          <p:cNvSpPr>
            <a:spLocks noGrp="1"/>
          </p:cNvSpPr>
          <p:nvPr>
            <p:ph sz="half" idx="1"/>
          </p:nvPr>
        </p:nvSpPr>
        <p:spPr>
          <a:xfrm>
            <a:off x="381000" y="2057400"/>
            <a:ext cx="4191000" cy="4114800"/>
          </a:xfrm>
        </p:spPr>
        <p:txBody>
          <a:bodyPr/>
          <a:lstStyle/>
          <a:p>
            <a:r>
              <a:rPr lang="en-US" dirty="0" smtClean="0"/>
              <a:t>Sabotage</a:t>
            </a:r>
          </a:p>
          <a:p>
            <a:r>
              <a:rPr lang="en-US" dirty="0" smtClean="0"/>
              <a:t>Armed assaults</a:t>
            </a:r>
          </a:p>
          <a:p>
            <a:r>
              <a:rPr lang="en-US" dirty="0" smtClean="0"/>
              <a:t>Assassination </a:t>
            </a:r>
          </a:p>
          <a:p>
            <a:pPr lvl="1"/>
            <a:r>
              <a:rPr lang="en-US" dirty="0" smtClean="0"/>
              <a:t>Several attempt to Hitler </a:t>
            </a:r>
          </a:p>
          <a:p>
            <a:pPr lvl="1"/>
            <a:r>
              <a:rPr lang="en-US" i="1" dirty="0" smtClean="0"/>
              <a:t>Operation </a:t>
            </a:r>
            <a:r>
              <a:rPr lang="en-US" i="1" dirty="0" err="1" smtClean="0"/>
              <a:t>Valkyrie</a:t>
            </a:r>
            <a:endParaRPr lang="en-US" i="1" dirty="0" smtClean="0"/>
          </a:p>
          <a:p>
            <a:pPr lvl="1"/>
            <a:r>
              <a:rPr lang="en-US" dirty="0" smtClean="0"/>
              <a:t>By a group of officers and civilians on July 20, 1944</a:t>
            </a:r>
          </a:p>
          <a:p>
            <a:pPr lvl="1"/>
            <a:r>
              <a:rPr lang="en-US" dirty="0" smtClean="0"/>
              <a:t>Condemned men executed by firing squad</a:t>
            </a:r>
          </a:p>
        </p:txBody>
      </p:sp>
      <p:pic>
        <p:nvPicPr>
          <p:cNvPr id="5" name="Content Placeholder 4" descr="Hitler assassination attempt.jpg"/>
          <p:cNvPicPr>
            <a:picLocks noGrp="1" noChangeAspect="1"/>
          </p:cNvPicPr>
          <p:nvPr>
            <p:ph sz="half" idx="2"/>
          </p:nvPr>
        </p:nvPicPr>
        <p:blipFill>
          <a:blip r:embed="rId2" cstate="print"/>
          <a:stretch>
            <a:fillRect/>
          </a:stretch>
        </p:blipFill>
        <p:spPr>
          <a:xfrm>
            <a:off x="5029200" y="2971800"/>
            <a:ext cx="3810000" cy="2555895"/>
          </a:xfrm>
        </p:spPr>
      </p:pic>
      <p:sp>
        <p:nvSpPr>
          <p:cNvPr id="6" name="TextBox 5"/>
          <p:cNvSpPr txBox="1"/>
          <p:nvPr/>
        </p:nvSpPr>
        <p:spPr>
          <a:xfrm>
            <a:off x="4724400" y="5638800"/>
            <a:ext cx="4945082" cy="369332"/>
          </a:xfrm>
          <a:prstGeom prst="rect">
            <a:avLst/>
          </a:prstGeom>
          <a:noFill/>
        </p:spPr>
        <p:txBody>
          <a:bodyPr wrap="square" rtlCol="0">
            <a:spAutoFit/>
          </a:bodyPr>
          <a:lstStyle/>
          <a:p>
            <a:r>
              <a:rPr lang="en-US" dirty="0" smtClean="0"/>
              <a:t>Hitler’s conference room after the explosion.</a:t>
            </a:r>
            <a:endParaRPr lang="en-US" dirty="0"/>
          </a:p>
        </p:txBody>
      </p:sp>
      <p:pic>
        <p:nvPicPr>
          <p:cNvPr id="7" name="Picture 6" descr="valkyrie.jpeg"/>
          <p:cNvPicPr>
            <a:picLocks noChangeAspect="1"/>
          </p:cNvPicPr>
          <p:nvPr/>
        </p:nvPicPr>
        <p:blipFill>
          <a:blip r:embed="rId3" cstate="print"/>
          <a:stretch>
            <a:fillRect/>
          </a:stretch>
        </p:blipFill>
        <p:spPr>
          <a:xfrm>
            <a:off x="3352800" y="152400"/>
            <a:ext cx="1847850" cy="24765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Atrocities</a:t>
            </a:r>
            <a:endParaRPr lang="en-US"/>
          </a:p>
        </p:txBody>
      </p:sp>
      <p:sp>
        <p:nvSpPr>
          <p:cNvPr id="3" name="Content Placeholder 2"/>
          <p:cNvSpPr>
            <a:spLocks noGrp="1"/>
          </p:cNvSpPr>
          <p:nvPr>
            <p:ph idx="1"/>
          </p:nvPr>
        </p:nvSpPr>
        <p:spPr/>
        <p:txBody>
          <a:bodyPr/>
          <a:lstStyle/>
          <a:p>
            <a:r>
              <a:rPr lang="en-US" dirty="0" smtClean="0"/>
              <a:t>Japan and Germany committed atrocities against those that rebelled</a:t>
            </a:r>
          </a:p>
          <a:p>
            <a:pPr lvl="1"/>
            <a:r>
              <a:rPr lang="en-US" dirty="0" smtClean="0"/>
              <a:t>Ex. Hitler’s assassination attempt</a:t>
            </a:r>
          </a:p>
          <a:p>
            <a:pPr lvl="2"/>
            <a:r>
              <a:rPr lang="en-US" dirty="0" smtClean="0"/>
              <a:t>Men die after being suspended from meat hooks</a:t>
            </a:r>
          </a:p>
          <a:p>
            <a:r>
              <a:rPr lang="en-US" dirty="0" smtClean="0"/>
              <a:t>Ex. Japan</a:t>
            </a:r>
          </a:p>
          <a:p>
            <a:pPr lvl="1"/>
            <a:r>
              <a:rPr lang="en-US" dirty="0" smtClean="0"/>
              <a:t>Forced Chinese laborers tracked down and tortured to death</a:t>
            </a:r>
          </a:p>
          <a:p>
            <a:r>
              <a:rPr lang="en-US" b="1" dirty="0" smtClean="0"/>
              <a:t>Resistance movements grew despite atrocities</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War</a:t>
            </a:r>
            <a:endParaRPr lang="en-US" dirty="0"/>
          </a:p>
        </p:txBody>
      </p:sp>
      <p:sp>
        <p:nvSpPr>
          <p:cNvPr id="4" name="Content Placeholder 3"/>
          <p:cNvSpPr>
            <a:spLocks noGrp="1"/>
          </p:cNvSpPr>
          <p:nvPr>
            <p:ph sz="half" idx="1"/>
          </p:nvPr>
        </p:nvSpPr>
        <p:spPr>
          <a:xfrm>
            <a:off x="685800" y="2057400"/>
            <a:ext cx="4648200" cy="4114800"/>
          </a:xfrm>
        </p:spPr>
        <p:txBody>
          <a:bodyPr/>
          <a:lstStyle/>
          <a:p>
            <a:r>
              <a:rPr lang="en-US" dirty="0" smtClean="0"/>
              <a:t>Women joined from Great Britain and US armed forces, but not for combat</a:t>
            </a:r>
          </a:p>
          <a:p>
            <a:r>
              <a:rPr lang="en-US" dirty="0" smtClean="0"/>
              <a:t>Chinese and Soviet women took up arms</a:t>
            </a:r>
          </a:p>
          <a:p>
            <a:r>
              <a:rPr lang="en-US" dirty="0" smtClean="0"/>
              <a:t>Females excelled at resistance work b/c less suspect</a:t>
            </a:r>
          </a:p>
          <a:p>
            <a:r>
              <a:rPr lang="en-US" dirty="0" smtClean="0"/>
              <a:t>Jewish women suffered as much as men or boys</a:t>
            </a:r>
          </a:p>
          <a:p>
            <a:endParaRPr lang="en-US" dirty="0" smtClean="0"/>
          </a:p>
        </p:txBody>
      </p:sp>
      <p:pic>
        <p:nvPicPr>
          <p:cNvPr id="6" name="Content Placeholder 5" descr="propaganda women.jpg"/>
          <p:cNvPicPr>
            <a:picLocks noGrp="1" noChangeAspect="1"/>
          </p:cNvPicPr>
          <p:nvPr>
            <p:ph sz="half" idx="2"/>
          </p:nvPr>
        </p:nvPicPr>
        <p:blipFill>
          <a:blip r:embed="rId2" cstate="print"/>
          <a:stretch>
            <a:fillRect/>
          </a:stretch>
        </p:blipFill>
        <p:spPr>
          <a:xfrm>
            <a:off x="5715000" y="2057400"/>
            <a:ext cx="2780270" cy="41148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Roles </a:t>
            </a:r>
            <a:endParaRPr lang="en-US" dirty="0"/>
          </a:p>
        </p:txBody>
      </p:sp>
      <p:pic>
        <p:nvPicPr>
          <p:cNvPr id="5" name="Content Placeholder 4" descr="wwiip191.jpg"/>
          <p:cNvPicPr>
            <a:picLocks noGrp="1" noChangeAspect="1"/>
          </p:cNvPicPr>
          <p:nvPr>
            <p:ph sz="half" idx="1"/>
          </p:nvPr>
        </p:nvPicPr>
        <p:blipFill>
          <a:blip r:embed="rId2" cstate="print"/>
          <a:stretch>
            <a:fillRect/>
          </a:stretch>
        </p:blipFill>
        <p:spPr>
          <a:xfrm>
            <a:off x="1134035" y="2057400"/>
            <a:ext cx="2913529" cy="4114800"/>
          </a:xfrm>
        </p:spPr>
      </p:pic>
      <p:sp>
        <p:nvSpPr>
          <p:cNvPr id="4" name="Content Placeholder 3"/>
          <p:cNvSpPr>
            <a:spLocks noGrp="1"/>
          </p:cNvSpPr>
          <p:nvPr>
            <p:ph sz="half" idx="2"/>
          </p:nvPr>
        </p:nvSpPr>
        <p:spPr/>
        <p:txBody>
          <a:bodyPr/>
          <a:lstStyle/>
          <a:p>
            <a:r>
              <a:rPr lang="en-US" dirty="0" smtClean="0"/>
              <a:t>Gained independence and confidence as they took jobs or head the household</a:t>
            </a:r>
          </a:p>
          <a:p>
            <a:r>
              <a:rPr lang="en-US" dirty="0" smtClean="0"/>
              <a:t>Will be temporary</a:t>
            </a:r>
          </a:p>
          <a:p>
            <a:r>
              <a:rPr lang="en-US" dirty="0" smtClean="0"/>
              <a:t>Expected to return home and assume traditional roles as wives and mothers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 Women</a:t>
            </a:r>
            <a:endParaRPr lang="en-US" dirty="0"/>
          </a:p>
        </p:txBody>
      </p:sp>
      <p:sp>
        <p:nvSpPr>
          <p:cNvPr id="3" name="Content Placeholder 2"/>
          <p:cNvSpPr>
            <a:spLocks noGrp="1"/>
          </p:cNvSpPr>
          <p:nvPr>
            <p:ph sz="half" idx="1"/>
          </p:nvPr>
        </p:nvSpPr>
        <p:spPr>
          <a:xfrm>
            <a:off x="685800" y="2057400"/>
            <a:ext cx="5029200" cy="4114800"/>
          </a:xfrm>
        </p:spPr>
        <p:txBody>
          <a:bodyPr/>
          <a:lstStyle/>
          <a:p>
            <a:r>
              <a:rPr lang="en-US" b="1" dirty="0" smtClean="0"/>
              <a:t>Japanese army forcibly recruited 300,000 women to serve in military brothels</a:t>
            </a:r>
          </a:p>
          <a:p>
            <a:r>
              <a:rPr lang="en-US" dirty="0" smtClean="0"/>
              <a:t>Presented as a “gift from the emperor”</a:t>
            </a:r>
          </a:p>
          <a:p>
            <a:r>
              <a:rPr lang="en-US" b="1" dirty="0" smtClean="0"/>
              <a:t>80% came from Korea</a:t>
            </a:r>
          </a:p>
          <a:p>
            <a:r>
              <a:rPr lang="en-US" dirty="0" smtClean="0"/>
              <a:t>Many massacred at end of war to cover up operation</a:t>
            </a:r>
          </a:p>
          <a:p>
            <a:r>
              <a:rPr lang="en-US" dirty="0" smtClean="0"/>
              <a:t>Women that survived suffer deep shame</a:t>
            </a:r>
          </a:p>
        </p:txBody>
      </p:sp>
      <p:pic>
        <p:nvPicPr>
          <p:cNvPr id="5" name="Content Placeholder 4" descr="comfort women.gif"/>
          <p:cNvPicPr>
            <a:picLocks noGrp="1" noChangeAspect="1"/>
          </p:cNvPicPr>
          <p:nvPr>
            <p:ph sz="half" idx="2"/>
          </p:nvPr>
        </p:nvPicPr>
        <p:blipFill>
          <a:blip r:embed="rId2" cstate="print"/>
          <a:stretch>
            <a:fillRect/>
          </a:stretch>
        </p:blipFill>
        <p:spPr>
          <a:xfrm>
            <a:off x="5867400" y="2362200"/>
            <a:ext cx="2743200" cy="2371725"/>
          </a:xfrm>
        </p:spPr>
      </p:pic>
      <p:sp>
        <p:nvSpPr>
          <p:cNvPr id="6" name="TextBox 5"/>
          <p:cNvSpPr txBox="1"/>
          <p:nvPr/>
        </p:nvSpPr>
        <p:spPr>
          <a:xfrm>
            <a:off x="5943600" y="5105400"/>
            <a:ext cx="2971800" cy="646331"/>
          </a:xfrm>
          <a:prstGeom prst="rect">
            <a:avLst/>
          </a:prstGeom>
          <a:noFill/>
        </p:spPr>
        <p:txBody>
          <a:bodyPr wrap="square" rtlCol="0">
            <a:spAutoFit/>
          </a:bodyPr>
          <a:lstStyle/>
          <a:p>
            <a:pPr algn="ctr"/>
            <a:r>
              <a:rPr lang="en-US" dirty="0" smtClean="0"/>
              <a:t>Recruitment advertisement for comfort women</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Postwar Settlements and Cold War</a:t>
            </a:r>
            <a:endParaRPr lang="en-US" sz="4000" dirty="0"/>
          </a:p>
        </p:txBody>
      </p:sp>
      <p:graphicFrame>
        <p:nvGraphicFramePr>
          <p:cNvPr id="6" name="Chart 5"/>
          <p:cNvGraphicFramePr/>
          <p:nvPr>
            <p:extLst>
              <p:ext uri="{D42A27DB-BD31-4B8C-83A1-F6EECF244321}">
                <p14:modId xmlns:p14="http://schemas.microsoft.com/office/powerpoint/2010/main" val="1981306591"/>
              </p:ext>
            </p:extLst>
          </p:nvPr>
        </p:nvGraphicFramePr>
        <p:xfrm>
          <a:off x="1524000" y="1905000"/>
          <a:ext cx="60960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Created Refugees</a:t>
            </a:r>
            <a:endParaRPr lang="en-US" dirty="0"/>
          </a:p>
        </p:txBody>
      </p:sp>
      <p:sp>
        <p:nvSpPr>
          <p:cNvPr id="3" name="Content Placeholder 2"/>
          <p:cNvSpPr>
            <a:spLocks noGrp="1"/>
          </p:cNvSpPr>
          <p:nvPr>
            <p:ph idx="1"/>
          </p:nvPr>
        </p:nvSpPr>
        <p:spPr/>
        <p:txBody>
          <a:bodyPr/>
          <a:lstStyle/>
          <a:p>
            <a:r>
              <a:rPr lang="en-US" dirty="0" smtClean="0"/>
              <a:t>8 million Germans fled to Great Britain and US territories escaping Soviet occupiers</a:t>
            </a:r>
          </a:p>
          <a:p>
            <a:r>
              <a:rPr lang="en-US" dirty="0" smtClean="0"/>
              <a:t>12 million German and Soviet POWs return home</a:t>
            </a:r>
          </a:p>
          <a:p>
            <a:r>
              <a:rPr lang="en-US" dirty="0" smtClean="0"/>
              <a:t>Survivors of death camps </a:t>
            </a:r>
          </a:p>
          <a:p>
            <a:r>
              <a:rPr lang="en-US" dirty="0" smtClean="0"/>
              <a:t>3 million from Balkans return</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Cold War 1947-1991</a:t>
            </a:r>
            <a:endParaRPr lang="en-US" sz="4000" dirty="0"/>
          </a:p>
        </p:txBody>
      </p:sp>
      <p:sp>
        <p:nvSpPr>
          <p:cNvPr id="3" name="Content Placeholder 2"/>
          <p:cNvSpPr>
            <a:spLocks noGrp="1"/>
          </p:cNvSpPr>
          <p:nvPr>
            <p:ph idx="1"/>
          </p:nvPr>
        </p:nvSpPr>
        <p:spPr/>
        <p:txBody>
          <a:bodyPr/>
          <a:lstStyle/>
          <a:p>
            <a:r>
              <a:rPr lang="en-US" dirty="0" smtClean="0"/>
              <a:t>Soviet Union and United States emerged as the 2 superpowers</a:t>
            </a:r>
          </a:p>
          <a:p>
            <a:r>
              <a:rPr lang="en-US" dirty="0" smtClean="0"/>
              <a:t>Political, ideological, and economic hostility b/n the 2</a:t>
            </a:r>
          </a:p>
          <a:p>
            <a:r>
              <a:rPr lang="en-US" dirty="0" smtClean="0"/>
              <a:t>The conflict divided global populations</a:t>
            </a:r>
            <a:endParaRPr lang="en-US" dirty="0"/>
          </a:p>
        </p:txBody>
      </p:sp>
      <p:pic>
        <p:nvPicPr>
          <p:cNvPr id="1027" name="Picture 3" descr="C:\Documents and Settings\ELIZABETH_CAIN\Local Settings\Temporary Internet Files\Content.IE5\IK5T1MHR\MC900001022[1].wmf"/>
          <p:cNvPicPr>
            <a:picLocks noChangeAspect="1" noChangeArrowheads="1"/>
          </p:cNvPicPr>
          <p:nvPr/>
        </p:nvPicPr>
        <p:blipFill>
          <a:blip r:embed="rId2" cstate="print"/>
          <a:srcRect/>
          <a:stretch>
            <a:fillRect/>
          </a:stretch>
        </p:blipFill>
        <p:spPr bwMode="auto">
          <a:xfrm>
            <a:off x="2667000" y="4953000"/>
            <a:ext cx="3352800" cy="1778365"/>
          </a:xfrm>
          <a:prstGeom prst="rect">
            <a:avLst/>
          </a:prstGeom>
          <a:noFill/>
        </p:spPr>
      </p:pic>
      <p:pic>
        <p:nvPicPr>
          <p:cNvPr id="6" name="Picture 5" descr="hammer_and_sickle_svg.png"/>
          <p:cNvPicPr>
            <a:picLocks noChangeAspect="1"/>
          </p:cNvPicPr>
          <p:nvPr/>
        </p:nvPicPr>
        <p:blipFill>
          <a:blip r:embed="rId3" cstate="print"/>
          <a:stretch>
            <a:fillRect/>
          </a:stretch>
        </p:blipFill>
        <p:spPr>
          <a:xfrm>
            <a:off x="1600200" y="228600"/>
            <a:ext cx="1752600" cy="1752600"/>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Nations</a:t>
            </a:r>
            <a:endParaRPr lang="en-US" dirty="0"/>
          </a:p>
        </p:txBody>
      </p:sp>
      <p:sp>
        <p:nvSpPr>
          <p:cNvPr id="3" name="Content Placeholder 2"/>
          <p:cNvSpPr>
            <a:spLocks noGrp="1"/>
          </p:cNvSpPr>
          <p:nvPr>
            <p:ph sz="half" idx="1"/>
          </p:nvPr>
        </p:nvSpPr>
        <p:spPr>
          <a:xfrm>
            <a:off x="228600" y="1828800"/>
            <a:ext cx="6477000" cy="4343400"/>
          </a:xfrm>
        </p:spPr>
        <p:txBody>
          <a:bodyPr/>
          <a:lstStyle/>
          <a:p>
            <a:r>
              <a:rPr lang="en-US" b="1" dirty="0" smtClean="0"/>
              <a:t>Int’l organization founded in 1945 to promote world peace and cooperation</a:t>
            </a:r>
          </a:p>
          <a:p>
            <a:r>
              <a:rPr lang="en-US" dirty="0" smtClean="0"/>
              <a:t>Two main bodies</a:t>
            </a:r>
          </a:p>
          <a:p>
            <a:pPr lvl="1"/>
            <a:r>
              <a:rPr lang="en-US" dirty="0" smtClean="0"/>
              <a:t>General Assembly</a:t>
            </a:r>
          </a:p>
          <a:p>
            <a:pPr lvl="2"/>
            <a:r>
              <a:rPr lang="en-US" dirty="0" smtClean="0"/>
              <a:t>Representatives from all member states</a:t>
            </a:r>
          </a:p>
          <a:p>
            <a:pPr lvl="1"/>
            <a:r>
              <a:rPr lang="en-US" dirty="0" smtClean="0"/>
              <a:t>Security Council</a:t>
            </a:r>
          </a:p>
          <a:p>
            <a:pPr lvl="2"/>
            <a:r>
              <a:rPr lang="en-US" dirty="0" smtClean="0"/>
              <a:t>Five permanent members</a:t>
            </a:r>
          </a:p>
          <a:p>
            <a:pPr lvl="2"/>
            <a:r>
              <a:rPr lang="en-US" dirty="0" smtClean="0"/>
              <a:t>China, France, Great Britain, US, and Soviet Union</a:t>
            </a:r>
          </a:p>
          <a:p>
            <a:pPr lvl="2"/>
            <a:r>
              <a:rPr lang="en-US" dirty="0" smtClean="0"/>
              <a:t>Seven rotating members</a:t>
            </a:r>
          </a:p>
          <a:p>
            <a:r>
              <a:rPr lang="en-US" b="1" dirty="0" smtClean="0"/>
              <a:t>Operates by majority vote, but the Security Council has veto power</a:t>
            </a:r>
          </a:p>
          <a:p>
            <a:endParaRPr lang="en-US" dirty="0" smtClean="0"/>
          </a:p>
          <a:p>
            <a:endParaRPr lang="en-US" dirty="0" smtClean="0"/>
          </a:p>
        </p:txBody>
      </p:sp>
      <p:pic>
        <p:nvPicPr>
          <p:cNvPr id="6" name="Content Placeholder 5" descr="united nations flag.png"/>
          <p:cNvPicPr>
            <a:picLocks noGrp="1" noChangeAspect="1"/>
          </p:cNvPicPr>
          <p:nvPr>
            <p:ph sz="half" idx="2"/>
          </p:nvPr>
        </p:nvPicPr>
        <p:blipFill>
          <a:blip r:embed="rId2" cstate="print"/>
          <a:stretch>
            <a:fillRect/>
          </a:stretch>
        </p:blipFill>
        <p:spPr>
          <a:xfrm>
            <a:off x="5943600" y="2895600"/>
            <a:ext cx="2897457" cy="1930432"/>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Israel</a:t>
            </a:r>
            <a:endParaRPr lang="en-US" dirty="0"/>
          </a:p>
        </p:txBody>
      </p:sp>
      <p:sp>
        <p:nvSpPr>
          <p:cNvPr id="3" name="Content Placeholder 2"/>
          <p:cNvSpPr>
            <a:spLocks noGrp="1"/>
          </p:cNvSpPr>
          <p:nvPr>
            <p:ph sz="half" idx="1"/>
          </p:nvPr>
        </p:nvSpPr>
        <p:spPr/>
        <p:txBody>
          <a:bodyPr/>
          <a:lstStyle/>
          <a:p>
            <a:r>
              <a:rPr lang="en-US" dirty="0" smtClean="0"/>
              <a:t>Example of an early resolution </a:t>
            </a:r>
          </a:p>
          <a:p>
            <a:r>
              <a:rPr lang="en-US" b="1" dirty="0" smtClean="0"/>
              <a:t>1947 UN resolution to divide Palestine into sovereign Jewish and Arab states</a:t>
            </a:r>
          </a:p>
          <a:p>
            <a:endParaRPr lang="en-US" dirty="0" smtClean="0"/>
          </a:p>
          <a:p>
            <a:endParaRPr lang="en-US" dirty="0"/>
          </a:p>
        </p:txBody>
      </p:sp>
      <p:pic>
        <p:nvPicPr>
          <p:cNvPr id="5" name="Content Placeholder 4" descr="israel flag.png"/>
          <p:cNvPicPr>
            <a:picLocks noGrp="1" noChangeAspect="1"/>
          </p:cNvPicPr>
          <p:nvPr>
            <p:ph sz="half" idx="2"/>
          </p:nvPr>
        </p:nvPicPr>
        <p:blipFill>
          <a:blip r:embed="rId2" cstate="print"/>
          <a:stretch>
            <a:fillRect/>
          </a:stretch>
        </p:blipFill>
        <p:spPr>
          <a:xfrm>
            <a:off x="4648200" y="2729345"/>
            <a:ext cx="3810000" cy="277090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Italian  Aggression</a:t>
            </a:r>
            <a:endParaRPr lang="en-US" dirty="0"/>
          </a:p>
        </p:txBody>
      </p:sp>
      <p:sp>
        <p:nvSpPr>
          <p:cNvPr id="3" name="Content Placeholder 2"/>
          <p:cNvSpPr>
            <a:spLocks noGrp="1"/>
          </p:cNvSpPr>
          <p:nvPr>
            <p:ph sz="half" idx="1"/>
          </p:nvPr>
        </p:nvSpPr>
        <p:spPr>
          <a:xfrm>
            <a:off x="152400" y="1905000"/>
            <a:ext cx="6248400" cy="4267200"/>
          </a:xfrm>
        </p:spPr>
        <p:txBody>
          <a:bodyPr/>
          <a:lstStyle/>
          <a:p>
            <a:r>
              <a:rPr lang="en-US" sz="2400" dirty="0" smtClean="0"/>
              <a:t>WWI , 600,000 soldiers died  </a:t>
            </a:r>
          </a:p>
          <a:p>
            <a:r>
              <a:rPr lang="en-US" sz="2400" dirty="0" smtClean="0"/>
              <a:t>Italians felt they slighted in Paris Peace Conference</a:t>
            </a:r>
          </a:p>
          <a:p>
            <a:r>
              <a:rPr lang="en-US" sz="2400" dirty="0" smtClean="0"/>
              <a:t>Mussolini promises to bring glory and empire</a:t>
            </a:r>
          </a:p>
          <a:p>
            <a:r>
              <a:rPr lang="en-US" sz="2400" dirty="0" smtClean="0"/>
              <a:t>Conquest of Ethiopia in 1935-36</a:t>
            </a:r>
          </a:p>
          <a:p>
            <a:pPr lvl="1"/>
            <a:r>
              <a:rPr lang="en-US" dirty="0" smtClean="0"/>
              <a:t>Killed 250,000 Ethiopians</a:t>
            </a:r>
          </a:p>
          <a:p>
            <a:pPr lvl="1"/>
            <a:r>
              <a:rPr lang="en-US" dirty="0" smtClean="0"/>
              <a:t>League of Nations offered no opposition</a:t>
            </a:r>
          </a:p>
          <a:p>
            <a:r>
              <a:rPr lang="en-US" sz="2400" dirty="0" smtClean="0"/>
              <a:t>Intervened in Spanish Civil War on side of General Francisco Franco who overthrew </a:t>
            </a:r>
            <a:r>
              <a:rPr lang="en-US" sz="2400" dirty="0" err="1" smtClean="0"/>
              <a:t>gov’t</a:t>
            </a:r>
            <a:endParaRPr lang="en-US" sz="2400" dirty="0" smtClean="0"/>
          </a:p>
          <a:p>
            <a:r>
              <a:rPr lang="en-US" sz="2400" dirty="0" smtClean="0"/>
              <a:t>Goal was to create an empire, but never did</a:t>
            </a:r>
          </a:p>
          <a:p>
            <a:endParaRPr lang="en-US" dirty="0" smtClean="0"/>
          </a:p>
          <a:p>
            <a:endParaRPr lang="en-US" dirty="0"/>
          </a:p>
        </p:txBody>
      </p:sp>
      <p:pic>
        <p:nvPicPr>
          <p:cNvPr id="5" name="Content Placeholder 4" descr="mussolini and hitler.jpg"/>
          <p:cNvPicPr>
            <a:picLocks noGrp="1" noChangeAspect="1"/>
          </p:cNvPicPr>
          <p:nvPr>
            <p:ph sz="half" idx="2"/>
          </p:nvPr>
        </p:nvPicPr>
        <p:blipFill>
          <a:blip r:embed="rId3" cstate="print"/>
          <a:stretch>
            <a:fillRect/>
          </a:stretch>
        </p:blipFill>
        <p:spPr>
          <a:xfrm>
            <a:off x="6172200" y="1905000"/>
            <a:ext cx="2742076" cy="4333781"/>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 of Cold War</a:t>
            </a:r>
            <a:endParaRPr lang="en-US" dirty="0"/>
          </a:p>
        </p:txBody>
      </p:sp>
      <p:sp>
        <p:nvSpPr>
          <p:cNvPr id="3" name="Content Placeholder 2"/>
          <p:cNvSpPr>
            <a:spLocks noGrp="1"/>
          </p:cNvSpPr>
          <p:nvPr>
            <p:ph sz="half" idx="1"/>
          </p:nvPr>
        </p:nvSpPr>
        <p:spPr>
          <a:xfrm>
            <a:off x="228600" y="1828800"/>
            <a:ext cx="5181600" cy="4343400"/>
          </a:xfrm>
        </p:spPr>
        <p:txBody>
          <a:bodyPr/>
          <a:lstStyle/>
          <a:p>
            <a:r>
              <a:rPr lang="en-US" sz="2000" dirty="0" smtClean="0"/>
              <a:t>Alliance of Soviet Union, Great Britain, and US held during war but with much tension</a:t>
            </a:r>
          </a:p>
          <a:p>
            <a:r>
              <a:rPr lang="en-US" b="1" dirty="0" smtClean="0"/>
              <a:t>Cold War</a:t>
            </a:r>
          </a:p>
          <a:p>
            <a:pPr lvl="1"/>
            <a:r>
              <a:rPr lang="en-US" b="1" dirty="0" smtClean="0"/>
              <a:t>Confrontation for global influence principally b/n US and Soviet Union</a:t>
            </a:r>
          </a:p>
          <a:p>
            <a:pPr lvl="1"/>
            <a:r>
              <a:rPr lang="en-US" dirty="0" smtClean="0"/>
              <a:t>Lasted 5 decades and affected every corner of the world</a:t>
            </a:r>
          </a:p>
          <a:p>
            <a:pPr lvl="1"/>
            <a:r>
              <a:rPr lang="en-US" b="1" dirty="0" smtClean="0"/>
              <a:t>Formation of military and political alliances</a:t>
            </a:r>
          </a:p>
          <a:p>
            <a:pPr lvl="1"/>
            <a:r>
              <a:rPr lang="en-US" b="1" dirty="0" smtClean="0"/>
              <a:t>Creation of client states</a:t>
            </a:r>
          </a:p>
          <a:p>
            <a:pPr lvl="1"/>
            <a:r>
              <a:rPr lang="en-US" b="1" dirty="0" smtClean="0"/>
              <a:t>Arms race</a:t>
            </a:r>
          </a:p>
          <a:p>
            <a:pPr>
              <a:buNone/>
            </a:pPr>
            <a:endParaRPr lang="en-US" dirty="0"/>
          </a:p>
        </p:txBody>
      </p:sp>
      <p:pic>
        <p:nvPicPr>
          <p:cNvPr id="5" name="Content Placeholder 4" descr="fdr and stalin.gif"/>
          <p:cNvPicPr>
            <a:picLocks noGrp="1" noChangeAspect="1"/>
          </p:cNvPicPr>
          <p:nvPr>
            <p:ph sz="half" idx="2"/>
          </p:nvPr>
        </p:nvPicPr>
        <p:blipFill>
          <a:blip r:embed="rId3" cstate="print"/>
          <a:stretch>
            <a:fillRect/>
          </a:stretch>
        </p:blipFill>
        <p:spPr>
          <a:xfrm>
            <a:off x="5334000" y="2590800"/>
            <a:ext cx="3810000" cy="3028950"/>
          </a:xfrm>
        </p:spPr>
      </p:pic>
      <p:sp>
        <p:nvSpPr>
          <p:cNvPr id="6" name="TextBox 5"/>
          <p:cNvSpPr txBox="1"/>
          <p:nvPr/>
        </p:nvSpPr>
        <p:spPr>
          <a:xfrm>
            <a:off x="5562600" y="5943600"/>
            <a:ext cx="3200400" cy="369332"/>
          </a:xfrm>
          <a:prstGeom prst="rect">
            <a:avLst/>
          </a:prstGeom>
          <a:noFill/>
        </p:spPr>
        <p:txBody>
          <a:bodyPr wrap="square" rtlCol="0">
            <a:spAutoFit/>
          </a:bodyPr>
          <a:lstStyle/>
          <a:p>
            <a:r>
              <a:rPr lang="en-US" dirty="0" smtClean="0"/>
              <a:t>Stalin, FDR, and Churchill</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z="3600" dirty="0" smtClean="0"/>
              <a:t>Yalta and Potsdam: Wartime Conferences</a:t>
            </a:r>
            <a:endParaRPr lang="en-US" sz="3600" dirty="0"/>
          </a:p>
        </p:txBody>
      </p:sp>
      <p:sp>
        <p:nvSpPr>
          <p:cNvPr id="3" name="Content Placeholder 2"/>
          <p:cNvSpPr>
            <a:spLocks noGrp="1"/>
          </p:cNvSpPr>
          <p:nvPr>
            <p:ph idx="1"/>
          </p:nvPr>
        </p:nvSpPr>
        <p:spPr>
          <a:xfrm>
            <a:off x="457200" y="1828800"/>
            <a:ext cx="8382000" cy="4343400"/>
          </a:xfrm>
        </p:spPr>
        <p:txBody>
          <a:bodyPr/>
          <a:lstStyle/>
          <a:p>
            <a:r>
              <a:rPr lang="en-US" sz="2400" b="1" dirty="0" smtClean="0"/>
              <a:t>Yalta (Feb. 1945)</a:t>
            </a:r>
          </a:p>
          <a:p>
            <a:pPr lvl="1"/>
            <a:r>
              <a:rPr lang="en-US" sz="2400" b="1" dirty="0" smtClean="0"/>
              <a:t>Each Allied power occupied the liberated countries of Eastern Europe</a:t>
            </a:r>
          </a:p>
          <a:p>
            <a:pPr lvl="1"/>
            <a:r>
              <a:rPr lang="en-US" sz="2400" dirty="0" smtClean="0"/>
              <a:t>Agreed to try major war criminals</a:t>
            </a:r>
          </a:p>
          <a:p>
            <a:r>
              <a:rPr lang="en-US" sz="2400" dirty="0" smtClean="0"/>
              <a:t> </a:t>
            </a:r>
            <a:r>
              <a:rPr lang="en-US" sz="2400" b="1" dirty="0" smtClean="0"/>
              <a:t>Potsdam (July 16-Aug.2, 1945)</a:t>
            </a:r>
          </a:p>
          <a:p>
            <a:pPr lvl="1"/>
            <a:r>
              <a:rPr lang="en-US" sz="2400" dirty="0" smtClean="0"/>
              <a:t>In a Berlin suburb and last wartime summit</a:t>
            </a:r>
          </a:p>
          <a:p>
            <a:pPr lvl="1"/>
            <a:r>
              <a:rPr lang="en-US" sz="2400" dirty="0" smtClean="0"/>
              <a:t>Stalin’s plans prevailed </a:t>
            </a:r>
          </a:p>
          <a:p>
            <a:pPr lvl="1"/>
            <a:r>
              <a:rPr lang="en-US" sz="2400" b="1" dirty="0" smtClean="0"/>
              <a:t>Poland and eastern Europe occupied by Soviets</a:t>
            </a:r>
          </a:p>
          <a:p>
            <a:pPr lvl="2"/>
            <a:r>
              <a:rPr lang="en-US" sz="2000" dirty="0" smtClean="0"/>
              <a:t>Britain and France try to convince Soviets to allow democracy in Poland</a:t>
            </a:r>
          </a:p>
          <a:p>
            <a:pPr lvl="1"/>
            <a:r>
              <a:rPr lang="en-US" sz="2400" b="1" dirty="0" smtClean="0"/>
              <a:t>Install communist government in Poland and eastern Europe</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 Doctrine 1947</a:t>
            </a:r>
            <a:endParaRPr lang="en-US" dirty="0"/>
          </a:p>
        </p:txBody>
      </p:sp>
      <p:sp>
        <p:nvSpPr>
          <p:cNvPr id="3" name="Content Placeholder 2"/>
          <p:cNvSpPr>
            <a:spLocks noGrp="1"/>
          </p:cNvSpPr>
          <p:nvPr>
            <p:ph sz="half" idx="1"/>
          </p:nvPr>
        </p:nvSpPr>
        <p:spPr>
          <a:xfrm>
            <a:off x="228600" y="1828800"/>
            <a:ext cx="4648200" cy="4343400"/>
          </a:xfrm>
        </p:spPr>
        <p:txBody>
          <a:bodyPr/>
          <a:lstStyle/>
          <a:p>
            <a:r>
              <a:rPr lang="en-US" sz="2400" dirty="0" smtClean="0"/>
              <a:t>US would support “free peoples resisting subjugation”</a:t>
            </a:r>
          </a:p>
          <a:p>
            <a:pPr lvl="1"/>
            <a:r>
              <a:rPr lang="en-US" sz="2000" b="1" dirty="0" smtClean="0"/>
              <a:t>$ or aid to those resisting communism</a:t>
            </a:r>
          </a:p>
          <a:p>
            <a:r>
              <a:rPr lang="en-US" sz="2400" dirty="0" smtClean="0"/>
              <a:t>U.S. perception of a world divided between “free” (democratic) and “enslaved people” (communist)</a:t>
            </a:r>
          </a:p>
          <a:p>
            <a:r>
              <a:rPr lang="en-US" sz="2400" b="1" dirty="0" smtClean="0"/>
              <a:t>Committed to an interventionist foreign policy dedicated to the “containment” of communism</a:t>
            </a:r>
          </a:p>
          <a:p>
            <a:pPr lvl="1">
              <a:buNone/>
            </a:pPr>
            <a:endParaRPr lang="en-US" sz="2000" b="1" dirty="0"/>
          </a:p>
        </p:txBody>
      </p:sp>
      <p:pic>
        <p:nvPicPr>
          <p:cNvPr id="5" name="Content Placeholder 4" descr="Harry-truman.jpg"/>
          <p:cNvPicPr>
            <a:picLocks noGrp="1" noChangeAspect="1"/>
          </p:cNvPicPr>
          <p:nvPr>
            <p:ph sz="half" idx="2"/>
          </p:nvPr>
        </p:nvPicPr>
        <p:blipFill>
          <a:blip r:embed="rId2" cstate="print"/>
          <a:stretch>
            <a:fillRect/>
          </a:stretch>
        </p:blipFill>
        <p:spPr>
          <a:xfrm>
            <a:off x="4942260" y="2057400"/>
            <a:ext cx="3221879" cy="4114800"/>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Containment</a:t>
            </a:r>
            <a:endParaRPr lang="en-US" dirty="0"/>
          </a:p>
        </p:txBody>
      </p:sp>
      <p:sp>
        <p:nvSpPr>
          <p:cNvPr id="4" name="Content Placeholder 3"/>
          <p:cNvSpPr>
            <a:spLocks noGrp="1"/>
          </p:cNvSpPr>
          <p:nvPr>
            <p:ph idx="1"/>
          </p:nvPr>
        </p:nvSpPr>
        <p:spPr/>
        <p:txBody>
          <a:bodyPr/>
          <a:lstStyle/>
          <a:p>
            <a:r>
              <a:rPr lang="en-US" dirty="0" smtClean="0"/>
              <a:t>Foreign policy adopted by President Truman</a:t>
            </a:r>
          </a:p>
          <a:p>
            <a:r>
              <a:rPr lang="en-US" dirty="0" smtClean="0"/>
              <a:t>Directed at blocking Soviet influence and stopping the expansion of communism</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“At the present moment in world history every nation must chose between alternative ways of life.  I believe that it must be the policy of the US to support free peoples who are resisting attempted subjugation by armed minorities or by outside pressures.”</a:t>
            </a:r>
          </a:p>
          <a:p>
            <a:pPr lvl="1"/>
            <a:r>
              <a:rPr lang="en-US" dirty="0" smtClean="0"/>
              <a:t>Truman to US Congress 1947</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Curtain”</a:t>
            </a:r>
            <a:endParaRPr lang="en-US" dirty="0"/>
          </a:p>
        </p:txBody>
      </p:sp>
      <p:pic>
        <p:nvPicPr>
          <p:cNvPr id="5" name="Content Placeholder 4" descr="churchill.jpg"/>
          <p:cNvPicPr>
            <a:picLocks noGrp="1" noChangeAspect="1"/>
          </p:cNvPicPr>
          <p:nvPr>
            <p:ph sz="half" idx="1"/>
          </p:nvPr>
        </p:nvPicPr>
        <p:blipFill>
          <a:blip r:embed="rId2" cstate="print"/>
          <a:stretch>
            <a:fillRect/>
          </a:stretch>
        </p:blipFill>
        <p:spPr>
          <a:xfrm>
            <a:off x="304800" y="2514600"/>
            <a:ext cx="2819400" cy="3518376"/>
          </a:xfrm>
        </p:spPr>
      </p:pic>
      <p:sp>
        <p:nvSpPr>
          <p:cNvPr id="4" name="Content Placeholder 3"/>
          <p:cNvSpPr>
            <a:spLocks noGrp="1"/>
          </p:cNvSpPr>
          <p:nvPr>
            <p:ph sz="half" idx="2"/>
          </p:nvPr>
        </p:nvSpPr>
        <p:spPr>
          <a:xfrm>
            <a:off x="3276600" y="2057400"/>
            <a:ext cx="5181600" cy="4114800"/>
          </a:xfrm>
        </p:spPr>
        <p:txBody>
          <a:bodyPr/>
          <a:lstStyle/>
          <a:p>
            <a:r>
              <a:rPr lang="en-US" dirty="0" smtClean="0"/>
              <a:t>“From Stettin in the Baltic to Trieste in the Adriatic, an iron-curtain has descended across the continent…I am convinced there is nothing they (the communists) so much admire as strength, and there is nothing for which they have less respect than weakness, especially military weakness.”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Marshall Plan</a:t>
            </a:r>
            <a:endParaRPr lang="en-US" dirty="0"/>
          </a:p>
        </p:txBody>
      </p:sp>
      <p:sp>
        <p:nvSpPr>
          <p:cNvPr id="3" name="Content Placeholder 2"/>
          <p:cNvSpPr>
            <a:spLocks noGrp="1"/>
          </p:cNvSpPr>
          <p:nvPr>
            <p:ph sz="half" idx="1"/>
          </p:nvPr>
        </p:nvSpPr>
        <p:spPr>
          <a:xfrm>
            <a:off x="381000" y="1905000"/>
            <a:ext cx="6096000" cy="4267200"/>
          </a:xfrm>
        </p:spPr>
        <p:txBody>
          <a:bodyPr/>
          <a:lstStyle/>
          <a:p>
            <a:r>
              <a:rPr lang="en-US" sz="2400" b="1" dirty="0" smtClean="0"/>
              <a:t>US</a:t>
            </a:r>
            <a:r>
              <a:rPr lang="en-US" sz="2400" dirty="0" smtClean="0"/>
              <a:t> </a:t>
            </a:r>
            <a:r>
              <a:rPr lang="en-US" sz="2400" dirty="0" err="1" smtClean="0"/>
              <a:t>gov’t</a:t>
            </a:r>
            <a:r>
              <a:rPr lang="en-US" sz="2400" dirty="0" smtClean="0"/>
              <a:t> plan to rebuild European economies through cooperation and capitalism</a:t>
            </a:r>
          </a:p>
          <a:p>
            <a:pPr lvl="1"/>
            <a:r>
              <a:rPr lang="en-US" sz="2000" dirty="0" smtClean="0"/>
              <a:t>Provided $13 billion to reconstruct Europe</a:t>
            </a:r>
          </a:p>
          <a:p>
            <a:r>
              <a:rPr lang="en-US" sz="2400" dirty="0" smtClean="0"/>
              <a:t>Soviet Plan</a:t>
            </a:r>
          </a:p>
          <a:p>
            <a:pPr lvl="1"/>
            <a:r>
              <a:rPr lang="en-US" sz="2000" dirty="0" smtClean="0"/>
              <a:t>Invited to participate, but countered w/ own plan</a:t>
            </a:r>
          </a:p>
          <a:p>
            <a:pPr lvl="1"/>
            <a:r>
              <a:rPr lang="en-US" sz="2000" dirty="0" smtClean="0"/>
              <a:t>COMECON:  Council for Mutual Economic Assistance</a:t>
            </a:r>
          </a:p>
          <a:p>
            <a:r>
              <a:rPr lang="en-US" sz="2400" dirty="0" smtClean="0"/>
              <a:t>Gave both superpowers lucrative markets or resources</a:t>
            </a:r>
            <a:endParaRPr lang="en-US" sz="2400" dirty="0"/>
          </a:p>
        </p:txBody>
      </p:sp>
      <p:pic>
        <p:nvPicPr>
          <p:cNvPr id="5" name="Content Placeholder 4" descr="marshall plan.png"/>
          <p:cNvPicPr>
            <a:picLocks noGrp="1" noChangeAspect="1"/>
          </p:cNvPicPr>
          <p:nvPr>
            <p:ph sz="half" idx="2"/>
          </p:nvPr>
        </p:nvPicPr>
        <p:blipFill>
          <a:blip r:embed="rId2" cstate="print"/>
          <a:stretch>
            <a:fillRect/>
          </a:stretch>
        </p:blipFill>
        <p:spPr>
          <a:xfrm>
            <a:off x="6476999" y="2209800"/>
            <a:ext cx="2419431" cy="2867026"/>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NATO</a:t>
            </a:r>
            <a:endParaRPr lang="en-US" dirty="0"/>
          </a:p>
        </p:txBody>
      </p:sp>
      <p:pic>
        <p:nvPicPr>
          <p:cNvPr id="5" name="Content Placeholder 4" descr="nato flag.png"/>
          <p:cNvPicPr>
            <a:picLocks noGrp="1" noChangeAspect="1"/>
          </p:cNvPicPr>
          <p:nvPr>
            <p:ph sz="half" idx="1"/>
          </p:nvPr>
        </p:nvPicPr>
        <p:blipFill>
          <a:blip r:embed="rId2" cstate="print"/>
          <a:stretch>
            <a:fillRect/>
          </a:stretch>
        </p:blipFill>
        <p:spPr>
          <a:xfrm>
            <a:off x="381000" y="3048000"/>
            <a:ext cx="3200400" cy="2400300"/>
          </a:xfrm>
        </p:spPr>
      </p:pic>
      <p:sp>
        <p:nvSpPr>
          <p:cNvPr id="4" name="Content Placeholder 3"/>
          <p:cNvSpPr>
            <a:spLocks noGrp="1"/>
          </p:cNvSpPr>
          <p:nvPr>
            <p:ph sz="half" idx="2"/>
          </p:nvPr>
        </p:nvSpPr>
        <p:spPr>
          <a:xfrm>
            <a:off x="3733800" y="1828800"/>
            <a:ext cx="5257800" cy="4800600"/>
          </a:xfrm>
        </p:spPr>
        <p:txBody>
          <a:bodyPr/>
          <a:lstStyle/>
          <a:p>
            <a:r>
              <a:rPr lang="en-US" sz="2000" dirty="0" smtClean="0"/>
              <a:t>1949, the US established the </a:t>
            </a:r>
            <a:r>
              <a:rPr lang="en-US" sz="2000" b="1" dirty="0" smtClean="0"/>
              <a:t>North Atlantic Treaty Organization</a:t>
            </a:r>
          </a:p>
          <a:p>
            <a:r>
              <a:rPr lang="en-US" sz="2000" b="1" dirty="0" smtClean="0"/>
              <a:t>Regional military alliance against Soviet aggression</a:t>
            </a:r>
          </a:p>
          <a:p>
            <a:r>
              <a:rPr lang="en-US" sz="2000" dirty="0" smtClean="0"/>
              <a:t>Intent was to maintain peace in postwar Europe</a:t>
            </a:r>
          </a:p>
          <a:p>
            <a:r>
              <a:rPr lang="en-US" sz="2000" dirty="0" smtClean="0"/>
              <a:t>Had a more structured military focus after Soviet’s detonation of 1</a:t>
            </a:r>
            <a:r>
              <a:rPr lang="en-US" sz="2000" baseline="30000" dirty="0" smtClean="0"/>
              <a:t>st</a:t>
            </a:r>
            <a:r>
              <a:rPr lang="en-US" sz="2000" dirty="0" smtClean="0"/>
              <a:t> atomic bomb and Korean War </a:t>
            </a:r>
          </a:p>
          <a:p>
            <a:r>
              <a:rPr lang="en-US" sz="2000" dirty="0" smtClean="0"/>
              <a:t>Original members</a:t>
            </a:r>
          </a:p>
          <a:p>
            <a:pPr lvl="1"/>
            <a:r>
              <a:rPr lang="en-US" sz="2000" dirty="0" smtClean="0"/>
              <a:t>Belgium, Canada, Denmark, Great Britain, Iceland, Italy, Luxemburg, the Netherlands, Norway, Portugal, US	</a:t>
            </a:r>
          </a:p>
          <a:p>
            <a:pPr>
              <a:buNone/>
            </a:pPr>
            <a:endParaRPr lang="en-US" sz="2000" dirty="0"/>
          </a:p>
        </p:txBody>
      </p:sp>
      <p:sp>
        <p:nvSpPr>
          <p:cNvPr id="6" name="TextBox 5"/>
          <p:cNvSpPr txBox="1"/>
          <p:nvPr/>
        </p:nvSpPr>
        <p:spPr>
          <a:xfrm>
            <a:off x="990600" y="6019800"/>
            <a:ext cx="1212896" cy="369332"/>
          </a:xfrm>
          <a:prstGeom prst="rect">
            <a:avLst/>
          </a:prstGeom>
          <a:noFill/>
        </p:spPr>
        <p:txBody>
          <a:bodyPr wrap="none" rtlCol="0">
            <a:spAutoFit/>
          </a:bodyPr>
          <a:lstStyle/>
          <a:p>
            <a:r>
              <a:rPr lang="en-US" dirty="0" smtClean="0"/>
              <a:t>NATO flag</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History of NATO</a:t>
            </a:r>
            <a:endParaRPr lang="en-US" dirty="0"/>
          </a:p>
        </p:txBody>
      </p:sp>
      <p:pic>
        <p:nvPicPr>
          <p:cNvPr id="7" name="Content Placeholder 6" descr="history of Nato.png"/>
          <p:cNvPicPr>
            <a:picLocks noGrp="1" noChangeAspect="1"/>
          </p:cNvPicPr>
          <p:nvPr>
            <p:ph idx="1"/>
          </p:nvPr>
        </p:nvPicPr>
        <p:blipFill>
          <a:blip r:embed="rId2" cstate="print"/>
          <a:stretch>
            <a:fillRect/>
          </a:stretch>
        </p:blipFill>
        <p:spPr>
          <a:xfrm>
            <a:off x="2209800" y="2057400"/>
            <a:ext cx="4648200" cy="464820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Warsaw Pact</a:t>
            </a:r>
            <a:endParaRPr lang="en-US" dirty="0"/>
          </a:p>
        </p:txBody>
      </p:sp>
      <p:sp>
        <p:nvSpPr>
          <p:cNvPr id="3" name="Content Placeholder 2"/>
          <p:cNvSpPr>
            <a:spLocks noGrp="1"/>
          </p:cNvSpPr>
          <p:nvPr>
            <p:ph sz="half" idx="1"/>
          </p:nvPr>
        </p:nvSpPr>
        <p:spPr/>
        <p:txBody>
          <a:bodyPr/>
          <a:lstStyle/>
          <a:p>
            <a:r>
              <a:rPr lang="en-US" dirty="0" smtClean="0"/>
              <a:t>Soviet countermeasure to NATO</a:t>
            </a:r>
          </a:p>
          <a:p>
            <a:r>
              <a:rPr lang="en-US" dirty="0" smtClean="0"/>
              <a:t>Formed in 1955</a:t>
            </a:r>
          </a:p>
          <a:p>
            <a:r>
              <a:rPr lang="en-US" dirty="0" smtClean="0"/>
              <a:t>Made up of eastern and central communist European nations  </a:t>
            </a:r>
          </a:p>
          <a:p>
            <a:pPr lvl="1"/>
            <a:r>
              <a:rPr lang="en-US" sz="2000" dirty="0" smtClean="0"/>
              <a:t>Soviet Union, East Germany, Czechoslovakia, Poland, Hungary, Romania, Bulgaria, and Albania</a:t>
            </a:r>
            <a:r>
              <a:rPr lang="en-US" dirty="0" smtClean="0"/>
              <a:t>		</a:t>
            </a:r>
            <a:endParaRPr lang="en-US" dirty="0"/>
          </a:p>
        </p:txBody>
      </p:sp>
      <p:pic>
        <p:nvPicPr>
          <p:cNvPr id="5" name="Content Placeholder 4" descr="warsaw pact.jpg"/>
          <p:cNvPicPr>
            <a:picLocks noGrp="1" noChangeAspect="1"/>
          </p:cNvPicPr>
          <p:nvPr>
            <p:ph sz="half" idx="2"/>
          </p:nvPr>
        </p:nvPicPr>
        <p:blipFill>
          <a:blip r:embed="rId2" cstate="print"/>
          <a:stretch>
            <a:fillRect/>
          </a:stretch>
        </p:blipFill>
        <p:spPr>
          <a:xfrm>
            <a:off x="4648200" y="2871787"/>
            <a:ext cx="3810000" cy="2486025"/>
          </a:xfrm>
        </p:spPr>
      </p:pic>
      <p:sp>
        <p:nvSpPr>
          <p:cNvPr id="6" name="TextBox 5"/>
          <p:cNvSpPr txBox="1"/>
          <p:nvPr/>
        </p:nvSpPr>
        <p:spPr>
          <a:xfrm>
            <a:off x="5029200" y="5715000"/>
            <a:ext cx="3558154" cy="369332"/>
          </a:xfrm>
          <a:prstGeom prst="rect">
            <a:avLst/>
          </a:prstGeom>
          <a:noFill/>
        </p:spPr>
        <p:txBody>
          <a:bodyPr wrap="none" rtlCol="0">
            <a:spAutoFit/>
          </a:bodyPr>
          <a:lstStyle/>
          <a:p>
            <a:r>
              <a:rPr lang="en-US" dirty="0" smtClean="0"/>
              <a:t>Warsaw Pact Conference, May 1955</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Conquest of Ethiopia</a:t>
            </a:r>
            <a:endParaRPr lang="en-US" dirty="0"/>
          </a:p>
        </p:txBody>
      </p:sp>
      <p:pic>
        <p:nvPicPr>
          <p:cNvPr id="11" name="Picture 10" descr="ethiopia soldiers.jpg"/>
          <p:cNvPicPr>
            <a:picLocks noChangeAspect="1"/>
          </p:cNvPicPr>
          <p:nvPr/>
        </p:nvPicPr>
        <p:blipFill>
          <a:blip r:embed="rId2" cstate="print"/>
          <a:stretch>
            <a:fillRect/>
          </a:stretch>
        </p:blipFill>
        <p:spPr>
          <a:xfrm>
            <a:off x="963168" y="1524000"/>
            <a:ext cx="7079488" cy="3962400"/>
          </a:xfrm>
          <a:prstGeom prst="rect">
            <a:avLst/>
          </a:prstGeom>
        </p:spPr>
      </p:pic>
      <p:sp>
        <p:nvSpPr>
          <p:cNvPr id="12" name="TextBox 11"/>
          <p:cNvSpPr txBox="1"/>
          <p:nvPr/>
        </p:nvSpPr>
        <p:spPr>
          <a:xfrm>
            <a:off x="609600" y="5562600"/>
            <a:ext cx="7543800" cy="1200329"/>
          </a:xfrm>
          <a:prstGeom prst="rect">
            <a:avLst/>
          </a:prstGeom>
          <a:noFill/>
        </p:spPr>
        <p:txBody>
          <a:bodyPr wrap="square" rtlCol="0">
            <a:spAutoFit/>
          </a:bodyPr>
          <a:lstStyle/>
          <a:p>
            <a:pPr algn="ctr"/>
            <a:r>
              <a:rPr lang="en-US" dirty="0" smtClean="0"/>
              <a:t>Ethiopian soldiers train with outmoded equipment that proves no match for Italian forces. At the end of the Great War, Italy, under Benito Mussolini, sought to redress perceived wrongs that denied it territorial gain by conquering Ethiopia with an army of a quarter-million soldiers. </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Divided Germany</a:t>
            </a:r>
            <a:endParaRPr lang="en-US" dirty="0"/>
          </a:p>
        </p:txBody>
      </p:sp>
      <p:sp>
        <p:nvSpPr>
          <p:cNvPr id="3" name="Content Placeholder 2"/>
          <p:cNvSpPr>
            <a:spLocks noGrp="1"/>
          </p:cNvSpPr>
          <p:nvPr>
            <p:ph sz="half" idx="1"/>
          </p:nvPr>
        </p:nvSpPr>
        <p:spPr>
          <a:xfrm>
            <a:off x="304800" y="1752600"/>
            <a:ext cx="5029200" cy="4419600"/>
          </a:xfrm>
        </p:spPr>
        <p:txBody>
          <a:bodyPr/>
          <a:lstStyle/>
          <a:p>
            <a:r>
              <a:rPr lang="en-US" sz="2400" dirty="0" smtClean="0"/>
              <a:t>Fault lines of Cold War most visible in Germany</a:t>
            </a:r>
          </a:p>
          <a:p>
            <a:r>
              <a:rPr lang="en-US" sz="2400" dirty="0" smtClean="0"/>
              <a:t>Reflect growing divisions b/n Soviet Union and United States</a:t>
            </a:r>
          </a:p>
          <a:p>
            <a:r>
              <a:rPr lang="en-US" sz="2000" b="1" dirty="0" smtClean="0"/>
              <a:t>Germany</a:t>
            </a:r>
          </a:p>
          <a:p>
            <a:pPr lvl="1"/>
            <a:r>
              <a:rPr lang="en-US" sz="2000" dirty="0" smtClean="0"/>
              <a:t>East Germany=Soviets</a:t>
            </a:r>
          </a:p>
          <a:p>
            <a:pPr lvl="1"/>
            <a:r>
              <a:rPr lang="en-US" sz="2000" dirty="0" smtClean="0"/>
              <a:t>West Germany= Allies</a:t>
            </a:r>
          </a:p>
          <a:p>
            <a:r>
              <a:rPr lang="en-US" sz="2000" b="1" dirty="0" smtClean="0"/>
              <a:t>Berlin</a:t>
            </a:r>
          </a:p>
          <a:p>
            <a:pPr lvl="1"/>
            <a:r>
              <a:rPr lang="en-US" sz="2000" dirty="0" smtClean="0"/>
              <a:t>Divided among all 4 powers</a:t>
            </a:r>
          </a:p>
          <a:p>
            <a:r>
              <a:rPr lang="en-US" sz="2000" b="1" dirty="0" smtClean="0"/>
              <a:t>Churchill phrase “iron curtain”  came to represent Europe’s division b/n a mostly democratic Western Europe and a Communist East Europe</a:t>
            </a:r>
            <a:endParaRPr lang="en-US" sz="2000" b="1" dirty="0"/>
          </a:p>
        </p:txBody>
      </p:sp>
      <p:pic>
        <p:nvPicPr>
          <p:cNvPr id="5" name="Content Placeholder 4" descr="Berlin occupied.png"/>
          <p:cNvPicPr>
            <a:picLocks noGrp="1" noChangeAspect="1"/>
          </p:cNvPicPr>
          <p:nvPr>
            <p:ph sz="half" idx="2"/>
          </p:nvPr>
        </p:nvPicPr>
        <p:blipFill>
          <a:blip r:embed="rId2" cstate="print"/>
          <a:stretch>
            <a:fillRect/>
          </a:stretch>
        </p:blipFill>
        <p:spPr>
          <a:xfrm>
            <a:off x="5262753" y="2514600"/>
            <a:ext cx="3881247" cy="3142710"/>
          </a:xfrm>
        </p:spPr>
      </p:pic>
      <p:sp>
        <p:nvSpPr>
          <p:cNvPr id="6" name="TextBox 5"/>
          <p:cNvSpPr txBox="1"/>
          <p:nvPr/>
        </p:nvSpPr>
        <p:spPr>
          <a:xfrm>
            <a:off x="5562600" y="6172200"/>
            <a:ext cx="1704313" cy="369332"/>
          </a:xfrm>
          <a:prstGeom prst="rect">
            <a:avLst/>
          </a:prstGeom>
          <a:noFill/>
        </p:spPr>
        <p:txBody>
          <a:bodyPr wrap="none" rtlCol="0">
            <a:spAutoFit/>
          </a:bodyPr>
          <a:lstStyle/>
          <a:p>
            <a:r>
              <a:rPr lang="en-US" dirty="0" smtClean="0"/>
              <a:t>Occupied Berlin</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Blockade and Airlift</a:t>
            </a:r>
            <a:endParaRPr lang="en-US" dirty="0"/>
          </a:p>
        </p:txBody>
      </p:sp>
      <p:pic>
        <p:nvPicPr>
          <p:cNvPr id="5" name="Content Placeholder 4" descr="berlin airlift.jpg"/>
          <p:cNvPicPr>
            <a:picLocks noGrp="1" noChangeAspect="1"/>
          </p:cNvPicPr>
          <p:nvPr>
            <p:ph sz="half" idx="1"/>
          </p:nvPr>
        </p:nvPicPr>
        <p:blipFill>
          <a:blip r:embed="rId2"/>
          <a:stretch>
            <a:fillRect/>
          </a:stretch>
        </p:blipFill>
        <p:spPr>
          <a:xfrm>
            <a:off x="304800" y="2819400"/>
            <a:ext cx="3810000" cy="2399109"/>
          </a:xfrm>
        </p:spPr>
      </p:pic>
      <p:sp>
        <p:nvSpPr>
          <p:cNvPr id="4" name="Content Placeholder 3"/>
          <p:cNvSpPr>
            <a:spLocks noGrp="1"/>
          </p:cNvSpPr>
          <p:nvPr>
            <p:ph sz="half" idx="2"/>
          </p:nvPr>
        </p:nvSpPr>
        <p:spPr>
          <a:xfrm>
            <a:off x="4343400" y="2057400"/>
            <a:ext cx="4572000" cy="4114800"/>
          </a:xfrm>
        </p:spPr>
        <p:txBody>
          <a:bodyPr/>
          <a:lstStyle/>
          <a:p>
            <a:r>
              <a:rPr lang="en-US" sz="2400" dirty="0" smtClean="0"/>
              <a:t>1</a:t>
            </a:r>
            <a:r>
              <a:rPr lang="en-US" sz="2400" baseline="30000" dirty="0" smtClean="0"/>
              <a:t>st</a:t>
            </a:r>
            <a:r>
              <a:rPr lang="en-US" sz="2400" dirty="0" smtClean="0"/>
              <a:t> test of Cold War</a:t>
            </a:r>
          </a:p>
          <a:p>
            <a:r>
              <a:rPr lang="en-US" sz="2400" dirty="0" smtClean="0"/>
              <a:t>Soviets blockade all road, rail, and water links between Berlin and West Germany</a:t>
            </a:r>
          </a:p>
          <a:p>
            <a:r>
              <a:rPr lang="en-US" sz="2400" dirty="0" smtClean="0"/>
              <a:t>11 months, British and US aircrews flew round-the-clock missions to supply </a:t>
            </a:r>
            <a:r>
              <a:rPr lang="en-US" sz="2400" dirty="0" err="1" smtClean="0"/>
              <a:t>W.Berlin</a:t>
            </a:r>
            <a:r>
              <a:rPr lang="en-US" sz="2400" dirty="0" smtClean="0"/>
              <a:t> with the necessities of life</a:t>
            </a:r>
          </a:p>
          <a:p>
            <a:r>
              <a:rPr lang="en-US" sz="2400" dirty="0" smtClean="0"/>
              <a:t>Soviets call off blockade in May 1949</a:t>
            </a: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Occupied Germany 1945-1949</a:t>
            </a:r>
            <a:endParaRPr lang="en-US" dirty="0"/>
          </a:p>
        </p:txBody>
      </p:sp>
      <p:pic>
        <p:nvPicPr>
          <p:cNvPr id="6" name="Picture 5" descr="occupied germany.jpg"/>
          <p:cNvPicPr>
            <a:picLocks noChangeAspect="1"/>
          </p:cNvPicPr>
          <p:nvPr/>
        </p:nvPicPr>
        <p:blipFill>
          <a:blip r:embed="rId2" cstate="print"/>
          <a:stretch>
            <a:fillRect/>
          </a:stretch>
        </p:blipFill>
        <p:spPr>
          <a:xfrm>
            <a:off x="1447800" y="1619250"/>
            <a:ext cx="6381750" cy="523875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smtClean="0"/>
              <a:t>Berlin Wall</a:t>
            </a:r>
            <a:endParaRPr lang="en-US" sz="2800" dirty="0"/>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a:xfrm>
            <a:off x="457201" y="1371600"/>
            <a:ext cx="2209800" cy="4754563"/>
          </a:xfrm>
        </p:spPr>
        <p:txBody>
          <a:bodyPr/>
          <a:lstStyle/>
          <a:p>
            <a:r>
              <a:rPr lang="en-US" sz="1800" dirty="0" smtClean="0"/>
              <a:t>Barbed wire and a concrete wall in front of the Brandenburg Gate in Berlin symbolized the cold war division of Europe</a:t>
            </a:r>
            <a:r>
              <a:rPr lang="en-US" dirty="0" smtClean="0"/>
              <a:t>.</a:t>
            </a:r>
          </a:p>
          <a:p>
            <a:endParaRPr lang="en-US" dirty="0" smtClean="0"/>
          </a:p>
          <a:p>
            <a:pPr>
              <a:buFont typeface="Arial" pitchFamily="34" charset="0"/>
              <a:buChar char="•"/>
            </a:pPr>
            <a:r>
              <a:rPr lang="en-US" dirty="0" smtClean="0"/>
              <a:t>By 1961, communist E. Germany see stead drain of refugees leave to W. Germany</a:t>
            </a:r>
          </a:p>
          <a:p>
            <a:pPr>
              <a:buFont typeface="Arial" pitchFamily="34" charset="0"/>
              <a:buChar char="•"/>
            </a:pPr>
            <a:r>
              <a:rPr lang="en-US" dirty="0" smtClean="0"/>
              <a:t>3.5 million E. Germans</a:t>
            </a:r>
          </a:p>
          <a:p>
            <a:pPr>
              <a:buFont typeface="Arial" pitchFamily="34" charset="0"/>
              <a:buChar char="•"/>
            </a:pPr>
            <a:r>
              <a:rPr lang="en-US" dirty="0" smtClean="0"/>
              <a:t>Watchtowers, searchlights, antipersonnel mines, and border guards ordered to shoot to kill</a:t>
            </a:r>
          </a:p>
          <a:p>
            <a:pPr>
              <a:buFont typeface="Arial" pitchFamily="34" charset="0"/>
              <a:buChar char="•"/>
            </a:pPr>
            <a:r>
              <a:rPr lang="en-US" dirty="0" smtClean="0"/>
              <a:t>Accomplished its purpose, but at cost of shaming regime and legitimacy</a:t>
            </a:r>
          </a:p>
          <a:p>
            <a:endParaRPr lang="en-US" dirty="0"/>
          </a:p>
        </p:txBody>
      </p:sp>
      <p:pic>
        <p:nvPicPr>
          <p:cNvPr id="3" name="Picture 2" descr="berlin wall.jpg"/>
          <p:cNvPicPr>
            <a:picLocks noChangeAspect="1"/>
          </p:cNvPicPr>
          <p:nvPr/>
        </p:nvPicPr>
        <p:blipFill>
          <a:blip r:embed="rId2" cstate="print"/>
          <a:stretch>
            <a:fillRect/>
          </a:stretch>
        </p:blipFill>
        <p:spPr>
          <a:xfrm>
            <a:off x="2596617" y="228600"/>
            <a:ext cx="6547383" cy="6400800"/>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Globalization of Cold War</a:t>
            </a:r>
            <a:endParaRPr lang="en-US" dirty="0"/>
          </a:p>
        </p:txBody>
      </p:sp>
      <p:sp>
        <p:nvSpPr>
          <p:cNvPr id="6" name="Content Placeholder 5"/>
          <p:cNvSpPr>
            <a:spLocks noGrp="1"/>
          </p:cNvSpPr>
          <p:nvPr>
            <p:ph sz="half" idx="1"/>
          </p:nvPr>
        </p:nvSpPr>
        <p:spPr>
          <a:xfrm>
            <a:off x="152400" y="1752600"/>
            <a:ext cx="4876800" cy="4419600"/>
          </a:xfrm>
        </p:spPr>
        <p:txBody>
          <a:bodyPr/>
          <a:lstStyle/>
          <a:p>
            <a:r>
              <a:rPr lang="en-US" sz="2400" b="1" dirty="0" smtClean="0"/>
              <a:t>People’s Republic of China</a:t>
            </a:r>
          </a:p>
          <a:p>
            <a:r>
              <a:rPr lang="en-US" sz="1800" dirty="0" smtClean="0"/>
              <a:t>1920’s two groups had arisen to reassert Chinese control</a:t>
            </a:r>
          </a:p>
          <a:p>
            <a:pPr lvl="1"/>
            <a:r>
              <a:rPr lang="en-US" sz="1800" dirty="0" smtClean="0"/>
              <a:t>Nationalists and Communists</a:t>
            </a:r>
          </a:p>
          <a:p>
            <a:r>
              <a:rPr lang="en-US" sz="2000" dirty="0" smtClean="0"/>
              <a:t>After WWII and Japanese defeat, Chinese Communist Party defeats Nationalist</a:t>
            </a:r>
          </a:p>
          <a:p>
            <a:r>
              <a:rPr lang="en-US" sz="2400" b="1" dirty="0" smtClean="0"/>
              <a:t>Establish the People’s Republic of China on October 1, 1949</a:t>
            </a:r>
          </a:p>
          <a:p>
            <a:r>
              <a:rPr lang="en-US" sz="2400" b="1" dirty="0" smtClean="0"/>
              <a:t>Chinese and Soviets partnered in 1950s</a:t>
            </a:r>
          </a:p>
          <a:p>
            <a:pPr lvl="1"/>
            <a:r>
              <a:rPr lang="en-US" sz="2000" dirty="0" smtClean="0"/>
              <a:t>Beijing recognizes Moscow as undisputed authority in world communism in exchange for Russian military equipment and economic aid</a:t>
            </a:r>
          </a:p>
        </p:txBody>
      </p:sp>
      <p:pic>
        <p:nvPicPr>
          <p:cNvPr id="8" name="Content Placeholder 7" descr="China,_Mao_(2).jpg"/>
          <p:cNvPicPr>
            <a:picLocks noGrp="1" noChangeAspect="1"/>
          </p:cNvPicPr>
          <p:nvPr>
            <p:ph sz="half" idx="2"/>
          </p:nvPr>
        </p:nvPicPr>
        <p:blipFill>
          <a:blip r:embed="rId2"/>
          <a:stretch>
            <a:fillRect/>
          </a:stretch>
        </p:blipFill>
        <p:spPr>
          <a:xfrm>
            <a:off x="5105400" y="2514600"/>
            <a:ext cx="3810000" cy="2944928"/>
          </a:xfrm>
        </p:spPr>
      </p:pic>
      <p:sp>
        <p:nvSpPr>
          <p:cNvPr id="9" name="TextBox 8"/>
          <p:cNvSpPr txBox="1"/>
          <p:nvPr/>
        </p:nvSpPr>
        <p:spPr>
          <a:xfrm>
            <a:off x="5257800" y="5638800"/>
            <a:ext cx="3886200" cy="646331"/>
          </a:xfrm>
          <a:prstGeom prst="rect">
            <a:avLst/>
          </a:prstGeom>
          <a:noFill/>
        </p:spPr>
        <p:txBody>
          <a:bodyPr wrap="square" rtlCol="0">
            <a:spAutoFit/>
          </a:bodyPr>
          <a:lstStyle/>
          <a:p>
            <a:r>
              <a:rPr lang="en-US" dirty="0" smtClean="0"/>
              <a:t>Mao Zedong proclaims the People’s Republic of China</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Confrontation in Korea</a:t>
            </a:r>
            <a:endParaRPr lang="en-US" dirty="0"/>
          </a:p>
        </p:txBody>
      </p:sp>
      <p:pic>
        <p:nvPicPr>
          <p:cNvPr id="5" name="Content Placeholder 4" descr="38th parallel.jpg"/>
          <p:cNvPicPr>
            <a:picLocks noGrp="1" noChangeAspect="1"/>
          </p:cNvPicPr>
          <p:nvPr>
            <p:ph sz="half" idx="1"/>
          </p:nvPr>
        </p:nvPicPr>
        <p:blipFill>
          <a:blip r:embed="rId2"/>
          <a:stretch>
            <a:fillRect/>
          </a:stretch>
        </p:blipFill>
        <p:spPr>
          <a:xfrm>
            <a:off x="381000" y="2057400"/>
            <a:ext cx="2847975" cy="2015982"/>
          </a:xfrm>
        </p:spPr>
      </p:pic>
      <p:sp>
        <p:nvSpPr>
          <p:cNvPr id="4" name="Content Placeholder 3"/>
          <p:cNvSpPr>
            <a:spLocks noGrp="1"/>
          </p:cNvSpPr>
          <p:nvPr>
            <p:ph sz="half" idx="2"/>
          </p:nvPr>
        </p:nvSpPr>
        <p:spPr>
          <a:xfrm>
            <a:off x="3581400" y="2057400"/>
            <a:ext cx="5257800" cy="4114800"/>
          </a:xfrm>
        </p:spPr>
        <p:txBody>
          <a:bodyPr/>
          <a:lstStyle/>
          <a:p>
            <a:r>
              <a:rPr lang="en-US" sz="2000" b="1" dirty="0" smtClean="0"/>
              <a:t>Summer of 1950 </a:t>
            </a:r>
          </a:p>
          <a:p>
            <a:r>
              <a:rPr lang="en-US" sz="2000" dirty="0" smtClean="0"/>
              <a:t>Korea partitioned off at the 38</a:t>
            </a:r>
            <a:r>
              <a:rPr lang="en-US" sz="2000" baseline="30000" dirty="0" smtClean="0"/>
              <a:t>th</a:t>
            </a:r>
            <a:r>
              <a:rPr lang="en-US" sz="2000" dirty="0" smtClean="0"/>
              <a:t> parallel w/ northern zone-Soviet and southern-US after WWII</a:t>
            </a:r>
          </a:p>
          <a:p>
            <a:r>
              <a:rPr lang="en-US" sz="2000" dirty="0" smtClean="0"/>
              <a:t>June 25, 1950 northern Korea, wanted to unify Korea by force, went into </a:t>
            </a:r>
            <a:r>
              <a:rPr lang="en-US" sz="2000" dirty="0" err="1" smtClean="0"/>
              <a:t>S.Korea</a:t>
            </a:r>
            <a:r>
              <a:rPr lang="en-US" sz="2000" dirty="0" smtClean="0"/>
              <a:t> and take Seoul</a:t>
            </a:r>
          </a:p>
          <a:p>
            <a:r>
              <a:rPr lang="en-US" sz="2000" dirty="0" smtClean="0"/>
              <a:t>W/ UN mandate, US military went in to push N. Korea back to 38 </a:t>
            </a:r>
            <a:r>
              <a:rPr lang="en-US" sz="2000" dirty="0" err="1" smtClean="0"/>
              <a:t>th</a:t>
            </a:r>
            <a:r>
              <a:rPr lang="en-US" sz="2000" dirty="0" smtClean="0"/>
              <a:t> parallel</a:t>
            </a:r>
          </a:p>
          <a:p>
            <a:r>
              <a:rPr lang="en-US" sz="2000" dirty="0" smtClean="0"/>
              <a:t> War settled into a stalemate</a:t>
            </a:r>
          </a:p>
          <a:p>
            <a:r>
              <a:rPr lang="en-US" sz="2000" dirty="0" smtClean="0"/>
              <a:t>3 million dead, mostly Korean civilians</a:t>
            </a:r>
          </a:p>
          <a:p>
            <a:r>
              <a:rPr lang="en-US" sz="2000" b="1" dirty="0" smtClean="0"/>
              <a:t>Both sides agree to cease-fire in July 1953</a:t>
            </a:r>
            <a:endParaRPr lang="en-US" sz="2000" b="1" dirty="0"/>
          </a:p>
        </p:txBody>
      </p:sp>
      <p:pic>
        <p:nvPicPr>
          <p:cNvPr id="6" name="Picture 5" descr="38th map.png"/>
          <p:cNvPicPr>
            <a:picLocks noChangeAspect="1"/>
          </p:cNvPicPr>
          <p:nvPr/>
        </p:nvPicPr>
        <p:blipFill>
          <a:blip r:embed="rId3"/>
          <a:stretch>
            <a:fillRect/>
          </a:stretch>
        </p:blipFill>
        <p:spPr>
          <a:xfrm>
            <a:off x="362884" y="4343400"/>
            <a:ext cx="2675591" cy="2209800"/>
          </a:xfrm>
          <a:prstGeom prst="rect">
            <a:avLst/>
          </a:prstGeo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Domino Theory</a:t>
            </a:r>
            <a:endParaRPr lang="en-US" dirty="0"/>
          </a:p>
        </p:txBody>
      </p:sp>
      <p:sp>
        <p:nvSpPr>
          <p:cNvPr id="3" name="Content Placeholder 2"/>
          <p:cNvSpPr>
            <a:spLocks noGrp="1"/>
          </p:cNvSpPr>
          <p:nvPr>
            <p:ph sz="half" idx="1"/>
          </p:nvPr>
        </p:nvSpPr>
        <p:spPr>
          <a:xfrm>
            <a:off x="152400" y="2057400"/>
            <a:ext cx="5257800" cy="4114800"/>
          </a:xfrm>
        </p:spPr>
        <p:txBody>
          <a:bodyPr/>
          <a:lstStyle/>
          <a:p>
            <a:r>
              <a:rPr lang="en-US" dirty="0" smtClean="0"/>
              <a:t>Pres. Dwight D. Eisenhower’s new US strategy</a:t>
            </a:r>
          </a:p>
          <a:p>
            <a:r>
              <a:rPr lang="en-US" b="1" dirty="0" smtClean="0"/>
              <a:t>Rationalized worldwide US intervention on the assumption that if one country became communist, neighboring ones would collapse to communism</a:t>
            </a:r>
          </a:p>
          <a:p>
            <a:r>
              <a:rPr lang="en-US" dirty="0" smtClean="0"/>
              <a:t>US applies this to Central, South America, Africa, and Asia </a:t>
            </a:r>
            <a:endParaRPr lang="en-US" dirty="0"/>
          </a:p>
        </p:txBody>
      </p:sp>
      <p:pic>
        <p:nvPicPr>
          <p:cNvPr id="5" name="Content Placeholder 4" descr="domino theory.jpg"/>
          <p:cNvPicPr>
            <a:picLocks noGrp="1" noChangeAspect="1"/>
          </p:cNvPicPr>
          <p:nvPr>
            <p:ph sz="half" idx="2"/>
          </p:nvPr>
        </p:nvPicPr>
        <p:blipFill>
          <a:blip r:embed="rId2"/>
          <a:stretch>
            <a:fillRect/>
          </a:stretch>
        </p:blipFill>
        <p:spPr>
          <a:xfrm>
            <a:off x="5410200" y="2567354"/>
            <a:ext cx="3429000" cy="3692769"/>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Cracks in Soviet-Chinese Alliance</a:t>
            </a:r>
            <a:endParaRPr lang="en-US" dirty="0"/>
          </a:p>
        </p:txBody>
      </p:sp>
      <p:pic>
        <p:nvPicPr>
          <p:cNvPr id="8" name="Content Placeholder 7" descr="Maoandstalin-1-210.jpg"/>
          <p:cNvPicPr>
            <a:picLocks noGrp="1" noChangeAspect="1"/>
          </p:cNvPicPr>
          <p:nvPr>
            <p:ph sz="half" idx="1"/>
          </p:nvPr>
        </p:nvPicPr>
        <p:blipFill>
          <a:blip r:embed="rId2"/>
          <a:stretch>
            <a:fillRect/>
          </a:stretch>
        </p:blipFill>
        <p:spPr>
          <a:xfrm>
            <a:off x="838199" y="1890483"/>
            <a:ext cx="2438401" cy="3367317"/>
          </a:xfrm>
        </p:spPr>
      </p:pic>
      <p:sp>
        <p:nvSpPr>
          <p:cNvPr id="7" name="Content Placeholder 6"/>
          <p:cNvSpPr>
            <a:spLocks noGrp="1"/>
          </p:cNvSpPr>
          <p:nvPr>
            <p:ph sz="half" idx="2"/>
          </p:nvPr>
        </p:nvSpPr>
        <p:spPr>
          <a:xfrm>
            <a:off x="3733800" y="1828800"/>
            <a:ext cx="5257800" cy="4343400"/>
          </a:xfrm>
        </p:spPr>
        <p:txBody>
          <a:bodyPr/>
          <a:lstStyle/>
          <a:p>
            <a:r>
              <a:rPr lang="en-US" b="1" dirty="0" smtClean="0"/>
              <a:t>By 1964, rift b/n both became public</a:t>
            </a:r>
          </a:p>
          <a:p>
            <a:r>
              <a:rPr lang="en-US" dirty="0" smtClean="0"/>
              <a:t>Both compete for influence in Africa and Asia</a:t>
            </a:r>
          </a:p>
          <a:p>
            <a:r>
              <a:rPr lang="en-US" dirty="0" smtClean="0"/>
              <a:t>China also had successfully conducted nuclear tests which enhanced their prestige</a:t>
            </a:r>
          </a:p>
          <a:p>
            <a:r>
              <a:rPr lang="en-US" dirty="0" smtClean="0"/>
              <a:t>Unintended consequence;  countries gain more independent course by playing capitalist against communists</a:t>
            </a:r>
            <a:endParaRPr lang="en-US" dirty="0"/>
          </a:p>
        </p:txBody>
      </p:sp>
      <p:sp>
        <p:nvSpPr>
          <p:cNvPr id="9" name="TextBox 8"/>
          <p:cNvSpPr txBox="1"/>
          <p:nvPr/>
        </p:nvSpPr>
        <p:spPr>
          <a:xfrm>
            <a:off x="762000" y="5334000"/>
            <a:ext cx="3018775" cy="646331"/>
          </a:xfrm>
          <a:prstGeom prst="rect">
            <a:avLst/>
          </a:prstGeom>
          <a:noFill/>
        </p:spPr>
        <p:txBody>
          <a:bodyPr wrap="none" rtlCol="0">
            <a:spAutoFit/>
          </a:bodyPr>
          <a:lstStyle/>
          <a:p>
            <a:r>
              <a:rPr lang="en-US" dirty="0" smtClean="0"/>
              <a:t>Long live the Sino-Soviet Pact</a:t>
            </a:r>
          </a:p>
          <a:p>
            <a:r>
              <a:rPr lang="en-US" dirty="0" smtClean="0"/>
              <a:t>Lasts until 1964</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Arms Race</a:t>
            </a:r>
            <a:endParaRPr lang="en-US" dirty="0"/>
          </a:p>
        </p:txBody>
      </p:sp>
      <p:pic>
        <p:nvPicPr>
          <p:cNvPr id="6" name="Content Placeholder 5" descr="nuclear-arms-race-infographic_-_corrected-page-0.jpg"/>
          <p:cNvPicPr>
            <a:picLocks noGrp="1" noChangeAspect="1"/>
          </p:cNvPicPr>
          <p:nvPr>
            <p:ph idx="1"/>
          </p:nvPr>
        </p:nvPicPr>
        <p:blipFill>
          <a:blip r:embed="rId2"/>
          <a:stretch>
            <a:fillRect/>
          </a:stretch>
        </p:blipFill>
        <p:spPr>
          <a:xfrm>
            <a:off x="1095248" y="2057400"/>
            <a:ext cx="7193280" cy="4572000"/>
          </a:xfr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The Cold War</a:t>
            </a:r>
            <a:endParaRPr lang="en-US" sz="2800" dirty="0"/>
          </a:p>
        </p:txBody>
      </p:sp>
      <p:pic>
        <p:nvPicPr>
          <p:cNvPr id="8" name="Content Placeholder 7" descr="nuclear explosion.jpg"/>
          <p:cNvPicPr>
            <a:picLocks noGrp="1" noChangeAspect="1"/>
          </p:cNvPicPr>
          <p:nvPr>
            <p:ph idx="1"/>
          </p:nvPr>
        </p:nvPicPr>
        <p:blipFill>
          <a:blip r:embed="rId2" cstate="print"/>
          <a:stretch>
            <a:fillRect/>
          </a:stretch>
        </p:blipFill>
        <p:spPr>
          <a:xfrm>
            <a:off x="3575049" y="628472"/>
            <a:ext cx="5510827" cy="5543728"/>
          </a:xfrm>
        </p:spPr>
      </p:pic>
      <p:sp>
        <p:nvSpPr>
          <p:cNvPr id="7" name="Text Placeholder 6"/>
          <p:cNvSpPr>
            <a:spLocks noGrp="1"/>
          </p:cNvSpPr>
          <p:nvPr>
            <p:ph type="body" sz="half" idx="2"/>
          </p:nvPr>
        </p:nvSpPr>
        <p:spPr/>
        <p:txBody>
          <a:bodyPr/>
          <a:lstStyle/>
          <a:p>
            <a:r>
              <a:rPr lang="en-US" sz="2400" dirty="0" smtClean="0"/>
              <a:t>The visceral beauty of nuclear explosions, such as this one in the Marshall Islands in 1954, masked the terror and the tensions that beset the Soviet Union, the United States, and the rest of the world during the cold war. </a:t>
            </a:r>
            <a:endParaRPr lang="en-US" sz="2400" dirty="0"/>
          </a:p>
        </p:txBody>
      </p:sp>
    </p:spTree>
  </p:cSld>
  <p:clrMapOvr>
    <a:masterClrMapping/>
  </p:clrMapOvr>
</p:sld>
</file>

<file path=ppt/theme/theme1.xml><?xml version="1.0" encoding="utf-8"?>
<a:theme xmlns:a="http://schemas.openxmlformats.org/drawingml/2006/main" name="Fireball design template">
  <a:themeElements>
    <a:clrScheme name="Office Them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Fireball design template</Template>
  <TotalTime>6974</TotalTime>
  <Words>5405</Words>
  <Application>Microsoft Office PowerPoint</Application>
  <PresentationFormat>On-screen Show (4:3)</PresentationFormat>
  <Paragraphs>621</Paragraphs>
  <Slides>112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112</vt:i4>
      </vt:variant>
    </vt:vector>
  </HeadingPairs>
  <TitlesOfParts>
    <vt:vector size="116" baseType="lpstr">
      <vt:lpstr>Arial</vt:lpstr>
      <vt:lpstr>Calibri</vt:lpstr>
      <vt:lpstr>Times New Roman</vt:lpstr>
      <vt:lpstr>Fireball design template</vt:lpstr>
      <vt:lpstr>World War II  and the Cold War</vt:lpstr>
      <vt:lpstr>PowerPoint Presentation</vt:lpstr>
      <vt:lpstr>Japan’s War in China</vt:lpstr>
      <vt:lpstr>PowerPoint Presentation</vt:lpstr>
      <vt:lpstr>The Rape of Nanjing</vt:lpstr>
      <vt:lpstr>Japan in China</vt:lpstr>
      <vt:lpstr>Chinese Resistance</vt:lpstr>
      <vt:lpstr>Italian  Aggression</vt:lpstr>
      <vt:lpstr>Conquest of Ethiopia</vt:lpstr>
      <vt:lpstr>Germany </vt:lpstr>
      <vt:lpstr>Peace for Our Time</vt:lpstr>
      <vt:lpstr>Russian-German Nonaggression Pact</vt:lpstr>
      <vt:lpstr>From :  Daily Mail, London, 23 June 1941 </vt:lpstr>
      <vt:lpstr>Blitzkrieg</vt:lpstr>
      <vt:lpstr>Blitzkreig</vt:lpstr>
      <vt:lpstr>PowerPoint Presentation</vt:lpstr>
      <vt:lpstr>Battle of the Atlantic</vt:lpstr>
      <vt:lpstr>Phony War</vt:lpstr>
      <vt:lpstr>The Fall of France</vt:lpstr>
      <vt:lpstr>Rescue at Dunkirk</vt:lpstr>
      <vt:lpstr>French Government in Exile</vt:lpstr>
      <vt:lpstr>PowerPoint Presentation</vt:lpstr>
      <vt:lpstr>Battle of Britain</vt:lpstr>
      <vt:lpstr>London Strikes</vt:lpstr>
      <vt:lpstr>PowerPoint Presentation</vt:lpstr>
      <vt:lpstr>Battle of Britain</vt:lpstr>
      <vt:lpstr>London Bombing</vt:lpstr>
      <vt:lpstr>PowerPoint Presentation</vt:lpstr>
      <vt:lpstr>Germany in N. Africa and Balkans</vt:lpstr>
      <vt:lpstr>High tide of Axis expansion in Europe and north Africa, 1942–1943.</vt:lpstr>
      <vt:lpstr>PowerPoint Presentation</vt:lpstr>
      <vt:lpstr>German Invasion of the Soviet Union</vt:lpstr>
      <vt:lpstr>Siege of Leningrad 1941-1942</vt:lpstr>
      <vt:lpstr>PowerPoint Presentation</vt:lpstr>
      <vt:lpstr>Blitzkrieg Fails in Russia</vt:lpstr>
      <vt:lpstr>Battle of Stalingrad</vt:lpstr>
      <vt:lpstr>Stalingrad, Feb. 1943</vt:lpstr>
      <vt:lpstr>Battles in Asia and Pacific</vt:lpstr>
      <vt:lpstr>Atlantic Charter</vt:lpstr>
      <vt:lpstr>Japanese expansion into Indochina</vt:lpstr>
      <vt:lpstr>December 7, 1941  “A date which will live in infamy.”</vt:lpstr>
      <vt:lpstr>PowerPoint Presentation</vt:lpstr>
      <vt:lpstr>Pearl Harbor Memorial</vt:lpstr>
      <vt:lpstr>In Memory</vt:lpstr>
      <vt:lpstr>Japanese Internment Camps</vt:lpstr>
      <vt:lpstr>The Japanese Empire at its Height</vt:lpstr>
      <vt:lpstr>Bataan Death March</vt:lpstr>
      <vt:lpstr>War in the Pacific</vt:lpstr>
      <vt:lpstr>Douglas McArthur and “Island-Hop” Strategy</vt:lpstr>
      <vt:lpstr>Battle of Midway, June 1942</vt:lpstr>
      <vt:lpstr>The End of the War</vt:lpstr>
      <vt:lpstr>PowerPoint Presentation</vt:lpstr>
      <vt:lpstr>PowerPoint Presentation</vt:lpstr>
      <vt:lpstr>D-Day Invasion, June 6, 1944 </vt:lpstr>
      <vt:lpstr>American Cemetery in Normandy</vt:lpstr>
      <vt:lpstr>French Liberation</vt:lpstr>
      <vt:lpstr>End of War in Europe</vt:lpstr>
      <vt:lpstr>Victory Parade in June 1945, Red Square, Moscow</vt:lpstr>
      <vt:lpstr>Iwo Jima and Okinawa </vt:lpstr>
      <vt:lpstr>Japanese Surrender</vt:lpstr>
      <vt:lpstr>Japanese Surrender</vt:lpstr>
      <vt:lpstr>V-J Day </vt:lpstr>
      <vt:lpstr>Holocaust</vt:lpstr>
      <vt:lpstr>Final Solution</vt:lpstr>
      <vt:lpstr>Jewish Resistance</vt:lpstr>
      <vt:lpstr>Life During Wartime</vt:lpstr>
      <vt:lpstr>Occupation</vt:lpstr>
      <vt:lpstr>Exploitation</vt:lpstr>
      <vt:lpstr>Collaboration</vt:lpstr>
      <vt:lpstr>Resistance</vt:lpstr>
      <vt:lpstr>Atrocities</vt:lpstr>
      <vt:lpstr>Women in War</vt:lpstr>
      <vt:lpstr>Women’s Roles </vt:lpstr>
      <vt:lpstr>Comfort Women</vt:lpstr>
      <vt:lpstr>Postwar Settlements and Cold War</vt:lpstr>
      <vt:lpstr>War Created Refugees</vt:lpstr>
      <vt:lpstr>Cold War 1947-1991</vt:lpstr>
      <vt:lpstr>United Nations</vt:lpstr>
      <vt:lpstr>Creation of Israel</vt:lpstr>
      <vt:lpstr>Origins of Cold War</vt:lpstr>
      <vt:lpstr>Yalta and Potsdam: Wartime Conferences</vt:lpstr>
      <vt:lpstr>Truman Doctrine 1947</vt:lpstr>
      <vt:lpstr>Containment</vt:lpstr>
      <vt:lpstr>PowerPoint Presentation</vt:lpstr>
      <vt:lpstr>“Iron Curtain”</vt:lpstr>
      <vt:lpstr>The Marshall Plan</vt:lpstr>
      <vt:lpstr>NATO</vt:lpstr>
      <vt:lpstr>History of NATO</vt:lpstr>
      <vt:lpstr>Warsaw Pact</vt:lpstr>
      <vt:lpstr>A Divided Germany</vt:lpstr>
      <vt:lpstr>Berlin Blockade and Airlift</vt:lpstr>
      <vt:lpstr>Occupied Germany 1945-1949</vt:lpstr>
      <vt:lpstr>Berlin Wall</vt:lpstr>
      <vt:lpstr>Globalization of Cold War</vt:lpstr>
      <vt:lpstr>Confrontation in Korea</vt:lpstr>
      <vt:lpstr>Domino Theory</vt:lpstr>
      <vt:lpstr>Cracks in Soviet-Chinese Alliance</vt:lpstr>
      <vt:lpstr>Nuclear Arms Race</vt:lpstr>
      <vt:lpstr>The Cold War</vt:lpstr>
      <vt:lpstr>Cuba:  Nuclear Flashpoint</vt:lpstr>
      <vt:lpstr>PowerPoint Presentation</vt:lpstr>
      <vt:lpstr>Bay of Pigs Invasion</vt:lpstr>
      <vt:lpstr>Cuban Missile Crisis</vt:lpstr>
      <vt:lpstr>Dissent in Soviet Union</vt:lpstr>
      <vt:lpstr>Soviet Intervention</vt:lpstr>
      <vt:lpstr>Detente</vt:lpstr>
      <vt:lpstr>The End of the Cold War</vt:lpstr>
      <vt:lpstr>Mikhail Gorbachev (1931-</vt:lpstr>
      <vt:lpstr>Revolutions in Eastern and Central Europe</vt:lpstr>
      <vt:lpstr>Fall of Berlin Wall</vt:lpstr>
      <vt:lpstr>Tearing down the Wall…</vt:lpstr>
      <vt:lpstr>Collapse of Soviet Union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dc:title>
  <dc:creator>CCSD</dc:creator>
  <cp:lastModifiedBy>ELIZABETH CAIN</cp:lastModifiedBy>
  <cp:revision>434</cp:revision>
  <cp:lastPrinted>1601-01-01T00:00:00Z</cp:lastPrinted>
  <dcterms:created xsi:type="dcterms:W3CDTF">2011-04-05T16:36:52Z</dcterms:created>
  <dcterms:modified xsi:type="dcterms:W3CDTF">2016-05-02T03:47:14Z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TC010690221033</vt:lpwstr>
  </property>
</Properties>
</file>